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9" r:id="rId3"/>
    <p:sldId id="261" r:id="rId4"/>
    <p:sldId id="306" r:id="rId5"/>
    <p:sldId id="268" r:id="rId6"/>
    <p:sldId id="269" r:id="rId7"/>
    <p:sldId id="295" r:id="rId8"/>
    <p:sldId id="309" r:id="rId9"/>
    <p:sldId id="281" r:id="rId10"/>
    <p:sldId id="301" r:id="rId11"/>
    <p:sldId id="299" r:id="rId12"/>
    <p:sldId id="275" r:id="rId13"/>
    <p:sldId id="307" r:id="rId14"/>
    <p:sldId id="296" r:id="rId15"/>
    <p:sldId id="304" r:id="rId16"/>
    <p:sldId id="308" r:id="rId17"/>
    <p:sldId id="297" r:id="rId18"/>
    <p:sldId id="310" r:id="rId19"/>
    <p:sldId id="311" r:id="rId20"/>
    <p:sldId id="303" r:id="rId21"/>
    <p:sldId id="312" r:id="rId22"/>
    <p:sldId id="279" r:id="rId23"/>
    <p:sldId id="298" r:id="rId24"/>
    <p:sldId id="305" r:id="rId25"/>
    <p:sldId id="313" r:id="rId26"/>
    <p:sldId id="302" r:id="rId27"/>
    <p:sldId id="300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24AFBE"/>
    <a:srgbClr val="63D6E1"/>
    <a:srgbClr val="D3E7ED"/>
    <a:srgbClr val="F0DCC6"/>
    <a:srgbClr val="B1D5DF"/>
    <a:srgbClr val="FFCCCC"/>
    <a:srgbClr val="C9E2E9"/>
    <a:srgbClr val="61D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8" autoAdjust="0"/>
    <p:restoredTop sz="83019" autoAdjust="0"/>
  </p:normalViewPr>
  <p:slideViewPr>
    <p:cSldViewPr snapToGrid="0">
      <p:cViewPr varScale="1">
        <p:scale>
          <a:sx n="71" d="100"/>
          <a:sy n="71" d="100"/>
        </p:scale>
        <p:origin x="13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202DC-A72F-4E90-B285-56C7001886EB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92560-B4FB-4B4F-8F11-58DCE7D25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92560-B4FB-4B4F-8F11-58DCE7D252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4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92560-B4FB-4B4F-8F11-58DCE7D252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7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92560-B4FB-4B4F-8F11-58DCE7D252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2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3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3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/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55053" y="3589867"/>
            <a:ext cx="2481894" cy="11234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20143327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20153283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박재윤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20153272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박현찬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20153254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강채은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20173172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이주빈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45710" y="2066391"/>
            <a:ext cx="6700580" cy="12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prstClr val="white"/>
                </a:solidFill>
              </a:rPr>
              <a:t>DEUCINEMA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6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설계 및 구현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3.1 </a:t>
            </a:r>
            <a:r>
              <a:rPr lang="ko-KR" altLang="en-US" sz="900" dirty="0" err="1">
                <a:solidFill>
                  <a:prstClr val="white"/>
                </a:solidFill>
              </a:rPr>
              <a:t>데코레이터</a:t>
            </a:r>
            <a:r>
              <a:rPr lang="ko-KR" altLang="en-US" sz="900" dirty="0">
                <a:solidFill>
                  <a:prstClr val="white"/>
                </a:solidFill>
              </a:rPr>
              <a:t> 패턴 적용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684" y="113846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3.1.3 </a:t>
            </a:r>
            <a:r>
              <a:rPr lang="ko-KR" altLang="en-US" b="1" dirty="0">
                <a:solidFill>
                  <a:srgbClr val="24AFBE"/>
                </a:solidFill>
              </a:rPr>
              <a:t>관련 코드 설명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03585" y="1931347"/>
            <a:ext cx="7491046" cy="4154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iterator;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import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java.util.ArrayList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import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java.util.List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class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MovieListIterator</a:t>
            </a:r>
            <a:r>
              <a:rPr lang="en-US" altLang="ko-KR" sz="12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implements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Iterator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List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2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new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ArrayList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index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MovieListIterator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List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boolean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hasNext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(index &lt;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size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&amp;&amp;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get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(index) !=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null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Object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next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Object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movieItem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get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(index);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index++;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movieItem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3.1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이터레이터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구현 및 설게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0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설계 및 구현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3.4 </a:t>
            </a:r>
            <a:r>
              <a:rPr lang="ko-KR" altLang="en-US" sz="900" dirty="0" err="1">
                <a:solidFill>
                  <a:prstClr val="white"/>
                </a:solidFill>
              </a:rPr>
              <a:t>이터레이터</a:t>
            </a:r>
            <a:r>
              <a:rPr lang="ko-KR" altLang="en-US" sz="900" dirty="0">
                <a:solidFill>
                  <a:prstClr val="white"/>
                </a:solidFill>
              </a:rPr>
              <a:t> 패턴 적용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684" y="113846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3.1.3 </a:t>
            </a:r>
            <a:r>
              <a:rPr lang="ko-KR" altLang="en-US" b="1" dirty="0">
                <a:solidFill>
                  <a:srgbClr val="24AFBE"/>
                </a:solidFill>
              </a:rPr>
              <a:t>관련 코드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88223" y="1841900"/>
            <a:ext cx="7578969" cy="4302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iterator;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import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java.util.ArrayList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class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MovieList</a:t>
            </a:r>
            <a:r>
              <a:rPr lang="en-US" altLang="ko-KR" sz="12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implements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Movie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ArrayList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MovieList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 =</a:t>
            </a:r>
            <a:r>
              <a:rPr lang="en-US" altLang="ko-KR" sz="12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new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ArrayList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add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장르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1"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영화 이름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1"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"1"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"20140000"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add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장르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2"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영화 이름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2"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"2"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"20150203"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add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장르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3"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영화 이름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3"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"3"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"20161102"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add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장르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4"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영화 이름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4"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"4"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"20170000"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569CD6"/>
                </a:solidFill>
                <a:latin typeface="한컴바탕"/>
              </a:rPr>
              <a:t>	</a:t>
            </a:r>
            <a:r>
              <a:rPr lang="en-US" altLang="ko-KR" sz="1200" kern="0" spc="-5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spc="-5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spc="-5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spc="-5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spc="-50" dirty="0">
                <a:solidFill>
                  <a:srgbClr val="DCDCAA"/>
                </a:solidFill>
                <a:latin typeface="맑은 고딕" panose="020B0503020000020004" pitchFamily="50" charset="-127"/>
              </a:rPr>
              <a:t>add</a:t>
            </a:r>
            <a:r>
              <a:rPr lang="en-US" altLang="ko-KR" sz="1200" kern="0" spc="-5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spc="-5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200" kern="0" spc="-5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spc="-50" dirty="0">
                <a:solidFill>
                  <a:srgbClr val="9CDCFE"/>
                </a:solidFill>
                <a:latin typeface="맑은 고딕" panose="020B0503020000020004" pitchFamily="50" charset="-127"/>
              </a:rPr>
              <a:t>genre</a:t>
            </a:r>
            <a:r>
              <a:rPr lang="en-US" altLang="ko-KR" sz="1200" kern="0" spc="-5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spc="-5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200" kern="0" spc="-5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spc="-50" dirty="0">
                <a:solidFill>
                  <a:srgbClr val="9CDCFE"/>
                </a:solidFill>
                <a:latin typeface="맑은 고딕" panose="020B0503020000020004" pitchFamily="50" charset="-127"/>
              </a:rPr>
              <a:t>name</a:t>
            </a:r>
            <a:r>
              <a:rPr lang="en-US" altLang="ko-KR" sz="1200" kern="0" spc="-5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spc="-5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200" kern="0" spc="-5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spc="-50" dirty="0">
                <a:solidFill>
                  <a:srgbClr val="9CDCFE"/>
                </a:solidFill>
                <a:latin typeface="맑은 고딕" panose="020B0503020000020004" pitchFamily="50" charset="-127"/>
              </a:rPr>
              <a:t>time</a:t>
            </a:r>
            <a:r>
              <a:rPr lang="en-US" altLang="ko-KR" sz="1200" kern="0" spc="-5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spc="-5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200" kern="0" spc="-5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spc="-5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releaseDate</a:t>
            </a:r>
            <a:r>
              <a:rPr lang="en-US" altLang="ko-KR" sz="1200" kern="0" spc="-50" dirty="0">
                <a:solidFill>
                  <a:srgbClr val="D4D4D4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200" kern="0" dirty="0">
              <a:solidFill>
                <a:srgbClr val="569CD6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		</a:t>
            </a:r>
            <a:r>
              <a:rPr lang="en-US" altLang="ko-KR" sz="1200" kern="0" spc="-1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MovieItem</a:t>
            </a:r>
            <a:r>
              <a:rPr lang="en-US" altLang="ko-KR" sz="1200" kern="0" spc="-1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spc="-1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movieItem</a:t>
            </a:r>
            <a:r>
              <a:rPr lang="en-US" altLang="ko-KR" sz="1200" kern="0" spc="-1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spc="-1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200" kern="0" spc="-10" dirty="0">
                <a:solidFill>
                  <a:srgbClr val="C586C0"/>
                </a:solidFill>
                <a:latin typeface="맑은 고딕" panose="020B0503020000020004" pitchFamily="50" charset="-127"/>
              </a:rPr>
              <a:t>new</a:t>
            </a:r>
            <a:r>
              <a:rPr lang="en-US" altLang="ko-KR" sz="1200" kern="0" spc="-1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spc="-1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MovieItem</a:t>
            </a:r>
            <a:r>
              <a:rPr lang="en-US" altLang="ko-KR" sz="1200" kern="0" spc="-10" dirty="0">
                <a:solidFill>
                  <a:srgbClr val="D4D4D4"/>
                </a:solidFill>
                <a:latin typeface="맑은 고딕" panose="020B0503020000020004" pitchFamily="50" charset="-127"/>
              </a:rPr>
              <a:t>(genre, name, time, </a:t>
            </a:r>
            <a:r>
              <a:rPr lang="en-US" altLang="ko-KR" sz="1200" kern="0" spc="-1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releaseDate</a:t>
            </a:r>
            <a:r>
              <a:rPr lang="en-US" altLang="ko-KR" sz="1200" kern="0" spc="-1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200" kern="0" dirty="0">
              <a:solidFill>
                <a:srgbClr val="4EC9B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add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movieItem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Iterator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iterator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 new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MovieListIterator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movieItems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3.1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이터레이터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구현 및 설게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7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3.2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데코레이터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구현 및 설계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4170" y="3114247"/>
            <a:ext cx="49919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600" dirty="0"/>
              <a:t>1. </a:t>
            </a:r>
            <a:r>
              <a:rPr lang="ko-KR" altLang="en-US" sz="1600" dirty="0"/>
              <a:t>할인 가격 정보가 바뀔 때마다 기존의 코드를 수정해야 함으로</a:t>
            </a:r>
            <a:r>
              <a:rPr lang="en-US" altLang="ko-KR" sz="1600" dirty="0"/>
              <a:t> </a:t>
            </a:r>
            <a:r>
              <a:rPr lang="ko-KR" altLang="en-US" sz="1600" dirty="0"/>
              <a:t>할인 정보를 추가하는 것이 힘들다</a:t>
            </a:r>
            <a:r>
              <a:rPr lang="en-US" altLang="ko-KR" sz="1600" dirty="0"/>
              <a:t>.</a:t>
            </a:r>
          </a:p>
          <a:p>
            <a:pPr algn="just" fontAlgn="base"/>
            <a:endParaRPr lang="en-US" altLang="ko-KR" sz="1600" dirty="0"/>
          </a:p>
          <a:p>
            <a:pPr algn="just" fontAlgn="base"/>
            <a:r>
              <a:rPr lang="en-US" altLang="ko-KR" sz="1600" dirty="0"/>
              <a:t>2. </a:t>
            </a:r>
            <a:r>
              <a:rPr lang="ko-KR" altLang="en-US" sz="1600" dirty="0"/>
              <a:t>할인을 동시에 적용하기가 힘들다</a:t>
            </a:r>
            <a:r>
              <a:rPr lang="en-US" altLang="ko-KR" sz="1600" dirty="0"/>
              <a:t>.</a:t>
            </a:r>
          </a:p>
          <a:p>
            <a:pPr marL="342900" indent="-342900" algn="just" fontAlgn="base">
              <a:buAutoNum type="arabicPeriod"/>
            </a:pPr>
            <a:endParaRPr lang="en-US" altLang="ko-KR" sz="1600" dirty="0"/>
          </a:p>
          <a:p>
            <a:pPr algn="just" fontAlgn="base"/>
            <a:r>
              <a:rPr lang="en-US" altLang="ko-KR" sz="1600" dirty="0"/>
              <a:t>-&gt; </a:t>
            </a:r>
            <a:r>
              <a:rPr lang="ko-KR" altLang="en-US" sz="1600" dirty="0" err="1"/>
              <a:t>데코레이터</a:t>
            </a:r>
            <a:r>
              <a:rPr lang="ko-KR" altLang="en-US" sz="1600" dirty="0"/>
              <a:t> 패턴을 이용해 기존의 코드를 건드리지 않고 확장을 통해 새로운 행동을 간단하게 추가가 가능하고 제약없이 유연하게 꾸며주는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1" y="1291285"/>
            <a:ext cx="840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24AFBE"/>
                </a:solidFill>
              </a:rPr>
              <a:t>데코레이터</a:t>
            </a:r>
            <a:r>
              <a:rPr lang="ko-KR" altLang="en-US" sz="2000" b="1" dirty="0">
                <a:solidFill>
                  <a:srgbClr val="24AFBE"/>
                </a:solidFill>
              </a:rPr>
              <a:t> 패턴 </a:t>
            </a:r>
            <a:r>
              <a:rPr lang="en-US" altLang="ko-KR" sz="2000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선택된 예매 정보들에 대한</a:t>
            </a:r>
            <a:r>
              <a:rPr lang="en-US" altLang="ko-KR" dirty="0"/>
              <a:t> </a:t>
            </a:r>
            <a:r>
              <a:rPr lang="ko-KR" altLang="en-US" dirty="0"/>
              <a:t>가격 정보를 보여주는 곳에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4170" y="242408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3.2.1</a:t>
            </a:r>
            <a:r>
              <a:rPr lang="ko-KR" altLang="en-US" b="1" dirty="0">
                <a:solidFill>
                  <a:srgbClr val="24AFBE"/>
                </a:solidFill>
              </a:rPr>
              <a:t>문제점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25629"/>
              </p:ext>
            </p:extLst>
          </p:nvPr>
        </p:nvGraphicFramePr>
        <p:xfrm>
          <a:off x="548641" y="1812175"/>
          <a:ext cx="5586152" cy="4804755"/>
        </p:xfrm>
        <a:graphic>
          <a:graphicData uri="http://schemas.openxmlformats.org/drawingml/2006/table">
            <a:tbl>
              <a:tblPr/>
              <a:tblGrid>
                <a:gridCol w="1947466">
                  <a:extLst>
                    <a:ext uri="{9D8B030D-6E8A-4147-A177-3AD203B41FA5}">
                      <a16:colId xmlns:a16="http://schemas.microsoft.com/office/drawing/2014/main" val="3888641826"/>
                    </a:ext>
                  </a:extLst>
                </a:gridCol>
                <a:gridCol w="1947466">
                  <a:extLst>
                    <a:ext uri="{9D8B030D-6E8A-4147-A177-3AD203B41FA5}">
                      <a16:colId xmlns:a16="http://schemas.microsoft.com/office/drawing/2014/main" val="2601041071"/>
                    </a:ext>
                  </a:extLst>
                </a:gridCol>
                <a:gridCol w="1691220">
                  <a:extLst>
                    <a:ext uri="{9D8B030D-6E8A-4147-A177-3AD203B41FA5}">
                      <a16:colId xmlns:a16="http://schemas.microsoft.com/office/drawing/2014/main" val="475737617"/>
                    </a:ext>
                  </a:extLst>
                </a:gridCol>
              </a:tblGrid>
              <a:tr h="3342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</a:t>
                      </a:r>
                      <a:b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예매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60199"/>
                  </a:ext>
                </a:extLst>
              </a:tr>
              <a:tr h="1948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03750"/>
                  </a:ext>
                </a:extLst>
              </a:tr>
              <a:tr h="1948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영화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 등의 정보를 선택한 후 결제까지 이루어진다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96525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영화관 리스트를 보고 원하는 영화관을 선택하면 영화리스트가 나타나고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영화를 선택하면 좌석 리스트가 나타나는 등 예매 정보를 계속 선택하며 고객이 선택된 정보에 대한 결과와 가격을 보고 결제를 완료한다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86718"/>
                  </a:ext>
                </a:extLst>
              </a:tr>
              <a:tr h="1948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783179"/>
                  </a:ext>
                </a:extLst>
              </a:tr>
              <a:tr h="1948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292934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57447"/>
                  </a:ext>
                </a:extLst>
              </a:tr>
              <a:tr h="174415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b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flow of events)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flow, basic flow)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 err="1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18994"/>
                  </a:ext>
                </a:extLst>
              </a:tr>
              <a:tr h="2268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고객이 영화 예매를 선택하면 </a:t>
                      </a:r>
                      <a:r>
                        <a:rPr lang="ko-KR" altLang="en-US" sz="6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유스케이스가</a:t>
                      </a: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시작된다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고객은 영화관 리스트 중 원하는 영화를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고객은 </a:t>
                      </a:r>
                      <a:r>
                        <a:rPr lang="ko-KR" altLang="en-US" sz="6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영화리스트</a:t>
                      </a: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원하는 영화를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⑥고객은 영화상영 시간 리스트 중 원하는 시간을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⑧ 고객은 인원을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⑩ 고객은 인원수만큼 좌석을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⑫ 고객은 원하는 할인정보를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⑮ 고객은 결제를 진행할지 안 할지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292934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영화관 리스트를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상영하는 영화리스트를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영화상영 시간을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⑨ 영화관 좌석 리스트를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⑪ 영화 할인리스트를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⑬ 고객이 선택한 영화와 영화관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상영시간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 등의 데이터를 고객에게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⑭ 선택된 정보를 이용해 금액을 </a:t>
                      </a:r>
                      <a:r>
                        <a:rPr lang="ko-KR" altLang="en-US" sz="6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고객한테</a:t>
                      </a: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⑯ 고객의 여부에 따라 결제를 진행한다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713216"/>
                  </a:ext>
                </a:extLst>
              </a:tr>
              <a:tr h="3342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 </a:t>
                      </a:r>
                      <a:b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⑧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⑩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⑫ 선택을 잘못했을 시에 이전 메뉴로 돌아갈 수 있다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57296"/>
                  </a:ext>
                </a:extLst>
              </a:tr>
              <a:tr h="420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⑭ Decorator Pattern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③,⑤,⑥,⑧,⑩,⑫,⑬,⑭ Builder Pattern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0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3.2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데코레이터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094" y="116719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3.2.2</a:t>
            </a:r>
            <a:r>
              <a:rPr lang="ko-KR" altLang="en-US" b="1" dirty="0">
                <a:solidFill>
                  <a:srgbClr val="24AFBE"/>
                </a:solidFill>
              </a:rPr>
              <a:t> 해결방안</a:t>
            </a:r>
          </a:p>
        </p:txBody>
      </p:sp>
      <p:pic>
        <p:nvPicPr>
          <p:cNvPr id="11" name="_x429309808" descr="EMB00001fe4564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677" y="1668551"/>
            <a:ext cx="5952323" cy="33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958892" y="5389575"/>
            <a:ext cx="8506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600" dirty="0"/>
              <a:t>Ticket</a:t>
            </a:r>
            <a:r>
              <a:rPr lang="ko-KR" altLang="en-US" sz="1600" dirty="0"/>
              <a:t>에 새로운 행동을 동적으로 추가할 수 있으며 </a:t>
            </a:r>
            <a:r>
              <a:rPr lang="en-US" altLang="ko-KR" sz="1600" dirty="0" err="1"/>
              <a:t>CondimentDecorator</a:t>
            </a:r>
            <a:r>
              <a:rPr lang="ko-KR" altLang="en-US" sz="1600" dirty="0"/>
              <a:t>는 자신이 장식할 </a:t>
            </a:r>
            <a:r>
              <a:rPr lang="en-US" altLang="ko-KR" sz="1600" dirty="0"/>
              <a:t>Ticket</a:t>
            </a:r>
            <a:r>
              <a:rPr lang="ko-KR" altLang="en-US" sz="1600" dirty="0"/>
              <a:t>와 같은 인터페이스 또는 추상클래스를 구현한다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</a:t>
            </a:r>
            <a:r>
              <a:rPr lang="en-US" altLang="ko-KR" sz="1600" dirty="0" err="1"/>
              <a:t>CondimentDecorator</a:t>
            </a:r>
            <a:r>
              <a:rPr lang="ko-KR" altLang="en-US" sz="1600" dirty="0"/>
              <a:t>는 </a:t>
            </a:r>
            <a:r>
              <a:rPr lang="en-US" altLang="ko-KR" sz="1600" dirty="0"/>
              <a:t>Ticket</a:t>
            </a:r>
            <a:r>
              <a:rPr lang="ko-KR" altLang="en-US" sz="1600" dirty="0"/>
              <a:t>의 상태를 확장할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53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8262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3.2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데코레이터</a:t>
            </a:r>
            <a:r>
              <a:rPr lang="ko-KR" altLang="en-US" sz="3200" b="1" i="1" dirty="0">
                <a:solidFill>
                  <a:prstClr val="white"/>
                </a:solidFill>
              </a:rPr>
              <a:t> 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3.1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985" y="1147363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3.2.3 </a:t>
            </a:r>
            <a:r>
              <a:rPr lang="ko-KR" altLang="en-US" b="1" dirty="0">
                <a:solidFill>
                  <a:srgbClr val="24AFBE"/>
                </a:solidFill>
              </a:rPr>
              <a:t>관련 코드 설명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3985" y="1640910"/>
            <a:ext cx="5094850" cy="2086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ticketprice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abstract class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Ticket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 description 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초기화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아무것도 선택 안했을 때 대비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protected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description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"Unknown Ticket"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 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getDescription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(){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구성요소 서술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description;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abstract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price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();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가격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3985" y="4173727"/>
            <a:ext cx="5094850" cy="2086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ticketprice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class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Moive</a:t>
            </a:r>
            <a:r>
              <a:rPr lang="en-US" altLang="ko-KR" sz="12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extends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Ticket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일반 상영 시간대 구현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Moive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(){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200" kern="0" dirty="0" err="1">
                <a:solidFill>
                  <a:srgbClr val="6A9955"/>
                </a:solidFill>
                <a:latin typeface="맑은 고딕" panose="020B0503020000020004" pitchFamily="50" charset="-127"/>
              </a:rPr>
              <a:t>생성자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 생성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description =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"10:00 ~ 23:00"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시간대 서술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price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(){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가격 설정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200" kern="0" dirty="0">
                <a:solidFill>
                  <a:srgbClr val="B5CEA8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B5CEA8"/>
                </a:solidFill>
                <a:latin typeface="맑은 고딕" panose="020B0503020000020004" pitchFamily="50" charset="-127"/>
              </a:rPr>
              <a:t>9000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34783" y="3309195"/>
            <a:ext cx="5758336" cy="29512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ticketprice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class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CardDiscount</a:t>
            </a:r>
            <a:r>
              <a:rPr lang="en-US" altLang="ko-KR" sz="12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extends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CondimentDecorator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 </a:t>
            </a: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//ticket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에 대한 구체적인 구성요소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CardDiscount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Ticket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ticket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200" kern="0" dirty="0" err="1">
                <a:solidFill>
                  <a:srgbClr val="6A9955"/>
                </a:solidFill>
                <a:latin typeface="맑은 고딕" panose="020B0503020000020004" pitchFamily="50" charset="-127"/>
              </a:rPr>
              <a:t>생성자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 생성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ticket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ticket;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getDescription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(){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카드 할인에 대한 서술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C586C0"/>
                </a:solidFill>
                <a:latin typeface="맑은 고딕" panose="020B0503020000020004" pitchFamily="50" charset="-127"/>
              </a:rPr>
              <a:t>eturn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ticket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getDescription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+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", 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카드 할인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price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(){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가격 정보 반환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ticket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price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-</a:t>
            </a:r>
            <a:r>
              <a:rPr lang="en-US" altLang="ko-KR" sz="1200" kern="0" dirty="0">
                <a:solidFill>
                  <a:srgbClr val="B5CEA8"/>
                </a:solidFill>
                <a:latin typeface="맑은 고딕" panose="020B0503020000020004" pitchFamily="50" charset="-127"/>
              </a:rPr>
              <a:t>1500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4783" y="1640910"/>
            <a:ext cx="5758336" cy="14219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ticketprice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abstract class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CondimentDecorator</a:t>
            </a:r>
            <a:r>
              <a:rPr lang="en-US" altLang="ko-KR" sz="12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extends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Ticket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200" kern="0" dirty="0" err="1">
                <a:solidFill>
                  <a:srgbClr val="6A9955"/>
                </a:solidFill>
                <a:latin typeface="맑은 고딕" panose="020B0503020000020004" pitchFamily="50" charset="-127"/>
              </a:rPr>
              <a:t>데코레이터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 구현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protected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Ticket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ticket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abstract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getDescription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(); </a:t>
            </a:r>
            <a:r>
              <a:rPr lang="en-US" altLang="ko-KR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12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구성요소를 꾸며주는 서술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98311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3.3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빌더패턴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4304" y="3138049"/>
            <a:ext cx="51188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ko-KR" altLang="en-US" sz="1600" dirty="0" err="1"/>
              <a:t>생성자를</a:t>
            </a:r>
            <a:r>
              <a:rPr lang="ko-KR" altLang="en-US" sz="1600" dirty="0"/>
              <a:t> 사용할 때 이 많은 </a:t>
            </a:r>
            <a:r>
              <a:rPr lang="ko-KR" altLang="en-US" sz="1600" dirty="0" err="1"/>
              <a:t>생성자들의</a:t>
            </a:r>
            <a:r>
              <a:rPr lang="ko-KR" altLang="en-US" sz="1600" dirty="0"/>
              <a:t> 순서를 기억하기는 힘들어서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사용할 때 순서를 잘못 입력하는 등의 문제가 발생한다</a:t>
            </a:r>
            <a:r>
              <a:rPr lang="en-US" altLang="ko-KR" sz="1600" dirty="0"/>
              <a:t>.</a:t>
            </a:r>
          </a:p>
          <a:p>
            <a:pPr algn="just" fontAlgn="base"/>
            <a:endParaRPr lang="en-US" altLang="ko-KR" sz="1600" dirty="0"/>
          </a:p>
          <a:p>
            <a:pPr algn="just" fontAlgn="base"/>
            <a:r>
              <a:rPr lang="en-US" altLang="ko-KR" sz="1600" dirty="0"/>
              <a:t>-&gt; </a:t>
            </a:r>
            <a:r>
              <a:rPr lang="ko-KR" altLang="en-US" sz="1600" dirty="0" err="1"/>
              <a:t>빌더</a:t>
            </a:r>
            <a:r>
              <a:rPr lang="ko-KR" altLang="en-US" sz="1600" dirty="0"/>
              <a:t> 패턴을 이용해 생성자의 순서를 기억할 필요가 없도록 한다</a:t>
            </a:r>
            <a:r>
              <a:rPr lang="en-US" altLang="ko-KR" sz="1600" dirty="0"/>
              <a:t>.</a:t>
            </a:r>
          </a:p>
          <a:p>
            <a:pPr algn="just" fontAlgn="base"/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65933" y="1137018"/>
            <a:ext cx="563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24AFBE"/>
                </a:solidFill>
              </a:rPr>
              <a:t>빌더</a:t>
            </a:r>
            <a:r>
              <a:rPr lang="ko-KR" altLang="en-US" sz="2000" b="1" dirty="0">
                <a:solidFill>
                  <a:srgbClr val="24AFBE"/>
                </a:solidFill>
              </a:rPr>
              <a:t> 패턴 </a:t>
            </a:r>
            <a:r>
              <a:rPr lang="en-US" altLang="ko-KR" sz="2000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선택된 예매 정보에 대한 </a:t>
            </a:r>
            <a:r>
              <a:rPr lang="ko-KR" altLang="en-US" dirty="0" err="1"/>
              <a:t>생성자에</a:t>
            </a:r>
            <a:r>
              <a:rPr lang="ko-KR" altLang="en-US" dirty="0"/>
              <a:t>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4304" y="263010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3.3.1 </a:t>
            </a:r>
            <a:r>
              <a:rPr lang="ko-KR" altLang="en-US" b="1" dirty="0">
                <a:solidFill>
                  <a:srgbClr val="24AFBE"/>
                </a:solidFill>
              </a:rPr>
              <a:t>문제점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62589"/>
              </p:ext>
            </p:extLst>
          </p:nvPr>
        </p:nvGraphicFramePr>
        <p:xfrm>
          <a:off x="548641" y="1812175"/>
          <a:ext cx="5586152" cy="4804755"/>
        </p:xfrm>
        <a:graphic>
          <a:graphicData uri="http://schemas.openxmlformats.org/drawingml/2006/table">
            <a:tbl>
              <a:tblPr/>
              <a:tblGrid>
                <a:gridCol w="1947466">
                  <a:extLst>
                    <a:ext uri="{9D8B030D-6E8A-4147-A177-3AD203B41FA5}">
                      <a16:colId xmlns:a16="http://schemas.microsoft.com/office/drawing/2014/main" val="3888641826"/>
                    </a:ext>
                  </a:extLst>
                </a:gridCol>
                <a:gridCol w="1947466">
                  <a:extLst>
                    <a:ext uri="{9D8B030D-6E8A-4147-A177-3AD203B41FA5}">
                      <a16:colId xmlns:a16="http://schemas.microsoft.com/office/drawing/2014/main" val="2601041071"/>
                    </a:ext>
                  </a:extLst>
                </a:gridCol>
                <a:gridCol w="1691220">
                  <a:extLst>
                    <a:ext uri="{9D8B030D-6E8A-4147-A177-3AD203B41FA5}">
                      <a16:colId xmlns:a16="http://schemas.microsoft.com/office/drawing/2014/main" val="475737617"/>
                    </a:ext>
                  </a:extLst>
                </a:gridCol>
              </a:tblGrid>
              <a:tr h="3342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</a:t>
                      </a:r>
                      <a:b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예매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60199"/>
                  </a:ext>
                </a:extLst>
              </a:tr>
              <a:tr h="1948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03750"/>
                  </a:ext>
                </a:extLst>
              </a:tr>
              <a:tr h="1948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영화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 등의 정보를 선택한 후 결제까지 이루어진다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96525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영화관 리스트를 보고 원하는 영화관을 선택하면 영화리스트가 나타나고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영화를 선택하면 좌석 리스트가 나타나는 등 예매 정보를 계속 선택하며 고객이 선택된 정보에 대한 결과와 가격을 보고 결제를 완료한다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86718"/>
                  </a:ext>
                </a:extLst>
              </a:tr>
              <a:tr h="1948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783179"/>
                  </a:ext>
                </a:extLst>
              </a:tr>
              <a:tr h="1948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292934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57447"/>
                  </a:ext>
                </a:extLst>
              </a:tr>
              <a:tr h="174415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b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flow of events)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flow, basic flow)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 err="1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18994"/>
                  </a:ext>
                </a:extLst>
              </a:tr>
              <a:tr h="2268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고객이 영화 예매를 선택하면 </a:t>
                      </a:r>
                      <a:r>
                        <a:rPr lang="ko-KR" altLang="en-US" sz="6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유스케이스가</a:t>
                      </a: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시작된다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고객은 영화관 리스트 중 원하는 영화를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고객은 </a:t>
                      </a:r>
                      <a:r>
                        <a:rPr lang="ko-KR" altLang="en-US" sz="6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영화리스트</a:t>
                      </a: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원하는 영화를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⑥고객은 영화상영 시간 리스트 중 원하는 시간을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⑧ 고객은 인원을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⑩ 고객은 인원수만큼 좌석을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⑫ 고객은 원하는 할인정보를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⑮ 고객은 결제를 진행할지 안 할지 선택한다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292934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영화관 리스트를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상영하는 영화리스트를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영화상영 시간을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⑨ 영화관 좌석 리스트를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⑪ 영화 할인리스트를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⑬ 고객이 선택한 영화와 영화관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상영시간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 등의 데이터를 고객에게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⑭ 선택된 정보를 이용해 금액을 </a:t>
                      </a:r>
                      <a:r>
                        <a:rPr lang="ko-KR" altLang="en-US" sz="6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고객한테</a:t>
                      </a: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보여준다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⑯ 고객의 여부에 따라 결제를 진행한다</a:t>
                      </a:r>
                      <a:r>
                        <a:rPr lang="en-US" altLang="ko-KR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713216"/>
                  </a:ext>
                </a:extLst>
              </a:tr>
              <a:tr h="3342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 </a:t>
                      </a:r>
                      <a:b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⑧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⑩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⑫ 선택을 잘못했을 시에 이전 메뉴로 돌아갈 수 있다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57296"/>
                  </a:ext>
                </a:extLst>
              </a:tr>
              <a:tr h="420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⑭ Decorator Pattern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③,⑤,⑥,⑧,⑩,⑫,⑬,⑭ Builder Pattern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675" marR="6675" marT="6675" marB="6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0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7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3.3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빌더패턴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5908" y="5036372"/>
            <a:ext cx="89635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600" dirty="0" err="1"/>
              <a:t>MovieInfomation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데이터의 순서에 상관 없이 객체를 만들어 내고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봤을 때 명시적이고 이해할 수 있게 하기 위해서 </a:t>
            </a:r>
            <a:r>
              <a:rPr lang="en-US" altLang="ko-KR" sz="1600" dirty="0" err="1"/>
              <a:t>MovieInfomationBuilder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이용한다</a:t>
            </a:r>
            <a:r>
              <a:rPr lang="en-US" altLang="ko-KR" sz="1600" dirty="0"/>
              <a:t>. </a:t>
            </a:r>
          </a:p>
          <a:p>
            <a:pPr algn="just" fontAlgn="base"/>
            <a:r>
              <a:rPr lang="ko-KR" altLang="en-US" sz="1600" dirty="0"/>
              <a:t>각각에 매개변수의 값을 </a:t>
            </a:r>
            <a:r>
              <a:rPr lang="en-US" altLang="ko-KR" sz="1600" dirty="0"/>
              <a:t>setter method</a:t>
            </a:r>
            <a:r>
              <a:rPr lang="ko-KR" altLang="en-US" sz="1600" dirty="0"/>
              <a:t>를 호출하여 추가해주고 마지막에 </a:t>
            </a:r>
            <a:r>
              <a:rPr lang="en-US" altLang="ko-KR" sz="1600" dirty="0"/>
              <a:t>build </a:t>
            </a:r>
            <a:r>
              <a:rPr lang="ko-KR" altLang="en-US" sz="1600" dirty="0" err="1"/>
              <a:t>매서드를</a:t>
            </a:r>
            <a:r>
              <a:rPr lang="ko-KR" altLang="en-US" sz="1600" dirty="0"/>
              <a:t> 호출하여 변하지 않는 객체를 만들어 통합해서 한 번에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76597" y="142391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3.3.2</a:t>
            </a:r>
            <a:r>
              <a:rPr lang="ko-KR" altLang="en-US" b="1" dirty="0">
                <a:solidFill>
                  <a:srgbClr val="24AFBE"/>
                </a:solidFill>
              </a:rPr>
              <a:t> 해결방안</a:t>
            </a:r>
          </a:p>
        </p:txBody>
      </p:sp>
      <p:pic>
        <p:nvPicPr>
          <p:cNvPr id="10" name="_x429313912" descr="EMB00001fe45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08" y="1423910"/>
            <a:ext cx="4638675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7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설계 및 구현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3.1 </a:t>
            </a:r>
            <a:r>
              <a:rPr lang="ko-KR" altLang="en-US" sz="900" dirty="0" err="1">
                <a:solidFill>
                  <a:prstClr val="white"/>
                </a:solidFill>
              </a:rPr>
              <a:t>빌더</a:t>
            </a:r>
            <a:r>
              <a:rPr lang="ko-KR" altLang="en-US" sz="900" dirty="0">
                <a:solidFill>
                  <a:prstClr val="white"/>
                </a:solidFill>
              </a:rPr>
              <a:t> 패턴 적용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685" y="120656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3.3.3 </a:t>
            </a:r>
            <a:r>
              <a:rPr lang="ko-KR" altLang="en-US" b="1" dirty="0">
                <a:solidFill>
                  <a:srgbClr val="24AFBE"/>
                </a:solidFill>
              </a:rPr>
              <a:t>관련 코드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9685" y="1747299"/>
            <a:ext cx="5282224" cy="4947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builder;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class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MovieInfomationBuilder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en-US" altLang="ko-KR" sz="1100" kern="0" dirty="0" err="1">
                <a:solidFill>
                  <a:srgbClr val="6A9955"/>
                </a:solidFill>
                <a:latin typeface="맑은 고딕" panose="020B0503020000020004" pitchFamily="50" charset="-127"/>
              </a:rPr>
              <a:t>MovieInfomation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에 대한 </a:t>
            </a:r>
            <a:r>
              <a:rPr lang="ko-KR" altLang="en-US" sz="1100" kern="0" dirty="0" err="1">
                <a:solidFill>
                  <a:srgbClr val="6A9955"/>
                </a:solidFill>
                <a:latin typeface="맑은 고딕" panose="020B0503020000020004" pitchFamily="50" charset="-127"/>
              </a:rPr>
              <a:t>빌더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 객체</a:t>
            </a:r>
            <a:endParaRPr lang="ko-KR" altLang="en-US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en-US" altLang="ko-KR" sz="1100" kern="0" dirty="0" err="1">
                <a:solidFill>
                  <a:srgbClr val="6A9955"/>
                </a:solidFill>
                <a:latin typeface="맑은 고딕" panose="020B0503020000020004" pitchFamily="50" charset="-127"/>
              </a:rPr>
              <a:t>MovieInfomation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안의 </a:t>
            </a:r>
            <a:r>
              <a:rPr lang="ko-KR" altLang="en-US" sz="1100" kern="0" dirty="0" err="1">
                <a:solidFill>
                  <a:srgbClr val="6A9955"/>
                </a:solidFill>
                <a:latin typeface="맑은 고딕" panose="020B0503020000020004" pitchFamily="50" charset="-127"/>
              </a:rPr>
              <a:t>생성자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 매개변수 선언</a:t>
            </a:r>
            <a:endParaRPr lang="ko-KR" altLang="en-US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name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time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discount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theater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[]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seat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person_num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MovieInfomationBuilder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setName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name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 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name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의 값을 설정하는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setter 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name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name;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1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MovieInfomationBuilder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setTime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time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 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time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의 값을 설정하는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setter 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time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time;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1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MovieInfomationBuilder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setDiscount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discount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discount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의 값을 설정하는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setter 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discount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discount;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1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70684" y="1870391"/>
            <a:ext cx="6160477" cy="4358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MovieInfomationBuilder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setTheater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theater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 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theater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의 값을 설정하는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setter 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theater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theater;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1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MovieInfomationBuilder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setSeat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[]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seat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Seat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의 값을 설정하는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setter 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seat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seat;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1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MovieInfomationBuilder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setPersonNumber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person_num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 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 sz="1100" kern="0" dirty="0" err="1">
                <a:solidFill>
                  <a:srgbClr val="6A9955"/>
                </a:solidFill>
                <a:latin typeface="맑은 고딕" panose="020B0503020000020004" pitchFamily="50" charset="-127"/>
              </a:rPr>
              <a:t>person_num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의 값을 설정하는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setter 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person_num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</a:t>
            </a:r>
            <a:r>
              <a:rPr lang="en-US" altLang="ko-KR" sz="11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person_num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1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MovieInformation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build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(){ </a:t>
            </a:r>
            <a:r>
              <a:rPr lang="en-US" altLang="ko-KR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1100" kern="0" dirty="0">
                <a:solidFill>
                  <a:srgbClr val="6A9955"/>
                </a:solidFill>
                <a:latin typeface="맑은 고딕" panose="020B0503020000020004" pitchFamily="50" charset="-127"/>
              </a:rPr>
              <a:t>받아온 매개변수의 값들을 합쳐서 객체 생성</a:t>
            </a:r>
            <a:endParaRPr lang="ko-KR" altLang="en-US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MovieInformation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movieinformation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new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MovieInformation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name,time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discount, theater, seat, 			              </a:t>
            </a:r>
            <a:r>
              <a:rPr lang="en-US" altLang="ko-KR" sz="11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person_num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movieinformation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3.3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빌더패턴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2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3.4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추상팩토리</a:t>
            </a:r>
            <a:endParaRPr lang="ko-KR" altLang="en-US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5620" y="3267033"/>
            <a:ext cx="51188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 err="1"/>
              <a:t>메뉴관리</a:t>
            </a:r>
            <a:r>
              <a:rPr lang="ko-KR" altLang="en-US" sz="1600" dirty="0"/>
              <a:t> 시스템에 관한 패턴으로 시스템에서 </a:t>
            </a:r>
            <a:r>
              <a:rPr lang="ko-KR" altLang="en-US" sz="1600" dirty="0" err="1"/>
              <a:t>단품메뉴로</a:t>
            </a:r>
            <a:r>
              <a:rPr lang="ko-KR" altLang="en-US" sz="1600" dirty="0"/>
              <a:t> 세트메뉴를 </a:t>
            </a:r>
            <a:r>
              <a:rPr lang="ko-KR" altLang="en-US" sz="1600" dirty="0" err="1"/>
              <a:t>생성할때</a:t>
            </a:r>
            <a:r>
              <a:rPr lang="ko-KR" altLang="en-US" sz="1600" dirty="0"/>
              <a:t> 개별적 메뉴들의 맛과 종류들을 묶을 </a:t>
            </a:r>
            <a:r>
              <a:rPr lang="ko-KR" altLang="en-US" sz="1600" dirty="0" err="1"/>
              <a:t>단품메뉴</a:t>
            </a:r>
            <a:r>
              <a:rPr lang="ko-KR" altLang="en-US" sz="1600" dirty="0"/>
              <a:t> 공통 인터페이스를 </a:t>
            </a:r>
            <a:r>
              <a:rPr lang="ko-KR" altLang="en-US" sz="1600" dirty="0" err="1"/>
              <a:t>구현한뒤</a:t>
            </a:r>
            <a:r>
              <a:rPr lang="ko-KR" altLang="en-US" sz="1600" dirty="0"/>
              <a:t> 단품메뉴들을 묶을 구성이 존재하지 않는다</a:t>
            </a:r>
            <a:r>
              <a:rPr lang="en-US" altLang="ko-KR" sz="1600" dirty="0"/>
              <a:t>. 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/>
              <a:t>-&gt;</a:t>
            </a:r>
            <a:r>
              <a:rPr lang="ko-KR" altLang="en-US" sz="1600" dirty="0"/>
              <a:t>단품메뉴문제를 해결하기 위해 추상팩토리패턴 적용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33" y="1137018"/>
            <a:ext cx="85282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000" b="1" dirty="0" err="1">
                <a:solidFill>
                  <a:srgbClr val="24AFBE"/>
                </a:solidFill>
              </a:rPr>
              <a:t>추상팩토리</a:t>
            </a:r>
            <a:r>
              <a:rPr lang="ko-KR" altLang="en-US" sz="2000" b="1" dirty="0">
                <a:solidFill>
                  <a:srgbClr val="24AFBE"/>
                </a:solidFill>
              </a:rPr>
              <a:t> 패턴 </a:t>
            </a:r>
            <a:r>
              <a:rPr lang="en-US" altLang="ko-KR" sz="2000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클라이언트와 </a:t>
            </a:r>
            <a:r>
              <a:rPr lang="ko-KR" altLang="en-US" dirty="0" err="1"/>
              <a:t>팩토리에서</a:t>
            </a:r>
            <a:r>
              <a:rPr lang="ko-KR" altLang="en-US" dirty="0"/>
              <a:t> 생산되는 제품을 분리하는데 사용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5620" y="267918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3.4.1 </a:t>
            </a:r>
            <a:r>
              <a:rPr lang="ko-KR" altLang="en-US" b="1" dirty="0">
                <a:solidFill>
                  <a:srgbClr val="24AFBE"/>
                </a:solidFill>
              </a:rPr>
              <a:t>문제점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6231"/>
              </p:ext>
            </p:extLst>
          </p:nvPr>
        </p:nvGraphicFramePr>
        <p:xfrm>
          <a:off x="465933" y="1738715"/>
          <a:ext cx="5959116" cy="4881535"/>
        </p:xfrm>
        <a:graphic>
          <a:graphicData uri="http://schemas.openxmlformats.org/drawingml/2006/table">
            <a:tbl>
              <a:tblPr/>
              <a:tblGrid>
                <a:gridCol w="2077490">
                  <a:extLst>
                    <a:ext uri="{9D8B030D-6E8A-4147-A177-3AD203B41FA5}">
                      <a16:colId xmlns:a16="http://schemas.microsoft.com/office/drawing/2014/main" val="1534701234"/>
                    </a:ext>
                  </a:extLst>
                </a:gridCol>
                <a:gridCol w="2077490">
                  <a:extLst>
                    <a:ext uri="{9D8B030D-6E8A-4147-A177-3AD203B41FA5}">
                      <a16:colId xmlns:a16="http://schemas.microsoft.com/office/drawing/2014/main" val="78179460"/>
                    </a:ext>
                  </a:extLst>
                </a:gridCol>
                <a:gridCol w="1804136">
                  <a:extLst>
                    <a:ext uri="{9D8B030D-6E8A-4147-A177-3AD203B41FA5}">
                      <a16:colId xmlns:a16="http://schemas.microsoft.com/office/drawing/2014/main" val="2907081368"/>
                    </a:ext>
                  </a:extLst>
                </a:gridCol>
              </a:tblGrid>
              <a:tr h="4005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800" b="1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관리시스템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62959"/>
                  </a:ext>
                </a:extLst>
              </a:tr>
              <a:tr h="2090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26742"/>
                  </a:ext>
                </a:extLst>
              </a:tr>
              <a:tr h="2090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메뉴생성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목록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15898"/>
                  </a:ext>
                </a:extLst>
              </a:tr>
              <a:tr h="5500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시스템에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추가하고 세트메뉴 생성 시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조합하여 생성한다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쉽게 추가할 수 있고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 조합으로 새로운 세트메뉴를 생성할 수 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83668"/>
                  </a:ext>
                </a:extLst>
              </a:tr>
              <a:tr h="2351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91476"/>
                  </a:ext>
                </a:extLst>
              </a:tr>
              <a:tr h="2090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292934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67165"/>
                  </a:ext>
                </a:extLst>
              </a:tr>
              <a:tr h="216484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8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flow of events)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flow, basic flow)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5450"/>
                  </a:ext>
                </a:extLst>
              </a:tr>
              <a:tr h="1812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관리자가 단품 메뉴를 설정할 때 유스케이스가 시작된다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관리자는 기존 단품 메뉴를 조합해 세트메뉴를 만든다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</a:t>
                      </a: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원하는 단품 메뉴를 새롭게 추가한다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</a:t>
                      </a: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새롭게 만들고자 하는 세트메뉴를 원하는 단품 메뉴를 조합해 생성한다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292934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관리자가 설정한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시스템에 등록한다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관리자가 선택한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조합해 세트메뉴로 생성한다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관리자가 추가한 새로운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시스템에 추가한다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⑧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관리자가 선택한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조합해 새로운 세트메뉴를 추가한다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32569"/>
                  </a:ext>
                </a:extLst>
              </a:tr>
              <a:tr h="7279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 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추가하려던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메뉴가 시스템에 이미 있다면 이미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생성되어있다고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알려준 뒤 실행 취소한다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⑧ 추가하려던 세트 메뉴가 시스템에 이미 있다면 이미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생성되어있다고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알려준 뒤 실행 취소한다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936966"/>
                  </a:ext>
                </a:extLst>
              </a:tr>
              <a:tr h="2343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Factory Pattern(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추상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팩토리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292934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</a:endParaRPr>
                    </a:p>
                  </a:txBody>
                  <a:tcPr marL="8970" marR="8970" marT="8970" marB="89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55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9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3.4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추상팩토리</a:t>
            </a:r>
            <a:endParaRPr lang="ko-KR" altLang="en-US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4224" y="5210938"/>
            <a:ext cx="8963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600" dirty="0"/>
              <a:t>개별적 메뉴들의 맛과 종류들을 묶을 </a:t>
            </a:r>
            <a:r>
              <a:rPr lang="ko-KR" altLang="en-US" sz="1600" dirty="0" err="1"/>
              <a:t>단품메뉴</a:t>
            </a:r>
            <a:r>
              <a:rPr lang="ko-KR" altLang="en-US" sz="1600" dirty="0"/>
              <a:t> 공통 인터페이스를 구현하고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단품메뉴들을 묶을 구성이 존재하지 않아 </a:t>
            </a:r>
            <a:r>
              <a:rPr lang="ko-KR" altLang="en-US" sz="1600" dirty="0" err="1"/>
              <a:t>추상팩토리</a:t>
            </a:r>
            <a:r>
              <a:rPr lang="ko-KR" altLang="en-US" sz="1600" dirty="0"/>
              <a:t> 패턴을 이용하여 </a:t>
            </a:r>
            <a:r>
              <a:rPr lang="ko-KR" altLang="en-US" sz="1600" dirty="0" err="1"/>
              <a:t>팩토리</a:t>
            </a:r>
            <a:r>
              <a:rPr lang="ko-KR" altLang="en-US" sz="1600" dirty="0"/>
              <a:t> 인터페이스를 생성 세트로 만들 </a:t>
            </a:r>
            <a:r>
              <a:rPr lang="ko-KR" altLang="en-US" sz="1600" dirty="0" err="1"/>
              <a:t>단품메뉴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구성품들을</a:t>
            </a:r>
            <a:r>
              <a:rPr lang="ko-KR" altLang="en-US" sz="1600" dirty="0"/>
              <a:t> 묶을 </a:t>
            </a:r>
            <a:r>
              <a:rPr lang="en-US" altLang="ko-KR" sz="1600" dirty="0"/>
              <a:t>concrete</a:t>
            </a:r>
            <a:r>
              <a:rPr lang="ko-KR" altLang="en-US" sz="1600" dirty="0" err="1"/>
              <a:t>팩토리</a:t>
            </a:r>
            <a:r>
              <a:rPr lang="ko-KR" altLang="en-US" sz="1600" dirty="0"/>
              <a:t> 클래스를 생성하여 세트메뉴 생성한다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1535" y="132472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3.4.2</a:t>
            </a:r>
            <a:r>
              <a:rPr lang="ko-KR" altLang="en-US" b="1" dirty="0">
                <a:solidFill>
                  <a:srgbClr val="24AFBE"/>
                </a:solidFill>
              </a:rPr>
              <a:t> 해결방안</a:t>
            </a:r>
          </a:p>
        </p:txBody>
      </p:sp>
      <p:pic>
        <p:nvPicPr>
          <p:cNvPr id="6" name="_x429277696" descr="EMB00001fe456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"/>
          <a:stretch>
            <a:fillRect/>
          </a:stretch>
        </p:blipFill>
        <p:spPr bwMode="auto">
          <a:xfrm>
            <a:off x="3142427" y="1509395"/>
            <a:ext cx="6119813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2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dirty="0">
                <a:solidFill>
                  <a:prstClr val="white"/>
                </a:solidFill>
              </a:rPr>
              <a:t>목차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7" name="사각형: 둥근 위쪽 모서리 3">
            <a:extLst>
              <a:ext uri="{FF2B5EF4-FFF2-40B4-BE49-F238E27FC236}">
                <a16:creationId xmlns:a16="http://schemas.microsoft.com/office/drawing/2014/main" id="{41D1E14E-852B-4477-92E8-069872DB3371}"/>
              </a:ext>
            </a:extLst>
          </p:cNvPr>
          <p:cNvSpPr/>
          <p:nvPr/>
        </p:nvSpPr>
        <p:spPr>
          <a:xfrm rot="16200000">
            <a:off x="3331099" y="3489957"/>
            <a:ext cx="806246" cy="2006209"/>
          </a:xfrm>
          <a:prstGeom prst="round2SameRect">
            <a:avLst>
              <a:gd name="adj1" fmla="val 19106"/>
              <a:gd name="adj2" fmla="val 0"/>
            </a:avLst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42B83027-52E0-4252-9FF8-967F442919F2}"/>
              </a:ext>
            </a:extLst>
          </p:cNvPr>
          <p:cNvSpPr/>
          <p:nvPr/>
        </p:nvSpPr>
        <p:spPr>
          <a:xfrm flipH="1" flipV="1">
            <a:off x="4363698" y="4367082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662D83-211A-4E28-B9D8-0EC640AE5AFC}"/>
              </a:ext>
            </a:extLst>
          </p:cNvPr>
          <p:cNvSpPr/>
          <p:nvPr/>
        </p:nvSpPr>
        <p:spPr>
          <a:xfrm rot="16200000">
            <a:off x="4963683" y="2960850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1A1E3F-4251-43E0-98FC-B07B808F2F18}"/>
              </a:ext>
            </a:extLst>
          </p:cNvPr>
          <p:cNvSpPr/>
          <p:nvPr/>
        </p:nvSpPr>
        <p:spPr>
          <a:xfrm>
            <a:off x="2740821" y="4899970"/>
            <a:ext cx="2625985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비전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문제점 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특징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ABF486EB-0372-4A82-9518-25A62A4C710E}"/>
              </a:ext>
            </a:extLst>
          </p:cNvPr>
          <p:cNvSpPr/>
          <p:nvPr/>
        </p:nvSpPr>
        <p:spPr>
          <a:xfrm flipH="1" flipV="1">
            <a:off x="5996281" y="3837977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CBD646-BFAD-43AC-9B6B-5B9453F343FD}"/>
              </a:ext>
            </a:extLst>
          </p:cNvPr>
          <p:cNvSpPr/>
          <p:nvPr/>
        </p:nvSpPr>
        <p:spPr>
          <a:xfrm rot="16200000">
            <a:off x="6596266" y="2431745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55F0BD49-8564-459A-BFEB-0271720FB12D}"/>
              </a:ext>
            </a:extLst>
          </p:cNvPr>
          <p:cNvSpPr/>
          <p:nvPr/>
        </p:nvSpPr>
        <p:spPr>
          <a:xfrm flipH="1" flipV="1">
            <a:off x="7628864" y="3308872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EB2BE0-D1A9-42B7-B980-5A02FDC9C12C}"/>
              </a:ext>
            </a:extLst>
          </p:cNvPr>
          <p:cNvSpPr/>
          <p:nvPr/>
        </p:nvSpPr>
        <p:spPr>
          <a:xfrm rot="16200000">
            <a:off x="8219143" y="1900213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F28550-546E-4D56-9E10-7E84FC1DAD3F}"/>
              </a:ext>
            </a:extLst>
          </p:cNvPr>
          <p:cNvSpPr/>
          <p:nvPr/>
        </p:nvSpPr>
        <p:spPr>
          <a:xfrm>
            <a:off x="4363698" y="3163542"/>
            <a:ext cx="262598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</a:t>
            </a:r>
            <a:r>
              <a:rPr lang="ko-KR" altLang="en-US" sz="1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AA6E59-D03D-4A35-B088-A8D469A24092}"/>
              </a:ext>
            </a:extLst>
          </p:cNvPr>
          <p:cNvSpPr/>
          <p:nvPr/>
        </p:nvSpPr>
        <p:spPr>
          <a:xfrm>
            <a:off x="6444481" y="3842832"/>
            <a:ext cx="2625985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기능별 패턴 적용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문제점 및 해결 방안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테스트 실행 결과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1800E4-61E0-447A-8945-09324D1E26C2}"/>
              </a:ext>
            </a:extLst>
          </p:cNvPr>
          <p:cNvSpPr/>
          <p:nvPr/>
        </p:nvSpPr>
        <p:spPr>
          <a:xfrm>
            <a:off x="7619159" y="2144213"/>
            <a:ext cx="262598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60884" y="4285312"/>
            <a:ext cx="13244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프로젝트 개요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94591" y="3757203"/>
            <a:ext cx="11448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시스템 분석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10654" y="3086326"/>
            <a:ext cx="1207382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시스템 설계 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및 구현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358063" y="2657841"/>
            <a:ext cx="60465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590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2" grpId="0"/>
      <p:bldP spid="43" grpId="0" animBg="1"/>
      <p:bldP spid="44" grpId="0" animBg="1"/>
      <p:bldP spid="45" grpId="0" animBg="1"/>
      <p:bldP spid="48" grpId="0" animBg="1"/>
      <p:bldP spid="49" grpId="0"/>
      <p:bldP spid="51" grpId="0"/>
      <p:bldP spid="52" grpId="0"/>
      <p:bldP spid="4" grpId="0"/>
      <p:bldP spid="53" grpId="0"/>
      <p:bldP spid="54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설계 및 구현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3.1 </a:t>
            </a:r>
            <a:r>
              <a:rPr lang="ko-KR" altLang="en-US" sz="900" dirty="0" err="1">
                <a:solidFill>
                  <a:prstClr val="white"/>
                </a:solidFill>
              </a:rPr>
              <a:t>데코레이터</a:t>
            </a:r>
            <a:r>
              <a:rPr lang="ko-KR" altLang="en-US" sz="900" dirty="0">
                <a:solidFill>
                  <a:prstClr val="white"/>
                </a:solidFill>
              </a:rPr>
              <a:t> 패턴 적용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8681" y="1595618"/>
            <a:ext cx="5322411" cy="51706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abstract</a:t>
            </a:r>
            <a:r>
              <a:rPr lang="en-US" altLang="ko-KR" sz="1100" kern="0" dirty="0">
                <a:solidFill>
                  <a:srgbClr val="F44747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FFFFFF"/>
                </a:solidFill>
                <a:latin typeface="맑은 고딕" panose="020B0503020000020004" pitchFamily="50" charset="-127"/>
              </a:rPr>
              <a:t>F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actory 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abstract class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ComboSet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protected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name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protected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Popcorn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popcorn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protected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Drink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drink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protected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HotDog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hotdog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protected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Burger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burger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protected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Nacho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nacho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prepare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setName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name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name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=name;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getName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name;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toString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StringBuilder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new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StringBuilder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""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(name).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"("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(popcorn !=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null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(popcorn);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		if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(drink !=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null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		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", "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>
                <a:solidFill>
                  <a:srgbClr val="D4D4D4"/>
                </a:solidFill>
                <a:latin typeface="맑은 고딕" panose="020B0503020000020004" pitchFamily="50" charset="-127"/>
              </a:rPr>
              <a:t>}+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82053" y="1595619"/>
            <a:ext cx="5864469" cy="5170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		if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(drink !=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null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(drink);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(hotdog !=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null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", "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(hotdog !=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null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(hotdog);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(burger !=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null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", "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(burger !=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null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(burger);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(nacho !=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null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", "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(nacho !=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null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(nacho);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append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1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")"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11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result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toString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spc="0" dirty="0">
                <a:solidFill>
                  <a:srgbClr val="D4D4D4"/>
                </a:solidFill>
                <a:effectLst/>
                <a:latin typeface="맑은 고딕" panose="020B0503020000020004" pitchFamily="50" charset="-127"/>
              </a:rPr>
              <a:t>}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5479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3.4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추상팩토리</a:t>
            </a:r>
            <a:endParaRPr lang="ko-KR" altLang="en-US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681" y="112298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3.4.3</a:t>
            </a:r>
            <a:r>
              <a:rPr lang="ko-KR" altLang="en-US" b="1" dirty="0">
                <a:solidFill>
                  <a:srgbClr val="24AFBE"/>
                </a:solidFill>
              </a:rPr>
              <a:t> 관련 코드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46283" y="3322245"/>
            <a:ext cx="10142895" cy="1717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abstract</a:t>
            </a:r>
            <a:r>
              <a:rPr lang="en-US" altLang="ko-KR" sz="1100" kern="0" dirty="0">
                <a:solidFill>
                  <a:srgbClr val="F44747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FFFFFF"/>
                </a:solidFill>
                <a:latin typeface="맑은 고딕" panose="020B0503020000020004" pitchFamily="50" charset="-127"/>
              </a:rPr>
              <a:t>F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actory 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1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interface</a:t>
            </a:r>
            <a:r>
              <a:rPr lang="en-US" altLang="ko-KR" sz="11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ComboSetFactory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Popcorn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createPopcorn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Drink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createDrink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HotDog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createHotdog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Burger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createBurger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;</a:t>
            </a:r>
            <a:endParaRPr lang="en-US" altLang="ko-KR" sz="11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1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Nacho</a:t>
            </a:r>
            <a:r>
              <a:rPr lang="en-US" altLang="ko-KR" sz="11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1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createNacho</a:t>
            </a:r>
            <a:r>
              <a:rPr lang="en-US" altLang="ko-KR" sz="11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1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;</a:t>
            </a:r>
          </a:p>
          <a:p>
            <a:pPr algn="just" fontAlgn="base">
              <a:lnSpc>
                <a:spcPct val="120000"/>
              </a:lnSpc>
            </a:pPr>
            <a:r>
              <a:rPr lang="en-US" altLang="ko-KR" sz="1100" kern="0" spc="0" dirty="0">
                <a:solidFill>
                  <a:srgbClr val="D4D4D4"/>
                </a:solidFill>
                <a:effectLst/>
                <a:latin typeface="맑은 고딕" panose="020B0503020000020004" pitchFamily="50" charset="-127"/>
              </a:rPr>
              <a:t>}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7253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3.5 </a:t>
            </a:r>
            <a:r>
              <a:rPr lang="ko-KR" altLang="en-US" sz="3200" b="1" i="1" dirty="0">
                <a:solidFill>
                  <a:prstClr val="white"/>
                </a:solidFill>
              </a:rPr>
              <a:t>커맨드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15449" y="2397948"/>
            <a:ext cx="5118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sz="1600" dirty="0"/>
              <a:t>직원이 고객에게 주문 요청을 받았을 때 직원은 주문하였다는 사실만 알려주고</a:t>
            </a:r>
            <a:r>
              <a:rPr lang="en-US" altLang="ko-KR" sz="1600" dirty="0"/>
              <a:t>,</a:t>
            </a:r>
            <a:r>
              <a:rPr lang="ko-KR" altLang="en-US" sz="1600" dirty="0"/>
              <a:t> 담당 </a:t>
            </a:r>
            <a:r>
              <a:rPr lang="ko-KR" altLang="en-US" sz="1600" dirty="0" err="1"/>
              <a:t>셰프는</a:t>
            </a:r>
            <a:r>
              <a:rPr lang="ko-KR" altLang="en-US" sz="1600" dirty="0"/>
              <a:t> 알아서 일을 처리하도록 해야 한다</a:t>
            </a:r>
            <a:r>
              <a:rPr lang="en-US" altLang="ko-KR" sz="1600" dirty="0"/>
              <a:t>.</a:t>
            </a:r>
          </a:p>
          <a:p>
            <a:pPr marL="342900" indent="-342900" fontAlgn="base">
              <a:buAutoNum type="arabicPeriod"/>
            </a:pPr>
            <a:endParaRPr lang="ko-KR" altLang="en-US" sz="1600" dirty="0"/>
          </a:p>
          <a:p>
            <a:pPr fontAlgn="base"/>
            <a:r>
              <a:rPr lang="en-US" altLang="ko-KR" sz="1600" dirty="0"/>
              <a:t>-&gt; </a:t>
            </a:r>
            <a:r>
              <a:rPr lang="ko-KR" altLang="en-US" sz="1600" dirty="0"/>
              <a:t>매점 시스템의 원활한 운영을 위해 적용</a:t>
            </a:r>
            <a:endParaRPr lang="en-US" altLang="ko-KR" sz="1600" dirty="0"/>
          </a:p>
          <a:p>
            <a:pPr fontAlgn="base"/>
            <a:endParaRPr lang="en-US" altLang="ko-KR" sz="1600" dirty="0"/>
          </a:p>
          <a:p>
            <a:pPr marL="342900" indent="-342900" fontAlgn="base">
              <a:buAutoNum type="arabicPeriod" startAt="2"/>
            </a:pPr>
            <a:r>
              <a:rPr lang="ko-KR" altLang="en-US" sz="1600" dirty="0"/>
              <a:t>메뉴 카테고리가 추가 되거나 삭제 될 일이 자주 </a:t>
            </a:r>
            <a:endParaRPr lang="en-US" altLang="ko-KR" sz="1600" dirty="0"/>
          </a:p>
          <a:p>
            <a:pPr fontAlgn="base"/>
            <a:r>
              <a:rPr lang="ko-KR" altLang="en-US" sz="1600" dirty="0"/>
              <a:t>    있으므로 프로그램 수정은 간단 해야 한다</a:t>
            </a:r>
            <a:r>
              <a:rPr lang="en-US" altLang="ko-KR" sz="1600" dirty="0"/>
              <a:t>.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/>
              <a:t>-&gt; </a:t>
            </a:r>
            <a:r>
              <a:rPr lang="ko-KR" altLang="en-US" sz="1600" dirty="0"/>
              <a:t>메뉴 카테고리의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삭제를 간단하게 하기 위해 적용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57694" y="1137018"/>
            <a:ext cx="80153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24AFBE"/>
                </a:solidFill>
              </a:rPr>
              <a:t>커맨드 패턴 </a:t>
            </a:r>
            <a:r>
              <a:rPr lang="en-US" altLang="ko-KR" sz="2000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클라이언트와 </a:t>
            </a:r>
            <a:r>
              <a:rPr lang="ko-KR" altLang="en-US" dirty="0" err="1"/>
              <a:t>팩토리에서</a:t>
            </a:r>
            <a:r>
              <a:rPr lang="ko-KR" altLang="en-US" dirty="0"/>
              <a:t> 생산되는 제품을 분리하는데 사용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0558" y="191597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3.5.1 </a:t>
            </a:r>
            <a:r>
              <a:rPr lang="ko-KR" altLang="en-US" b="1" dirty="0">
                <a:solidFill>
                  <a:srgbClr val="24AFBE"/>
                </a:solidFill>
              </a:rPr>
              <a:t>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5D166B-02D9-432B-8736-AB71798B6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2" y="1824884"/>
            <a:ext cx="5561285" cy="494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설계 및 구현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3.3 </a:t>
            </a:r>
            <a:r>
              <a:rPr lang="ko-KR" altLang="en-US" sz="900" dirty="0">
                <a:solidFill>
                  <a:prstClr val="white"/>
                </a:solidFill>
              </a:rPr>
              <a:t>커맨드 패턴 적용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6" name="_x429300160" descr="EMB00001fe456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86" y="1730283"/>
            <a:ext cx="5376863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46974" y="5196748"/>
            <a:ext cx="9459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600" dirty="0"/>
              <a:t>기능의 실행을 요구하는 </a:t>
            </a:r>
            <a:r>
              <a:rPr lang="ko-KR" altLang="en-US" sz="1600" dirty="0" err="1"/>
              <a:t>호출자</a:t>
            </a:r>
            <a:r>
              <a:rPr lang="ko-KR" altLang="en-US" sz="1600" dirty="0"/>
              <a:t> 클래스와 실제 기능을 실행하는 수신자 클래스 사이의 의존성을 제거 하여 수신자클래스</a:t>
            </a:r>
            <a:r>
              <a:rPr lang="en-US" altLang="ko-KR" sz="1600" dirty="0"/>
              <a:t>(</a:t>
            </a:r>
            <a:r>
              <a:rPr lang="ko-KR" altLang="en-US" sz="1600" dirty="0"/>
              <a:t>카테고리</a:t>
            </a:r>
            <a:r>
              <a:rPr lang="en-US" altLang="ko-KR" sz="1600" dirty="0"/>
              <a:t>)</a:t>
            </a:r>
            <a:r>
              <a:rPr lang="ko-KR" altLang="en-US" sz="1600" dirty="0"/>
              <a:t>를 추가하거나 변경할 때 점원</a:t>
            </a:r>
            <a:r>
              <a:rPr lang="en-US" altLang="ko-KR" sz="1600" dirty="0"/>
              <a:t>(staff)</a:t>
            </a:r>
            <a:r>
              <a:rPr lang="ko-KR" altLang="en-US" sz="1600" dirty="0"/>
              <a:t>은 </a:t>
            </a:r>
            <a:r>
              <a:rPr lang="en-US" altLang="ko-KR" sz="1600" dirty="0"/>
              <a:t>Command </a:t>
            </a:r>
            <a:r>
              <a:rPr lang="ko-KR" altLang="en-US" sz="1600" dirty="0"/>
              <a:t>인터페이스를 사용하여 요청</a:t>
            </a:r>
            <a:r>
              <a:rPr lang="en-US" altLang="ko-KR" sz="1600" dirty="0"/>
              <a:t>, </a:t>
            </a:r>
            <a:r>
              <a:rPr lang="ko-KR" altLang="en-US" sz="1600" dirty="0"/>
              <a:t>처리하는 쪽이 분리되어 있으므로 재사용할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새로 생긴 카테고리에 대한 주문 목록</a:t>
            </a:r>
            <a:r>
              <a:rPr lang="en-US" altLang="ko-KR" sz="1600" dirty="0"/>
              <a:t>(Concrete Command)</a:t>
            </a:r>
            <a:r>
              <a:rPr lang="ko-KR" altLang="en-US" sz="1600" dirty="0"/>
              <a:t>과 </a:t>
            </a:r>
            <a:r>
              <a:rPr lang="en-US" altLang="ko-KR" sz="1600" dirty="0"/>
              <a:t>Chef(Receiver)</a:t>
            </a:r>
            <a:r>
              <a:rPr lang="ko-KR" altLang="en-US" sz="1600" dirty="0"/>
              <a:t>만 변경해주면 된다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054" y="129117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3.5.2</a:t>
            </a:r>
            <a:r>
              <a:rPr lang="ko-KR" altLang="en-US" b="1" dirty="0">
                <a:solidFill>
                  <a:srgbClr val="24AFBE"/>
                </a:solidFill>
              </a:rPr>
              <a:t> 해결방안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3.5 </a:t>
            </a:r>
            <a:r>
              <a:rPr lang="ko-KR" altLang="en-US" sz="3200" b="1" i="1" dirty="0">
                <a:solidFill>
                  <a:prstClr val="white"/>
                </a:solidFill>
              </a:rPr>
              <a:t>커맨드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57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설계 및 구현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3.3 </a:t>
            </a:r>
            <a:r>
              <a:rPr lang="ko-KR" altLang="en-US" sz="900" dirty="0">
                <a:solidFill>
                  <a:prstClr val="white"/>
                </a:solidFill>
              </a:rPr>
              <a:t>커맨드 패턴 적용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684" y="113846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3.5.3 </a:t>
            </a:r>
            <a:r>
              <a:rPr lang="ko-KR" altLang="en-US" b="1" dirty="0">
                <a:solidFill>
                  <a:srgbClr val="24AFBE"/>
                </a:solidFill>
              </a:rPr>
              <a:t>관련 코드 설명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5137" y="1705185"/>
            <a:ext cx="5128847" cy="7571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snackbar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 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interface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Command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orderUp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58961" y="1705185"/>
            <a:ext cx="6096000" cy="2508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snackbar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 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class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SetOrder</a:t>
            </a:r>
            <a:r>
              <a:rPr lang="en-US" altLang="ko-KR" sz="12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implements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Command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SetChef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setChef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SetOrder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SetChef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setChef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setChef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setChef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@Override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orderUp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setChef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makeSet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orderList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58961" y="4424123"/>
            <a:ext cx="6096000" cy="16216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snackbar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 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class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SetChef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makeSet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String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setMenu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System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out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println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주방에서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+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setMenu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 +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를 만듭니다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."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ko-KR" altLang="en-US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3.5 </a:t>
            </a:r>
            <a:r>
              <a:rPr lang="ko-KR" altLang="en-US" sz="3200" b="1" i="1" dirty="0">
                <a:solidFill>
                  <a:prstClr val="white"/>
                </a:solidFill>
              </a:rPr>
              <a:t>커맨드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E2C7C-7A15-42F2-B679-385BBF72DF0D}"/>
              </a:ext>
            </a:extLst>
          </p:cNvPr>
          <p:cNvSpPr/>
          <p:nvPr/>
        </p:nvSpPr>
        <p:spPr>
          <a:xfrm>
            <a:off x="375137" y="2816355"/>
            <a:ext cx="5128847" cy="27937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569CD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package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 err="1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snackbar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 ;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569CD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public class</a:t>
            </a:r>
            <a:r>
              <a:rPr lang="en-US" altLang="ko-KR" sz="1050" kern="0" dirty="0">
                <a:solidFill>
                  <a:srgbClr val="4EC9B0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4EC9B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Staff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{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050" kern="0" dirty="0">
                <a:solidFill>
                  <a:srgbClr val="569CD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private</a:t>
            </a:r>
            <a:r>
              <a:rPr lang="en-US" altLang="ko-KR" sz="1050" kern="0" dirty="0">
                <a:solidFill>
                  <a:srgbClr val="4EC9B0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4EC9B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Command</a:t>
            </a:r>
            <a:r>
              <a:rPr lang="en-US" altLang="ko-KR" sz="1050" kern="0" dirty="0">
                <a:solidFill>
                  <a:srgbClr val="9CDCFE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 err="1">
                <a:solidFill>
                  <a:srgbClr val="9CDCFE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command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;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050" kern="0" dirty="0">
                <a:solidFill>
                  <a:srgbClr val="569CD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public</a:t>
            </a:r>
            <a:r>
              <a:rPr lang="en-US" altLang="ko-KR" sz="1050" kern="0" dirty="0">
                <a:solidFill>
                  <a:srgbClr val="4EC9B0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4EC9B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void</a:t>
            </a:r>
            <a:r>
              <a:rPr lang="en-US" altLang="ko-KR" sz="1050" kern="0" dirty="0">
                <a:solidFill>
                  <a:srgbClr val="DCDCAA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 err="1">
                <a:solidFill>
                  <a:srgbClr val="DCDCAA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takeOrder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() {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                    </a:t>
            </a:r>
            <a:r>
              <a:rPr lang="en-US" altLang="ko-KR" sz="1050" kern="0" dirty="0">
                <a:solidFill>
                  <a:srgbClr val="9CDCFE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System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.</a:t>
            </a:r>
            <a:r>
              <a:rPr lang="en-US" altLang="ko-KR" sz="1050" kern="0" dirty="0">
                <a:solidFill>
                  <a:srgbClr val="9CDCFE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out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.</a:t>
            </a:r>
            <a:r>
              <a:rPr lang="en-US" altLang="ko-KR" sz="1050" kern="0" dirty="0" err="1">
                <a:solidFill>
                  <a:srgbClr val="DCDCAA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println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050" kern="0" dirty="0">
                <a:solidFill>
                  <a:srgbClr val="CE9178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"</a:t>
            </a:r>
            <a:r>
              <a:rPr lang="ko-KR" altLang="en-US" sz="1050" kern="0" dirty="0">
                <a:solidFill>
                  <a:srgbClr val="CE9178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직원이 주문을 받습니다</a:t>
            </a:r>
            <a:r>
              <a:rPr lang="en-US" altLang="ko-KR" sz="1050" kern="0" dirty="0">
                <a:solidFill>
                  <a:srgbClr val="CE9178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.</a:t>
            </a:r>
            <a:r>
              <a:rPr lang="en-US" altLang="ko-KR" sz="1050" kern="0" dirty="0">
                <a:solidFill>
                  <a:srgbClr val="D7BA7D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\n</a:t>
            </a:r>
            <a:r>
              <a:rPr lang="en-US" altLang="ko-KR" sz="1050" kern="0" dirty="0">
                <a:solidFill>
                  <a:srgbClr val="CE9178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CE9178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"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);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                 </a:t>
            </a:r>
            <a:r>
              <a:rPr lang="en-US" altLang="ko-KR" sz="1050" kern="0" dirty="0">
                <a:solidFill>
                  <a:srgbClr val="9CDCFE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command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.</a:t>
            </a:r>
            <a:r>
              <a:rPr lang="en-US" altLang="ko-KR" sz="1050" kern="0" dirty="0" err="1">
                <a:solidFill>
                  <a:srgbClr val="DCDCAA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orderUp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();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050" kern="0" dirty="0">
                <a:solidFill>
                  <a:srgbClr val="569CD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public</a:t>
            </a:r>
            <a:r>
              <a:rPr lang="en-US" altLang="ko-KR" sz="1050" kern="0" dirty="0">
                <a:solidFill>
                  <a:srgbClr val="4EC9B0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4EC9B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void</a:t>
            </a:r>
            <a:r>
              <a:rPr lang="en-US" altLang="ko-KR" sz="1050" kern="0" dirty="0">
                <a:solidFill>
                  <a:srgbClr val="DCDCAA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 err="1">
                <a:solidFill>
                  <a:srgbClr val="DCDCAA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setCommand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050" kern="0" dirty="0">
                <a:solidFill>
                  <a:srgbClr val="4EC9B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Command</a:t>
            </a:r>
            <a:r>
              <a:rPr lang="en-US" altLang="ko-KR" sz="1050" kern="0" dirty="0">
                <a:solidFill>
                  <a:srgbClr val="9CDCFE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 err="1">
                <a:solidFill>
                  <a:srgbClr val="9CDCFE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command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) {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050" kern="0" dirty="0">
                <a:solidFill>
                  <a:srgbClr val="569CD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this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.</a:t>
            </a:r>
            <a:r>
              <a:rPr lang="en-US" altLang="ko-KR" sz="1050" kern="0" dirty="0">
                <a:solidFill>
                  <a:srgbClr val="9CDCFE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command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= command;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050" kern="0" dirty="0">
                <a:solidFill>
                  <a:srgbClr val="569CD6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public</a:t>
            </a:r>
            <a:r>
              <a:rPr lang="en-US" altLang="ko-KR" sz="1050" kern="0" dirty="0">
                <a:solidFill>
                  <a:srgbClr val="DCDCAA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CDCAA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Staff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050" kern="0" dirty="0">
                <a:solidFill>
                  <a:srgbClr val="4EC9B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Command</a:t>
            </a:r>
            <a:r>
              <a:rPr lang="en-US" altLang="ko-KR" sz="1050" kern="0" dirty="0">
                <a:solidFill>
                  <a:srgbClr val="9CDCFE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 err="1">
                <a:solidFill>
                  <a:srgbClr val="9CDCFE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command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){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050" kern="0" dirty="0" err="1">
                <a:solidFill>
                  <a:srgbClr val="DCDCAA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setCommand</a:t>
            </a:r>
            <a:r>
              <a:rPr lang="en-US" altLang="ko-KR" sz="1050" kern="0" dirty="0">
                <a:solidFill>
                  <a:srgbClr val="D4D4D4"/>
                </a:solidFill>
                <a:latin typeface="한컴바탕"/>
                <a:ea typeface="Consolas" panose="020B0609020204030204" pitchFamily="49" charset="0"/>
              </a:rPr>
              <a:t> 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(command);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en-US" altLang="ko-KR" sz="105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050" kern="0" dirty="0">
                <a:solidFill>
                  <a:srgbClr val="D4D4D4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46213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설계 및 구현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3.5 </a:t>
            </a:r>
            <a:r>
              <a:rPr lang="ko-KR" altLang="en-US" sz="900" dirty="0" err="1">
                <a:solidFill>
                  <a:prstClr val="white"/>
                </a:solidFill>
              </a:rPr>
              <a:t>옵저버</a:t>
            </a:r>
            <a:r>
              <a:rPr lang="ko-KR" altLang="en-US" sz="900" dirty="0">
                <a:solidFill>
                  <a:prstClr val="white"/>
                </a:solidFill>
              </a:rPr>
              <a:t> 패턴 적용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864" y="2678392"/>
            <a:ext cx="5299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ko-KR" altLang="en-US" sz="1600" dirty="0"/>
              <a:t>고객은 전체 주차 공간과 주차 할 수 있는 자리</a:t>
            </a:r>
            <a:r>
              <a:rPr lang="en-US" altLang="ko-KR" sz="1600" dirty="0"/>
              <a:t>, </a:t>
            </a:r>
            <a:r>
              <a:rPr lang="ko-KR" altLang="en-US" sz="1600" dirty="0"/>
              <a:t>혼잡도에 대한 주차장정보를 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만일 고객이 기존에 구현되어 있는 것 외의 정보를 보고 싶다면 개발자가 별도의 디스플레이 항목을 추가해야 하고 다른 어떤 디스플레이를 보고 싶지 않다면 디스플레이 항목을 제거하여 사용자 마음대로 디스플레이를 추가</a:t>
            </a:r>
            <a:r>
              <a:rPr lang="en-US" altLang="ko-KR" sz="1600" dirty="0"/>
              <a:t>/</a:t>
            </a:r>
            <a:r>
              <a:rPr lang="ko-KR" altLang="en-US" sz="1600" dirty="0"/>
              <a:t>제거할 수 있어야한다</a:t>
            </a:r>
            <a:r>
              <a:rPr lang="en-US" altLang="ko-KR" sz="1600" dirty="0"/>
              <a:t>.</a:t>
            </a:r>
          </a:p>
          <a:p>
            <a:pPr algn="just" fontAlgn="base"/>
            <a:endParaRPr lang="en-US" altLang="ko-KR" sz="1600" dirty="0"/>
          </a:p>
          <a:p>
            <a:pPr algn="just" fontAlgn="base"/>
            <a:r>
              <a:rPr lang="en-US" altLang="ko-KR" sz="1600" dirty="0"/>
              <a:t>-&gt;</a:t>
            </a:r>
            <a:r>
              <a:rPr lang="ko-KR" altLang="en-US" sz="1600" dirty="0"/>
              <a:t> 디스플레이 항목 추가</a:t>
            </a:r>
            <a:r>
              <a:rPr lang="en-US" altLang="ko-KR" sz="1600" dirty="0"/>
              <a:t>/</a:t>
            </a:r>
            <a:r>
              <a:rPr lang="ko-KR" altLang="en-US" sz="1600" dirty="0"/>
              <a:t>제거를 쉽게 할 수 있기 있고 더불어 주차장에 차가 </a:t>
            </a:r>
            <a:r>
              <a:rPr lang="ko-KR" altLang="en-US" sz="1600" dirty="0" err="1"/>
              <a:t>주차될</a:t>
            </a:r>
            <a:r>
              <a:rPr lang="ko-KR" altLang="en-US" sz="1600" dirty="0"/>
              <a:t> 때마다 주차장정보를 갱신하여 고객에게 보여주기 위해 </a:t>
            </a:r>
            <a:r>
              <a:rPr lang="ko-KR" altLang="en-US" sz="1600" dirty="0" err="1"/>
              <a:t>옵저버</a:t>
            </a:r>
            <a:r>
              <a:rPr lang="ko-KR" altLang="en-US" sz="1600" dirty="0"/>
              <a:t> 패턴을 적용 시켰다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05864" y="211556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3.5.1 </a:t>
            </a:r>
            <a:r>
              <a:rPr lang="ko-KR" altLang="en-US" b="1" dirty="0">
                <a:solidFill>
                  <a:srgbClr val="24AFBE"/>
                </a:solidFill>
              </a:rPr>
              <a:t>문제점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0700" y="1161461"/>
            <a:ext cx="4473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 err="1">
                <a:solidFill>
                  <a:srgbClr val="24AFBE"/>
                </a:solidFill>
              </a:rPr>
              <a:t>옵저버</a:t>
            </a:r>
            <a:r>
              <a:rPr lang="ko-KR" altLang="en-US" sz="2000" b="1" dirty="0">
                <a:solidFill>
                  <a:srgbClr val="24AFBE"/>
                </a:solidFill>
              </a:rPr>
              <a:t> 패턴</a:t>
            </a:r>
            <a:r>
              <a:rPr lang="en-US" altLang="ko-KR" sz="2000" b="1" dirty="0">
                <a:solidFill>
                  <a:srgbClr val="24AFBE"/>
                </a:solidFill>
              </a:rPr>
              <a:t>:</a:t>
            </a:r>
          </a:p>
          <a:p>
            <a:pPr fontAlgn="base"/>
            <a:r>
              <a:rPr lang="ko-KR" altLang="en-US" dirty="0"/>
              <a:t>디스플레이 항목의 쉬운 추가와 사용자의 디스플레이 추가</a:t>
            </a:r>
            <a:r>
              <a:rPr lang="en-US" altLang="ko-KR" dirty="0"/>
              <a:t>/</a:t>
            </a:r>
            <a:r>
              <a:rPr lang="ko-KR" altLang="en-US" dirty="0"/>
              <a:t>제거를 위해 사용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589" y="-6349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3.6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옵저버</a:t>
            </a:r>
            <a:endParaRPr lang="ko-KR" altLang="en-US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7F3C58-EEB9-4B6A-968B-584423981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87876"/>
              </p:ext>
            </p:extLst>
          </p:nvPr>
        </p:nvGraphicFramePr>
        <p:xfrm>
          <a:off x="683581" y="2484901"/>
          <a:ext cx="5504156" cy="3950528"/>
        </p:xfrm>
        <a:graphic>
          <a:graphicData uri="http://schemas.openxmlformats.org/drawingml/2006/table">
            <a:tbl>
              <a:tblPr/>
              <a:tblGrid>
                <a:gridCol w="1217575">
                  <a:extLst>
                    <a:ext uri="{9D8B030D-6E8A-4147-A177-3AD203B41FA5}">
                      <a16:colId xmlns:a16="http://schemas.microsoft.com/office/drawing/2014/main" val="1450859015"/>
                    </a:ext>
                  </a:extLst>
                </a:gridCol>
                <a:gridCol w="2567309">
                  <a:extLst>
                    <a:ext uri="{9D8B030D-6E8A-4147-A177-3AD203B41FA5}">
                      <a16:colId xmlns:a16="http://schemas.microsoft.com/office/drawing/2014/main" val="237879607"/>
                    </a:ext>
                  </a:extLst>
                </a:gridCol>
                <a:gridCol w="1719272">
                  <a:extLst>
                    <a:ext uri="{9D8B030D-6E8A-4147-A177-3AD203B41FA5}">
                      <a16:colId xmlns:a16="http://schemas.microsoft.com/office/drawing/2014/main" val="2885717817"/>
                    </a:ext>
                  </a:extLst>
                </a:gridCol>
              </a:tblGrid>
              <a:tr h="2767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</a:t>
                      </a:r>
                      <a:b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정보 확인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01579"/>
                  </a:ext>
                </a:extLst>
              </a:tr>
              <a:tr h="1619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76688"/>
                  </a:ext>
                </a:extLst>
              </a:tr>
              <a:tr h="1619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정보를 보여준다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269274"/>
                  </a:ext>
                </a:extLst>
              </a:tr>
              <a:tr h="2767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고객은 주차장 정보를 보기 위해 주차장 정보 확인을 선택한다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차의 유무를 물어본다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주차장 정보를 보여준다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정보를 본 고객은 나가기를 선택하여 나간다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473300"/>
                  </a:ext>
                </a:extLst>
              </a:tr>
              <a:tr h="1619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15891"/>
                  </a:ext>
                </a:extLst>
              </a:tr>
              <a:tr h="1619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>
                        <a:solidFill>
                          <a:srgbClr val="292934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9584"/>
                  </a:ext>
                </a:extLst>
              </a:tr>
              <a:tr h="161993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b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flow of events)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흐름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flow, basic flow)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81493"/>
                  </a:ext>
                </a:extLst>
              </a:tr>
              <a:tr h="1998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고객이 주차장 정보 확인을 선택하면 유스케이스가 시작된다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고객은 차가 유무를 입력한다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고객은 보고 싶은 주차장 정보를 선택한다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고객은 주차장 정보를 보고 나서 떠난다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292934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관리자는 차의 유무를 물어본다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 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차가 존재하면 관리자는 사용자에게 주차장 정보를 보여준다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 </a:t>
                      </a: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차가 없다면 관리자는 고객을 돌려보낸다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관리자는 고객이 선택한 주차장 정보를 보여준다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32684"/>
                  </a:ext>
                </a:extLst>
              </a:tr>
              <a:tr h="2767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 </a:t>
                      </a:r>
                      <a:b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잘못된 식별자가 입력되면 에러를 표시한다</a:t>
                      </a:r>
                      <a:r>
                        <a:rPr lang="en-US" altLang="ko-KR" sz="6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52564"/>
                  </a:ext>
                </a:extLst>
              </a:tr>
              <a:tr h="2767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</a:t>
                      </a:r>
                      <a:r>
                        <a:rPr lang="en-US" sz="600" kern="0" spc="80" dirty="0">
                          <a:solidFill>
                            <a:srgbClr val="292934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600" kern="0" spc="8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Observer Pattern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67" marR="6467" marT="6467" marB="64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0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설계 및 구현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3.5 </a:t>
            </a:r>
            <a:r>
              <a:rPr lang="ko-KR" altLang="en-US" sz="900" dirty="0" err="1">
                <a:solidFill>
                  <a:prstClr val="white"/>
                </a:solidFill>
              </a:rPr>
              <a:t>옵저버</a:t>
            </a:r>
            <a:r>
              <a:rPr lang="ko-KR" altLang="en-US" sz="900" dirty="0">
                <a:solidFill>
                  <a:prstClr val="white"/>
                </a:solidFill>
              </a:rPr>
              <a:t> 패턴 적용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029" y="12378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3.6.2</a:t>
            </a:r>
            <a:r>
              <a:rPr lang="ko-KR" altLang="en-US" b="1" dirty="0">
                <a:solidFill>
                  <a:srgbClr val="24AFBE"/>
                </a:solidFill>
              </a:rPr>
              <a:t> 해결방안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02095" y="4929446"/>
            <a:ext cx="7398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600" dirty="0" err="1"/>
              <a:t>MovieItem</a:t>
            </a:r>
            <a:r>
              <a:rPr lang="ko-KR" altLang="en-US" sz="1600" dirty="0"/>
              <a:t>의 객체 데이터를 저장하여 관리하는 </a:t>
            </a:r>
            <a:r>
              <a:rPr lang="en-US" altLang="ko-KR" sz="1600" dirty="0" err="1"/>
              <a:t>MovieList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ReOpenMovieList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클래스가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 리스트와 배열로 구현하였고</a:t>
            </a:r>
            <a:r>
              <a:rPr lang="en-US" altLang="ko-KR" sz="1600" dirty="0"/>
              <a:t>, </a:t>
            </a:r>
            <a:r>
              <a:rPr lang="ko-KR" altLang="en-US" sz="1600" dirty="0"/>
              <a:t>각각에 해당하는 컬렉션에 대해 반복 작업을 처리 할 수 있게 해주는 </a:t>
            </a:r>
            <a:r>
              <a:rPr lang="en-US" altLang="ko-KR" sz="1600" dirty="0" err="1"/>
              <a:t>MovieListIterator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ReOpenMovieListIterator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클래스가 구현되어 있다</a:t>
            </a:r>
            <a:r>
              <a:rPr lang="en-US" altLang="ko-KR" sz="1600" dirty="0"/>
              <a:t>.</a:t>
            </a:r>
          </a:p>
          <a:p>
            <a:pPr algn="just" fontAlgn="base"/>
            <a:endParaRPr lang="en-US" altLang="ko-KR" sz="1600" dirty="0"/>
          </a:p>
          <a:p>
            <a:pPr algn="just" fontAlgn="base"/>
            <a:r>
              <a:rPr lang="ko-KR" altLang="en-US" sz="1600" dirty="0"/>
              <a:t>이를 통해서 컬렉션 종류와 상관없이 하나의 접근 방식으로 객체 데이터에 접근할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16589" y="-6349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3.6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옵저버</a:t>
            </a:r>
            <a:endParaRPr lang="ko-KR" altLang="en-US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AB24E4-E3BD-40D1-A7A4-95E6C124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95" y="1411766"/>
            <a:ext cx="6894471" cy="33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8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3.6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옵저버</a:t>
            </a:r>
            <a:endParaRPr lang="ko-KR" altLang="en-US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3.1 </a:t>
            </a:r>
            <a:r>
              <a:rPr lang="ko-KR" altLang="en-US" sz="900" dirty="0" err="1">
                <a:solidFill>
                  <a:prstClr val="white"/>
                </a:solidFill>
              </a:rPr>
              <a:t>데코레이터</a:t>
            </a:r>
            <a:r>
              <a:rPr lang="ko-KR" altLang="en-US" sz="900" dirty="0">
                <a:solidFill>
                  <a:prstClr val="white"/>
                </a:solidFill>
              </a:rPr>
              <a:t> 패턴 적용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684" y="1971583"/>
            <a:ext cx="5739424" cy="40811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package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observer;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class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ParkingInfoDisplay</a:t>
            </a:r>
            <a:r>
              <a:rPr lang="en-US" altLang="ko-KR" sz="12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implements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Observer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DisplayElement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totalSeat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useSeat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ParkingInfoDisplay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registerObserver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add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registerObserver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remove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removeObserver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4955" y="2470695"/>
            <a:ext cx="5657361" cy="27296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update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totalSeat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useSeat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totalSeat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totalSeat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useSeat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useSeat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display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CDCAA"/>
                </a:solidFill>
                <a:latin typeface="맑은 고딕" panose="020B0503020000020004" pitchFamily="50" charset="-127"/>
              </a:rPr>
              <a:t>display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System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out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println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총 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+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totalSeat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 +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대 주차 가능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System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out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println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useSeat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 +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대 주차 중</a:t>
            </a:r>
            <a:r>
              <a:rPr lang="en-US" altLang="ko-KR" sz="1200" kern="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D8D04-3F64-4EC4-A931-08EE2DB1A694}"/>
              </a:ext>
            </a:extLst>
          </p:cNvPr>
          <p:cNvSpPr txBox="1"/>
          <p:nvPr/>
        </p:nvSpPr>
        <p:spPr>
          <a:xfrm>
            <a:off x="302029" y="123785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3.6.3</a:t>
            </a:r>
            <a:r>
              <a:rPr lang="ko-KR" altLang="en-US" b="1" dirty="0">
                <a:solidFill>
                  <a:srgbClr val="24AFBE"/>
                </a:solidFill>
              </a:rPr>
              <a:t> 관련 코드 설명</a:t>
            </a:r>
          </a:p>
        </p:txBody>
      </p:sp>
    </p:spTree>
    <p:extLst>
      <p:ext uri="{BB962C8B-B14F-4D97-AF65-F5344CB8AC3E}">
        <p14:creationId xmlns:p14="http://schemas.microsoft.com/office/powerpoint/2010/main" val="1959399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설계 및 구현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3.1 </a:t>
            </a:r>
            <a:r>
              <a:rPr lang="ko-KR" altLang="en-US" sz="900" dirty="0" err="1">
                <a:solidFill>
                  <a:prstClr val="white"/>
                </a:solidFill>
              </a:rPr>
              <a:t>데코레이터</a:t>
            </a:r>
            <a:r>
              <a:rPr lang="ko-KR" altLang="en-US" sz="900" dirty="0">
                <a:solidFill>
                  <a:prstClr val="white"/>
                </a:solidFill>
              </a:rPr>
              <a:t> 패턴 적용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0115" y="2118947"/>
            <a:ext cx="4759570" cy="3837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 class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>
                <a:solidFill>
                  <a:srgbClr val="569CD6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extends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Subject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totalSeat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private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useSeat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ParkingInformation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mObserver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 =</a:t>
            </a:r>
            <a:r>
              <a:rPr lang="en-US" altLang="ko-KR" sz="12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new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LinkedList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&lt;&gt;();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registerObserver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Observer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o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mObserver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add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(o);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removeObserver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Observer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9CDCFE"/>
                </a:solidFill>
                <a:latin typeface="맑은 고딕" panose="020B0503020000020004" pitchFamily="50" charset="-127"/>
              </a:rPr>
              <a:t>o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mObserver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indexOf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(o);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C586C0"/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&gt;=</a:t>
            </a:r>
            <a:r>
              <a:rPr lang="en-US" altLang="ko-KR" sz="1200" kern="0" dirty="0">
                <a:solidFill>
                  <a:srgbClr val="B5CEA8"/>
                </a:solidFill>
                <a:latin typeface="맑은 고딕" panose="020B0503020000020004" pitchFamily="50" charset="-127"/>
              </a:rPr>
              <a:t>0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mObserver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remove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9269" y="2340547"/>
            <a:ext cx="5375031" cy="3394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Override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notifyObservers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mObserver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forEach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 observer 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-&gt;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observer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update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totalSeat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useSeat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informationChanged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notifyObservers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569CD6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200" kern="0" dirty="0">
                <a:solidFill>
                  <a:srgbClr val="4EC9B0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4EC9B0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200" kern="0" dirty="0">
                <a:solidFill>
                  <a:srgbClr val="DCDCAA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setInformation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totalSeat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200" kern="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200" kern="0" dirty="0">
                <a:solidFill>
                  <a:srgbClr val="9CDCFE"/>
                </a:solidFill>
                <a:latin typeface="한컴바탕"/>
              </a:rPr>
              <a:t> 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useSeat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) {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totalSeat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totalSeat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 err="1">
                <a:solidFill>
                  <a:srgbClr val="569CD6"/>
                </a:solidFill>
                <a:latin typeface="맑은 고딕" panose="020B0503020000020004" pitchFamily="50" charset="-127"/>
              </a:rPr>
              <a:t>this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1200" kern="0" dirty="0" err="1">
                <a:solidFill>
                  <a:srgbClr val="9CDCFE"/>
                </a:solidFill>
                <a:latin typeface="맑은 고딕" panose="020B0503020000020004" pitchFamily="50" charset="-127"/>
              </a:rPr>
              <a:t>useSeat</a:t>
            </a:r>
            <a:r>
              <a:rPr lang="en-US" altLang="ko-KR" sz="1200" kern="0" dirty="0">
                <a:solidFill>
                  <a:srgbClr val="D4D4D4"/>
                </a:solidFill>
                <a:latin typeface="한컴바탕"/>
              </a:rPr>
              <a:t> 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= </a:t>
            </a:r>
            <a:r>
              <a:rPr lang="en-US" altLang="ko-KR" sz="1200" kern="0" dirty="0" err="1">
                <a:solidFill>
                  <a:srgbClr val="D4D4D4"/>
                </a:solidFill>
                <a:latin typeface="맑은 고딕" panose="020B0503020000020004" pitchFamily="50" charset="-127"/>
              </a:rPr>
              <a:t>useSeat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 err="1">
                <a:solidFill>
                  <a:srgbClr val="DCDCAA"/>
                </a:solidFill>
                <a:latin typeface="맑은 고딕" panose="020B0503020000020004" pitchFamily="50" charset="-127"/>
              </a:rPr>
              <a:t>informationChanged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</a:rPr>
              <a:t>	</a:t>
            </a: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200" kern="0" dirty="0">
                <a:solidFill>
                  <a:srgbClr val="D4D4D4"/>
                </a:solidFill>
                <a:latin typeface="맑은 고딕" panose="020B0503020000020004" pitchFamily="50" charset="-127"/>
              </a:rPr>
              <a:t>}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89" y="-6349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3.6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옵저버</a:t>
            </a:r>
            <a:endParaRPr lang="ko-KR" altLang="en-US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설계 및 구현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115" y="120137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3.6.3 </a:t>
            </a:r>
            <a:r>
              <a:rPr lang="ko-KR" altLang="en-US" b="1" dirty="0">
                <a:solidFill>
                  <a:srgbClr val="24AFBE"/>
                </a:solidFill>
              </a:rPr>
              <a:t>관련 코드 설명</a:t>
            </a:r>
          </a:p>
        </p:txBody>
      </p:sp>
    </p:spTree>
    <p:extLst>
      <p:ext uri="{BB962C8B-B14F-4D97-AF65-F5344CB8AC3E}">
        <p14:creationId xmlns:p14="http://schemas.microsoft.com/office/powerpoint/2010/main" val="2682823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4.Q&amp;A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18900000">
            <a:off x="4406402" y="1729470"/>
            <a:ext cx="4035659" cy="4035658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8733" y="3747299"/>
            <a:ext cx="3703714" cy="115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82296" y="2621516"/>
            <a:ext cx="3683870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 b="1" dirty="0">
                <a:solidFill>
                  <a:prstClr val="white"/>
                </a:solidFill>
                <a:effectLst>
                  <a:outerShdw blurRad="50800" dist="50800" dir="8100000" algn="tr" rotWithShape="0">
                    <a:prstClr val="black">
                      <a:alpha val="40000"/>
                    </a:prst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0929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1. </a:t>
            </a:r>
            <a:r>
              <a:rPr lang="ko-KR" altLang="en-US" sz="3200" b="1" i="1" dirty="0">
                <a:solidFill>
                  <a:prstClr val="white"/>
                </a:solidFill>
              </a:rPr>
              <a:t>프로젝트 개요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1.1 </a:t>
            </a:r>
            <a:r>
              <a:rPr lang="ko-KR" altLang="en-US" sz="900" dirty="0">
                <a:solidFill>
                  <a:prstClr val="white"/>
                </a:solidFill>
              </a:rPr>
              <a:t>비전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30162" y="1740877"/>
            <a:ext cx="5715000" cy="3157494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  <a:ln>
            <a:noFill/>
          </a:ln>
          <a:effectLst>
            <a:reflection blurRad="6350" stA="50000" endA="300" endPos="38500" dist="508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19969" y="3531168"/>
            <a:ext cx="102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영화관을 실제로 이용 시 표 예매나 매점을 이용할 때보다 간편하게 이용할 수 있고 예매부터 주차장 이용까지 영화관에서 할 수 있는 모든 행동을 한 프로그램으로 쉽고 간편하게 할 수 있도록 해 시간을 절약할 수 있는 편리한 영화관 시스템을 생각하게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4800" b="1" dirty="0">
                <a:solidFill>
                  <a:prstClr val="white"/>
                </a:solidFill>
              </a:rPr>
              <a:t>1. </a:t>
            </a:r>
            <a:r>
              <a:rPr lang="ko-KR" altLang="en-US" sz="4800" b="1" dirty="0">
                <a:solidFill>
                  <a:prstClr val="white"/>
                </a:solidFill>
              </a:rPr>
              <a:t>프로젝트 개요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 1.1 </a:t>
            </a:r>
            <a:r>
              <a:rPr lang="ko-KR" altLang="en-US" sz="2000" dirty="0">
                <a:solidFill>
                  <a:prstClr val="white"/>
                </a:solidFill>
              </a:rPr>
              <a:t>비전</a:t>
            </a:r>
            <a:endParaRPr lang="en-US" altLang="ko-KR" sz="20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5130" y="3543637"/>
            <a:ext cx="908174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영화관을 실제로 이용 시 표 예매나 매점을 이용할 때 보다 간편하게 이용할 수 있고 영화관에서 할 수 있는 모든 행동을 프로그램 하나로 쉽고 간편하게 할 수 있도록 해 시간을 절약할 수 있는 편리한 영화관 시스템을 생각하게 되었다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000" b="1" dirty="0">
              <a:solidFill>
                <a:schemeClr val="bg1"/>
              </a:solidFill>
              <a:latin typeface="+mj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EAE0F8-75BD-4E63-B72C-CF3EC978FBBD}"/>
              </a:ext>
            </a:extLst>
          </p:cNvPr>
          <p:cNvCxnSpPr>
            <a:cxnSpLocks/>
          </p:cNvCxnSpPr>
          <p:nvPr/>
        </p:nvCxnSpPr>
        <p:spPr>
          <a:xfrm>
            <a:off x="544491" y="2126284"/>
            <a:ext cx="5323643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5"/>
    </mc:Choice>
    <mc:Fallback xmlns="">
      <p:transition spd="slow" advTm="30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1. </a:t>
            </a:r>
            <a:r>
              <a:rPr lang="ko-KR" altLang="en-US" sz="3200" b="1" i="1" dirty="0">
                <a:solidFill>
                  <a:prstClr val="white"/>
                </a:solidFill>
              </a:rPr>
              <a:t>프로젝트 개요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1.1 </a:t>
            </a:r>
            <a:r>
              <a:rPr lang="ko-KR" altLang="en-US" sz="900" dirty="0">
                <a:solidFill>
                  <a:prstClr val="white"/>
                </a:solidFill>
              </a:rPr>
              <a:t>비전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30162" y="1740877"/>
            <a:ext cx="5715000" cy="3157494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  <a:ln>
            <a:noFill/>
          </a:ln>
          <a:effectLst>
            <a:reflection blurRad="6350" stA="50000" endA="300" endPos="38500" dist="508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19969" y="3531168"/>
            <a:ext cx="102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영화관을 실제로 이용 시 표 예매나 매점을 이용할 때보다 간편하게 이용할 수 있고 예매부터 주차장 이용까지 영화관에서 할 수 있는 모든 행동을 한 프로그램으로 쉽고 간편하게 할 수 있도록 해 시간을 절약할 수 있는 편리한 영화관 시스템을 생각하게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4800" b="1" dirty="0">
                <a:solidFill>
                  <a:prstClr val="white"/>
                </a:solidFill>
              </a:rPr>
              <a:t>1. </a:t>
            </a:r>
            <a:r>
              <a:rPr lang="ko-KR" altLang="en-US" sz="4800" b="1" dirty="0">
                <a:solidFill>
                  <a:prstClr val="white"/>
                </a:solidFill>
              </a:rPr>
              <a:t>프로젝트 개요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 1.2 </a:t>
            </a:r>
            <a:r>
              <a:rPr lang="ko-KR" altLang="en-US" sz="2000" dirty="0">
                <a:solidFill>
                  <a:prstClr val="white"/>
                </a:solidFill>
              </a:rPr>
              <a:t>문제점</a:t>
            </a:r>
            <a:endParaRPr lang="en-US" altLang="ko-KR" sz="20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en-US" altLang="ko-KR" sz="900" dirty="0">
              <a:solidFill>
                <a:prstClr val="white"/>
              </a:solidFill>
            </a:endParaRPr>
          </a:p>
          <a:p>
            <a:pPr lvl="1"/>
            <a:endParaRPr lang="ko-KR" altLang="en-US" sz="240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EAE0F8-75BD-4E63-B72C-CF3EC978FBBD}"/>
              </a:ext>
            </a:extLst>
          </p:cNvPr>
          <p:cNvCxnSpPr>
            <a:cxnSpLocks/>
          </p:cNvCxnSpPr>
          <p:nvPr/>
        </p:nvCxnSpPr>
        <p:spPr>
          <a:xfrm>
            <a:off x="544491" y="2126284"/>
            <a:ext cx="5323643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79877" y="2875701"/>
            <a:ext cx="4543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Tx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IPTV </a:t>
            </a:r>
            <a:r>
              <a:rPr lang="ko-KR" altLang="en-US" dirty="0">
                <a:solidFill>
                  <a:schemeClr val="bg1"/>
                </a:solidFill>
              </a:rPr>
              <a:t>서비스를 이용하기 때문에 영화관을 찾는 사람들이 예전보다 많이 줄었다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현재 영화를 예매하고 영화관에 가서 영화를 보기까지 걸리는 시간이 상당히 소요된다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36F7C-0413-483D-A5FF-5A065442F3D1}"/>
              </a:ext>
            </a:extLst>
          </p:cNvPr>
          <p:cNvSpPr txBox="1"/>
          <p:nvPr/>
        </p:nvSpPr>
        <p:spPr>
          <a:xfrm>
            <a:off x="6787662" y="3000172"/>
            <a:ext cx="487425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u="sng" dirty="0">
                <a:solidFill>
                  <a:schemeClr val="bg1"/>
                </a:solidFill>
              </a:rPr>
              <a:t>기존에 있는 영화관 앱의 기능에서 추가로 주차장 정보와 온라인 매점 주문 시스템을 도입</a:t>
            </a:r>
            <a:r>
              <a:rPr lang="ko-KR" altLang="en-US" dirty="0">
                <a:solidFill>
                  <a:schemeClr val="bg1"/>
                </a:solidFill>
              </a:rPr>
              <a:t>함으로써 영화를 보기까지 걸리는 시간을 단축시켜 영화관의 활성화를 돕는다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5168351" y="3673102"/>
            <a:ext cx="1177415" cy="78139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0"/>
    </mc:Choice>
    <mc:Fallback xmlns="">
      <p:transition spd="slow" advTm="57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1.3 </a:t>
            </a:r>
            <a:r>
              <a:rPr lang="ko-KR" altLang="en-US" sz="3200" b="1" i="1" dirty="0">
                <a:solidFill>
                  <a:prstClr val="white"/>
                </a:solidFill>
              </a:rPr>
              <a:t>특징 목록</a:t>
            </a: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1. </a:t>
            </a:r>
            <a:r>
              <a:rPr lang="ko-KR" altLang="en-US" sz="900" dirty="0">
                <a:solidFill>
                  <a:prstClr val="white"/>
                </a:solidFill>
              </a:rPr>
              <a:t>프로젝트 개요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60531"/>
              </p:ext>
            </p:extLst>
          </p:nvPr>
        </p:nvGraphicFramePr>
        <p:xfrm>
          <a:off x="1955091" y="1429385"/>
          <a:ext cx="8281818" cy="484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620">
                  <a:extLst>
                    <a:ext uri="{9D8B030D-6E8A-4147-A177-3AD203B41FA5}">
                      <a16:colId xmlns:a16="http://schemas.microsoft.com/office/drawing/2014/main" val="1294711631"/>
                    </a:ext>
                  </a:extLst>
                </a:gridCol>
                <a:gridCol w="5646198">
                  <a:extLst>
                    <a:ext uri="{9D8B030D-6E8A-4147-A177-3AD203B41FA5}">
                      <a16:colId xmlns:a16="http://schemas.microsoft.com/office/drawing/2014/main" val="1628066995"/>
                    </a:ext>
                  </a:extLst>
                </a:gridCol>
              </a:tblGrid>
              <a:tr h="168777"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770838"/>
                  </a:ext>
                </a:extLst>
              </a:tr>
              <a:tr h="317721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영화 정보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목록 카테고리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영화 목록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재개봉 영화 목록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선택한다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25775"/>
                  </a:ext>
                </a:extLst>
              </a:tr>
              <a:tr h="317721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선택한 영화 목록 카테고리의 정보를 보여준다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657046"/>
                  </a:ext>
                </a:extLst>
              </a:tr>
              <a:tr h="317721">
                <a:tc row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영화 예매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할인정보 리스트를 보고 선택한다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33729"/>
                  </a:ext>
                </a:extLst>
              </a:tr>
              <a:tr h="317721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정보들을 한꺼번에 보여준다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80557"/>
                  </a:ext>
                </a:extLst>
              </a:tr>
              <a:tr h="317721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정보에 해당하는 가격을 보여준다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78700"/>
                  </a:ext>
                </a:extLst>
              </a:tr>
              <a:tr h="299867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예매 정보를 한번에 보여준다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00015"/>
                  </a:ext>
                </a:extLst>
              </a:tr>
              <a:tr h="299867">
                <a:tc rowSpan="7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매점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 목록을 매점 시스템에 전달한다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75725"/>
                  </a:ext>
                </a:extLst>
              </a:tr>
              <a:tr h="299867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메뉴를 조합하여 새로운 세트메뉴 목록을 생성한다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67047"/>
                  </a:ext>
                </a:extLst>
              </a:tr>
              <a:tr h="299867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생성된 세트메뉴 목록을 매점 시스템에 전달한다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412070"/>
                  </a:ext>
                </a:extLst>
              </a:tr>
              <a:tr h="299867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세트를 생성할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39670"/>
                  </a:ext>
                </a:extLst>
              </a:tr>
              <a:tr h="299867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메뉴의 카테고리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햄버거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핫도그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65129"/>
                  </a:ext>
                </a:extLst>
              </a:tr>
              <a:tr h="299867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테고리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안의 메뉴를 선택하여 주문하면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주문목록과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가격을 보여주어야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643097"/>
                  </a:ext>
                </a:extLst>
              </a:tr>
              <a:tr h="299867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주문한 목록에 대해 기다리는 시간을 알려주어야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65543"/>
                  </a:ext>
                </a:extLst>
              </a:tr>
              <a:tr h="299867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주차장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차의 유무를 선택하게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58622"/>
                  </a:ext>
                </a:extLst>
              </a:tr>
              <a:tr h="299867"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차가 존재하면 주차장 정보를 보여준다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7664" marR="77664" marT="38832" marB="388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43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분석</a:t>
            </a:r>
            <a:endParaRPr lang="en-US" altLang="ko-KR" sz="3200" b="1" i="1" dirty="0">
              <a:solidFill>
                <a:prstClr val="white"/>
              </a:solidFill>
            </a:endParaRPr>
          </a:p>
        </p:txBody>
      </p:sp>
      <p:pic>
        <p:nvPicPr>
          <p:cNvPr id="2049" name="_x552444448" descr="EMB0000211842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93" y="1440612"/>
            <a:ext cx="6798396" cy="51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7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시스템 분석</a:t>
            </a:r>
            <a:endParaRPr lang="en-US" altLang="ko-KR" sz="3200" b="1" i="1" dirty="0">
              <a:solidFill>
                <a:prstClr val="white"/>
              </a:solidFill>
            </a:endParaRPr>
          </a:p>
        </p:txBody>
      </p:sp>
      <p:pic>
        <p:nvPicPr>
          <p:cNvPr id="23554" name="Picture 2" descr="ìíê´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3" y="2540973"/>
            <a:ext cx="2669075" cy="26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85831" y="2011703"/>
            <a:ext cx="2649362" cy="641839"/>
          </a:xfrm>
          <a:prstGeom prst="rect">
            <a:avLst/>
          </a:prstGeom>
          <a:solidFill>
            <a:srgbClr val="D3E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정보 안내 시스템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85831" y="4145329"/>
            <a:ext cx="2649362" cy="641839"/>
          </a:xfrm>
          <a:prstGeom prst="rect">
            <a:avLst/>
          </a:prstGeom>
          <a:solidFill>
            <a:srgbClr val="D3E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매점 시스템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85832" y="3080609"/>
            <a:ext cx="2649362" cy="641839"/>
          </a:xfrm>
          <a:prstGeom prst="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예매 시스템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85831" y="5210049"/>
            <a:ext cx="2649363" cy="641839"/>
          </a:xfrm>
          <a:prstGeom prst="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주차 정보 확인 시스템</a:t>
            </a:r>
          </a:p>
        </p:txBody>
      </p:sp>
      <p:cxnSp>
        <p:nvCxnSpPr>
          <p:cNvPr id="7" name="직선 화살표 연결선 6"/>
          <p:cNvCxnSpPr>
            <a:stCxn id="23554" idx="3"/>
            <a:endCxn id="4" idx="1"/>
          </p:cNvCxnSpPr>
          <p:nvPr/>
        </p:nvCxnSpPr>
        <p:spPr>
          <a:xfrm flipV="1">
            <a:off x="5018408" y="2332623"/>
            <a:ext cx="1667423" cy="15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3554" idx="3"/>
            <a:endCxn id="9" idx="1"/>
          </p:cNvCxnSpPr>
          <p:nvPr/>
        </p:nvCxnSpPr>
        <p:spPr>
          <a:xfrm flipV="1">
            <a:off x="5018408" y="3401529"/>
            <a:ext cx="1667424" cy="473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554" idx="3"/>
            <a:endCxn id="8" idx="1"/>
          </p:cNvCxnSpPr>
          <p:nvPr/>
        </p:nvCxnSpPr>
        <p:spPr>
          <a:xfrm>
            <a:off x="5018408" y="3875511"/>
            <a:ext cx="1667423" cy="590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3554" idx="3"/>
            <a:endCxn id="10" idx="1"/>
          </p:cNvCxnSpPr>
          <p:nvPr/>
        </p:nvCxnSpPr>
        <p:spPr>
          <a:xfrm>
            <a:off x="5018408" y="3875511"/>
            <a:ext cx="1667423" cy="1655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8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3.1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이터레이터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구현 및 설게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3929" y="2952261"/>
            <a:ext cx="5299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/>
              <a:t>카테고리에는 ‘최신영화 </a:t>
            </a:r>
            <a:r>
              <a:rPr lang="ko-KR" altLang="en-US" sz="1600" dirty="0" err="1"/>
              <a:t>목록‘과</a:t>
            </a:r>
            <a:r>
              <a:rPr lang="ko-KR" altLang="en-US" sz="1600" dirty="0"/>
              <a:t> ’재개봉 영화 </a:t>
            </a:r>
            <a:r>
              <a:rPr lang="ko-KR" altLang="en-US" sz="1600" dirty="0" err="1"/>
              <a:t>목록’이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 </a:t>
            </a:r>
            <a:r>
              <a:rPr lang="ko-KR" altLang="en-US" sz="1600" dirty="0"/>
              <a:t>‘최신영화 </a:t>
            </a:r>
            <a:r>
              <a:rPr lang="ko-KR" altLang="en-US" sz="1600" dirty="0" err="1"/>
              <a:t>목록’은</a:t>
            </a:r>
            <a:r>
              <a:rPr lang="ko-KR" altLang="en-US" sz="1600" dirty="0"/>
              <a:t> 목록 개수에 제한을 두지 않아 리스트로 구현하고</a:t>
            </a:r>
            <a:r>
              <a:rPr lang="en-US" altLang="ko-KR" sz="1600" dirty="0"/>
              <a:t>, ‘</a:t>
            </a:r>
            <a:r>
              <a:rPr lang="ko-KR" altLang="en-US" sz="1600" dirty="0"/>
              <a:t>재개봉 영화 </a:t>
            </a:r>
            <a:r>
              <a:rPr lang="ko-KR" altLang="en-US" sz="1600" dirty="0" err="1"/>
              <a:t>목록’은</a:t>
            </a:r>
            <a:r>
              <a:rPr lang="ko-KR" altLang="en-US" sz="1600" dirty="0"/>
              <a:t> 목록 개수에 최대 </a:t>
            </a:r>
            <a:r>
              <a:rPr lang="en-US" altLang="ko-KR" sz="1600" dirty="0"/>
              <a:t>3</a:t>
            </a:r>
            <a:r>
              <a:rPr lang="ko-KR" altLang="en-US" sz="1600" dirty="0"/>
              <a:t>개라는 제한을 두었기 때문에 배열로 구현해 리스트의 값들을 출력할 때와 배열의 값들을 출력할 때의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개가 필요해 번거롭다</a:t>
            </a:r>
            <a:r>
              <a:rPr lang="en-US" altLang="ko-KR" sz="1600" dirty="0"/>
              <a:t>.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/>
              <a:t>-&gt;</a:t>
            </a:r>
            <a:r>
              <a:rPr lang="ko-KR" altLang="en-US" sz="1600" dirty="0"/>
              <a:t> 컬렉션 객체 안에 있는 항목에 대해서 접근하는 방식을 같게 만들기 위해 </a:t>
            </a:r>
            <a:r>
              <a:rPr lang="ko-KR" altLang="en-US" sz="1600" dirty="0" err="1"/>
              <a:t>이터레이터</a:t>
            </a:r>
            <a:r>
              <a:rPr lang="ko-KR" altLang="en-US" sz="1600" dirty="0"/>
              <a:t> 패턴을 적용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13929" y="238943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3.4.1 </a:t>
            </a:r>
            <a:r>
              <a:rPr lang="ko-KR" altLang="en-US" b="1" dirty="0">
                <a:solidFill>
                  <a:srgbClr val="24AFBE"/>
                </a:solidFill>
              </a:rPr>
              <a:t>문제점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0699" y="1228662"/>
            <a:ext cx="82492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 err="1">
                <a:solidFill>
                  <a:srgbClr val="24AFBE"/>
                </a:solidFill>
              </a:rPr>
              <a:t>이터레이터</a:t>
            </a:r>
            <a:r>
              <a:rPr lang="ko-KR" altLang="en-US" sz="2000" b="1" dirty="0">
                <a:solidFill>
                  <a:srgbClr val="24AFBE"/>
                </a:solidFill>
              </a:rPr>
              <a:t> 패턴</a:t>
            </a:r>
            <a:r>
              <a:rPr lang="en-US" altLang="ko-KR" sz="2000" b="1" dirty="0">
                <a:solidFill>
                  <a:srgbClr val="24AFBE"/>
                </a:solidFill>
              </a:rPr>
              <a:t>: </a:t>
            </a:r>
            <a:r>
              <a:rPr lang="ko-KR" altLang="en-US" dirty="0"/>
              <a:t>리스트와 배열을 하나의 </a:t>
            </a:r>
            <a:r>
              <a:rPr lang="ko-KR" altLang="en-US" dirty="0" err="1"/>
              <a:t>반복문으로</a:t>
            </a:r>
            <a:r>
              <a:rPr lang="ko-KR" altLang="en-US" dirty="0"/>
              <a:t> 출력하기 위해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58453"/>
              </p:ext>
            </p:extLst>
          </p:nvPr>
        </p:nvGraphicFramePr>
        <p:xfrm>
          <a:off x="636265" y="1730657"/>
          <a:ext cx="5465277" cy="4929852"/>
        </p:xfrm>
        <a:graphic>
          <a:graphicData uri="http://schemas.openxmlformats.org/drawingml/2006/table">
            <a:tbl>
              <a:tblPr/>
              <a:tblGrid>
                <a:gridCol w="1905326">
                  <a:extLst>
                    <a:ext uri="{9D8B030D-6E8A-4147-A177-3AD203B41FA5}">
                      <a16:colId xmlns:a16="http://schemas.microsoft.com/office/drawing/2014/main" val="26609438"/>
                    </a:ext>
                  </a:extLst>
                </a:gridCol>
                <a:gridCol w="1905326">
                  <a:extLst>
                    <a:ext uri="{9D8B030D-6E8A-4147-A177-3AD203B41FA5}">
                      <a16:colId xmlns:a16="http://schemas.microsoft.com/office/drawing/2014/main" val="3683317650"/>
                    </a:ext>
                  </a:extLst>
                </a:gridCol>
                <a:gridCol w="1654625">
                  <a:extLst>
                    <a:ext uri="{9D8B030D-6E8A-4147-A177-3AD203B41FA5}">
                      <a16:colId xmlns:a16="http://schemas.microsoft.com/office/drawing/2014/main" val="2879295873"/>
                    </a:ext>
                  </a:extLst>
                </a:gridCol>
              </a:tblGrid>
              <a:tr h="4507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정보 확인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01855"/>
                  </a:ext>
                </a:extLst>
              </a:tr>
              <a:tr h="2356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1567"/>
                  </a:ext>
                </a:extLst>
              </a:tr>
              <a:tr h="2356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정보 목록을 보여준다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03830"/>
                  </a:ext>
                </a:extLst>
              </a:tr>
              <a:tr h="4507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고객은 상영하는 영화 목록을 보기 위해 영화 정보 확인을 선택한다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영화 정보 목록을 보여준다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정보 목록을 본 고객은 나가기를 선택하여 나간다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31509"/>
                  </a:ext>
                </a:extLst>
              </a:tr>
              <a:tr h="3638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019038"/>
                  </a:ext>
                </a:extLst>
              </a:tr>
              <a:tr h="2356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292934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7339"/>
                  </a:ext>
                </a:extLst>
              </a:tr>
              <a:tr h="251446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flow of events)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flow, basic flow)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514832"/>
                  </a:ext>
                </a:extLst>
              </a:tr>
              <a:tr h="1813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고객이 영화 정보 확인을 선택하면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유스케이스가 시작된다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고객은 원하는 영화 목록 카테고리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영화 목록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재개봉 영화 목록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선택한다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고객은 영화 목록 카테고리의 정보를 보고 나서 떠난다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292934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관리자는 영화 목록 카테고리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영화 목록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재개봉 영화 목록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관리자는 사용자에게 선택한 영화 목록 카테고리의 정보를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716468"/>
                  </a:ext>
                </a:extLst>
              </a:tr>
              <a:tr h="4507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 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800" b="1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잘못된 식별자가 입력되면 에러를 표시한다</a:t>
                      </a:r>
                      <a:r>
                        <a:rPr lang="en-US" altLang="ko-KR" sz="800" kern="0" spc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169254"/>
                  </a:ext>
                </a:extLst>
              </a:tr>
              <a:tr h="31182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8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Iterator Pattern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58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4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>
                <a:solidFill>
                  <a:prstClr val="white"/>
                </a:solidFill>
              </a:rPr>
              <a:t>3.1 </a:t>
            </a:r>
            <a:r>
              <a:rPr lang="ko-KR" altLang="en-US" sz="3200" b="1" i="1" dirty="0" err="1">
                <a:solidFill>
                  <a:prstClr val="white"/>
                </a:solidFill>
              </a:rPr>
              <a:t>이터레이터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lvl="1"/>
            <a:r>
              <a:rPr lang="en-US" altLang="ko-KR" sz="900" dirty="0">
                <a:solidFill>
                  <a:prstClr val="white"/>
                </a:solidFill>
              </a:rPr>
              <a:t>3. </a:t>
            </a:r>
            <a:r>
              <a:rPr lang="ko-KR" altLang="en-US" sz="900" dirty="0">
                <a:solidFill>
                  <a:prstClr val="white"/>
                </a:solidFill>
              </a:rPr>
              <a:t>시스템 구현 및 설계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7" name="_x434164096" descr="EMB00001fe456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17" y="1565644"/>
            <a:ext cx="584676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9724" y="128775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4AFBE"/>
                </a:solidFill>
              </a:rPr>
              <a:t>3.1.2</a:t>
            </a:r>
            <a:r>
              <a:rPr lang="ko-KR" altLang="en-US" b="1" dirty="0">
                <a:solidFill>
                  <a:srgbClr val="24AFBE"/>
                </a:solidFill>
              </a:rPr>
              <a:t> 해결방안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80087" y="5199856"/>
            <a:ext cx="99107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600" dirty="0" err="1"/>
              <a:t>MovieItem</a:t>
            </a:r>
            <a:r>
              <a:rPr lang="ko-KR" altLang="en-US" sz="1600" dirty="0"/>
              <a:t>의 객체 데이터를 저장하여 관리하는 </a:t>
            </a:r>
            <a:r>
              <a:rPr lang="en-US" altLang="ko-KR" sz="1600" dirty="0" err="1"/>
              <a:t>MovieList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ReOpenMovieList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클래스가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 리스트와 배열로 구현하였고</a:t>
            </a:r>
            <a:r>
              <a:rPr lang="en-US" altLang="ko-KR" sz="1600" dirty="0"/>
              <a:t>, </a:t>
            </a:r>
            <a:r>
              <a:rPr lang="ko-KR" altLang="en-US" sz="1600" dirty="0"/>
              <a:t>각각에 해당하는 컬렉션에 대해 반복 작업을 처리 할 수 있게 해주는 </a:t>
            </a:r>
            <a:r>
              <a:rPr lang="en-US" altLang="ko-KR" sz="1600" dirty="0" err="1"/>
              <a:t>MovieListIterator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ReOpenMovieListIterator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클래스가 구현되어 있다</a:t>
            </a:r>
            <a:r>
              <a:rPr lang="en-US" altLang="ko-KR" sz="1600" dirty="0"/>
              <a:t>.</a:t>
            </a:r>
          </a:p>
          <a:p>
            <a:pPr algn="just" fontAlgn="base"/>
            <a:endParaRPr lang="en-US" altLang="ko-KR" sz="1600" dirty="0"/>
          </a:p>
          <a:p>
            <a:pPr algn="just" fontAlgn="base"/>
            <a:r>
              <a:rPr lang="ko-KR" altLang="en-US" sz="1600" dirty="0"/>
              <a:t>이를 통해서 컬렉션 종류와 상관없이 하나의 접근 방식으로 객체 데이터에 접근할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29623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2368</Words>
  <Application>Microsoft Office PowerPoint</Application>
  <PresentationFormat>와이드스크린</PresentationFormat>
  <Paragraphs>671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한컴바탕</vt:lpstr>
      <vt:lpstr>Arial</vt:lpstr>
      <vt:lpstr>Consolas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현찬 박</cp:lastModifiedBy>
  <cp:revision>59</cp:revision>
  <dcterms:created xsi:type="dcterms:W3CDTF">2019-05-06T06:22:39Z</dcterms:created>
  <dcterms:modified xsi:type="dcterms:W3CDTF">2019-06-04T13:28:42Z</dcterms:modified>
</cp:coreProperties>
</file>