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E54B9-82F4-42B0-8846-36C22DAF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EAD113-DD4D-4CA0-B543-2B395D516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50915D-0700-4587-8C07-4E63E918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0681-BC70-4507-A4C6-8D6620700557}" type="datetimeFigureOut">
              <a:rPr lang="es-CO" smtClean="0"/>
              <a:t>24/07/2021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BA20D-8258-43EC-9655-CF5968E2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9AA8C4-631F-4775-9F51-F631F506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9F4A-556D-455E-89B8-628FFF8D85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75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CCD4C-9528-471B-9E5E-D48B7C6D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DC3CA0-9DDF-4398-A691-80A48F9E9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4A4568-DD8A-42CC-86C1-D39C205AD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0681-BC70-4507-A4C6-8D6620700557}" type="datetimeFigureOut">
              <a:rPr lang="es-CO" smtClean="0"/>
              <a:t>24/07/2021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9E70C3-0A21-4359-93A6-116163B1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1E4537-005F-4152-AB57-F5F97A6C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9F4A-556D-455E-89B8-628FFF8D85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268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469094-414B-49B4-8F1D-534789B32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0AC81C-F4DF-411F-B161-DF31BF188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4E6637-1A8E-4EF3-B1E7-0F371D62D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0681-BC70-4507-A4C6-8D6620700557}" type="datetimeFigureOut">
              <a:rPr lang="es-CO" smtClean="0"/>
              <a:t>24/07/2021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3B5029-E10E-449B-AC79-C04BEFE7D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5B6361-A074-483A-9240-5B39FFF6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9F4A-556D-455E-89B8-628FFF8D85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034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44491-60AB-47FC-93B3-FABE22BF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E5DCA3-499C-4479-B8F5-A58CFBFD2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CD73FA-D2CF-45C8-AC7D-6C50971E4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0681-BC70-4507-A4C6-8D6620700557}" type="datetimeFigureOut">
              <a:rPr lang="es-CO" smtClean="0"/>
              <a:t>24/07/2021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920617-C9E9-42FC-A911-231F6C3D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56D1F0-5645-45CB-A9CA-C4A7DEAD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9F4A-556D-455E-89B8-628FFF8D85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856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23ACD-E722-4FC9-99AD-52B34781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5E19B2-A791-4995-A3FB-54F58B010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918D79-0CE3-4BB0-9C76-5172EF0B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0681-BC70-4507-A4C6-8D6620700557}" type="datetimeFigureOut">
              <a:rPr lang="es-CO" smtClean="0"/>
              <a:t>24/07/2021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145DD7-1B32-437C-9DD1-5C557F9C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689EE7-A258-4D1F-B5E2-968D8500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9F4A-556D-455E-89B8-628FFF8D85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981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D453A-2E4A-48C7-84C3-81511102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A2468E-6A5D-4BBB-A61C-78062A898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AE759C-DF6E-468E-BB8C-83C579C8A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739406-C6E9-4E8D-ADAB-6587C7A4E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0681-BC70-4507-A4C6-8D6620700557}" type="datetimeFigureOut">
              <a:rPr lang="es-CO" smtClean="0"/>
              <a:t>24/07/2021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80D423-1BA9-4161-BA1C-BAA040DC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B76C96-3957-4691-9992-7D5F8F18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9F4A-556D-455E-89B8-628FFF8D85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560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45D33-58A0-46CA-94E3-B89C0CA9C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A5C377-E5BB-42B4-A283-9BB9F431D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FF720A-5A3D-4DA2-882C-F7D2131C5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F1FA46-15D6-4A09-A592-F92B907D3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696A53-2548-4474-8778-C3A9D9AF5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9CC551-905A-4D74-90B5-A0703385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0681-BC70-4507-A4C6-8D6620700557}" type="datetimeFigureOut">
              <a:rPr lang="es-CO" smtClean="0"/>
              <a:t>24/07/2021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FC98E14-0B05-48EC-AB58-EDB1EA31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DA5E117-10E0-4041-A094-EDAD346A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9F4A-556D-455E-89B8-628FFF8D85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808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0667E-8970-403D-A22E-4ED2D334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44A67B2-0F9F-47ED-98AD-3C1B6471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0681-BC70-4507-A4C6-8D6620700557}" type="datetimeFigureOut">
              <a:rPr lang="es-CO" smtClean="0"/>
              <a:t>24/07/2021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65A423-6CE1-4C8B-BFEF-6EA67831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92E553-1F1D-4327-A2D2-EE148ED8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9F4A-556D-455E-89B8-628FFF8D85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580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6F75AA6-2EC8-4DD0-8F06-243B9095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0681-BC70-4507-A4C6-8D6620700557}" type="datetimeFigureOut">
              <a:rPr lang="es-CO" smtClean="0"/>
              <a:t>24/07/2021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4A0AC81-1F63-482C-A43C-D1D82F71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640C7C-6DC6-47EA-B3D1-BB790DEF9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9F4A-556D-455E-89B8-628FFF8D85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207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25393-B2FA-4F7B-A274-9FBD5DAA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5B6375-2E39-4702-A99F-75D0AE7EA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FB4046-CD49-4D7B-9CDB-745F1DAD7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21FB43-AE80-4A3A-8D23-47095823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0681-BC70-4507-A4C6-8D6620700557}" type="datetimeFigureOut">
              <a:rPr lang="es-CO" smtClean="0"/>
              <a:t>24/07/2021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6E6F13-8577-42A9-8139-B2C71EAD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A9BC7A-DA29-4BEF-9EDC-70B5BC8F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9F4A-556D-455E-89B8-628FFF8D85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894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24B54-778D-4A9C-980A-D083931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2166B27-6D8A-4768-8863-B05E96C51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14138C-717D-4034-9CB9-65017332D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6B4A25-F4FA-464B-AAEE-45C39184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0681-BC70-4507-A4C6-8D6620700557}" type="datetimeFigureOut">
              <a:rPr lang="es-CO" smtClean="0"/>
              <a:t>24/07/2021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A280EA-6238-4646-A5A4-D19164FB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8E28AB-5D5B-459A-8ABC-96288A443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9F4A-556D-455E-89B8-628FFF8D85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018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A56EF77-073C-4EBA-8273-9DA5D633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5EE3AA-E982-493F-8404-5B77D9BD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DBD9C4-94F8-4173-BD9B-CCB7E771A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80681-BC70-4507-A4C6-8D6620700557}" type="datetimeFigureOut">
              <a:rPr lang="es-CO" smtClean="0"/>
              <a:t>24/07/2021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CC6EE0-9C1B-4315-8FAB-EA7525ED6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FF9467-4E96-4A3C-B2EE-FD7EFE878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D9F4A-556D-455E-89B8-628FFF8D85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889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93B53D7-62B6-4A2C-862A-DAB3BB3AF244}"/>
              </a:ext>
            </a:extLst>
          </p:cNvPr>
          <p:cNvSpPr txBox="1"/>
          <p:nvPr/>
        </p:nvSpPr>
        <p:spPr>
          <a:xfrm>
            <a:off x="309355" y="277053"/>
            <a:ext cx="11387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Crear el Modelo ER para un restaurante, es necesario almacenar los insumos utilizados en cada preparación y así poder </a:t>
            </a:r>
          </a:p>
          <a:p>
            <a:r>
              <a:rPr lang="es-ES" dirty="0"/>
              <a:t>Crear más adelante las funciones que permitan generar el inventario.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4F6C8CE-CAEE-41A1-9792-F48623563239}"/>
              </a:ext>
            </a:extLst>
          </p:cNvPr>
          <p:cNvSpPr txBox="1"/>
          <p:nvPr/>
        </p:nvSpPr>
        <p:spPr>
          <a:xfrm>
            <a:off x="636105" y="160351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Ejemplo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2DDEDF7-7ED1-4636-B390-4F5F617E1C3E}"/>
              </a:ext>
            </a:extLst>
          </p:cNvPr>
          <p:cNvSpPr txBox="1"/>
          <p:nvPr/>
        </p:nvSpPr>
        <p:spPr>
          <a:xfrm>
            <a:off x="636105" y="2260324"/>
            <a:ext cx="20750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Plato: Bandeja paisa</a:t>
            </a:r>
          </a:p>
          <a:p>
            <a:r>
              <a:rPr lang="es-ES" dirty="0"/>
              <a:t>100 gr fríjoles</a:t>
            </a:r>
          </a:p>
          <a:p>
            <a:r>
              <a:rPr lang="es-ES" dirty="0"/>
              <a:t>20 gr plátano</a:t>
            </a:r>
          </a:p>
          <a:p>
            <a:r>
              <a:rPr lang="es-ES" dirty="0"/>
              <a:t>1 huevo</a:t>
            </a:r>
          </a:p>
          <a:p>
            <a:r>
              <a:rPr lang="es-ES" dirty="0"/>
              <a:t>120 gr de tocino</a:t>
            </a:r>
          </a:p>
          <a:p>
            <a:r>
              <a:rPr lang="es-ES" dirty="0"/>
              <a:t>…..</a:t>
            </a:r>
          </a:p>
          <a:p>
            <a:r>
              <a:rPr lang="es-ES" dirty="0"/>
              <a:t> 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0C0CA45-EE51-4A9E-97CA-C6104A7D12BB}"/>
              </a:ext>
            </a:extLst>
          </p:cNvPr>
          <p:cNvSpPr txBox="1"/>
          <p:nvPr/>
        </p:nvSpPr>
        <p:spPr>
          <a:xfrm>
            <a:off x="8017565" y="2279374"/>
            <a:ext cx="2264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Consultas:</a:t>
            </a:r>
          </a:p>
          <a:p>
            <a:endParaRPr lang="es-ES" dirty="0"/>
          </a:p>
          <a:p>
            <a:r>
              <a:rPr lang="es-ES" dirty="0" err="1"/>
              <a:t>Cúantos</a:t>
            </a:r>
            <a:r>
              <a:rPr lang="es-ES" dirty="0"/>
              <a:t> gr frijoles hay</a:t>
            </a:r>
          </a:p>
          <a:p>
            <a:r>
              <a:rPr lang="es-ES" dirty="0"/>
              <a:t>… cada ingrediente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238C959-D311-41BA-94F2-86BE22D5F3D9}"/>
              </a:ext>
            </a:extLst>
          </p:cNvPr>
          <p:cNvSpPr txBox="1"/>
          <p:nvPr/>
        </p:nvSpPr>
        <p:spPr>
          <a:xfrm>
            <a:off x="4638261" y="2743200"/>
            <a:ext cx="17625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Productos</a:t>
            </a:r>
          </a:p>
          <a:p>
            <a:r>
              <a:rPr lang="es-ES" dirty="0"/>
              <a:t>Compras</a:t>
            </a:r>
          </a:p>
          <a:p>
            <a:r>
              <a:rPr lang="es-ES" dirty="0" err="1"/>
              <a:t>Detalle_compras</a:t>
            </a:r>
            <a:endParaRPr lang="es-ES" dirty="0"/>
          </a:p>
          <a:p>
            <a:r>
              <a:rPr lang="es-ES" dirty="0"/>
              <a:t>Proveedor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260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457045BC-4D6F-43D6-8E69-BF506C0D9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324579"/>
              </p:ext>
            </p:extLst>
          </p:nvPr>
        </p:nvGraphicFramePr>
        <p:xfrm>
          <a:off x="1678057" y="1375791"/>
          <a:ext cx="530613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226">
                  <a:extLst>
                    <a:ext uri="{9D8B030D-6E8A-4147-A177-3AD203B41FA5}">
                      <a16:colId xmlns:a16="http://schemas.microsoft.com/office/drawing/2014/main" val="4281357009"/>
                    </a:ext>
                  </a:extLst>
                </a:gridCol>
                <a:gridCol w="1061226">
                  <a:extLst>
                    <a:ext uri="{9D8B030D-6E8A-4147-A177-3AD203B41FA5}">
                      <a16:colId xmlns:a16="http://schemas.microsoft.com/office/drawing/2014/main" val="1555119952"/>
                    </a:ext>
                  </a:extLst>
                </a:gridCol>
                <a:gridCol w="1061226">
                  <a:extLst>
                    <a:ext uri="{9D8B030D-6E8A-4147-A177-3AD203B41FA5}">
                      <a16:colId xmlns:a16="http://schemas.microsoft.com/office/drawing/2014/main" val="267032218"/>
                    </a:ext>
                  </a:extLst>
                </a:gridCol>
                <a:gridCol w="1061226">
                  <a:extLst>
                    <a:ext uri="{9D8B030D-6E8A-4147-A177-3AD203B41FA5}">
                      <a16:colId xmlns:a16="http://schemas.microsoft.com/office/drawing/2014/main" val="2373302974"/>
                    </a:ext>
                  </a:extLst>
                </a:gridCol>
                <a:gridCol w="1061226">
                  <a:extLst>
                    <a:ext uri="{9D8B030D-6E8A-4147-A177-3AD203B41FA5}">
                      <a16:colId xmlns:a16="http://schemas.microsoft.com/office/drawing/2014/main" val="46379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C000"/>
                          </a:solidFill>
                        </a:rPr>
                        <a:t>Factura</a:t>
                      </a:r>
                      <a:endParaRPr lang="es-CO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rgbClr val="FFC000"/>
                          </a:solidFill>
                        </a:rPr>
                        <a:t>Id_producto</a:t>
                      </a:r>
                      <a:endParaRPr lang="es-CO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cantidad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precio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iva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96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1000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0.19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0.19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2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500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0.19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037726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149FD479-F205-4188-986B-2E539A7BC777}"/>
              </a:ext>
            </a:extLst>
          </p:cNvPr>
          <p:cNvSpPr txBox="1"/>
          <p:nvPr/>
        </p:nvSpPr>
        <p:spPr>
          <a:xfrm>
            <a:off x="1678057" y="864544"/>
            <a:ext cx="167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Detalle_compra</a:t>
            </a:r>
            <a:endParaRPr lang="es-CO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ABE2510-AC53-4A02-9F94-69619C791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08383"/>
              </p:ext>
            </p:extLst>
          </p:nvPr>
        </p:nvGraphicFramePr>
        <p:xfrm>
          <a:off x="1678057" y="3623819"/>
          <a:ext cx="530613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226">
                  <a:extLst>
                    <a:ext uri="{9D8B030D-6E8A-4147-A177-3AD203B41FA5}">
                      <a16:colId xmlns:a16="http://schemas.microsoft.com/office/drawing/2014/main" val="4281357009"/>
                    </a:ext>
                  </a:extLst>
                </a:gridCol>
                <a:gridCol w="1061226">
                  <a:extLst>
                    <a:ext uri="{9D8B030D-6E8A-4147-A177-3AD203B41FA5}">
                      <a16:colId xmlns:a16="http://schemas.microsoft.com/office/drawing/2014/main" val="1555119952"/>
                    </a:ext>
                  </a:extLst>
                </a:gridCol>
                <a:gridCol w="1061226">
                  <a:extLst>
                    <a:ext uri="{9D8B030D-6E8A-4147-A177-3AD203B41FA5}">
                      <a16:colId xmlns:a16="http://schemas.microsoft.com/office/drawing/2014/main" val="267032218"/>
                    </a:ext>
                  </a:extLst>
                </a:gridCol>
                <a:gridCol w="1061226">
                  <a:extLst>
                    <a:ext uri="{9D8B030D-6E8A-4147-A177-3AD203B41FA5}">
                      <a16:colId xmlns:a16="http://schemas.microsoft.com/office/drawing/2014/main" val="2373302974"/>
                    </a:ext>
                  </a:extLst>
                </a:gridCol>
                <a:gridCol w="1061226">
                  <a:extLst>
                    <a:ext uri="{9D8B030D-6E8A-4147-A177-3AD203B41FA5}">
                      <a16:colId xmlns:a16="http://schemas.microsoft.com/office/drawing/2014/main" val="46379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C000"/>
                          </a:solidFill>
                        </a:rPr>
                        <a:t>Factura</a:t>
                      </a:r>
                      <a:endParaRPr lang="es-CO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rgbClr val="FFC000"/>
                          </a:solidFill>
                        </a:rPr>
                        <a:t>Id_producto</a:t>
                      </a:r>
                      <a:endParaRPr lang="es-CO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cantidad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precio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iva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96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400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830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350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2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80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980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03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766393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91F57B00-FBE6-441A-A865-6C7579C9C0B3}"/>
              </a:ext>
            </a:extLst>
          </p:cNvPr>
          <p:cNvSpPr txBox="1"/>
          <p:nvPr/>
        </p:nvSpPr>
        <p:spPr>
          <a:xfrm>
            <a:off x="1678057" y="3254487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Detalle_venta</a:t>
            </a:r>
            <a:endParaRPr lang="es-CO" dirty="0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C0A3E634-CDA0-4577-BE25-906A18B80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201521"/>
              </p:ext>
            </p:extLst>
          </p:nvPr>
        </p:nvGraphicFramePr>
        <p:xfrm>
          <a:off x="8366125" y="1695831"/>
          <a:ext cx="3683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5656">
                  <a:extLst>
                    <a:ext uri="{9D8B030D-6E8A-4147-A177-3AD203B41FA5}">
                      <a16:colId xmlns:a16="http://schemas.microsoft.com/office/drawing/2014/main" val="3764809725"/>
                    </a:ext>
                  </a:extLst>
                </a:gridCol>
                <a:gridCol w="2877344">
                  <a:extLst>
                    <a:ext uri="{9D8B030D-6E8A-4147-A177-3AD203B41FA5}">
                      <a16:colId xmlns:a16="http://schemas.microsoft.com/office/drawing/2014/main" val="4081253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333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1010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07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450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623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36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D52C325A-CE62-49F4-8F0B-6C1D42CC5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308679"/>
              </p:ext>
            </p:extLst>
          </p:nvPr>
        </p:nvGraphicFramePr>
        <p:xfrm>
          <a:off x="627269" y="485174"/>
          <a:ext cx="6876453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957">
                  <a:extLst>
                    <a:ext uri="{9D8B030D-6E8A-4147-A177-3AD203B41FA5}">
                      <a16:colId xmlns:a16="http://schemas.microsoft.com/office/drawing/2014/main" val="953714878"/>
                    </a:ext>
                  </a:extLst>
                </a:gridCol>
                <a:gridCol w="2398624">
                  <a:extLst>
                    <a:ext uri="{9D8B030D-6E8A-4147-A177-3AD203B41FA5}">
                      <a16:colId xmlns:a16="http://schemas.microsoft.com/office/drawing/2014/main" val="3778265815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19553417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87923910"/>
                    </a:ext>
                  </a:extLst>
                </a:gridCol>
                <a:gridCol w="874322">
                  <a:extLst>
                    <a:ext uri="{9D8B030D-6E8A-4147-A177-3AD203B41FA5}">
                      <a16:colId xmlns:a16="http://schemas.microsoft.com/office/drawing/2014/main" val="208490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rgbClr val="FF0000"/>
                          </a:solidFill>
                        </a:rPr>
                        <a:t>Codigo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Precio_venta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iva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C000"/>
                          </a:solidFill>
                        </a:rPr>
                        <a:t>tipo</a:t>
                      </a:r>
                      <a:endParaRPr lang="es-CO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184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Bandeja paisa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22.000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0.22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80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Pescado con patacón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36.000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0.25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801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Mote de ñame aja y queso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18.500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779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Mondongo full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19200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0.19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00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55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frijoles x gr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0.19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48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56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Huevos </a:t>
                      </a:r>
                      <a:r>
                        <a:rPr lang="es-ES" dirty="0" err="1"/>
                        <a:t>aaa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0.19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710088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7AE8E4B3-C5A9-4A16-8412-403FF53D58E5}"/>
              </a:ext>
            </a:extLst>
          </p:cNvPr>
          <p:cNvSpPr txBox="1"/>
          <p:nvPr/>
        </p:nvSpPr>
        <p:spPr>
          <a:xfrm>
            <a:off x="627270" y="178055"/>
            <a:ext cx="113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productos</a:t>
            </a:r>
            <a:endParaRPr lang="es-CO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7CDE174-5960-41BB-B5F7-990A9BA72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858320"/>
              </p:ext>
            </p:extLst>
          </p:nvPr>
        </p:nvGraphicFramePr>
        <p:xfrm>
          <a:off x="512970" y="3859085"/>
          <a:ext cx="5011531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078">
                  <a:extLst>
                    <a:ext uri="{9D8B030D-6E8A-4147-A177-3AD203B41FA5}">
                      <a16:colId xmlns:a16="http://schemas.microsoft.com/office/drawing/2014/main" val="4281357009"/>
                    </a:ext>
                  </a:extLst>
                </a:gridCol>
                <a:gridCol w="945078">
                  <a:extLst>
                    <a:ext uri="{9D8B030D-6E8A-4147-A177-3AD203B41FA5}">
                      <a16:colId xmlns:a16="http://schemas.microsoft.com/office/drawing/2014/main" val="3337133172"/>
                    </a:ext>
                  </a:extLst>
                </a:gridCol>
                <a:gridCol w="1351111">
                  <a:extLst>
                    <a:ext uri="{9D8B030D-6E8A-4147-A177-3AD203B41FA5}">
                      <a16:colId xmlns:a16="http://schemas.microsoft.com/office/drawing/2014/main" val="2762920902"/>
                    </a:ext>
                  </a:extLst>
                </a:gridCol>
                <a:gridCol w="722513">
                  <a:extLst>
                    <a:ext uri="{9D8B030D-6E8A-4147-A177-3AD203B41FA5}">
                      <a16:colId xmlns:a16="http://schemas.microsoft.com/office/drawing/2014/main" val="4276014360"/>
                    </a:ext>
                  </a:extLst>
                </a:gridCol>
                <a:gridCol w="1047751">
                  <a:extLst>
                    <a:ext uri="{9D8B030D-6E8A-4147-A177-3AD203B41FA5}">
                      <a16:colId xmlns:a16="http://schemas.microsoft.com/office/drawing/2014/main" val="1638231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Factura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fecha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rgbClr val="FFC000"/>
                          </a:solidFill>
                        </a:rPr>
                        <a:t>Id_Proveedor</a:t>
                      </a:r>
                      <a:endParaRPr lang="es-CO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rgbClr val="FFC000"/>
                          </a:solidFill>
                        </a:rPr>
                        <a:t>Forma_pago</a:t>
                      </a:r>
                      <a:endParaRPr lang="es-CO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rgbClr val="FFC000"/>
                          </a:solidFill>
                        </a:rPr>
                        <a:t>Id_empleado</a:t>
                      </a:r>
                      <a:endParaRPr lang="es-CO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96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2021-07-24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334455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2021-07-25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3355789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13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2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999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037726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BC000328-29E9-4E58-B244-03F3A09186E1}"/>
              </a:ext>
            </a:extLst>
          </p:cNvPr>
          <p:cNvSpPr txBox="1"/>
          <p:nvPr/>
        </p:nvSpPr>
        <p:spPr>
          <a:xfrm>
            <a:off x="588332" y="2806531"/>
            <a:ext cx="101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Compras</a:t>
            </a:r>
            <a:endParaRPr lang="es-CO" dirty="0"/>
          </a:p>
        </p:txBody>
      </p:sp>
      <p:graphicFrame>
        <p:nvGraphicFramePr>
          <p:cNvPr id="6" name="Tabla 4">
            <a:extLst>
              <a:ext uri="{FF2B5EF4-FFF2-40B4-BE49-F238E27FC236}">
                <a16:creationId xmlns:a16="http://schemas.microsoft.com/office/drawing/2014/main" id="{AA62BC30-FBD9-427C-AB9D-D00909293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817736"/>
              </p:ext>
            </p:extLst>
          </p:nvPr>
        </p:nvGraphicFramePr>
        <p:xfrm>
          <a:off x="5830957" y="4185666"/>
          <a:ext cx="530613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226">
                  <a:extLst>
                    <a:ext uri="{9D8B030D-6E8A-4147-A177-3AD203B41FA5}">
                      <a16:colId xmlns:a16="http://schemas.microsoft.com/office/drawing/2014/main" val="4281357009"/>
                    </a:ext>
                  </a:extLst>
                </a:gridCol>
                <a:gridCol w="1061226">
                  <a:extLst>
                    <a:ext uri="{9D8B030D-6E8A-4147-A177-3AD203B41FA5}">
                      <a16:colId xmlns:a16="http://schemas.microsoft.com/office/drawing/2014/main" val="1555119952"/>
                    </a:ext>
                  </a:extLst>
                </a:gridCol>
                <a:gridCol w="1061226">
                  <a:extLst>
                    <a:ext uri="{9D8B030D-6E8A-4147-A177-3AD203B41FA5}">
                      <a16:colId xmlns:a16="http://schemas.microsoft.com/office/drawing/2014/main" val="267032218"/>
                    </a:ext>
                  </a:extLst>
                </a:gridCol>
                <a:gridCol w="1061226">
                  <a:extLst>
                    <a:ext uri="{9D8B030D-6E8A-4147-A177-3AD203B41FA5}">
                      <a16:colId xmlns:a16="http://schemas.microsoft.com/office/drawing/2014/main" val="2373302974"/>
                    </a:ext>
                  </a:extLst>
                </a:gridCol>
                <a:gridCol w="1061226">
                  <a:extLst>
                    <a:ext uri="{9D8B030D-6E8A-4147-A177-3AD203B41FA5}">
                      <a16:colId xmlns:a16="http://schemas.microsoft.com/office/drawing/2014/main" val="46379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C000"/>
                          </a:solidFill>
                        </a:rPr>
                        <a:t>Factura</a:t>
                      </a:r>
                      <a:endParaRPr lang="es-CO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rgbClr val="FFC000"/>
                          </a:solidFill>
                        </a:rPr>
                        <a:t>Id_producto</a:t>
                      </a:r>
                      <a:endParaRPr lang="es-CO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cantidad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precio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iva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96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0.19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019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2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037726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699CEAF6-7D5E-4D0B-8CBE-C7F83C38696A}"/>
              </a:ext>
            </a:extLst>
          </p:cNvPr>
          <p:cNvSpPr txBox="1"/>
          <p:nvPr/>
        </p:nvSpPr>
        <p:spPr>
          <a:xfrm>
            <a:off x="5830957" y="3674419"/>
            <a:ext cx="167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Detalle_compra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A301D5-FF7F-4FBF-8A2B-029C38A9BB08}"/>
              </a:ext>
            </a:extLst>
          </p:cNvPr>
          <p:cNvSpPr txBox="1"/>
          <p:nvPr/>
        </p:nvSpPr>
        <p:spPr>
          <a:xfrm>
            <a:off x="7503723" y="781878"/>
            <a:ext cx="4438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Select</a:t>
            </a:r>
            <a:r>
              <a:rPr lang="es-ES" dirty="0"/>
              <a:t> nombre, </a:t>
            </a:r>
            <a:r>
              <a:rPr lang="es-ES" dirty="0" err="1"/>
              <a:t>precio_venta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productos </a:t>
            </a:r>
          </a:p>
          <a:p>
            <a:r>
              <a:rPr lang="es-ES" dirty="0" err="1"/>
              <a:t>Where</a:t>
            </a:r>
            <a:r>
              <a:rPr lang="es-ES" dirty="0"/>
              <a:t> tipo=1;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554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63ACAD4-8D1F-41FB-AD52-B7267A5B971D}"/>
              </a:ext>
            </a:extLst>
          </p:cNvPr>
          <p:cNvSpPr/>
          <p:nvPr/>
        </p:nvSpPr>
        <p:spPr>
          <a:xfrm>
            <a:off x="733425" y="485775"/>
            <a:ext cx="6067425" cy="395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s-E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Cliente</a:t>
            </a:r>
            <a:endParaRPr lang="es-CO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1123</a:t>
            </a:r>
            <a:endParaRPr lang="es-CO" sz="1800" b="0" i="0" u="none" strike="noStrike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2D3EDEE3-1082-4779-B03B-7B36EFAF8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559744"/>
              </p:ext>
            </p:extLst>
          </p:nvPr>
        </p:nvGraphicFramePr>
        <p:xfrm>
          <a:off x="831850" y="638175"/>
          <a:ext cx="1101725" cy="7755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1725">
                  <a:extLst>
                    <a:ext uri="{9D8B030D-6E8A-4147-A177-3AD203B41FA5}">
                      <a16:colId xmlns:a16="http://schemas.microsoft.com/office/drawing/2014/main" val="3332751062"/>
                    </a:ext>
                  </a:extLst>
                </a:gridCol>
              </a:tblGrid>
              <a:tr h="404706">
                <a:tc>
                  <a:txBody>
                    <a:bodyPr/>
                    <a:lstStyle/>
                    <a:p>
                      <a:r>
                        <a:rPr lang="es-ES" dirty="0"/>
                        <a:t>Factura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65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58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91838"/>
                  </a:ext>
                </a:extLst>
              </a:tr>
            </a:tbl>
          </a:graphicData>
        </a:graphic>
      </p:graphicFrame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25384E41-D96B-4264-BEAB-08002C595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531109"/>
              </p:ext>
            </p:extLst>
          </p:nvPr>
        </p:nvGraphicFramePr>
        <p:xfrm>
          <a:off x="2108200" y="638175"/>
          <a:ext cx="1101725" cy="7755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1725">
                  <a:extLst>
                    <a:ext uri="{9D8B030D-6E8A-4147-A177-3AD203B41FA5}">
                      <a16:colId xmlns:a16="http://schemas.microsoft.com/office/drawing/2014/main" val="3332751062"/>
                    </a:ext>
                  </a:extLst>
                </a:gridCol>
              </a:tblGrid>
              <a:tr h="404706">
                <a:tc>
                  <a:txBody>
                    <a:bodyPr/>
                    <a:lstStyle/>
                    <a:p>
                      <a:r>
                        <a:rPr lang="es-ES" dirty="0"/>
                        <a:t>Cliente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65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1123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91838"/>
                  </a:ext>
                </a:extLst>
              </a:tr>
            </a:tbl>
          </a:graphicData>
        </a:graphic>
      </p:graphicFrame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800808FD-CF0C-416C-981F-16CE515C1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222790"/>
              </p:ext>
            </p:extLst>
          </p:nvPr>
        </p:nvGraphicFramePr>
        <p:xfrm>
          <a:off x="854075" y="1720532"/>
          <a:ext cx="47117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776579754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508635637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973174898"/>
                    </a:ext>
                  </a:extLst>
                </a:gridCol>
                <a:gridCol w="1603375">
                  <a:extLst>
                    <a:ext uri="{9D8B030D-6E8A-4147-A177-3AD203B41FA5}">
                      <a16:colId xmlns:a16="http://schemas.microsoft.com/office/drawing/2014/main" val="39215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Producto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Cantidad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Precio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Subtotal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502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20.000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40.000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52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15.000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15.000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42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814639"/>
                  </a:ext>
                </a:extLst>
              </a:tr>
            </a:tbl>
          </a:graphicData>
        </a:graphic>
      </p:graphicFrame>
      <p:graphicFrame>
        <p:nvGraphicFramePr>
          <p:cNvPr id="7" name="Tabla 3">
            <a:extLst>
              <a:ext uri="{FF2B5EF4-FFF2-40B4-BE49-F238E27FC236}">
                <a16:creationId xmlns:a16="http://schemas.microsoft.com/office/drawing/2014/main" id="{BEFA5198-2118-4A3E-B27C-69F332B91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645287"/>
              </p:ext>
            </p:extLst>
          </p:nvPr>
        </p:nvGraphicFramePr>
        <p:xfrm>
          <a:off x="5014912" y="3429000"/>
          <a:ext cx="1101725" cy="7755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1725">
                  <a:extLst>
                    <a:ext uri="{9D8B030D-6E8A-4147-A177-3AD203B41FA5}">
                      <a16:colId xmlns:a16="http://schemas.microsoft.com/office/drawing/2014/main" val="3332751062"/>
                    </a:ext>
                  </a:extLst>
                </a:gridCol>
              </a:tblGrid>
              <a:tr h="404706">
                <a:tc>
                  <a:txBody>
                    <a:bodyPr/>
                    <a:lstStyle/>
                    <a:p>
                      <a:r>
                        <a:rPr lang="es-ES" dirty="0"/>
                        <a:t>Total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65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55.000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91838"/>
                  </a:ext>
                </a:extLst>
              </a:tr>
            </a:tbl>
          </a:graphicData>
        </a:graphic>
      </p:graphicFrame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30511F3-BEAB-45F1-BE2B-583013853262}"/>
              </a:ext>
            </a:extLst>
          </p:cNvPr>
          <p:cNvSpPr/>
          <p:nvPr/>
        </p:nvSpPr>
        <p:spPr>
          <a:xfrm>
            <a:off x="2914650" y="3714750"/>
            <a:ext cx="1171575" cy="4897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PAGAR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283885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255</Words>
  <Application>Microsoft Office PowerPoint</Application>
  <PresentationFormat>Panorámica</PresentationFormat>
  <Paragraphs>165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Angel Suarez Rivas</dc:creator>
  <cp:lastModifiedBy>Miguel Angel Suarez Rivas</cp:lastModifiedBy>
  <cp:revision>10</cp:revision>
  <dcterms:created xsi:type="dcterms:W3CDTF">2021-07-24T17:06:15Z</dcterms:created>
  <dcterms:modified xsi:type="dcterms:W3CDTF">2021-07-24T19:53:40Z</dcterms:modified>
</cp:coreProperties>
</file>