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28" r:id="rId3"/>
    <p:sldId id="368" r:id="rId4"/>
    <p:sldId id="369" r:id="rId5"/>
    <p:sldId id="370" r:id="rId6"/>
    <p:sldId id="371" r:id="rId7"/>
    <p:sldId id="372" r:id="rId8"/>
    <p:sldId id="374" r:id="rId9"/>
    <p:sldId id="375" r:id="rId10"/>
    <p:sldId id="365" r:id="rId11"/>
    <p:sldId id="377" r:id="rId12"/>
    <p:sldId id="378" r:id="rId13"/>
    <p:sldId id="366" r:id="rId14"/>
    <p:sldId id="381" r:id="rId15"/>
    <p:sldId id="382" r:id="rId16"/>
    <p:sldId id="384" r:id="rId17"/>
    <p:sldId id="373" r:id="rId18"/>
    <p:sldId id="379" r:id="rId19"/>
    <p:sldId id="380" r:id="rId20"/>
    <p:sldId id="33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94620" autoAdjust="0"/>
  </p:normalViewPr>
  <p:slideViewPr>
    <p:cSldViewPr snapToGrid="0">
      <p:cViewPr varScale="1">
        <p:scale>
          <a:sx n="77" d="100"/>
          <a:sy n="77" d="100"/>
        </p:scale>
        <p:origin x="-84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57A8-2ED8-4917-9381-31A52FE8596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0727-9675-4B93-B9FC-6D7E869AC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1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47002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36160" y="2420888"/>
            <a:ext cx="4117909" cy="93610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chenjie@baidu.com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19" y="3362325"/>
            <a:ext cx="1663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9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0A3-7FCC-4346-B982-3028DE2F7FB4}" type="datetimeFigureOut">
              <a:rPr lang="zh-CN" altLang="en-US" smtClean="0"/>
              <a:pPr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176" y="281540"/>
            <a:ext cx="216217" cy="6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9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hustcat/p/3980244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www.bubuko.com/infodetail-904119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cn/article-4773-1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icool.com/articles/fUzye2q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dn.net/article/a/2014-06-18/15819053" TargetMode="External"/><Relationship Id="rId13" Type="http://schemas.openxmlformats.org/officeDocument/2006/relationships/hyperlink" Target="https://www.gitbook.com/book/yeasy/docker_practice/details" TargetMode="External"/><Relationship Id="rId18" Type="http://schemas.openxmlformats.org/officeDocument/2006/relationships/hyperlink" Target="http://www.blogjava.net/yongboy/archive/2013/12/12/407498.html" TargetMode="External"/><Relationship Id="rId3" Type="http://schemas.openxmlformats.org/officeDocument/2006/relationships/hyperlink" Target="https://docs.docker.com/" TargetMode="External"/><Relationship Id="rId7" Type="http://schemas.openxmlformats.org/officeDocument/2006/relationships/hyperlink" Target="http://blog.csdn.net/colorant/article/details/20608157" TargetMode="External"/><Relationship Id="rId12" Type="http://schemas.openxmlformats.org/officeDocument/2006/relationships/hyperlink" Target="http://dockerpool.com/static/books/docker_practice/install/ubuntu.html" TargetMode="External"/><Relationship Id="rId17" Type="http://schemas.openxmlformats.org/officeDocument/2006/relationships/hyperlink" Target="http://www.widuu.com/docker/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docker.org.cn/book/dock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link?url=Tf9iZn1jw_QR_l7BUsQNbsH0MGgxWE7O5PjqYJMEy1NXgvo40990QGte8kHOpWde9srSZvzob5MmjrjZ9Hldf_" TargetMode="External"/><Relationship Id="rId11" Type="http://schemas.openxmlformats.org/officeDocument/2006/relationships/hyperlink" Target="http://www.oschina.net/p/docker" TargetMode="External"/><Relationship Id="rId5" Type="http://schemas.openxmlformats.org/officeDocument/2006/relationships/hyperlink" Target="http://www.infoq.com/cn/articles/docker-core-technology-preview/" TargetMode="External"/><Relationship Id="rId15" Type="http://schemas.openxmlformats.org/officeDocument/2006/relationships/hyperlink" Target="http://coolshell.cn/articles/17010.html" TargetMode="External"/><Relationship Id="rId10" Type="http://schemas.openxmlformats.org/officeDocument/2006/relationships/hyperlink" Target="http://segmentfault.com/a/1190000000366923" TargetMode="External"/><Relationship Id="rId19" Type="http://schemas.openxmlformats.org/officeDocument/2006/relationships/hyperlink" Target="http://tech.meituan.com/autobuild.html" TargetMode="External"/><Relationship Id="rId4" Type="http://schemas.openxmlformats.org/officeDocument/2006/relationships/hyperlink" Target="https://yeasy.gitbooks.io/docker_practice/content/" TargetMode="External"/><Relationship Id="rId9" Type="http://schemas.openxmlformats.org/officeDocument/2006/relationships/hyperlink" Target="http://segmentfault.com/a/1190000000349384" TargetMode="External"/><Relationship Id="rId14" Type="http://schemas.openxmlformats.org/officeDocument/2006/relationships/hyperlink" Target="http://dockerpool.com/static/books/docker_practice/index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aymagic.cn/2015/06/01/learning-docker.html" TargetMode="External"/><Relationship Id="rId13" Type="http://schemas.openxmlformats.org/officeDocument/2006/relationships/hyperlink" Target="http://www.ibm.com/developerworks/cn/opensource/os-cn-JenkinsDockerSahi/index.html" TargetMode="External"/><Relationship Id="rId18" Type="http://schemas.openxmlformats.org/officeDocument/2006/relationships/hyperlink" Target="http://www.kancloud.cn/thinkphp/docker-guide/39707" TargetMode="External"/><Relationship Id="rId3" Type="http://schemas.openxmlformats.org/officeDocument/2006/relationships/hyperlink" Target="http://help.aliyun.com/knowledge_detail.htm?knowledgeId=5974865" TargetMode="External"/><Relationship Id="rId21" Type="http://schemas.openxmlformats.org/officeDocument/2006/relationships/hyperlink" Target="https://blog.csphere.cn/archives/22" TargetMode="External"/><Relationship Id="rId7" Type="http://schemas.openxmlformats.org/officeDocument/2006/relationships/hyperlink" Target="https://linux.cn/article-5579-1.html" TargetMode="External"/><Relationship Id="rId12" Type="http://schemas.openxmlformats.org/officeDocument/2006/relationships/hyperlink" Target="http://www.hjue.me/post/docker-nsenter" TargetMode="External"/><Relationship Id="rId17" Type="http://schemas.openxmlformats.org/officeDocument/2006/relationships/hyperlink" Target="http://www.kancloud.cn/thinkphp/docker-guide/39728" TargetMode="External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www.openfoundry.org/tw/tech-column/9319-docker-101" TargetMode="External"/><Relationship Id="rId20" Type="http://schemas.openxmlformats.org/officeDocument/2006/relationships/hyperlink" Target="http://17173ops.com/2014/10/13/docker%E5%9F%BA%E7%A1%80%E4%B8%8E%E9%AB%98%E7%BA%A7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uzixing.com/pages/2014/12/03/dockerbu-shu-sdnhuan-jing.html" TargetMode="External"/><Relationship Id="rId11" Type="http://schemas.openxmlformats.org/officeDocument/2006/relationships/hyperlink" Target="http://blog.tankywoo.com/docker/2014/05/08/docker-4-summary.html" TargetMode="External"/><Relationship Id="rId5" Type="http://schemas.openxmlformats.org/officeDocument/2006/relationships/hyperlink" Target="http://www.zhihu.com/question/22969309" TargetMode="External"/><Relationship Id="rId15" Type="http://schemas.openxmlformats.org/officeDocument/2006/relationships/hyperlink" Target="https://book.douban.com/subject/26285268/" TargetMode="External"/><Relationship Id="rId10" Type="http://schemas.openxmlformats.org/officeDocument/2006/relationships/hyperlink" Target="http://blog.tankywoo.com/docker/2014/05/08/docker-2-dockerfile.html" TargetMode="External"/><Relationship Id="rId19" Type="http://schemas.openxmlformats.org/officeDocument/2006/relationships/hyperlink" Target="http://www.open-open.com/lib/view/open1410568733492.html" TargetMode="External"/><Relationship Id="rId4" Type="http://schemas.openxmlformats.org/officeDocument/2006/relationships/hyperlink" Target="http://oilbeater.com/docker/2014/06/13/why-you-should-care-about-docker.html" TargetMode="External"/><Relationship Id="rId9" Type="http://schemas.openxmlformats.org/officeDocument/2006/relationships/hyperlink" Target="http://os.51cto.com/art/201411/456204.htm" TargetMode="External"/><Relationship Id="rId14" Type="http://schemas.openxmlformats.org/officeDocument/2006/relationships/hyperlink" Target="http://blog.opskumu.com/docker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liuts.com/category/42/1/1/" TargetMode="External"/><Relationship Id="rId13" Type="http://schemas.openxmlformats.org/officeDocument/2006/relationships/hyperlink" Target="http://dockone.io/article/520" TargetMode="External"/><Relationship Id="rId18" Type="http://schemas.openxmlformats.org/officeDocument/2006/relationships/hyperlink" Target="http://developer.openstack.org/api-ref-identity-v2.html" TargetMode="External"/><Relationship Id="rId3" Type="http://schemas.openxmlformats.org/officeDocument/2006/relationships/hyperlink" Target="http://www.open-open.com/lib/view/open1410568733492.html" TargetMode="External"/><Relationship Id="rId21" Type="http://schemas.openxmlformats.org/officeDocument/2006/relationships/hyperlink" Target="http://www.infoq.com/cn/author/%E8%82%96%E5%BE%B7%E6%97%B6" TargetMode="External"/><Relationship Id="rId7" Type="http://schemas.openxmlformats.org/officeDocument/2006/relationships/hyperlink" Target="http://www.infoq.com/cn/articles/centos7-practical-kubernetes-deployment" TargetMode="External"/><Relationship Id="rId12" Type="http://schemas.openxmlformats.org/officeDocument/2006/relationships/hyperlink" Target="http://www.mamicode.com/info-detail-414173.html" TargetMode="External"/><Relationship Id="rId17" Type="http://schemas.openxmlformats.org/officeDocument/2006/relationships/hyperlink" Target="http://dockerpool.com/static/books/docker_practice/fig/README.html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open-open.com/lib/view/open1437616369584.html" TargetMode="External"/><Relationship Id="rId20" Type="http://schemas.openxmlformats.org/officeDocument/2006/relationships/hyperlink" Target="http://kubernetes.io/v1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gmentfault.com/a/1190000002620961" TargetMode="External"/><Relationship Id="rId11" Type="http://schemas.openxmlformats.org/officeDocument/2006/relationships/hyperlink" Target="http://kubernetes.io/v1.0/docs/admin/ovs-networking.html" TargetMode="External"/><Relationship Id="rId5" Type="http://schemas.openxmlformats.org/officeDocument/2006/relationships/hyperlink" Target="http://dockerpool.com/static/books/docker_practice/install/centos.html" TargetMode="External"/><Relationship Id="rId15" Type="http://schemas.openxmlformats.org/officeDocument/2006/relationships/hyperlink" Target="http://www.csdn.net/article/2015-06-11/2824933" TargetMode="External"/><Relationship Id="rId10" Type="http://schemas.openxmlformats.org/officeDocument/2006/relationships/hyperlink" Target="http://www.aixchina.net/home/space.php?uid=59140&amp;do=blog&amp;id=143615" TargetMode="External"/><Relationship Id="rId19" Type="http://schemas.openxmlformats.org/officeDocument/2006/relationships/hyperlink" Target="https://github.com/GoogleCloudPlatform/kubernetes" TargetMode="External"/><Relationship Id="rId4" Type="http://schemas.openxmlformats.org/officeDocument/2006/relationships/hyperlink" Target="http://17173ops.com/2014/10/13/docker%E5%9F%BA%E7%A1%80%E4%B8%8E%E9%AB%98%E7%BA%A7.shtml" TargetMode="External"/><Relationship Id="rId9" Type="http://schemas.openxmlformats.org/officeDocument/2006/relationships/hyperlink" Target="http://www.mincoder.com/article/4579.shtml" TargetMode="External"/><Relationship Id="rId14" Type="http://schemas.openxmlformats.org/officeDocument/2006/relationships/hyperlink" Target="http://www.csdn.net/article/2015-06-12/282493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docker.com/explore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git-scm.com/" TargetMode="External"/><Relationship Id="rId4" Type="http://schemas.openxmlformats.org/officeDocument/2006/relationships/hyperlink" Target="http://www.dockerpoo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7464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sv-SE" dirty="0"/>
              <a:t>基于</a:t>
            </a:r>
            <a:r>
              <a:rPr lang="sv-SE" altLang="zh-CN" dirty="0"/>
              <a:t>Docker</a:t>
            </a:r>
            <a:r>
              <a:rPr lang="zh-CN" altLang="sv-SE" dirty="0"/>
              <a:t>的云平台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Docker</a:t>
            </a:r>
            <a:r>
              <a:rPr lang="zh-CN" altLang="en-US" b="0" dirty="0" smtClean="0"/>
              <a:t>基础</a:t>
            </a:r>
            <a:endParaRPr lang="zh-CN" altLang="en-US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杨军</a:t>
            </a:r>
            <a:endParaRPr lang="en-US" altLang="zh-CN" dirty="0"/>
          </a:p>
          <a:p>
            <a:r>
              <a:rPr lang="en-US" altLang="zh-CN" dirty="0" smtClean="0"/>
              <a:t>yangjun@intra.nsfocus.com</a:t>
            </a:r>
          </a:p>
        </p:txBody>
      </p:sp>
    </p:spTree>
    <p:extLst>
      <p:ext uri="{BB962C8B-B14F-4D97-AF65-F5344CB8AC3E}">
        <p14:creationId xmlns:p14="http://schemas.microsoft.com/office/powerpoint/2010/main" val="32260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原理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使用主机</a:t>
            </a:r>
            <a:r>
              <a:rPr lang="en-US" altLang="zh-CN" b="0" dirty="0" smtClean="0"/>
              <a:t>CPU</a:t>
            </a:r>
            <a:r>
              <a:rPr lang="zh-CN" altLang="en-US" b="0" dirty="0" smtClean="0"/>
              <a:t>、内存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309816"/>
            <a:ext cx="10935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Docker</a:t>
            </a:r>
            <a:r>
              <a:rPr lang="zh-CN" altLang="en-US" dirty="0"/>
              <a:t>容器进程是主机上</a:t>
            </a:r>
            <a:r>
              <a:rPr lang="en-US" altLang="zh-CN" dirty="0"/>
              <a:t>Docker Daemon</a:t>
            </a:r>
            <a:r>
              <a:rPr lang="zh-CN" altLang="en-US" dirty="0"/>
              <a:t>的子进程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en-US" dirty="0"/>
              <a:t>使用</a:t>
            </a:r>
            <a:r>
              <a:rPr lang="en-US" altLang="zh-CN" dirty="0" err="1"/>
              <a:t>cgroup</a:t>
            </a:r>
            <a:r>
              <a:rPr lang="zh-CN" altLang="en-US" dirty="0" smtClean="0"/>
              <a:t>实现对该子进程</a:t>
            </a:r>
            <a:r>
              <a:rPr lang="en-US" altLang="zh-CN" dirty="0" smtClean="0"/>
              <a:t>CPU</a:t>
            </a:r>
            <a:r>
              <a:rPr lang="zh-CN" altLang="en-US" dirty="0"/>
              <a:t>，内存和磁盘</a:t>
            </a:r>
            <a:r>
              <a:rPr lang="en-US" altLang="zh-CN" dirty="0"/>
              <a:t>IO</a:t>
            </a:r>
            <a:r>
              <a:rPr lang="zh-CN" altLang="en-US" dirty="0"/>
              <a:t>等系统资源的</a:t>
            </a:r>
            <a:r>
              <a:rPr lang="zh-CN" altLang="en-US" dirty="0" smtClean="0"/>
              <a:t>限制功能。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目前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没有提供对磁盘 </a:t>
            </a:r>
            <a:r>
              <a:rPr lang="en-US" altLang="zh-CN" dirty="0" smtClean="0"/>
              <a:t>IO</a:t>
            </a:r>
            <a:r>
              <a:rPr lang="zh-CN" altLang="en-US" dirty="0" smtClean="0"/>
              <a:t>限制的能力。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的磁盘管理一般需要上层管理软件负责，或者第三方分布式文件系统负责管理。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r>
              <a:rPr lang="zh-CN" altLang="en-US" dirty="0" smtClean="0"/>
              <a:t>参考：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www.cnblogs.com/hustcat/p/3980244.html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www.bubuko.com/infodetail-904119.html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4" y="3637134"/>
            <a:ext cx="63246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41" y="2545492"/>
            <a:ext cx="7448550" cy="421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6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原理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如何与容器进行通信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309816"/>
            <a:ext cx="1093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容器通过</a:t>
            </a:r>
            <a:r>
              <a:rPr lang="en-US" altLang="zh-CN" dirty="0" smtClean="0"/>
              <a:t>docker0</a:t>
            </a:r>
            <a:r>
              <a:rPr lang="zh-CN" altLang="en-US" dirty="0" smtClean="0"/>
              <a:t>网桥与外部通信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外部通过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端口转发与容器通信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7816686" y="1611353"/>
            <a:ext cx="2753498" cy="101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80514" y="1500144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8" name="云形 7"/>
          <p:cNvSpPr/>
          <p:nvPr/>
        </p:nvSpPr>
        <p:spPr>
          <a:xfrm>
            <a:off x="10218016" y="551769"/>
            <a:ext cx="1540475" cy="570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2"/>
            <a:endCxn id="7" idx="0"/>
          </p:cNvCxnSpPr>
          <p:nvPr/>
        </p:nvCxnSpPr>
        <p:spPr>
          <a:xfrm flipH="1">
            <a:off x="9107968" y="837086"/>
            <a:ext cx="1114826" cy="663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042197" y="1944986"/>
            <a:ext cx="2406477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30993" y="3211203"/>
            <a:ext cx="1260390" cy="63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346875" y="3211203"/>
            <a:ext cx="1260390" cy="6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732882" y="3207949"/>
            <a:ext cx="1312914" cy="6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container2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21" idx="2"/>
            <a:endCxn id="18" idx="0"/>
          </p:cNvCxnSpPr>
          <p:nvPr/>
        </p:nvCxnSpPr>
        <p:spPr>
          <a:xfrm>
            <a:off x="8471595" y="2557674"/>
            <a:ext cx="89593" cy="542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2" idx="2"/>
            <a:endCxn id="19" idx="0"/>
          </p:cNvCxnSpPr>
          <p:nvPr/>
        </p:nvCxnSpPr>
        <p:spPr>
          <a:xfrm>
            <a:off x="9229477" y="2550467"/>
            <a:ext cx="729058" cy="54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3" idx="2"/>
            <a:endCxn id="20" idx="0"/>
          </p:cNvCxnSpPr>
          <p:nvPr/>
        </p:nvCxnSpPr>
        <p:spPr>
          <a:xfrm>
            <a:off x="9960585" y="2550466"/>
            <a:ext cx="1455016" cy="546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07270" y="1833775"/>
            <a:ext cx="20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172.17.0.1/16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33734" y="3099992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31081" y="3099992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088147" y="3096738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144141" y="2335253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veth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902023" y="2328046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veth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633131" y="2328045"/>
            <a:ext cx="654908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veth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2" y="2117638"/>
            <a:ext cx="68484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3" y="3190875"/>
            <a:ext cx="74104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44141" y="4460788"/>
            <a:ext cx="359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跨主机容器通信方式？</a:t>
            </a:r>
            <a:endParaRPr lang="en-US" altLang="zh-CN" dirty="0" smtClean="0"/>
          </a:p>
          <a:p>
            <a:r>
              <a:rPr lang="en-US" altLang="zh-CN" dirty="0" smtClean="0"/>
              <a:t>—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端口转发</a:t>
            </a:r>
            <a:endParaRPr lang="en-US" altLang="zh-CN" dirty="0" smtClean="0"/>
          </a:p>
          <a:p>
            <a:r>
              <a:rPr lang="en-US" altLang="zh-CN" dirty="0" smtClean="0"/>
              <a:t>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SDN</a:t>
            </a:r>
            <a:r>
              <a:rPr lang="zh-CN" altLang="en-US" dirty="0" smtClean="0"/>
              <a:t>：</a:t>
            </a:r>
            <a:r>
              <a:rPr lang="en-US" altLang="zh-CN" dirty="0"/>
              <a:t>Flannel</a:t>
            </a:r>
            <a:r>
              <a:rPr lang="zh-CN" altLang="en-US" dirty="0"/>
              <a:t>、</a:t>
            </a:r>
            <a:r>
              <a:rPr lang="en-US" altLang="zh-CN" dirty="0"/>
              <a:t>Open </a:t>
            </a:r>
            <a:r>
              <a:rPr lang="en-US" altLang="zh-CN" dirty="0" err="1"/>
              <a:t>vSwitch</a:t>
            </a:r>
            <a:r>
              <a:rPr lang="zh-CN" altLang="en-US" dirty="0"/>
              <a:t>、</a:t>
            </a:r>
            <a:r>
              <a:rPr lang="en-US" altLang="zh-CN" dirty="0" smtClean="0"/>
              <a:t>Weave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VxLAN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64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原理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容器如何使用主机存储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309816"/>
            <a:ext cx="10935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镜像是只读的，容器在启动的时候创建一层可写层作为最上层</a:t>
            </a:r>
            <a:r>
              <a:rPr lang="zh-CN" altLang="en-US" dirty="0" smtClean="0"/>
              <a:t>。容器内所有磁盘操作都是临时的，容器终止后数据恢复到原始状态。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容器可以通过</a:t>
            </a:r>
            <a:r>
              <a:rPr lang="en-US" altLang="zh-CN" dirty="0" smtClean="0"/>
              <a:t>-v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主机目录到容器中，实现存储的持久化。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--name=</a:t>
            </a:r>
            <a:r>
              <a:rPr lang="en-US" altLang="zh-CN" dirty="0" err="1"/>
              <a:t>django</a:t>
            </a:r>
            <a:r>
              <a:rPr lang="en-US" altLang="zh-CN" dirty="0"/>
              <a:t>-demo -d -it -p 80:80 -p 443:443 \</a:t>
            </a:r>
          </a:p>
          <a:p>
            <a:r>
              <a:rPr lang="en-US" altLang="zh-CN" dirty="0"/>
              <a:t>    -e MYSQL_DATABASE="</a:t>
            </a:r>
            <a:r>
              <a:rPr lang="en-US" altLang="zh-CN" dirty="0" err="1"/>
              <a:t>mysite</a:t>
            </a:r>
            <a:r>
              <a:rPr lang="en-US" altLang="zh-CN" dirty="0"/>
              <a:t>" \</a:t>
            </a:r>
          </a:p>
          <a:p>
            <a:r>
              <a:rPr lang="en-US" altLang="zh-CN" dirty="0"/>
              <a:t>    -e MYSQL_USER="</a:t>
            </a:r>
            <a:r>
              <a:rPr lang="en-US" altLang="zh-CN" dirty="0" err="1"/>
              <a:t>mysite</a:t>
            </a:r>
            <a:r>
              <a:rPr lang="en-US" altLang="zh-CN" dirty="0"/>
              <a:t>" \</a:t>
            </a:r>
          </a:p>
          <a:p>
            <a:r>
              <a:rPr lang="en-US" altLang="zh-CN" dirty="0"/>
              <a:t>    -e MYSQL_PASSWORD="Admin@123" \</a:t>
            </a:r>
          </a:p>
          <a:p>
            <a:r>
              <a:rPr lang="en-US" altLang="zh-CN" dirty="0"/>
              <a:t>    -e MYSQL_HOST="10.5.24.31" \</a:t>
            </a:r>
          </a:p>
          <a:p>
            <a:r>
              <a:rPr lang="en-US" altLang="zh-CN" dirty="0"/>
              <a:t>    -e MYSQL_PORT="31111" \</a:t>
            </a:r>
          </a:p>
          <a:p>
            <a:r>
              <a:rPr lang="en-US" altLang="zh-CN" dirty="0"/>
              <a:t>    -v </a:t>
            </a:r>
            <a:r>
              <a:rPr lang="en-US" altLang="zh-CN" u="sng" dirty="0">
                <a:solidFill>
                  <a:srgbClr val="3333FF"/>
                </a:solidFill>
              </a:rPr>
              <a:t>/opt/fileserver/</a:t>
            </a:r>
            <a:r>
              <a:rPr lang="en-US" altLang="zh-CN" u="sng" dirty="0" err="1">
                <a:solidFill>
                  <a:srgbClr val="3333FF"/>
                </a:solidFill>
              </a:rPr>
              <a:t>django</a:t>
            </a:r>
            <a:r>
              <a:rPr lang="en-US" altLang="zh-CN" u="sng" dirty="0">
                <a:solidFill>
                  <a:srgbClr val="3333FF"/>
                </a:solidFill>
              </a:rPr>
              <a:t>-demo/logs</a:t>
            </a:r>
            <a:r>
              <a:rPr lang="en-US" altLang="zh-CN" dirty="0"/>
              <a:t>:/</a:t>
            </a:r>
            <a:r>
              <a:rPr lang="en-US" altLang="zh-CN" dirty="0" smtClean="0"/>
              <a:t>opt/applications/logs </a:t>
            </a:r>
            <a:r>
              <a:rPr lang="en-US" altLang="zh-CN" dirty="0"/>
              <a:t>\</a:t>
            </a:r>
          </a:p>
          <a:p>
            <a:r>
              <a:rPr lang="en-US" altLang="zh-CN" dirty="0"/>
              <a:t>    -v </a:t>
            </a:r>
            <a:r>
              <a:rPr lang="en-US" altLang="zh-CN" u="sng" dirty="0">
                <a:solidFill>
                  <a:srgbClr val="3333FF"/>
                </a:solidFill>
              </a:rPr>
              <a:t>/opt/fileserver/</a:t>
            </a:r>
            <a:r>
              <a:rPr lang="en-US" altLang="zh-CN" u="sng" dirty="0" err="1">
                <a:solidFill>
                  <a:srgbClr val="3333FF"/>
                </a:solidFill>
              </a:rPr>
              <a:t>django</a:t>
            </a:r>
            <a:r>
              <a:rPr lang="en-US" altLang="zh-CN" u="sng" dirty="0">
                <a:solidFill>
                  <a:srgbClr val="3333FF"/>
                </a:solidFill>
              </a:rPr>
              <a:t>-demo/files/</a:t>
            </a:r>
            <a:r>
              <a:rPr lang="en-US" altLang="zh-CN" u="sng" dirty="0" err="1">
                <a:solidFill>
                  <a:srgbClr val="3333FF"/>
                </a:solidFill>
              </a:rPr>
              <a:t>sharedfiles</a:t>
            </a:r>
            <a:r>
              <a:rPr lang="en-US" altLang="zh-CN" dirty="0"/>
              <a:t>:/</a:t>
            </a:r>
            <a:r>
              <a:rPr lang="en-US" altLang="zh-CN" dirty="0" smtClean="0"/>
              <a:t>opt/applications/template/</a:t>
            </a:r>
            <a:r>
              <a:rPr lang="en-US" altLang="zh-CN" dirty="0" err="1" smtClean="0"/>
              <a:t>sharedfiles</a:t>
            </a:r>
            <a:r>
              <a:rPr lang="en-US" altLang="zh-CN" dirty="0" smtClean="0"/>
              <a:t> </a:t>
            </a:r>
            <a:r>
              <a:rPr lang="en-US" altLang="zh-CN" dirty="0"/>
              <a:t>\</a:t>
            </a:r>
          </a:p>
          <a:p>
            <a:r>
              <a:rPr lang="en-US" altLang="zh-CN" dirty="0"/>
              <a:t>    10.5.24.46:80/django:1.0.0.1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66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应用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使用</a:t>
            </a:r>
            <a:r>
              <a:rPr lang="en-US" altLang="zh-CN" b="0" dirty="0" err="1" smtClean="0"/>
              <a:t>Dockerfile</a:t>
            </a:r>
            <a:r>
              <a:rPr lang="zh-CN" altLang="en-US" b="0" dirty="0" smtClean="0"/>
              <a:t>构建自己的镜像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61532"/>
            <a:ext cx="1093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使用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可以允许用户创建自定义的镜像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由一行行命令语句组成，并且支持以 </a:t>
            </a:r>
            <a:r>
              <a:rPr lang="en-US" altLang="zh-CN" dirty="0"/>
              <a:t>#</a:t>
            </a:r>
            <a:r>
              <a:rPr lang="zh-CN" altLang="en-US" dirty="0"/>
              <a:t> 开头的注释行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一般</a:t>
            </a:r>
            <a:r>
              <a:rPr lang="zh-CN" altLang="en-US" dirty="0"/>
              <a:t>的，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分为四部分：基础镜像信息、维护者信息、镜像操作指令和容器启动时执行指令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编写完成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之后，可以通过 </a:t>
            </a:r>
            <a:r>
              <a:rPr lang="en-US" altLang="zh-CN" dirty="0" err="1"/>
              <a:t>docker</a:t>
            </a:r>
            <a:r>
              <a:rPr lang="en-US" altLang="zh-CN" dirty="0"/>
              <a:t> build </a:t>
            </a:r>
            <a:r>
              <a:rPr lang="zh-CN" altLang="en-US" dirty="0"/>
              <a:t>命令来创建镜像。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4" y="2361860"/>
            <a:ext cx="7591425" cy="438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36" y="4067433"/>
            <a:ext cx="7439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2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应用</a:t>
            </a:r>
            <a:r>
              <a:rPr lang="en-US" altLang="zh-CN" b="0" dirty="0" smtClean="0"/>
              <a:t>—</a:t>
            </a:r>
            <a:r>
              <a:rPr lang="en-US" altLang="zh-CN" b="0" dirty="0" err="1" smtClean="0"/>
              <a:t>Dockerfile</a:t>
            </a:r>
            <a:r>
              <a:rPr lang="zh-CN" altLang="en-US" b="0" dirty="0" smtClean="0"/>
              <a:t>示例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5" y="1584369"/>
            <a:ext cx="59531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20" y="1152783"/>
            <a:ext cx="65246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应用</a:t>
            </a:r>
            <a:r>
              <a:rPr lang="en-US" altLang="zh-CN" b="0" dirty="0" smtClean="0"/>
              <a:t>—Docker</a:t>
            </a:r>
            <a:r>
              <a:rPr lang="zh-CN" altLang="en-US" b="0" dirty="0" smtClean="0"/>
              <a:t>最佳实践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61532"/>
            <a:ext cx="109357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代码</a:t>
            </a:r>
            <a:r>
              <a:rPr lang="zh-CN" altLang="en-US" dirty="0"/>
              <a:t>结构</a:t>
            </a:r>
            <a:r>
              <a:rPr lang="zh-CN" altLang="en-US" dirty="0" smtClean="0"/>
              <a:t>如何组织？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Dockerfile</a:t>
            </a:r>
            <a:r>
              <a:rPr lang="zh-CN" altLang="en-US" dirty="0" smtClean="0"/>
              <a:t>如何书写？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保持干净的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环境，微服务，单进程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使用持续集成自动构建镜像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使用共享存储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linux.cn/article-4773-1.html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www.tuicool.com/articles/fUzye2q</a:t>
            </a:r>
            <a:endParaRPr lang="en-US" altLang="zh-CN" dirty="0" smtClean="0"/>
          </a:p>
          <a:p>
            <a:r>
              <a:rPr lang="zh-CN" altLang="en-US" dirty="0" smtClean="0"/>
              <a:t>。。。主要参考资料找不到了，待补充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应用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还需要什么？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36818"/>
            <a:ext cx="10935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3333FF"/>
                </a:solidFill>
              </a:rPr>
              <a:t>考虑如下</a:t>
            </a:r>
            <a:r>
              <a:rPr lang="zh-CN" altLang="en-US" u="sng" dirty="0" smtClean="0">
                <a:solidFill>
                  <a:srgbClr val="3333FF"/>
                </a:solidFill>
              </a:rPr>
              <a:t>场景：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r>
              <a:rPr lang="zh-CN" altLang="en-US" dirty="0"/>
              <a:t>一</a:t>
            </a:r>
            <a:r>
              <a:rPr lang="zh-CN" altLang="en-US" dirty="0" smtClean="0"/>
              <a:t>个较大型的分布式系统，比如绿盟云。需要跨主机分布式部署、管理、和运维，内部有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、负载均衡、分布式等各种基础服务组成。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我们需要什么样的云平台？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如何使用容器有效的组织各种服务？有</a:t>
            </a:r>
            <a:r>
              <a:rPr lang="zh-CN" altLang="en-US" dirty="0"/>
              <a:t>状态</a:t>
            </a:r>
            <a:r>
              <a:rPr lang="zh-CN" altLang="en-US" dirty="0" smtClean="0"/>
              <a:t>服务和无状态服务分别怎么处理？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如何跨主机分布式部署、更新、运维？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如何保证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容器的高可用？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如何对主机资源进行有效管理、并充分利用主机资源？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如何对容器存储进行管理？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如何对分布式容器环境进行自动部署、</a:t>
            </a:r>
            <a:r>
              <a:rPr lang="en-US" altLang="zh-CN" dirty="0"/>
              <a:t>R</a:t>
            </a:r>
            <a:r>
              <a:rPr lang="en-US" altLang="zh-CN" dirty="0" smtClean="0"/>
              <a:t>olling </a:t>
            </a:r>
            <a:r>
              <a:rPr lang="en-US" altLang="zh-CN" dirty="0"/>
              <a:t>U</a:t>
            </a:r>
            <a:r>
              <a:rPr lang="en-US" altLang="zh-CN" dirty="0" smtClean="0"/>
              <a:t>pdate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如何将容器应用开发与当前研发流程结合起来，方便管理？比如</a:t>
            </a:r>
            <a:r>
              <a:rPr lang="zh-CN" altLang="en-US" dirty="0"/>
              <a:t>开发、构建、测试、上线</a:t>
            </a:r>
            <a:r>
              <a:rPr lang="zh-CN" altLang="en-US" dirty="0" smtClean="0"/>
              <a:t>、更新、运维、监控等各个阶段如何有效管理？如何结合产品现状切换容器？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如何做服务自动发现与负载均衡？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如何对容器进行监控、日志等处理？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我们需要什么样的最佳实践？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基于以上问题，应该如何解决？目前有哪些开源解决方案可供参考？分别有什么优势、缺点？我们应该怎么选择？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r>
              <a:rPr lang="en-US" altLang="zh-CN" b="1" u="sng" dirty="0" smtClean="0">
                <a:solidFill>
                  <a:srgbClr val="3333FF"/>
                </a:solidFill>
              </a:rPr>
              <a:t>《Docker</a:t>
            </a:r>
            <a:r>
              <a:rPr lang="zh-CN" altLang="en-US" b="1" u="sng" dirty="0" smtClean="0">
                <a:solidFill>
                  <a:srgbClr val="3333FF"/>
                </a:solidFill>
              </a:rPr>
              <a:t>进阶</a:t>
            </a:r>
            <a:r>
              <a:rPr lang="en-US" altLang="zh-CN" b="1" u="sng" dirty="0" smtClean="0">
                <a:solidFill>
                  <a:srgbClr val="3333FF"/>
                </a:solidFill>
              </a:rPr>
              <a:t>》</a:t>
            </a:r>
            <a:r>
              <a:rPr lang="zh-CN" altLang="en-US" b="1" u="sng" dirty="0" smtClean="0">
                <a:solidFill>
                  <a:srgbClr val="3333FF"/>
                </a:solidFill>
              </a:rPr>
              <a:t>，下回分解！</a:t>
            </a:r>
            <a:endParaRPr lang="zh-CN" altLang="en-US" b="1" u="sng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Docker</a:t>
            </a:r>
            <a:r>
              <a:rPr lang="zh-CN" altLang="en-US" b="1" dirty="0" smtClean="0">
                <a:solidFill>
                  <a:srgbClr val="FF0000"/>
                </a:solidFill>
              </a:rPr>
              <a:t>官方文档：</a:t>
            </a:r>
            <a:r>
              <a:rPr lang="en-US" altLang="zh-CN" dirty="0">
                <a:hlinkClick r:id="rId3"/>
              </a:rPr>
              <a:t>https://docs.docker.com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Docker</a:t>
            </a:r>
            <a:r>
              <a:rPr lang="zh-CN" altLang="en-US" b="1" dirty="0" smtClean="0">
                <a:solidFill>
                  <a:srgbClr val="FF0000"/>
                </a:solidFill>
              </a:rPr>
              <a:t>从入门到实践：</a:t>
            </a:r>
            <a:r>
              <a:rPr lang="en-US" altLang="zh-CN" dirty="0">
                <a:hlinkClick r:id="rId4"/>
              </a:rPr>
              <a:t>https://yeasy.gitbooks.io/docker_practice/content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Docker</a:t>
            </a:r>
            <a:r>
              <a:rPr lang="zh-CN" altLang="en-US" dirty="0" smtClean="0"/>
              <a:t>深入浅出系列：</a:t>
            </a:r>
            <a:r>
              <a:rPr lang="en-US" altLang="zh-CN" dirty="0">
                <a:hlinkClick r:id="rId5"/>
              </a:rPr>
              <a:t>http://www.infoq.com/cn/articles/docker-core-technology-preview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其他资料：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http://baike.baidu.com/link?url=Tf9iZn1jw_QR_l7BUsQNbsH0MGgxWE7O5PjqYJMEy1NXgvo40990QGte8kHOpWde9srSZvzob5MmjrjZ9Hldf</a:t>
            </a:r>
            <a:r>
              <a:rPr lang="en-US" altLang="zh-CN" dirty="0" smtClean="0">
                <a:hlinkClick r:id="rId6"/>
              </a:rPr>
              <a:t>_</a:t>
            </a:r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blog.csdn.net/colorant/article/details/20608157</a:t>
            </a:r>
            <a:endParaRPr lang="en-US" altLang="zh-CN" dirty="0" smtClean="0"/>
          </a:p>
          <a:p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www.csdn.net/article/a/2014-06-18/15819053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http://</a:t>
            </a:r>
            <a:r>
              <a:rPr lang="en-US" altLang="zh-CN" dirty="0" smtClean="0">
                <a:hlinkClick r:id="rId9"/>
              </a:rPr>
              <a:t>segmentfault.com/a/1190000000349384</a:t>
            </a:r>
            <a:endParaRPr lang="en-US" altLang="zh-CN" dirty="0"/>
          </a:p>
          <a:p>
            <a:r>
              <a:rPr lang="en-US" altLang="zh-CN" dirty="0">
                <a:hlinkClick r:id="rId10"/>
              </a:rPr>
              <a:t>http://</a:t>
            </a:r>
            <a:r>
              <a:rPr lang="en-US" altLang="zh-CN" dirty="0" smtClean="0">
                <a:hlinkClick r:id="rId10"/>
              </a:rPr>
              <a:t>segmentfault.com/a/1190000000366923</a:t>
            </a:r>
            <a:endParaRPr lang="en-US" altLang="zh-CN" dirty="0"/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www.oschina.net/p/docker</a:t>
            </a:r>
            <a:endParaRPr lang="en-US" altLang="zh-CN" dirty="0"/>
          </a:p>
          <a:p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dockerpool.com/static/books/docker_practice/install/ubuntu.html</a:t>
            </a:r>
            <a:endParaRPr lang="en-US" altLang="zh-CN" dirty="0"/>
          </a:p>
          <a:p>
            <a:r>
              <a:rPr lang="en-US" altLang="zh-CN" dirty="0">
                <a:hlinkClick r:id="rId13"/>
              </a:rPr>
              <a:t>https://</a:t>
            </a:r>
            <a:r>
              <a:rPr lang="en-US" altLang="zh-CN" dirty="0" smtClean="0">
                <a:hlinkClick r:id="rId13"/>
              </a:rPr>
              <a:t>www.gitbook.com/book/yeasy/docker_practice/details</a:t>
            </a:r>
            <a:endParaRPr lang="en-US" altLang="zh-CN" dirty="0"/>
          </a:p>
          <a:p>
            <a:r>
              <a:rPr lang="en-US" altLang="zh-CN" dirty="0">
                <a:hlinkClick r:id="rId13"/>
              </a:rPr>
              <a:t>https://</a:t>
            </a:r>
            <a:r>
              <a:rPr lang="en-US" altLang="zh-CN" dirty="0" smtClean="0">
                <a:hlinkClick r:id="rId13"/>
              </a:rPr>
              <a:t>www.gitbook.com/book/yeasy/docker_practice/details</a:t>
            </a:r>
            <a:endParaRPr lang="en-US" altLang="zh-CN" dirty="0"/>
          </a:p>
          <a:p>
            <a:r>
              <a:rPr lang="en-US" altLang="zh-CN" dirty="0">
                <a:hlinkClick r:id="rId14"/>
              </a:rPr>
              <a:t>http://</a:t>
            </a:r>
            <a:r>
              <a:rPr lang="en-US" altLang="zh-CN" dirty="0" smtClean="0">
                <a:hlinkClick r:id="rId14"/>
              </a:rPr>
              <a:t>dockerpool.com/static/books/docker_practice/index.html</a:t>
            </a:r>
            <a:endParaRPr lang="en-US" altLang="zh-CN" dirty="0"/>
          </a:p>
          <a:p>
            <a:r>
              <a:rPr lang="en-US" altLang="zh-CN" dirty="0">
                <a:hlinkClick r:id="rId15"/>
              </a:rPr>
              <a:t>http://</a:t>
            </a:r>
            <a:r>
              <a:rPr lang="en-US" altLang="zh-CN" dirty="0" smtClean="0">
                <a:hlinkClick r:id="rId15"/>
              </a:rPr>
              <a:t>coolshell.cn/articles/17010.html</a:t>
            </a:r>
            <a:endParaRPr lang="en-US" altLang="zh-CN" dirty="0"/>
          </a:p>
          <a:p>
            <a:r>
              <a:rPr lang="en-US" altLang="zh-CN" dirty="0">
                <a:hlinkClick r:id="rId16"/>
              </a:rPr>
              <a:t>http://</a:t>
            </a:r>
            <a:r>
              <a:rPr lang="en-US" altLang="zh-CN" dirty="0" smtClean="0">
                <a:hlinkClick r:id="rId16"/>
              </a:rPr>
              <a:t>www.docker.org.cn/book/docker.html</a:t>
            </a:r>
            <a:endParaRPr lang="en-US" altLang="zh-CN" dirty="0" smtClean="0"/>
          </a:p>
          <a:p>
            <a:r>
              <a:rPr lang="en-US" altLang="zh-CN" dirty="0" smtClean="0">
                <a:hlinkClick r:id="rId17"/>
              </a:rPr>
              <a:t>http</a:t>
            </a:r>
            <a:r>
              <a:rPr lang="en-US" altLang="zh-CN" dirty="0">
                <a:hlinkClick r:id="rId17"/>
              </a:rPr>
              <a:t>://</a:t>
            </a:r>
            <a:r>
              <a:rPr lang="en-US" altLang="zh-CN" dirty="0" smtClean="0">
                <a:hlinkClick r:id="rId17"/>
              </a:rPr>
              <a:t>www.widuu.com/docker/</a:t>
            </a:r>
            <a:endParaRPr lang="en-US" altLang="zh-CN" dirty="0" smtClean="0"/>
          </a:p>
          <a:p>
            <a:r>
              <a:rPr lang="en-US" altLang="zh-CN" dirty="0" smtClean="0">
                <a:hlinkClick r:id="rId18"/>
              </a:rPr>
              <a:t>http</a:t>
            </a:r>
            <a:r>
              <a:rPr lang="en-US" altLang="zh-CN" dirty="0">
                <a:hlinkClick r:id="rId18"/>
              </a:rPr>
              <a:t>://</a:t>
            </a:r>
            <a:r>
              <a:rPr lang="en-US" altLang="zh-CN" dirty="0" smtClean="0">
                <a:hlinkClick r:id="rId18"/>
              </a:rPr>
              <a:t>www.blogjava.net/yongboy/archive/2013/12/12/407498.html</a:t>
            </a:r>
            <a:endParaRPr lang="en-US" altLang="zh-CN" dirty="0" smtClean="0"/>
          </a:p>
          <a:p>
            <a:r>
              <a:rPr lang="en-US" altLang="zh-CN" dirty="0" smtClean="0">
                <a:hlinkClick r:id="rId19"/>
              </a:rPr>
              <a:t>http</a:t>
            </a:r>
            <a:r>
              <a:rPr lang="en-US" altLang="zh-CN" dirty="0">
                <a:hlinkClick r:id="rId19"/>
              </a:rPr>
              <a:t>://</a:t>
            </a:r>
            <a:r>
              <a:rPr lang="en-US" altLang="zh-CN" dirty="0" smtClean="0">
                <a:hlinkClick r:id="rId19"/>
              </a:rPr>
              <a:t>tech.meituan.com/autobuild.html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3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1914" y="1047546"/>
            <a:ext cx="111087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help.aliyun.com/knowledge_detail.htm?knowledgeId=5974865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oilbeater.com/docker/2014/06/13/why-you-should-care-about-docker.html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www.zhihu.com/question/22969309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www.muzixing.com/pages/2014/12/03/dockerbu-shu-sdnhuan-jing.html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https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linux.cn/article-5579-1.html</a:t>
            </a:r>
            <a:endParaRPr lang="en-US" altLang="zh-CN" dirty="0" smtClean="0"/>
          </a:p>
          <a:p>
            <a:r>
              <a:rPr lang="en-US" altLang="zh-CN" dirty="0" smtClean="0">
                <a:hlinkClick r:id="rId8"/>
              </a:rPr>
              <a:t>http</a:t>
            </a:r>
            <a:r>
              <a:rPr lang="en-US" altLang="zh-CN" dirty="0">
                <a:hlinkClick r:id="rId8"/>
              </a:rPr>
              <a:t>://</a:t>
            </a:r>
            <a:r>
              <a:rPr lang="en-US" altLang="zh-CN" dirty="0" smtClean="0">
                <a:hlinkClick r:id="rId8"/>
              </a:rPr>
              <a:t>blog.saymagic.cn/2015/06/01/learning-docker.html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</a:t>
            </a:r>
            <a:r>
              <a:rPr lang="en-US" altLang="zh-CN" dirty="0">
                <a:hlinkClick r:id="rId9"/>
              </a:rPr>
              <a:t>://</a:t>
            </a:r>
            <a:r>
              <a:rPr lang="en-US" altLang="zh-CN" dirty="0" smtClean="0">
                <a:hlinkClick r:id="rId9"/>
              </a:rPr>
              <a:t>os.51cto.com/art/201411/456204.htm</a:t>
            </a:r>
            <a:endParaRPr lang="en-US" altLang="zh-CN" dirty="0" smtClean="0"/>
          </a:p>
          <a:p>
            <a:r>
              <a:rPr lang="en-US" altLang="zh-CN" dirty="0" smtClean="0">
                <a:hlinkClick r:id="rId10"/>
              </a:rPr>
              <a:t>http</a:t>
            </a:r>
            <a:r>
              <a:rPr lang="en-US" altLang="zh-CN" dirty="0">
                <a:hlinkClick r:id="rId10"/>
              </a:rPr>
              <a:t>://</a:t>
            </a:r>
            <a:r>
              <a:rPr lang="en-US" altLang="zh-CN" dirty="0" smtClean="0">
                <a:hlinkClick r:id="rId10"/>
              </a:rPr>
              <a:t>blog.tankywoo.com/docker/2014/05/08/docker-2-dockerfile.html</a:t>
            </a:r>
            <a:endParaRPr lang="en-US" altLang="zh-CN" dirty="0" smtClean="0"/>
          </a:p>
          <a:p>
            <a:r>
              <a:rPr lang="en-US" altLang="zh-CN" dirty="0" smtClean="0">
                <a:hlinkClick r:id="rId11"/>
              </a:rPr>
              <a:t>http</a:t>
            </a:r>
            <a:r>
              <a:rPr lang="en-US" altLang="zh-CN" dirty="0">
                <a:hlinkClick r:id="rId11"/>
              </a:rPr>
              <a:t>://</a:t>
            </a:r>
            <a:r>
              <a:rPr lang="en-US" altLang="zh-CN" dirty="0" smtClean="0">
                <a:hlinkClick r:id="rId11"/>
              </a:rPr>
              <a:t>blog.tankywoo.com/docker/2014/05/08/docker-4-summary.html</a:t>
            </a:r>
            <a:endParaRPr lang="en-US" altLang="zh-CN" dirty="0" smtClean="0"/>
          </a:p>
          <a:p>
            <a:r>
              <a:rPr lang="en-US" altLang="zh-CN" dirty="0" smtClean="0">
                <a:hlinkClick r:id="rId12"/>
              </a:rPr>
              <a:t>http</a:t>
            </a:r>
            <a:r>
              <a:rPr lang="en-US" altLang="zh-CN" dirty="0">
                <a:hlinkClick r:id="rId12"/>
              </a:rPr>
              <a:t>://</a:t>
            </a:r>
            <a:r>
              <a:rPr lang="en-US" altLang="zh-CN" dirty="0" smtClean="0">
                <a:hlinkClick r:id="rId12"/>
              </a:rPr>
              <a:t>www.hjue.me/post/docker-nsenter</a:t>
            </a:r>
            <a:endParaRPr lang="en-US" altLang="zh-CN" dirty="0" smtClean="0"/>
          </a:p>
          <a:p>
            <a:r>
              <a:rPr lang="en-US" altLang="zh-CN" dirty="0" smtClean="0">
                <a:hlinkClick r:id="rId13"/>
              </a:rPr>
              <a:t>http</a:t>
            </a:r>
            <a:r>
              <a:rPr lang="en-US" altLang="zh-CN" dirty="0">
                <a:hlinkClick r:id="rId13"/>
              </a:rPr>
              <a:t>://</a:t>
            </a:r>
            <a:r>
              <a:rPr lang="en-US" altLang="zh-CN" dirty="0" smtClean="0">
                <a:hlinkClick r:id="rId13"/>
              </a:rPr>
              <a:t>www.ibm.com/developerworks/cn/opensource/os-cn-JenkinsDockerSahi/index.html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14"/>
              </a:rPr>
              <a:t>http</a:t>
            </a:r>
            <a:r>
              <a:rPr lang="en-US" altLang="zh-CN" dirty="0">
                <a:hlinkClick r:id="rId14"/>
              </a:rPr>
              <a:t>://</a:t>
            </a:r>
            <a:r>
              <a:rPr lang="en-US" altLang="zh-CN" dirty="0" smtClean="0">
                <a:hlinkClick r:id="rId14"/>
              </a:rPr>
              <a:t>blog.opskumu.com/docker.html</a:t>
            </a:r>
            <a:endParaRPr lang="en-US" altLang="zh-CN" dirty="0" smtClean="0"/>
          </a:p>
          <a:p>
            <a:r>
              <a:rPr lang="en-US" altLang="zh-CN" dirty="0" smtClean="0">
                <a:hlinkClick r:id="rId15"/>
              </a:rPr>
              <a:t>https</a:t>
            </a:r>
            <a:r>
              <a:rPr lang="en-US" altLang="zh-CN" dirty="0">
                <a:hlinkClick r:id="rId15"/>
              </a:rPr>
              <a:t>://</a:t>
            </a:r>
            <a:r>
              <a:rPr lang="en-US" altLang="zh-CN" dirty="0" smtClean="0">
                <a:hlinkClick r:id="rId15"/>
              </a:rPr>
              <a:t>book.douban.com/subject/26285268/</a:t>
            </a:r>
            <a:endParaRPr lang="en-US" altLang="zh-CN" dirty="0" smtClean="0"/>
          </a:p>
          <a:p>
            <a:r>
              <a:rPr lang="en-US" altLang="zh-CN" dirty="0" smtClean="0">
                <a:hlinkClick r:id="rId16"/>
              </a:rPr>
              <a:t>http</a:t>
            </a:r>
            <a:r>
              <a:rPr lang="en-US" altLang="zh-CN" dirty="0">
                <a:hlinkClick r:id="rId16"/>
              </a:rPr>
              <a:t>://</a:t>
            </a:r>
            <a:r>
              <a:rPr lang="en-US" altLang="zh-CN" dirty="0" smtClean="0">
                <a:hlinkClick r:id="rId16"/>
              </a:rPr>
              <a:t>www.openfoundry.org/tw/tech-column/9319-docker-101</a:t>
            </a:r>
            <a:endParaRPr lang="en-US" altLang="zh-CN" dirty="0" smtClean="0"/>
          </a:p>
          <a:p>
            <a:r>
              <a:rPr lang="en-US" altLang="zh-CN" dirty="0" smtClean="0">
                <a:hlinkClick r:id="rId17"/>
              </a:rPr>
              <a:t>http</a:t>
            </a:r>
            <a:r>
              <a:rPr lang="en-US" altLang="zh-CN" dirty="0">
                <a:hlinkClick r:id="rId17"/>
              </a:rPr>
              <a:t>://</a:t>
            </a:r>
            <a:r>
              <a:rPr lang="en-US" altLang="zh-CN" dirty="0" smtClean="0">
                <a:hlinkClick r:id="rId17"/>
              </a:rPr>
              <a:t>www.kancloud.cn/thinkphp/docker-guide/39728</a:t>
            </a:r>
            <a:endParaRPr lang="en-US" altLang="zh-CN" dirty="0" smtClean="0"/>
          </a:p>
          <a:p>
            <a:r>
              <a:rPr lang="en-US" altLang="zh-CN" dirty="0" smtClean="0">
                <a:hlinkClick r:id="rId18"/>
              </a:rPr>
              <a:t>http</a:t>
            </a:r>
            <a:r>
              <a:rPr lang="en-US" altLang="zh-CN" dirty="0">
                <a:hlinkClick r:id="rId18"/>
              </a:rPr>
              <a:t>://</a:t>
            </a:r>
            <a:r>
              <a:rPr lang="en-US" altLang="zh-CN" dirty="0" smtClean="0">
                <a:hlinkClick r:id="rId18"/>
              </a:rPr>
              <a:t>www.kancloud.cn/thinkphp/docker-guide/39707</a:t>
            </a:r>
            <a:endParaRPr lang="en-US" altLang="zh-CN" dirty="0"/>
          </a:p>
          <a:p>
            <a:r>
              <a:rPr lang="en-US" altLang="zh-CN" dirty="0">
                <a:hlinkClick r:id="rId19"/>
              </a:rPr>
              <a:t>http://</a:t>
            </a:r>
            <a:r>
              <a:rPr lang="en-US" altLang="zh-CN" dirty="0" smtClean="0">
                <a:hlinkClick r:id="rId19"/>
              </a:rPr>
              <a:t>www.open-open.com/lib/view/open1410568733492.html</a:t>
            </a:r>
            <a:endParaRPr lang="en-US" altLang="zh-CN" dirty="0" smtClean="0"/>
          </a:p>
          <a:p>
            <a:r>
              <a:rPr lang="en-US" altLang="zh-CN" dirty="0" smtClean="0">
                <a:hlinkClick r:id="rId20"/>
              </a:rPr>
              <a:t>http</a:t>
            </a:r>
            <a:r>
              <a:rPr lang="en-US" altLang="zh-CN" dirty="0">
                <a:hlinkClick r:id="rId20"/>
              </a:rPr>
              <a:t>://</a:t>
            </a:r>
            <a:r>
              <a:rPr lang="en-US" altLang="zh-CN" dirty="0" smtClean="0">
                <a:hlinkClick r:id="rId20"/>
              </a:rPr>
              <a:t>17173ops.com/2014/10/13/docker%E5%9F%BA%E7%A1%80%E4%B8%8E%E9%AB%98%E7%BA%A7.shtml</a:t>
            </a:r>
            <a:endParaRPr lang="en-US" altLang="zh-CN" dirty="0" smtClean="0"/>
          </a:p>
          <a:p>
            <a:r>
              <a:rPr lang="en-US" altLang="zh-CN" dirty="0">
                <a:hlinkClick r:id="rId21"/>
              </a:rPr>
              <a:t>https://</a:t>
            </a:r>
            <a:r>
              <a:rPr lang="en-US" altLang="zh-CN" dirty="0" smtClean="0">
                <a:hlinkClick r:id="rId21"/>
              </a:rPr>
              <a:t>blog.csphere.cn/archives/22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2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5990" y="892918"/>
            <a:ext cx="113805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www.open-open.com/lib/view/open1410568733492.html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17173ops.com/2014/10/13/docker%E5%9F%BA%E7%A1%80%E4%B8%8E%E9%AB%98%E7%BA%A7.shtml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dockerpool.com/static/books/docker_practice/install/centos.html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segmentfault.com/a/1190000002620961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www.infoq.com/cn/articles/centos7-practical-kubernetes-deployment</a:t>
            </a:r>
            <a:endParaRPr lang="en-US" altLang="zh-CN" dirty="0" smtClean="0"/>
          </a:p>
          <a:p>
            <a:r>
              <a:rPr lang="en-US" altLang="zh-CN" dirty="0" smtClean="0">
                <a:hlinkClick r:id="rId8"/>
              </a:rPr>
              <a:t>http</a:t>
            </a:r>
            <a:r>
              <a:rPr lang="en-US" altLang="zh-CN" dirty="0">
                <a:hlinkClick r:id="rId8"/>
              </a:rPr>
              <a:t>://</a:t>
            </a:r>
            <a:r>
              <a:rPr lang="en-US" altLang="zh-CN" dirty="0" smtClean="0">
                <a:hlinkClick r:id="rId8"/>
              </a:rPr>
              <a:t>blog.liuts.com/category/42/1/1/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www.infoq.com/cn/articles/centos7-practical-kubernetes-deployment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http://www.mincoder.com/article/4579.shtml</a:t>
            </a:r>
            <a:endParaRPr lang="en-US" altLang="zh-CN" dirty="0" smtClean="0"/>
          </a:p>
          <a:p>
            <a:r>
              <a:rPr lang="en-US" altLang="zh-CN" dirty="0" smtClean="0">
                <a:hlinkClick r:id="rId10"/>
              </a:rPr>
              <a:t>http</a:t>
            </a:r>
            <a:r>
              <a:rPr lang="en-US" altLang="zh-CN" dirty="0">
                <a:hlinkClick r:id="rId10"/>
              </a:rPr>
              <a:t>://</a:t>
            </a:r>
            <a:r>
              <a:rPr lang="en-US" altLang="zh-CN" dirty="0" smtClean="0">
                <a:hlinkClick r:id="rId10"/>
              </a:rPr>
              <a:t>www.aixchina.net/home/space.php?uid=59140&amp;do=blog&amp;id=143615</a:t>
            </a:r>
            <a:endParaRPr lang="en-US" altLang="zh-CN" dirty="0" smtClean="0"/>
          </a:p>
          <a:p>
            <a:r>
              <a:rPr lang="en-US" altLang="zh-CN" dirty="0" smtClean="0">
                <a:hlinkClick r:id="rId11"/>
              </a:rPr>
              <a:t>http</a:t>
            </a:r>
            <a:r>
              <a:rPr lang="en-US" altLang="zh-CN" dirty="0">
                <a:hlinkClick r:id="rId11"/>
              </a:rPr>
              <a:t>://</a:t>
            </a:r>
            <a:r>
              <a:rPr lang="en-US" altLang="zh-CN" dirty="0" smtClean="0">
                <a:hlinkClick r:id="rId11"/>
              </a:rPr>
              <a:t>kubernetes.io/v1.0/docs/admin/ovs-networking.html</a:t>
            </a:r>
            <a:endParaRPr lang="en-US" altLang="zh-CN" dirty="0" smtClean="0"/>
          </a:p>
          <a:p>
            <a:r>
              <a:rPr lang="en-US" altLang="zh-CN" dirty="0" smtClean="0">
                <a:hlinkClick r:id="rId12"/>
              </a:rPr>
              <a:t>http</a:t>
            </a:r>
            <a:r>
              <a:rPr lang="en-US" altLang="zh-CN" dirty="0">
                <a:hlinkClick r:id="rId12"/>
              </a:rPr>
              <a:t>://</a:t>
            </a:r>
            <a:r>
              <a:rPr lang="en-US" altLang="zh-CN" dirty="0" smtClean="0">
                <a:hlinkClick r:id="rId12"/>
              </a:rPr>
              <a:t>www.mamicode.com/info-detail-414173.html</a:t>
            </a:r>
            <a:endParaRPr lang="en-US" altLang="zh-CN" dirty="0" smtClean="0"/>
          </a:p>
          <a:p>
            <a:r>
              <a:rPr lang="en-US" altLang="zh-CN" dirty="0" smtClean="0">
                <a:hlinkClick r:id="rId13"/>
              </a:rPr>
              <a:t>http</a:t>
            </a:r>
            <a:r>
              <a:rPr lang="en-US" altLang="zh-CN" dirty="0">
                <a:hlinkClick r:id="rId13"/>
              </a:rPr>
              <a:t>://</a:t>
            </a:r>
            <a:r>
              <a:rPr lang="en-US" altLang="zh-CN" dirty="0" smtClean="0">
                <a:hlinkClick r:id="rId13"/>
              </a:rPr>
              <a:t>dockone.io/article/520</a:t>
            </a:r>
            <a:endParaRPr lang="en-US" altLang="zh-CN" dirty="0" smtClean="0"/>
          </a:p>
          <a:p>
            <a:r>
              <a:rPr lang="en-US" altLang="zh-CN" dirty="0" smtClean="0">
                <a:hlinkClick r:id="rId14"/>
              </a:rPr>
              <a:t>http</a:t>
            </a:r>
            <a:r>
              <a:rPr lang="en-US" altLang="zh-CN" dirty="0">
                <a:hlinkClick r:id="rId14"/>
              </a:rPr>
              <a:t>://</a:t>
            </a:r>
            <a:r>
              <a:rPr lang="en-US" altLang="zh-CN" dirty="0" smtClean="0">
                <a:hlinkClick r:id="rId14"/>
              </a:rPr>
              <a:t>www.csdn.net/article/2015-06-12/2824937</a:t>
            </a:r>
            <a:endParaRPr lang="en-US" altLang="zh-CN" dirty="0" smtClean="0"/>
          </a:p>
          <a:p>
            <a:r>
              <a:rPr lang="en-US" altLang="zh-CN" dirty="0" smtClean="0">
                <a:hlinkClick r:id="rId15"/>
              </a:rPr>
              <a:t>http</a:t>
            </a:r>
            <a:r>
              <a:rPr lang="en-US" altLang="zh-CN" dirty="0">
                <a:hlinkClick r:id="rId15"/>
              </a:rPr>
              <a:t>://</a:t>
            </a:r>
            <a:r>
              <a:rPr lang="en-US" altLang="zh-CN" dirty="0" smtClean="0">
                <a:hlinkClick r:id="rId15"/>
              </a:rPr>
              <a:t>www.csdn.net/article/2015-06-11/2824933</a:t>
            </a:r>
            <a:endParaRPr lang="en-US" altLang="zh-CN" dirty="0" smtClean="0"/>
          </a:p>
          <a:p>
            <a:r>
              <a:rPr lang="en-US" altLang="zh-CN" dirty="0" smtClean="0">
                <a:hlinkClick r:id="rId16"/>
              </a:rPr>
              <a:t>http</a:t>
            </a:r>
            <a:r>
              <a:rPr lang="en-US" altLang="zh-CN" dirty="0">
                <a:hlinkClick r:id="rId16"/>
              </a:rPr>
              <a:t>://</a:t>
            </a:r>
            <a:r>
              <a:rPr lang="en-US" altLang="zh-CN" dirty="0" smtClean="0">
                <a:hlinkClick r:id="rId16"/>
              </a:rPr>
              <a:t>www.open-open.com/lib/view/open1437616369584.html</a:t>
            </a:r>
            <a:endParaRPr lang="en-US" altLang="zh-CN" dirty="0" smtClean="0"/>
          </a:p>
          <a:p>
            <a:r>
              <a:rPr lang="en-US" altLang="zh-CN" dirty="0" smtClean="0">
                <a:hlinkClick r:id="rId17"/>
              </a:rPr>
              <a:t>http</a:t>
            </a:r>
            <a:r>
              <a:rPr lang="en-US" altLang="zh-CN" dirty="0">
                <a:hlinkClick r:id="rId17"/>
              </a:rPr>
              <a:t>://</a:t>
            </a:r>
            <a:r>
              <a:rPr lang="en-US" altLang="zh-CN" dirty="0" smtClean="0">
                <a:hlinkClick r:id="rId17"/>
              </a:rPr>
              <a:t>dockerpool.com/static/books/docker_practice/fig/README.html</a:t>
            </a:r>
            <a:endParaRPr lang="en-US" altLang="zh-CN" dirty="0" smtClean="0"/>
          </a:p>
          <a:p>
            <a:r>
              <a:rPr lang="en-US" altLang="zh-CN" dirty="0" smtClean="0">
                <a:hlinkClick r:id="rId18"/>
              </a:rPr>
              <a:t>http</a:t>
            </a:r>
            <a:r>
              <a:rPr lang="en-US" altLang="zh-CN" dirty="0">
                <a:hlinkClick r:id="rId18"/>
              </a:rPr>
              <a:t>://</a:t>
            </a:r>
            <a:r>
              <a:rPr lang="en-US" altLang="zh-CN" dirty="0" smtClean="0">
                <a:hlinkClick r:id="rId18"/>
              </a:rPr>
              <a:t>developer.openstack.org/api-ref-identity-v2.html</a:t>
            </a:r>
            <a:endParaRPr lang="en-US" altLang="zh-CN" dirty="0" smtClean="0"/>
          </a:p>
          <a:p>
            <a:r>
              <a:rPr lang="en-US" altLang="zh-CN" dirty="0" smtClean="0">
                <a:hlinkClick r:id="rId19"/>
              </a:rPr>
              <a:t>https</a:t>
            </a:r>
            <a:r>
              <a:rPr lang="en-US" altLang="zh-CN" dirty="0">
                <a:hlinkClick r:id="rId19"/>
              </a:rPr>
              <a:t>://</a:t>
            </a:r>
            <a:r>
              <a:rPr lang="en-US" altLang="zh-CN" dirty="0" smtClean="0">
                <a:hlinkClick r:id="rId19"/>
              </a:rPr>
              <a:t>github.com/GoogleCloudPlatform/kubernetes</a:t>
            </a:r>
            <a:endParaRPr lang="en-US" altLang="zh-CN" dirty="0" smtClean="0"/>
          </a:p>
          <a:p>
            <a:r>
              <a:rPr lang="en-US" altLang="zh-CN" dirty="0" smtClean="0">
                <a:hlinkClick r:id="rId20"/>
              </a:rPr>
              <a:t>http</a:t>
            </a:r>
            <a:r>
              <a:rPr lang="en-US" altLang="zh-CN" dirty="0">
                <a:hlinkClick r:id="rId20"/>
              </a:rPr>
              <a:t>://</a:t>
            </a:r>
            <a:r>
              <a:rPr lang="en-US" altLang="zh-CN" dirty="0" smtClean="0">
                <a:hlinkClick r:id="rId20"/>
              </a:rPr>
              <a:t>kubernetes.io/v1.0/</a:t>
            </a:r>
            <a:endParaRPr lang="en-US" altLang="zh-CN" dirty="0" smtClean="0"/>
          </a:p>
          <a:p>
            <a:r>
              <a:rPr lang="en-US" altLang="zh-CN" dirty="0" smtClean="0">
                <a:hlinkClick r:id="rId21"/>
              </a:rPr>
              <a:t>http</a:t>
            </a:r>
            <a:r>
              <a:rPr lang="en-US" altLang="zh-CN" dirty="0">
                <a:hlinkClick r:id="rId21"/>
              </a:rPr>
              <a:t>://www.infoq.com/cn/author/%</a:t>
            </a:r>
            <a:r>
              <a:rPr lang="en-US" altLang="zh-CN" dirty="0" smtClean="0">
                <a:hlinkClick r:id="rId21"/>
              </a:rPr>
              <a:t>E8%82%96%E5%BE%B7%E6%97%B6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segmentfault.com/a/1190000002620961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86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984" y="1369797"/>
            <a:ext cx="11425849" cy="23125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Docker</a:t>
            </a:r>
            <a:r>
              <a:rPr lang="zh-CN" altLang="en-US" sz="2000" b="0" dirty="0" smtClean="0"/>
              <a:t>概念</a:t>
            </a:r>
            <a:endParaRPr lang="en-US" altLang="zh-CN" sz="2000" b="0" dirty="0"/>
          </a:p>
          <a:p>
            <a:pPr>
              <a:buNone/>
            </a:pPr>
            <a:r>
              <a:rPr lang="en-US" altLang="zh-CN" sz="2000" b="0" dirty="0"/>
              <a:t>2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Docker</a:t>
            </a:r>
            <a:r>
              <a:rPr lang="zh-CN" altLang="en-US" sz="2000" b="0" dirty="0" smtClean="0"/>
              <a:t>原理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/>
              <a:t>3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Docker</a:t>
            </a:r>
            <a:r>
              <a:rPr lang="zh-CN" altLang="en-US" sz="2000" b="0" dirty="0" smtClean="0"/>
              <a:t>应用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、参考资料</a:t>
            </a:r>
            <a:endParaRPr lang="en-US" altLang="zh-CN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95786" y="1326254"/>
            <a:ext cx="11650646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9600" dirty="0" smtClean="0">
                <a:ln w="73025">
                  <a:noFill/>
                </a:ln>
                <a:solidFill>
                  <a:srgbClr val="DB2914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Q</a:t>
            </a:r>
            <a:r>
              <a:rPr lang="en-US" altLang="zh-CN" sz="2000" dirty="0" smtClean="0">
                <a:ln w="73025">
                  <a:noFill/>
                </a:ln>
                <a:solidFill>
                  <a:schemeClr val="bg2">
                    <a:lumMod val="75000"/>
                  </a:schemeClr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&amp;</a:t>
            </a:r>
            <a:r>
              <a:rPr lang="en-US" altLang="zh-CN" sz="9600" dirty="0" smtClean="0">
                <a:ln w="73025">
                  <a:noFill/>
                </a:ln>
                <a:solidFill>
                  <a:srgbClr val="0070C0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A</a:t>
            </a:r>
            <a:endParaRPr lang="zh-CN" altLang="en-US" sz="9600" dirty="0" smtClean="0">
              <a:ln w="73025">
                <a:noFill/>
              </a:ln>
              <a:solidFill>
                <a:srgbClr val="0070C0"/>
              </a:solidFill>
              <a:latin typeface="Kozuka Gothic Pr6N H" panose="020B0800000000000000" pitchFamily="34" charset="-128"/>
              <a:ea typeface="Kozuka Gothic Pr6N H" panose="020B0800000000000000" pitchFamily="34" charset="-128"/>
              <a:cs typeface="经典繁仿黑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概念</a:t>
            </a:r>
            <a:r>
              <a:rPr lang="en-US" altLang="zh-CN" b="0" dirty="0" smtClean="0"/>
              <a:t>-Docker</a:t>
            </a:r>
            <a:r>
              <a:rPr lang="zh-CN" altLang="en-US" b="0" dirty="0" smtClean="0"/>
              <a:t>是什么？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285103"/>
            <a:ext cx="11022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Docker </a:t>
            </a:r>
            <a:r>
              <a:rPr lang="zh-CN" altLang="en-US" dirty="0"/>
              <a:t>是 </a:t>
            </a:r>
            <a:r>
              <a:rPr lang="en-US" altLang="zh-CN" dirty="0"/>
              <a:t>PaaS</a:t>
            </a:r>
            <a:r>
              <a:rPr lang="zh-CN" altLang="en-US" dirty="0"/>
              <a:t> 提供商 </a:t>
            </a:r>
            <a:r>
              <a:rPr lang="en-US" altLang="zh-CN" dirty="0" err="1"/>
              <a:t>dotCloud</a:t>
            </a:r>
            <a:r>
              <a:rPr lang="en-US" altLang="zh-CN" dirty="0"/>
              <a:t> </a:t>
            </a:r>
            <a:r>
              <a:rPr lang="zh-CN" altLang="en-US" dirty="0"/>
              <a:t>开源的一个</a:t>
            </a:r>
            <a:r>
              <a:rPr lang="zh-CN" altLang="en-US" u="sng" dirty="0">
                <a:solidFill>
                  <a:srgbClr val="3333FF"/>
                </a:solidFill>
              </a:rPr>
              <a:t>基于 </a:t>
            </a:r>
            <a:r>
              <a:rPr lang="en-US" altLang="zh-CN" u="sng" dirty="0">
                <a:solidFill>
                  <a:srgbClr val="3333FF"/>
                </a:solidFill>
              </a:rPr>
              <a:t>LXC</a:t>
            </a:r>
            <a:r>
              <a:rPr lang="zh-CN" altLang="en-US" u="sng" dirty="0">
                <a:solidFill>
                  <a:srgbClr val="3333FF"/>
                </a:solidFill>
              </a:rPr>
              <a:t> </a:t>
            </a:r>
            <a:r>
              <a:rPr lang="zh-CN" altLang="en-US" dirty="0"/>
              <a:t>的高级容器引擎，源代码托管在 </a:t>
            </a:r>
            <a:r>
              <a:rPr lang="en-US" altLang="zh-CN" dirty="0"/>
              <a:t>Github</a:t>
            </a:r>
            <a:r>
              <a:rPr lang="zh-CN" altLang="en-US" dirty="0"/>
              <a:t> 上</a:t>
            </a:r>
            <a:r>
              <a:rPr lang="en-US" altLang="zh-CN" dirty="0"/>
              <a:t>, </a:t>
            </a:r>
            <a:r>
              <a:rPr lang="zh-CN" altLang="en-US" dirty="0"/>
              <a:t>基于</a:t>
            </a:r>
            <a:r>
              <a:rPr lang="en-US" altLang="zh-CN" dirty="0"/>
              <a:t>go</a:t>
            </a:r>
            <a:r>
              <a:rPr lang="zh-CN" altLang="en-US" dirty="0"/>
              <a:t>语言并遵从</a:t>
            </a:r>
            <a:r>
              <a:rPr lang="en-US" altLang="zh-CN" dirty="0"/>
              <a:t>Apache2.0</a:t>
            </a:r>
            <a:r>
              <a:rPr lang="zh-CN" altLang="en-US" dirty="0"/>
              <a:t>协议开源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 smtClean="0"/>
              <a:t>简单</a:t>
            </a:r>
            <a:r>
              <a:rPr lang="zh-CN" altLang="zh-CN" dirty="0"/>
              <a:t>的说</a:t>
            </a:r>
            <a:r>
              <a:rPr lang="en-US" altLang="zh-CN" dirty="0"/>
              <a:t>Docker</a:t>
            </a:r>
            <a:r>
              <a:rPr lang="zh-CN" altLang="zh-CN" dirty="0"/>
              <a:t>是一个构建在</a:t>
            </a:r>
            <a:r>
              <a:rPr lang="en-US" altLang="zh-CN" dirty="0"/>
              <a:t>LXC</a:t>
            </a:r>
            <a:r>
              <a:rPr lang="zh-CN" altLang="zh-CN" dirty="0"/>
              <a:t>之上的</a:t>
            </a:r>
            <a:r>
              <a:rPr lang="en-US" altLang="zh-CN" dirty="0"/>
              <a:t>,</a:t>
            </a:r>
            <a:r>
              <a:rPr lang="zh-CN" altLang="zh-CN" dirty="0"/>
              <a:t>基于进程容器</a:t>
            </a:r>
            <a:r>
              <a:rPr lang="en-US" altLang="zh-CN" dirty="0"/>
              <a:t>(</a:t>
            </a:r>
            <a:r>
              <a:rPr lang="en-US" altLang="zh-CN" dirty="0" err="1"/>
              <a:t>Processcontainer</a:t>
            </a:r>
            <a:r>
              <a:rPr lang="en-US" altLang="zh-CN" dirty="0"/>
              <a:t>)</a:t>
            </a:r>
            <a:r>
              <a:rPr lang="zh-CN" altLang="zh-CN" dirty="0"/>
              <a:t>的</a:t>
            </a:r>
            <a:r>
              <a:rPr lang="zh-CN" altLang="zh-CN" u="sng" dirty="0">
                <a:solidFill>
                  <a:srgbClr val="3333FF"/>
                </a:solidFill>
              </a:rPr>
              <a:t>轻量级</a:t>
            </a:r>
            <a:r>
              <a:rPr lang="en-US" altLang="zh-CN" u="sng" dirty="0">
                <a:solidFill>
                  <a:srgbClr val="3333FF"/>
                </a:solidFill>
              </a:rPr>
              <a:t>VM</a:t>
            </a:r>
            <a:r>
              <a:rPr lang="zh-CN" altLang="zh-CN" dirty="0"/>
              <a:t>解决</a:t>
            </a:r>
            <a:r>
              <a:rPr lang="zh-CN" altLang="zh-CN" dirty="0" smtClean="0"/>
              <a:t>方案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zh-CN" dirty="0"/>
              <a:t>的</a:t>
            </a:r>
            <a:r>
              <a:rPr lang="zh-CN" altLang="zh-CN" u="sng" dirty="0" smtClean="0">
                <a:solidFill>
                  <a:srgbClr val="3333FF"/>
                </a:solidFill>
              </a:rPr>
              <a:t>初衷</a:t>
            </a:r>
            <a:r>
              <a:rPr lang="zh-CN" altLang="zh-CN" dirty="0" smtClean="0"/>
              <a:t>是</a:t>
            </a:r>
            <a:r>
              <a:rPr lang="zh-CN" altLang="zh-CN" dirty="0"/>
              <a:t>将各种应用程序和他们所依赖的运行环境打包成标准的</a:t>
            </a:r>
            <a:r>
              <a:rPr lang="en-US" altLang="zh-CN" dirty="0"/>
              <a:t>container/image,</a:t>
            </a:r>
            <a:r>
              <a:rPr lang="zh-CN" altLang="zh-CN" dirty="0"/>
              <a:t>进而发布到不同的平台上</a:t>
            </a:r>
            <a:r>
              <a:rPr lang="zh-CN" altLang="zh-CN" dirty="0" smtClean="0"/>
              <a:t>运行</a:t>
            </a:r>
            <a:r>
              <a:rPr lang="en-US" altLang="zh-CN" dirty="0" smtClean="0"/>
              <a:t>—</a:t>
            </a:r>
            <a:r>
              <a:rPr lang="zh-CN" altLang="en-US" u="sng" dirty="0" smtClean="0">
                <a:solidFill>
                  <a:srgbClr val="3333FF"/>
                </a:solidFill>
              </a:rPr>
              <a:t>应用集装箱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5" name="Picture 1" descr="C:\Users\dell\Desktop\4afbfbedab64034f2227605babc379310b551d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5" y="3157788"/>
            <a:ext cx="1633593" cy="14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dell\Desktop\201403060947054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08" y="3064476"/>
            <a:ext cx="9168714" cy="33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概念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运行</a:t>
            </a:r>
            <a:r>
              <a:rPr lang="en-US" altLang="zh-CN" b="0" dirty="0" smtClean="0"/>
              <a:t>MySQL</a:t>
            </a:r>
            <a:r>
              <a:rPr lang="zh-CN" altLang="en-US" b="0" dirty="0" smtClean="0"/>
              <a:t>容器实例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025606"/>
            <a:ext cx="11022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运行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--name=</a:t>
            </a:r>
            <a:r>
              <a:rPr lang="en-US" altLang="zh-CN" dirty="0" err="1"/>
              <a:t>mysql</a:t>
            </a:r>
            <a:r>
              <a:rPr lang="en-US" altLang="zh-CN" dirty="0"/>
              <a:t>-test -d -it -p 31111:3306 </a:t>
            </a:r>
            <a:r>
              <a:rPr lang="en-US" altLang="zh-CN" dirty="0" smtClean="0"/>
              <a:t>\	</a:t>
            </a:r>
            <a:r>
              <a:rPr lang="en-US" altLang="zh-CN" u="sng" dirty="0" smtClean="0">
                <a:solidFill>
                  <a:srgbClr val="3333FF"/>
                </a:solidFill>
              </a:rPr>
              <a:t># </a:t>
            </a:r>
            <a:r>
              <a:rPr lang="zh-CN" altLang="en-US" u="sng" dirty="0" smtClean="0">
                <a:solidFill>
                  <a:srgbClr val="3333FF"/>
                </a:solidFill>
              </a:rPr>
              <a:t>指定容器名称、端口映射</a:t>
            </a:r>
            <a:endParaRPr lang="en-US" altLang="zh-CN" u="sng" dirty="0">
              <a:solidFill>
                <a:srgbClr val="3333FF"/>
              </a:solidFill>
            </a:endParaRPr>
          </a:p>
          <a:p>
            <a:r>
              <a:rPr lang="en-US" altLang="zh-CN" dirty="0"/>
              <a:t>    -e MYSQL_DATABASE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mysite</a:t>
            </a:r>
            <a:r>
              <a:rPr lang="en-US" altLang="zh-CN" dirty="0" smtClean="0"/>
              <a:t>” \			</a:t>
            </a:r>
            <a:r>
              <a:rPr lang="en-US" altLang="zh-CN" u="sng" dirty="0" smtClean="0">
                <a:solidFill>
                  <a:srgbClr val="3333FF"/>
                </a:solidFill>
              </a:rPr>
              <a:t># -e </a:t>
            </a:r>
            <a:r>
              <a:rPr lang="zh-CN" altLang="en-US" u="sng" dirty="0" smtClean="0">
                <a:solidFill>
                  <a:srgbClr val="3333FF"/>
                </a:solidFill>
              </a:rPr>
              <a:t>指定环境变量，容器运行入参</a:t>
            </a:r>
            <a:endParaRPr lang="en-US" altLang="zh-CN" u="sng" dirty="0">
              <a:solidFill>
                <a:srgbClr val="3333FF"/>
              </a:solidFill>
            </a:endParaRPr>
          </a:p>
          <a:p>
            <a:r>
              <a:rPr lang="en-US" altLang="zh-CN" dirty="0"/>
              <a:t>    -e MYSQL_ROOT_PASSWORD="Admin@123" \</a:t>
            </a:r>
          </a:p>
          <a:p>
            <a:r>
              <a:rPr lang="en-US" altLang="zh-CN" dirty="0"/>
              <a:t>    -e MYSQL_USER="</a:t>
            </a:r>
            <a:r>
              <a:rPr lang="en-US" altLang="zh-CN" dirty="0" err="1"/>
              <a:t>mysite</a:t>
            </a:r>
            <a:r>
              <a:rPr lang="en-US" altLang="zh-CN" dirty="0"/>
              <a:t>" \</a:t>
            </a:r>
          </a:p>
          <a:p>
            <a:r>
              <a:rPr lang="en-US" altLang="zh-CN" dirty="0"/>
              <a:t>    -e MYSQL_PASSWORD="Admin@123" \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10.5.24.46:80/mysql:5.6				</a:t>
            </a:r>
            <a:r>
              <a:rPr lang="en-US" altLang="zh-CN" u="sng" dirty="0" smtClean="0">
                <a:solidFill>
                  <a:srgbClr val="3333FF"/>
                </a:solidFill>
              </a:rPr>
              <a:t># </a:t>
            </a:r>
            <a:r>
              <a:rPr lang="zh-CN" altLang="en-US" u="sng" dirty="0" smtClean="0">
                <a:solidFill>
                  <a:srgbClr val="3333FF"/>
                </a:solidFill>
              </a:rPr>
              <a:t>指定容器镜像，默认镜像位置</a:t>
            </a:r>
            <a:r>
              <a:rPr lang="en-US" altLang="zh-CN" u="sng" dirty="0" err="1" smtClean="0">
                <a:solidFill>
                  <a:srgbClr val="3333FF"/>
                </a:solidFill>
              </a:rPr>
              <a:t>DockerHub</a:t>
            </a:r>
            <a:r>
              <a:rPr lang="zh-CN" altLang="en-US" u="sng" dirty="0" smtClean="0">
                <a:solidFill>
                  <a:srgbClr val="3333FF"/>
                </a:solidFill>
              </a:rPr>
              <a:t>仓库</a:t>
            </a:r>
            <a:endParaRPr lang="en-US" altLang="zh-CN" u="sng" dirty="0" smtClean="0">
              <a:solidFill>
                <a:srgbClr val="3333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1" y="3026757"/>
            <a:ext cx="11306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89" y="3828729"/>
            <a:ext cx="6411097" cy="294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111" y="5733535"/>
            <a:ext cx="457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3333FF"/>
                </a:solidFill>
              </a:rPr>
              <a:t>DockerHub</a:t>
            </a:r>
            <a:r>
              <a:rPr lang="en-US" altLang="zh-CN" dirty="0" smtClean="0">
                <a:solidFill>
                  <a:srgbClr val="3333FF"/>
                </a:solidFill>
              </a:rPr>
              <a:t>: </a:t>
            </a:r>
            <a:r>
              <a:rPr lang="en-US" altLang="zh-CN" u="sng" dirty="0" smtClean="0">
                <a:solidFill>
                  <a:srgbClr val="3333FF"/>
                </a:solidFill>
                <a:hlinkClick r:id="rId5"/>
              </a:rPr>
              <a:t>https</a:t>
            </a:r>
            <a:r>
              <a:rPr lang="en-US" altLang="zh-CN" u="sng" dirty="0">
                <a:solidFill>
                  <a:srgbClr val="3333FF"/>
                </a:solidFill>
                <a:hlinkClick r:id="rId5"/>
              </a:rPr>
              <a:t>://hub.docker.com/explore</a:t>
            </a:r>
            <a:r>
              <a:rPr lang="en-US" altLang="zh-CN" u="sng" dirty="0" smtClean="0">
                <a:solidFill>
                  <a:srgbClr val="3333FF"/>
                </a:solidFill>
                <a:hlinkClick r:id="rId5"/>
              </a:rPr>
              <a:t>/</a:t>
            </a:r>
            <a:endParaRPr lang="en-US" altLang="zh-CN" u="sng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0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概念</a:t>
            </a:r>
            <a:r>
              <a:rPr lang="en-US" altLang="zh-CN" b="0" dirty="0" smtClean="0"/>
              <a:t>-Docker VS VM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025606"/>
            <a:ext cx="1102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是构建在</a:t>
            </a:r>
            <a:r>
              <a:rPr lang="en-US" altLang="zh-CN" dirty="0" smtClean="0"/>
              <a:t>LXC</a:t>
            </a:r>
            <a:r>
              <a:rPr lang="zh-CN" altLang="en-US" dirty="0" smtClean="0"/>
              <a:t>之上的</a:t>
            </a:r>
            <a:r>
              <a:rPr lang="zh-CN" altLang="en-US" u="sng" dirty="0" smtClean="0">
                <a:solidFill>
                  <a:srgbClr val="3333FF"/>
                </a:solidFill>
              </a:rPr>
              <a:t>轻量级</a:t>
            </a:r>
            <a:r>
              <a:rPr lang="en-US" altLang="zh-CN" u="sng" dirty="0" smtClean="0">
                <a:solidFill>
                  <a:srgbClr val="3333FF"/>
                </a:solidFill>
              </a:rPr>
              <a:t>VM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的</a:t>
            </a:r>
            <a:r>
              <a:rPr lang="zh-CN" altLang="en-US" u="sng" dirty="0" smtClean="0">
                <a:solidFill>
                  <a:srgbClr val="3333FF"/>
                </a:solidFill>
              </a:rPr>
              <a:t>应用程序集装箱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r>
              <a:rPr lang="zh-CN" altLang="zh-CN" dirty="0"/>
              <a:t>从理论上说这一概念并不新鲜</a:t>
            </a:r>
            <a:r>
              <a:rPr lang="en-US" altLang="zh-CN" dirty="0"/>
              <a:t>, </a:t>
            </a:r>
            <a:r>
              <a:rPr lang="zh-CN" altLang="zh-CN" dirty="0"/>
              <a:t>各种虚拟机</a:t>
            </a:r>
            <a:r>
              <a:rPr lang="en-US" altLang="zh-CN" dirty="0"/>
              <a:t>Image</a:t>
            </a:r>
            <a:r>
              <a:rPr lang="zh-CN" altLang="zh-CN" dirty="0"/>
              <a:t>也起着类似的</a:t>
            </a:r>
            <a:r>
              <a:rPr lang="zh-CN" altLang="zh-CN" dirty="0" smtClean="0"/>
              <a:t>作用</a:t>
            </a:r>
            <a:r>
              <a:rPr lang="zh-CN" altLang="en-US" dirty="0" smtClean="0"/>
              <a:t>。</a:t>
            </a:r>
            <a:r>
              <a:rPr lang="en-US" altLang="zh-CN" dirty="0"/>
              <a:t>Docker container</a:t>
            </a:r>
            <a:r>
              <a:rPr lang="zh-CN" altLang="zh-CN" dirty="0"/>
              <a:t>和普通的虚拟机</a:t>
            </a:r>
            <a:r>
              <a:rPr lang="en-US" altLang="zh-CN" dirty="0"/>
              <a:t>Image</a:t>
            </a:r>
            <a:r>
              <a:rPr lang="zh-CN" altLang="zh-CN" dirty="0"/>
              <a:t>相比</a:t>
            </a:r>
            <a:r>
              <a:rPr lang="en-US" altLang="zh-CN" dirty="0"/>
              <a:t>, </a:t>
            </a:r>
            <a:r>
              <a:rPr lang="zh-CN" altLang="zh-CN" dirty="0"/>
              <a:t>最大的区别是它并不包含操作系统</a:t>
            </a:r>
            <a:r>
              <a:rPr lang="zh-CN" altLang="zh-CN" dirty="0" smtClean="0"/>
              <a:t>内核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pic>
        <p:nvPicPr>
          <p:cNvPr id="3073" name="Picture 1" descr="C:\Users\dell\Desktop\201403060948287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" y="2285999"/>
            <a:ext cx="9625914" cy="300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059" y="5350469"/>
            <a:ext cx="11219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/>
              <a:t>普通虚拟机将整个操作系统运行在虚拟的硬件平台上</a:t>
            </a:r>
            <a:r>
              <a:rPr lang="en-US" altLang="zh-CN" dirty="0"/>
              <a:t>, </a:t>
            </a:r>
            <a:r>
              <a:rPr lang="zh-CN" altLang="zh-CN" dirty="0"/>
              <a:t>进而提供完整的运行环境供应用程序运行</a:t>
            </a:r>
            <a:r>
              <a:rPr lang="en-US" altLang="zh-CN" dirty="0"/>
              <a:t>, </a:t>
            </a:r>
            <a:r>
              <a:rPr lang="zh-CN" altLang="zh-CN" dirty="0"/>
              <a:t>而</a:t>
            </a:r>
            <a:r>
              <a:rPr lang="en-US" altLang="zh-CN" dirty="0"/>
              <a:t>Docker</a:t>
            </a:r>
            <a:r>
              <a:rPr lang="zh-CN" altLang="zh-CN" dirty="0"/>
              <a:t>则直接在宿主平台上加载运行</a:t>
            </a:r>
            <a:r>
              <a:rPr lang="zh-CN" altLang="zh-CN" dirty="0" smtClean="0"/>
              <a:t>应用程序</a:t>
            </a:r>
            <a:r>
              <a:rPr lang="zh-CN" altLang="en-US" dirty="0" smtClean="0"/>
              <a:t>。</a:t>
            </a:r>
            <a:r>
              <a:rPr lang="zh-CN" altLang="zh-CN" dirty="0"/>
              <a:t>本质上他在底层使用</a:t>
            </a:r>
            <a:r>
              <a:rPr lang="en-US" altLang="zh-CN" dirty="0"/>
              <a:t>LXC</a:t>
            </a:r>
            <a:r>
              <a:rPr lang="zh-CN" altLang="zh-CN" dirty="0"/>
              <a:t>启动一个</a:t>
            </a:r>
            <a:r>
              <a:rPr lang="en-US" altLang="zh-CN" dirty="0"/>
              <a:t>Linux Container,</a:t>
            </a:r>
            <a:r>
              <a:rPr lang="zh-CN" altLang="zh-CN" dirty="0"/>
              <a:t>通过</a:t>
            </a:r>
            <a:r>
              <a:rPr lang="en-US" altLang="zh-CN" dirty="0" err="1"/>
              <a:t>cgroup</a:t>
            </a:r>
            <a:r>
              <a:rPr lang="zh-CN" altLang="zh-CN" dirty="0"/>
              <a:t>等机制对不同的</a:t>
            </a:r>
            <a:r>
              <a:rPr lang="en-US" altLang="zh-CN" dirty="0"/>
              <a:t>container</a:t>
            </a:r>
            <a:r>
              <a:rPr lang="zh-CN" altLang="zh-CN" dirty="0"/>
              <a:t>内运行的应用程序进行隔离</a:t>
            </a:r>
            <a:r>
              <a:rPr lang="en-US" altLang="zh-CN" dirty="0"/>
              <a:t>,</a:t>
            </a:r>
            <a:r>
              <a:rPr lang="zh-CN" altLang="zh-CN" dirty="0"/>
              <a:t>权限管理和</a:t>
            </a:r>
            <a:r>
              <a:rPr lang="en-US" altLang="zh-CN" dirty="0"/>
              <a:t>quota</a:t>
            </a:r>
            <a:r>
              <a:rPr lang="zh-CN" altLang="zh-CN" dirty="0"/>
              <a:t>分配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dirty="0" smtClean="0"/>
              <a:t>每个</a:t>
            </a:r>
            <a:r>
              <a:rPr lang="en-US" altLang="zh-CN" dirty="0"/>
              <a:t>container</a:t>
            </a:r>
            <a:r>
              <a:rPr lang="zh-CN" altLang="zh-CN" dirty="0"/>
              <a:t>拥有自己独立的各种命名空间</a:t>
            </a:r>
            <a:r>
              <a:rPr lang="en-US" altLang="zh-CN" dirty="0"/>
              <a:t>(</a:t>
            </a:r>
            <a:r>
              <a:rPr lang="zh-CN" altLang="zh-CN" dirty="0"/>
              <a:t>亦即资源</a:t>
            </a:r>
            <a:r>
              <a:rPr lang="en-US" altLang="zh-CN" dirty="0"/>
              <a:t>)</a:t>
            </a:r>
            <a:r>
              <a:rPr lang="zh-CN" altLang="zh-CN" dirty="0"/>
              <a:t>包括</a:t>
            </a:r>
            <a:r>
              <a:rPr lang="en-US" altLang="zh-CN" dirty="0"/>
              <a:t>: </a:t>
            </a:r>
            <a:r>
              <a:rPr lang="zh-CN" altLang="zh-CN" dirty="0"/>
              <a:t>PID</a:t>
            </a:r>
            <a:r>
              <a:rPr lang="en-US" altLang="zh-CN" dirty="0"/>
              <a:t> </a:t>
            </a:r>
            <a:r>
              <a:rPr lang="zh-CN" altLang="zh-CN" dirty="0"/>
              <a:t>进程, MNT</a:t>
            </a:r>
            <a:r>
              <a:rPr lang="en-US" altLang="zh-CN" dirty="0"/>
              <a:t> </a:t>
            </a:r>
            <a:r>
              <a:rPr lang="zh-CN" altLang="zh-CN" dirty="0"/>
              <a:t>文件系统, NET</a:t>
            </a:r>
            <a:r>
              <a:rPr lang="en-US" altLang="zh-CN" dirty="0"/>
              <a:t> </a:t>
            </a:r>
            <a:r>
              <a:rPr lang="zh-CN" altLang="zh-CN" dirty="0"/>
              <a:t>网络, IPC</a:t>
            </a:r>
            <a:r>
              <a:rPr lang="en-US" altLang="zh-CN" dirty="0"/>
              <a:t> </a:t>
            </a:r>
            <a:r>
              <a:rPr lang="zh-CN" altLang="zh-CN" dirty="0"/>
              <a:t>, UTS</a:t>
            </a:r>
            <a:r>
              <a:rPr lang="en-US" altLang="zh-CN" dirty="0"/>
              <a:t> </a:t>
            </a:r>
            <a:r>
              <a:rPr lang="zh-CN" altLang="zh-CN" dirty="0"/>
              <a:t>主机名</a:t>
            </a:r>
            <a:r>
              <a:rPr lang="en-US" altLang="zh-CN" dirty="0"/>
              <a:t> </a:t>
            </a:r>
            <a:r>
              <a:rPr lang="zh-CN" altLang="zh-CN" dirty="0" smtClean="0"/>
              <a:t>等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68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 smtClean="0"/>
              <a:t>概念</a:t>
            </a:r>
            <a:r>
              <a:rPr lang="en-US" altLang="zh-CN" b="0" dirty="0" smtClean="0"/>
              <a:t>-Docker VS VM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85075"/>
              </p:ext>
            </p:extLst>
          </p:nvPr>
        </p:nvGraphicFramePr>
        <p:xfrm>
          <a:off x="556054" y="1118721"/>
          <a:ext cx="11343503" cy="555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3490131"/>
                <a:gridCol w="6279944"/>
              </a:tblGrid>
              <a:tr h="3098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Docker</a:t>
                      </a:r>
                      <a:endParaRPr lang="zh-CN" altLang="en-US" dirty="0"/>
                    </a:p>
                  </a:txBody>
                  <a:tcPr/>
                </a:tc>
              </a:tr>
              <a:tr h="891434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技术基础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共享服务器硬件资源。硬件虚拟化实现资源隔离。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共享宿主机内核。</a:t>
                      </a:r>
                      <a:r>
                        <a:rPr lang="en-US" altLang="zh-CN" dirty="0" smtClean="0"/>
                        <a:t>LXC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namespace</a:t>
                      </a:r>
                      <a:r>
                        <a:rPr lang="zh-CN" altLang="en-US" dirty="0" smtClean="0"/>
                        <a:t>技术实现资源隔离，</a:t>
                      </a:r>
                      <a:r>
                        <a:rPr lang="en-US" altLang="zh-CN" dirty="0" err="1" smtClean="0"/>
                        <a:t>cgroups</a:t>
                      </a:r>
                      <a:r>
                        <a:rPr lang="zh-CN" altLang="en-US" dirty="0" smtClean="0"/>
                        <a:t>实现资源限额。</a:t>
                      </a:r>
                      <a:endParaRPr lang="zh-CN" altLang="en-US" dirty="0"/>
                    </a:p>
                  </a:txBody>
                  <a:tcPr/>
                </a:tc>
              </a:tr>
              <a:tr h="774621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优势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完全隔离，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zh-CN" altLang="en-US" dirty="0" smtClean="0"/>
                        <a:t>有独立内核；理论上安全性更好，用户进程都是在</a:t>
                      </a:r>
                      <a:r>
                        <a:rPr lang="en-US" altLang="zh-CN" dirty="0" smtClean="0"/>
                        <a:t>KVM</a:t>
                      </a:r>
                      <a:r>
                        <a:rPr lang="zh-CN" altLang="en-US" dirty="0" smtClean="0"/>
                        <a:t>等虚拟机容器中翻译运行的；出现较早技术更成熟。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启动速度快；资源利用率高；性能开销小。面向应用，抽象层次更高。</a:t>
                      </a:r>
                      <a:r>
                        <a:rPr lang="en-US" altLang="zh-CN" dirty="0" smtClean="0"/>
                        <a:t>PAAS</a:t>
                      </a:r>
                      <a:r>
                        <a:rPr lang="zh-CN" altLang="en-US" dirty="0" smtClean="0"/>
                        <a:t>首选。</a:t>
                      </a:r>
                      <a:endParaRPr lang="zh-CN" altLang="en-US" dirty="0"/>
                    </a:p>
                  </a:txBody>
                  <a:tcPr/>
                </a:tc>
              </a:tr>
              <a:tr h="1239394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缺点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重量级，做</a:t>
                      </a:r>
                      <a:r>
                        <a:rPr lang="en-US" altLang="zh-CN" dirty="0" smtClean="0"/>
                        <a:t>IAAS</a:t>
                      </a:r>
                      <a:r>
                        <a:rPr lang="zh-CN" altLang="en-US" dirty="0" smtClean="0"/>
                        <a:t>合理，</a:t>
                      </a:r>
                      <a:r>
                        <a:rPr lang="en-US" altLang="zh-CN" dirty="0" smtClean="0"/>
                        <a:t>PAAS</a:t>
                      </a:r>
                      <a:r>
                        <a:rPr lang="zh-CN" altLang="en-US" dirty="0" smtClean="0"/>
                        <a:t>不太可行。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Docker</a:t>
                      </a:r>
                      <a:r>
                        <a:rPr lang="zh-CN" altLang="en-US" dirty="0" smtClean="0"/>
                        <a:t>是基于</a:t>
                      </a:r>
                      <a:r>
                        <a:rPr lang="en-US" altLang="zh-CN" dirty="0" smtClean="0"/>
                        <a:t>Linux 64bit</a:t>
                      </a:r>
                      <a:r>
                        <a:rPr lang="zh-CN" altLang="en-US" dirty="0" smtClean="0"/>
                        <a:t>的，无法在</a:t>
                      </a:r>
                      <a:r>
                        <a:rPr lang="en-US" altLang="zh-CN" dirty="0" smtClean="0"/>
                        <a:t>32bit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linux</a:t>
                      </a:r>
                      <a:r>
                        <a:rPr lang="en-US" altLang="zh-CN" dirty="0" smtClean="0"/>
                        <a:t>/Windows/</a:t>
                      </a:r>
                      <a:r>
                        <a:rPr lang="en-US" altLang="zh-CN" dirty="0" err="1" smtClean="0"/>
                        <a:t>unix</a:t>
                      </a:r>
                      <a:r>
                        <a:rPr lang="zh-CN" altLang="en-US" dirty="0" smtClean="0"/>
                        <a:t>环境下使用；不能完全隔离；磁盘管理受限。用户的进程是</a:t>
                      </a:r>
                      <a:r>
                        <a:rPr lang="en-US" altLang="zh-CN" dirty="0" err="1" smtClean="0"/>
                        <a:t>lxc</a:t>
                      </a:r>
                      <a:r>
                        <a:rPr lang="en-US" altLang="zh-CN" dirty="0" smtClean="0"/>
                        <a:t>-start</a:t>
                      </a:r>
                      <a:r>
                        <a:rPr lang="zh-CN" altLang="en-US" dirty="0" smtClean="0"/>
                        <a:t>进程的子进程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只是在</a:t>
                      </a:r>
                      <a:r>
                        <a:rPr lang="en-US" altLang="zh-CN" dirty="0" smtClean="0"/>
                        <a:t>Kernel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namespace</a:t>
                      </a:r>
                      <a:r>
                        <a:rPr lang="zh-CN" altLang="en-US" dirty="0" smtClean="0"/>
                        <a:t>中隔离的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因此需要一些</a:t>
                      </a:r>
                      <a:r>
                        <a:rPr lang="en-US" altLang="zh-CN" dirty="0" smtClean="0"/>
                        <a:t>kernel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patch</a:t>
                      </a:r>
                      <a:r>
                        <a:rPr lang="zh-CN" altLang="en-US" dirty="0" smtClean="0"/>
                        <a:t>来保证用户的运行环境不会受到来自</a:t>
                      </a:r>
                      <a:r>
                        <a:rPr lang="en-US" altLang="zh-CN" dirty="0" smtClean="0"/>
                        <a:t>host</a:t>
                      </a:r>
                      <a:r>
                        <a:rPr lang="zh-CN" altLang="en-US" dirty="0" smtClean="0"/>
                        <a:t>主机的恶意入侵。</a:t>
                      </a:r>
                      <a:endParaRPr lang="zh-CN" altLang="en-US" dirty="0"/>
                    </a:p>
                  </a:txBody>
                  <a:tcPr/>
                </a:tc>
              </a:tr>
              <a:tr h="1646652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价值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优化服务器利用率，一定程度上提高了</a:t>
                      </a:r>
                      <a:r>
                        <a:rPr lang="en-US" altLang="zh-CN" dirty="0" smtClean="0"/>
                        <a:t>IT</a:t>
                      </a:r>
                      <a:r>
                        <a:rPr lang="zh-CN" altLang="en-US" dirty="0" smtClean="0"/>
                        <a:t>效率。本质是底层的服务器解决方案。面向运维。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天生面向应用，面向开发、测试、运维。生命力更强。基于</a:t>
                      </a:r>
                      <a:r>
                        <a:rPr lang="en-US" altLang="zh-CN" dirty="0" err="1" smtClean="0"/>
                        <a:t>aufs</a:t>
                      </a:r>
                      <a:r>
                        <a:rPr lang="zh-CN" altLang="en-US" dirty="0" smtClean="0"/>
                        <a:t>的镜像机制真正实现软件一处开发、到处运行。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概念</a:t>
            </a:r>
            <a:r>
              <a:rPr lang="en-US" altLang="zh-CN" b="0" dirty="0" smtClean="0"/>
              <a:t>-Docker</a:t>
            </a:r>
            <a:r>
              <a:rPr lang="zh-CN" altLang="en-US" b="0" dirty="0" smtClean="0"/>
              <a:t>镜像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025606"/>
            <a:ext cx="11022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Docker </a:t>
            </a:r>
            <a:r>
              <a:rPr lang="zh-CN" altLang="en-US" dirty="0"/>
              <a:t>镜像就是一个只读的模板</a:t>
            </a:r>
            <a:r>
              <a:rPr lang="zh-CN" altLang="en-US" dirty="0" smtClean="0"/>
              <a:t>。</a:t>
            </a:r>
            <a:r>
              <a:rPr lang="zh-CN" altLang="en-US" dirty="0"/>
              <a:t>例如：一个镜像可以包含一个完整的 </a:t>
            </a:r>
            <a:r>
              <a:rPr lang="en-US" altLang="zh-CN" dirty="0" err="1"/>
              <a:t>ubuntu</a:t>
            </a:r>
            <a:r>
              <a:rPr lang="en-US" altLang="zh-CN" dirty="0"/>
              <a:t> </a:t>
            </a:r>
            <a:r>
              <a:rPr lang="zh-CN" altLang="en-US" dirty="0"/>
              <a:t>操作系统环境，里面仅安装了 </a:t>
            </a:r>
            <a:r>
              <a:rPr lang="en-US" altLang="zh-CN" dirty="0"/>
              <a:t>Apache </a:t>
            </a:r>
            <a:r>
              <a:rPr lang="zh-CN" altLang="en-US" dirty="0"/>
              <a:t>或用户需要的其它应用程序</a:t>
            </a:r>
            <a:r>
              <a:rPr lang="zh-CN" altLang="en-US" dirty="0" smtClean="0"/>
              <a:t>。镜像</a:t>
            </a:r>
            <a:r>
              <a:rPr lang="zh-CN" altLang="en-US" dirty="0"/>
              <a:t>可以用来创建 </a:t>
            </a:r>
            <a:r>
              <a:rPr lang="en-US" altLang="zh-CN" dirty="0"/>
              <a:t>Docker </a:t>
            </a:r>
            <a:r>
              <a:rPr lang="zh-CN" altLang="en-US" dirty="0"/>
              <a:t>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 </a:t>
            </a:r>
            <a:r>
              <a:rPr lang="zh-CN" altLang="en-US" dirty="0"/>
              <a:t>提供了一个很简单的机制来创建镜像或者更新现有的</a:t>
            </a:r>
            <a:r>
              <a:rPr lang="zh-CN" altLang="en-US" dirty="0" smtClean="0"/>
              <a:t>镜像</a:t>
            </a:r>
            <a:r>
              <a:rPr lang="zh-CN" altLang="en-US" dirty="0"/>
              <a:t>。</a:t>
            </a:r>
            <a:r>
              <a:rPr lang="zh-CN" altLang="en-US" u="sng" dirty="0" smtClean="0">
                <a:solidFill>
                  <a:srgbClr val="3333FF"/>
                </a:solidFill>
              </a:rPr>
              <a:t>用户可以直接使用现有镜像；可以修改其他镜像为自己的镜像；可以通过</a:t>
            </a:r>
            <a:r>
              <a:rPr lang="en-US" altLang="zh-CN" u="sng" dirty="0" err="1" smtClean="0">
                <a:solidFill>
                  <a:srgbClr val="3333FF"/>
                </a:solidFill>
              </a:rPr>
              <a:t>Dockfile</a:t>
            </a:r>
            <a:r>
              <a:rPr lang="zh-CN" altLang="en-US" u="sng" dirty="0" smtClean="0">
                <a:solidFill>
                  <a:srgbClr val="3333FF"/>
                </a:solidFill>
              </a:rPr>
              <a:t>定义自己的镜像。</a:t>
            </a:r>
            <a:endParaRPr lang="en-US" altLang="zh-CN" u="sng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相关命令：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search, pull, </a:t>
            </a:r>
            <a:r>
              <a:rPr lang="en-US" altLang="zh-CN" dirty="0" err="1" smtClean="0"/>
              <a:t>push,build,images,rmi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拉</a:t>
            </a:r>
            <a:r>
              <a:rPr lang="zh-CN" altLang="en-US" dirty="0"/>
              <a:t>取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mysql:5.6 == </a:t>
            </a:r>
            <a:r>
              <a:rPr lang="en-US" altLang="zh-CN" dirty="0" err="1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registry.hub.docker.com/mysql:5.6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10.5.24.46:80/mysql:5.6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" y="3942063"/>
            <a:ext cx="82391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5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概念</a:t>
            </a:r>
            <a:r>
              <a:rPr lang="en-US" altLang="zh-CN" b="0" dirty="0" smtClean="0"/>
              <a:t>-Docker</a:t>
            </a:r>
            <a:r>
              <a:rPr lang="zh-CN" altLang="en-US" b="0" dirty="0"/>
              <a:t>容器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025606"/>
            <a:ext cx="110222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Docker </a:t>
            </a:r>
            <a:r>
              <a:rPr lang="zh-CN" altLang="en-US" dirty="0"/>
              <a:t>利用容器来运行应用</a:t>
            </a:r>
            <a:r>
              <a:rPr lang="zh-CN" altLang="en-US" dirty="0" smtClean="0"/>
              <a:t>。</a:t>
            </a:r>
            <a:r>
              <a:rPr lang="zh-CN" altLang="en-US" dirty="0"/>
              <a:t>容器是从镜像创建的运行实例。它可以被启动、开始、停止、删除。每个容器都是相互隔离的、保证安全的平台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可以把容器看做是一个简易版的 </a:t>
            </a:r>
            <a:r>
              <a:rPr lang="en-US" altLang="zh-CN" dirty="0"/>
              <a:t>Linux </a:t>
            </a:r>
            <a:r>
              <a:rPr lang="zh-CN" altLang="en-US" dirty="0"/>
              <a:t>环境（包括</a:t>
            </a:r>
            <a:r>
              <a:rPr lang="en-US" altLang="zh-CN" dirty="0"/>
              <a:t>root</a:t>
            </a:r>
            <a:r>
              <a:rPr lang="zh-CN" altLang="en-US" dirty="0"/>
              <a:t>用户权限、进程空间、用户空间和网络空间等）和运行在其中的应用程序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u="sng" dirty="0">
                <a:solidFill>
                  <a:srgbClr val="3333FF"/>
                </a:solidFill>
              </a:rPr>
              <a:t>镜像是只读的，容器在启动的时候创建一层可写层作为最上层</a:t>
            </a:r>
            <a:r>
              <a:rPr lang="zh-CN" altLang="en-US" u="sng" dirty="0" smtClean="0">
                <a:solidFill>
                  <a:srgbClr val="3333FF"/>
                </a:solidFill>
              </a:rPr>
              <a:t>。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相关命令：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run,start,stop,kill,logs,inspect,rm,ps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运行容器：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--name=</a:t>
            </a:r>
            <a:r>
              <a:rPr lang="en-US" altLang="zh-CN" dirty="0" err="1"/>
              <a:t>mysql</a:t>
            </a:r>
            <a:r>
              <a:rPr lang="en-US" altLang="zh-CN" dirty="0"/>
              <a:t>-test -d -it -p 31111:3306 \	</a:t>
            </a:r>
            <a:r>
              <a:rPr lang="en-US" altLang="zh-CN" u="sng" dirty="0">
                <a:solidFill>
                  <a:srgbClr val="3333FF"/>
                </a:solidFill>
              </a:rPr>
              <a:t># </a:t>
            </a:r>
            <a:r>
              <a:rPr lang="zh-CN" altLang="en-US" u="sng" dirty="0">
                <a:solidFill>
                  <a:srgbClr val="3333FF"/>
                </a:solidFill>
              </a:rPr>
              <a:t>指定容器名称、端口映射</a:t>
            </a:r>
            <a:endParaRPr lang="en-US" altLang="zh-CN" u="sng" dirty="0">
              <a:solidFill>
                <a:srgbClr val="3333FF"/>
              </a:solidFill>
            </a:endParaRPr>
          </a:p>
          <a:p>
            <a:r>
              <a:rPr lang="en-US" altLang="zh-CN" dirty="0"/>
              <a:t>    -e MYSQL_DATABASE=“</a:t>
            </a:r>
            <a:r>
              <a:rPr lang="en-US" altLang="zh-CN" dirty="0" err="1"/>
              <a:t>mysite</a:t>
            </a:r>
            <a:r>
              <a:rPr lang="en-US" altLang="zh-CN" dirty="0"/>
              <a:t>” \			</a:t>
            </a:r>
            <a:r>
              <a:rPr lang="en-US" altLang="zh-CN" u="sng" dirty="0">
                <a:solidFill>
                  <a:srgbClr val="3333FF"/>
                </a:solidFill>
              </a:rPr>
              <a:t># -e </a:t>
            </a:r>
            <a:r>
              <a:rPr lang="zh-CN" altLang="en-US" u="sng" dirty="0">
                <a:solidFill>
                  <a:srgbClr val="3333FF"/>
                </a:solidFill>
              </a:rPr>
              <a:t>指定环境变量，容器运行入参</a:t>
            </a:r>
            <a:endParaRPr lang="en-US" altLang="zh-CN" u="sng" dirty="0">
              <a:solidFill>
                <a:srgbClr val="3333FF"/>
              </a:solidFill>
            </a:endParaRPr>
          </a:p>
          <a:p>
            <a:r>
              <a:rPr lang="en-US" altLang="zh-CN" dirty="0"/>
              <a:t>    -e MYSQL_ROOT_PASSWORD="Admin@123" \</a:t>
            </a:r>
          </a:p>
          <a:p>
            <a:r>
              <a:rPr lang="en-US" altLang="zh-CN" dirty="0"/>
              <a:t>    -e MYSQL_USER="</a:t>
            </a:r>
            <a:r>
              <a:rPr lang="en-US" altLang="zh-CN" dirty="0" err="1"/>
              <a:t>mysite</a:t>
            </a:r>
            <a:r>
              <a:rPr lang="en-US" altLang="zh-CN" dirty="0"/>
              <a:t>" \</a:t>
            </a:r>
          </a:p>
          <a:p>
            <a:r>
              <a:rPr lang="en-US" altLang="zh-CN" dirty="0"/>
              <a:t>    -e MYSQL_PASSWORD="Admin@123" \</a:t>
            </a:r>
          </a:p>
          <a:p>
            <a:r>
              <a:rPr lang="en-US" altLang="zh-CN" dirty="0"/>
              <a:t>    10.5.24.46:80/mysql:5.6	</a:t>
            </a:r>
            <a:endParaRPr lang="en-US" altLang="zh-CN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" y="4489297"/>
            <a:ext cx="11306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概念</a:t>
            </a:r>
            <a:r>
              <a:rPr lang="en-US" altLang="zh-CN" b="0" dirty="0" smtClean="0"/>
              <a:t>-Docker</a:t>
            </a:r>
            <a:r>
              <a:rPr lang="zh-CN" altLang="en-US" b="0" dirty="0"/>
              <a:t>仓库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059" y="1025606"/>
            <a:ext cx="11022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仓库是集中存放镜像文件的场所</a:t>
            </a:r>
            <a:r>
              <a:rPr lang="zh-CN" altLang="en-US" dirty="0" smtClean="0"/>
              <a:t>。</a:t>
            </a:r>
            <a:r>
              <a:rPr lang="zh-CN" altLang="en-US" dirty="0"/>
              <a:t>仓库分为公开仓库（</a:t>
            </a:r>
            <a:r>
              <a:rPr lang="en-US" altLang="zh-CN" dirty="0"/>
              <a:t>Public</a:t>
            </a:r>
            <a:r>
              <a:rPr lang="zh-CN" altLang="en-US" dirty="0"/>
              <a:t>）和私有仓库（</a:t>
            </a:r>
            <a:r>
              <a:rPr lang="en-US" altLang="zh-CN" dirty="0"/>
              <a:t>Private</a:t>
            </a:r>
            <a:r>
              <a:rPr lang="zh-CN" altLang="en-US" dirty="0"/>
              <a:t>）两种形式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最大的公开仓库是 </a:t>
            </a:r>
            <a:r>
              <a:rPr lang="en-US" altLang="zh-CN" dirty="0">
                <a:hlinkClick r:id="rId3"/>
              </a:rPr>
              <a:t>Docker Hub</a:t>
            </a:r>
            <a:r>
              <a:rPr lang="zh-CN" altLang="en-US" dirty="0"/>
              <a:t>，存放了数量庞大的镜像供用户下载。 国内的公开仓库包括 </a:t>
            </a:r>
            <a:r>
              <a:rPr lang="en-US" altLang="zh-CN" dirty="0">
                <a:hlinkClick r:id="rId4"/>
              </a:rPr>
              <a:t>Docker Pool</a:t>
            </a:r>
            <a:r>
              <a:rPr lang="zh-CN" altLang="en-US" dirty="0"/>
              <a:t>等，可以提供大陆用户更稳定快速的访问</a:t>
            </a:r>
            <a:r>
              <a:rPr lang="zh-CN" altLang="en-US" dirty="0" smtClean="0"/>
              <a:t>。</a:t>
            </a:r>
            <a:r>
              <a:rPr lang="zh-CN" altLang="en-US" dirty="0"/>
              <a:t>用户也可以在本地网络内创建一个私有仓库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Docker </a:t>
            </a:r>
            <a:r>
              <a:rPr lang="zh-CN" altLang="en-US" dirty="0"/>
              <a:t>仓库的概念跟 </a:t>
            </a:r>
            <a:r>
              <a:rPr lang="en-US" altLang="zh-CN" dirty="0" err="1">
                <a:hlinkClick r:id="rId5"/>
              </a:rPr>
              <a:t>Git</a:t>
            </a:r>
            <a:r>
              <a:rPr lang="zh-CN" altLang="en-US" dirty="0"/>
              <a:t> 类似，注册服务器可以理解为 </a:t>
            </a:r>
            <a:r>
              <a:rPr lang="en-US" altLang="zh-CN" dirty="0"/>
              <a:t>GitHub </a:t>
            </a:r>
            <a:r>
              <a:rPr lang="zh-CN" altLang="en-US" dirty="0"/>
              <a:t>这样的托管服务。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相关命令：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pull,push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1" y="2780269"/>
            <a:ext cx="10392032" cy="373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4201AB68-F712-4A20-BD8F-ED526A4B7926}" vid="{32971323-82D7-4126-8509-8565352CB30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16464</TotalTime>
  <Words>1671</Words>
  <Application>Microsoft Office PowerPoint</Application>
  <PresentationFormat>自定义</PresentationFormat>
  <Paragraphs>227</Paragraphs>
  <Slides>20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主题1</vt:lpstr>
      <vt:lpstr> 基于Docker的云平台  Docker基础</vt:lpstr>
      <vt:lpstr>主要内容</vt:lpstr>
      <vt:lpstr>1、Docker概念-Docker是什么？</vt:lpstr>
      <vt:lpstr>1、Docker概念-运行MySQL容器实例</vt:lpstr>
      <vt:lpstr>1、Docker概念-Docker VS VM</vt:lpstr>
      <vt:lpstr>1、Docker概念-Docker VS VM</vt:lpstr>
      <vt:lpstr>1、Docker概念-Docker镜像</vt:lpstr>
      <vt:lpstr>1、Docker概念-Docker容器</vt:lpstr>
      <vt:lpstr>1、Docker概念-Docker仓库</vt:lpstr>
      <vt:lpstr>2、Docker原理—使用主机CPU、内存</vt:lpstr>
      <vt:lpstr>2、Docker原理—如何与容器进行通信</vt:lpstr>
      <vt:lpstr>2、Docker原理—容器如何使用主机存储</vt:lpstr>
      <vt:lpstr>3、Docker应用—使用Dockerfile构建自己的镜像</vt:lpstr>
      <vt:lpstr>3、Docker应用—Dockerfile示例</vt:lpstr>
      <vt:lpstr>3、Docker应用—Docker最佳实践</vt:lpstr>
      <vt:lpstr>3、Docker应用—还需要什么？</vt:lpstr>
      <vt:lpstr>4、参考资料</vt:lpstr>
      <vt:lpstr>4、参考资料</vt:lpstr>
      <vt:lpstr>4、参考资料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贴吧环境3.0进展说明</dc:title>
  <dc:creator>wei li</dc:creator>
  <cp:lastModifiedBy>dell</cp:lastModifiedBy>
  <cp:revision>2306</cp:revision>
  <dcterms:created xsi:type="dcterms:W3CDTF">2013-10-14T04:22:13Z</dcterms:created>
  <dcterms:modified xsi:type="dcterms:W3CDTF">2016-03-08T07:00:29Z</dcterms:modified>
</cp:coreProperties>
</file>