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333" r:id="rId3"/>
    <p:sldId id="332" r:id="rId4"/>
    <p:sldId id="336" r:id="rId5"/>
    <p:sldId id="341" r:id="rId6"/>
    <p:sldId id="334" r:id="rId7"/>
    <p:sldId id="338" r:id="rId8"/>
    <p:sldId id="339" r:id="rId9"/>
    <p:sldId id="340" r:id="rId10"/>
    <p:sldId id="342" r:id="rId11"/>
    <p:sldId id="343" r:id="rId12"/>
    <p:sldId id="344" r:id="rId13"/>
    <p:sldId id="345" r:id="rId14"/>
    <p:sldId id="337" r:id="rId15"/>
    <p:sldId id="346" r:id="rId16"/>
    <p:sldId id="347" r:id="rId17"/>
    <p:sldId id="348" r:id="rId18"/>
    <p:sldId id="349" r:id="rId19"/>
    <p:sldId id="350" r:id="rId20"/>
    <p:sldId id="351" r:id="rId21"/>
    <p:sldId id="33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94620" autoAdjust="0"/>
  </p:normalViewPr>
  <p:slideViewPr>
    <p:cSldViewPr snapToGrid="0">
      <p:cViewPr varScale="1">
        <p:scale>
          <a:sx n="77" d="100"/>
          <a:sy n="77" d="100"/>
        </p:scale>
        <p:origin x="-8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19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5.24.21:808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compose/production/" TargetMode="External"/><Relationship Id="rId13" Type="http://schemas.openxmlformats.org/officeDocument/2006/relationships/hyperlink" Target="http://www.open-open.com/lib/view/open1426639887023.html" TargetMode="External"/><Relationship Id="rId3" Type="http://schemas.openxmlformats.org/officeDocument/2006/relationships/hyperlink" Target="http://www.open-open.com/lib/view/open1433897177879.html" TargetMode="External"/><Relationship Id="rId7" Type="http://schemas.openxmlformats.org/officeDocument/2006/relationships/hyperlink" Target="http://www.jdon.com/46901" TargetMode="External"/><Relationship Id="rId12" Type="http://schemas.openxmlformats.org/officeDocument/2006/relationships/hyperlink" Target="http://container-solutions.com/continuous-delivery-with-docker-on-mesos-in-less-than-a-minut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cn/news/2014/08/top-10-open-source-docker/" TargetMode="External"/><Relationship Id="rId11" Type="http://schemas.openxmlformats.org/officeDocument/2006/relationships/hyperlink" Target="http://www.open-open.com/lib/view/open1426557230726.html" TargetMode="External"/><Relationship Id="rId5" Type="http://schemas.openxmlformats.org/officeDocument/2006/relationships/hyperlink" Target="http://jingyan.baidu.com/article/425e69e6df76bbbe15fc1690.html" TargetMode="External"/><Relationship Id="rId10" Type="http://schemas.openxmlformats.org/officeDocument/2006/relationships/hyperlink" Target="http://www.07net01.com/2015/09/929540.html" TargetMode="External"/><Relationship Id="rId4" Type="http://schemas.openxmlformats.org/officeDocument/2006/relationships/hyperlink" Target="http://www.aixchina.net/home/space.php?uid=59140&amp;do=blog&amp;id=135681" TargetMode="External"/><Relationship Id="rId9" Type="http://schemas.openxmlformats.org/officeDocument/2006/relationships/hyperlink" Target="https://docs.docker.com/compose/overview/#features" TargetMode="External"/><Relationship Id="rId14" Type="http://schemas.openxmlformats.org/officeDocument/2006/relationships/hyperlink" Target="http://container-solutions.com/continuous-delivery-with-docker-on-mesos-in-less-than-a-minute-part-2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1net.com/cloud/tech/329878.html" TargetMode="External"/><Relationship Id="rId13" Type="http://schemas.openxmlformats.org/officeDocument/2006/relationships/hyperlink" Target="http://www.linuxidc.com/Linux/2014-11/109725.htm" TargetMode="External"/><Relationship Id="rId3" Type="http://schemas.openxmlformats.org/officeDocument/2006/relationships/hyperlink" Target="http://www.csdn.net/article/2014-10-31/2822393" TargetMode="External"/><Relationship Id="rId7" Type="http://schemas.openxmlformats.org/officeDocument/2006/relationships/hyperlink" Target="http://www.oschina.net/p/kubernetes" TargetMode="External"/><Relationship Id="rId12" Type="http://schemas.openxmlformats.org/officeDocument/2006/relationships/hyperlink" Target="http://segmentfault.com/a/1190000002620961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dockone.io/question/2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dn.net/article/2014-11-28/2822850-Docker" TargetMode="External"/><Relationship Id="rId11" Type="http://schemas.openxmlformats.org/officeDocument/2006/relationships/hyperlink" Target="http://blog.csdn.net/zhxue123/article/details/37815957" TargetMode="External"/><Relationship Id="rId5" Type="http://schemas.openxmlformats.org/officeDocument/2006/relationships/hyperlink" Target="http://www.infoq.com/cn/articles/Kubernetes-system-architecture-introduction?utm_campaign=infoq_content&amp;utm_source=infoq&amp;utm_medium=feed&amp;utm_term=global" TargetMode="External"/><Relationship Id="rId15" Type="http://schemas.openxmlformats.org/officeDocument/2006/relationships/hyperlink" Target="http://blog.csdn.net/qingchi0/article/details/42538549" TargetMode="External"/><Relationship Id="rId10" Type="http://schemas.openxmlformats.org/officeDocument/2006/relationships/hyperlink" Target="http://blog.csdn.net/zhang__jiayu/article/details/42745507" TargetMode="External"/><Relationship Id="rId4" Type="http://schemas.openxmlformats.org/officeDocument/2006/relationships/hyperlink" Target="http://blog.liuts.com/post/247/" TargetMode="External"/><Relationship Id="rId9" Type="http://schemas.openxmlformats.org/officeDocument/2006/relationships/hyperlink" Target="http://mt.sohu.com/20150730/n417842155.shtml" TargetMode="External"/><Relationship Id="rId14" Type="http://schemas.openxmlformats.org/officeDocument/2006/relationships/hyperlink" Target="https://linux.cn/article-4810-3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segmentfault.com/a/1190000002620961" TargetMode="External"/><Relationship Id="rId3" Type="http://schemas.openxmlformats.org/officeDocument/2006/relationships/hyperlink" Target="https://github.com/GoogleCloudPlatform/kubernetes/blob/master/docs/getting-started-guides/ubuntu.md" TargetMode="External"/><Relationship Id="rId7" Type="http://schemas.openxmlformats.org/officeDocument/2006/relationships/hyperlink" Target="http://www.infoq.com/cn/articles/deploy-your-application-like-goog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veralnines.com/blog/installing-kubernetes-cluster-minions-centos7-manage-pods-services" TargetMode="External"/><Relationship Id="rId11" Type="http://schemas.openxmlformats.org/officeDocument/2006/relationships/hyperlink" Target="http://www.csdn.net/article/2015-06-12/2824937" TargetMode="External"/><Relationship Id="rId5" Type="http://schemas.openxmlformats.org/officeDocument/2006/relationships/hyperlink" Target="http://containertutorials.com/get_started_kubernetes/index.html" TargetMode="External"/><Relationship Id="rId10" Type="http://schemas.openxmlformats.org/officeDocument/2006/relationships/hyperlink" Target="http://www.csdn.net/article/2014-10-31/2822393" TargetMode="External"/><Relationship Id="rId4" Type="http://schemas.openxmlformats.org/officeDocument/2006/relationships/hyperlink" Target="http://kubernetes.io/v1.0/docs/getting-started-guides/ubuntu.html" TargetMode="External"/><Relationship Id="rId9" Type="http://schemas.openxmlformats.org/officeDocument/2006/relationships/hyperlink" Target="http://blog.csdn.net/zhxue123/article/details/3781595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ntainertutorials.com/index.html" TargetMode="External"/><Relationship Id="rId7" Type="http://schemas.openxmlformats.org/officeDocument/2006/relationships/hyperlink" Target="http://www.tuicool.com/articles/NRRzUb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26788485/how-do-i-run-private-docker-images-on-google-container-engine/26788669#26788669" TargetMode="External"/><Relationship Id="rId5" Type="http://schemas.openxmlformats.org/officeDocument/2006/relationships/hyperlink" Target="https://github.com/GoogleCloudPlatform/kubernetes/blob/release-1.0/docs/user-guide/kubectl/kubectl_exec.md" TargetMode="External"/><Relationship Id="rId4" Type="http://schemas.openxmlformats.org/officeDocument/2006/relationships/hyperlink" Target="https://github.com/kubernetes/kubernetes/wiki/User-FAQ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q.com/articles/scaling-docker-with-kubernetes" TargetMode="External"/><Relationship Id="rId13" Type="http://schemas.openxmlformats.org/officeDocument/2006/relationships/hyperlink" Target="http://www.oschina.net/translate/kubernetes-design-overview?cmp" TargetMode="External"/><Relationship Id="rId3" Type="http://schemas.openxmlformats.org/officeDocument/2006/relationships/hyperlink" Target="https://github.com/kubernetes/kubernetes/blob/release-1.0/docs/getting-started-guides/ubuntu.md" TargetMode="External"/><Relationship Id="rId7" Type="http://schemas.openxmlformats.org/officeDocument/2006/relationships/hyperlink" Target="https://github.com/kubernetes/kubernetes/tree/master/cluster/addons/dns" TargetMode="External"/><Relationship Id="rId12" Type="http://schemas.openxmlformats.org/officeDocument/2006/relationships/hyperlink" Target="http://www.csdn.net/article/2014-10-31/282239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.oschina.net/kakablue/blog/278038" TargetMode="External"/><Relationship Id="rId11" Type="http://schemas.openxmlformats.org/officeDocument/2006/relationships/hyperlink" Target="http://www.tuicool.com/articles/uiYjmi" TargetMode="External"/><Relationship Id="rId5" Type="http://schemas.openxmlformats.org/officeDocument/2006/relationships/hyperlink" Target="http://www.csdn.net/article/2015-06-12/2824937" TargetMode="External"/><Relationship Id="rId10" Type="http://schemas.openxmlformats.org/officeDocument/2006/relationships/hyperlink" Target="http://www.infoq.com/cn/articles/Kubernetes-system-architecture-introduction?utm_campaign=infoq_content&amp;utm_source=infoq&amp;utm_medium=feed&amp;utm_term=global" TargetMode="External"/><Relationship Id="rId4" Type="http://schemas.openxmlformats.org/officeDocument/2006/relationships/hyperlink" Target="http://blog.liuts.com/category/42/1/1/" TargetMode="External"/><Relationship Id="rId9" Type="http://schemas.openxmlformats.org/officeDocument/2006/relationships/hyperlink" Target="https://github.com/kubernetes/kubernetes/tree/master/examples/guestbook" TargetMode="External"/><Relationship Id="rId14" Type="http://schemas.openxmlformats.org/officeDocument/2006/relationships/hyperlink" Target="http://blog.itpub.net/723887/viewspace-474914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kubernetes/blob/master/docs/getting-started-guides/docker-multinode/master.md" TargetMode="External"/><Relationship Id="rId3" Type="http://schemas.openxmlformats.org/officeDocument/2006/relationships/hyperlink" Target="https://github.com/kubernetes/kubernetes" TargetMode="External"/><Relationship Id="rId7" Type="http://schemas.openxmlformats.org/officeDocument/2006/relationships/hyperlink" Target="https://github.com/kubernetes/kubernetes/blob/master/docs/getting-started-guides/docker-multinode.md" TargetMode="External"/><Relationship Id="rId12" Type="http://schemas.openxmlformats.org/officeDocument/2006/relationships/hyperlink" Target="https://github.com/kubernetes/kubernetes/tree/master/cluster/addons/dns#how-do-i-test-if-it-is-work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bernetes/kubernetes/blob/v1.0.6/cluster/addons/dns/README.md" TargetMode="External"/><Relationship Id="rId11" Type="http://schemas.openxmlformats.org/officeDocument/2006/relationships/hyperlink" Target="https://github.com/kubernetes/kubernetes/blob/master/docs/getting-started-guides/docker-multinode/deployDNS.md" TargetMode="External"/><Relationship Id="rId5" Type="http://schemas.openxmlformats.org/officeDocument/2006/relationships/hyperlink" Target="https://github.com/kubernetes/kubernetes/tree/release-1.0/examples/guestbook" TargetMode="External"/><Relationship Id="rId10" Type="http://schemas.openxmlformats.org/officeDocument/2006/relationships/hyperlink" Target="https://github.com/kubernetes/kubernetes/blob/master/docs/getting-started-guides/docker-multinode/testing.md" TargetMode="External"/><Relationship Id="rId4" Type="http://schemas.openxmlformats.org/officeDocument/2006/relationships/hyperlink" Target="https://github.com/kubernetes/kubernetes/blob/release-1.0/docs/getting-started-guides/ubuntu.md" TargetMode="External"/><Relationship Id="rId9" Type="http://schemas.openxmlformats.org/officeDocument/2006/relationships/hyperlink" Target="https://github.com/kubernetes/kubernetes/blob/master/docs/getting-started-guides/docker-multinode/worker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geek.csdn.net/news/detail/2578" TargetMode="External"/><Relationship Id="rId13" Type="http://schemas.openxmlformats.org/officeDocument/2006/relationships/hyperlink" Target="http://www.csdn.net/article/2013-09-06/2816861-Marathon" TargetMode="External"/><Relationship Id="rId3" Type="http://schemas.openxmlformats.org/officeDocument/2006/relationships/hyperlink" Target="http://www.jdon.com/46901" TargetMode="External"/><Relationship Id="rId7" Type="http://schemas.openxmlformats.org/officeDocument/2006/relationships/hyperlink" Target="http://cloud.51cto.com/art/201503/467002.htm" TargetMode="External"/><Relationship Id="rId12" Type="http://schemas.openxmlformats.org/officeDocument/2006/relationships/hyperlink" Target="http://www.tuicool.com/articles/FjeAbq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open.com/doc/view/1de6a03a343e4f5cab8cf7fd6e883317" TargetMode="External"/><Relationship Id="rId11" Type="http://schemas.openxmlformats.org/officeDocument/2006/relationships/hyperlink" Target="http://wenku.baidu.com/link?url=LiMoog3GkL3DMVzd1TDQPJD5HuznXVe0l0DPJmGThmsAxZYI-VSdks9m-ubAcmQsuoGQKWH2bIdzPB8QM8F1KBwjVuuTNgzNNK6MEY1aqU_" TargetMode="External"/><Relationship Id="rId5" Type="http://schemas.openxmlformats.org/officeDocument/2006/relationships/hyperlink" Target="http://dockone.io/article/213" TargetMode="External"/><Relationship Id="rId15" Type="http://schemas.openxmlformats.org/officeDocument/2006/relationships/hyperlink" Target="http://blog.csdn.net/yangzhenping/article/details/42921211" TargetMode="External"/><Relationship Id="rId10" Type="http://schemas.openxmlformats.org/officeDocument/2006/relationships/hyperlink" Target="http://www.open-open.com/lib/view/open1431661251044.html" TargetMode="External"/><Relationship Id="rId4" Type="http://schemas.openxmlformats.org/officeDocument/2006/relationships/hyperlink" Target="http://www.oschina.net/translate/scaling-docker-with-swarm" TargetMode="External"/><Relationship Id="rId9" Type="http://schemas.openxmlformats.org/officeDocument/2006/relationships/hyperlink" Target="http://news.cecb2b.com/info/20140225/1939856.shtml" TargetMode="External"/><Relationship Id="rId14" Type="http://schemas.openxmlformats.org/officeDocument/2006/relationships/hyperlink" Target="http://www.jdon.com/artichect/managing-docker-clusters-using-mesos-and-marathon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7464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sv-SE" dirty="0"/>
              <a:t>基于</a:t>
            </a:r>
            <a:r>
              <a:rPr lang="sv-SE" altLang="zh-CN" dirty="0"/>
              <a:t>Docker</a:t>
            </a:r>
            <a:r>
              <a:rPr lang="zh-CN" altLang="sv-SE" dirty="0"/>
              <a:t>的云平台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Docker</a:t>
            </a:r>
            <a:r>
              <a:rPr lang="zh-CN" altLang="en-US" b="0" dirty="0"/>
              <a:t>进阶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杨军</a:t>
            </a:r>
            <a:endParaRPr lang="en-US" altLang="zh-CN" dirty="0"/>
          </a:p>
          <a:p>
            <a:r>
              <a:rPr lang="en-US" altLang="zh-CN" dirty="0" smtClean="0"/>
              <a:t>yangjun@intra.nsfocus.com</a:t>
            </a:r>
          </a:p>
        </p:txBody>
      </p:sp>
    </p:spTree>
    <p:extLst>
      <p:ext uri="{BB962C8B-B14F-4D97-AF65-F5344CB8AC3E}">
        <p14:creationId xmlns:p14="http://schemas.microsoft.com/office/powerpoint/2010/main" val="32260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</a:t>
            </a:r>
            <a:r>
              <a:rPr lang="en-US" altLang="zh-CN" b="0" dirty="0" err="1" smtClean="0"/>
              <a:t>mesos+marathon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6" y="1153426"/>
            <a:ext cx="83915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909224" y="1153426"/>
            <a:ext cx="29285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Apache</a:t>
            </a:r>
            <a:r>
              <a:rPr lang="zh-CN" altLang="en-US" dirty="0"/>
              <a:t>开源项目，非常成熟</a:t>
            </a:r>
            <a:r>
              <a:rPr lang="zh-CN" altLang="en-US" dirty="0" smtClean="0"/>
              <a:t>，经过</a:t>
            </a:r>
            <a:r>
              <a:rPr lang="zh-CN" altLang="en-US" dirty="0"/>
              <a:t>大规模生产环境</a:t>
            </a:r>
            <a:r>
              <a:rPr lang="zh-CN" altLang="en-US" dirty="0" smtClean="0"/>
              <a:t>验证。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可以</a:t>
            </a:r>
            <a:r>
              <a:rPr lang="zh-CN" altLang="en-US" dirty="0" smtClean="0"/>
              <a:t>调度传统应用；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应用；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Hdaoop</a:t>
            </a:r>
            <a:r>
              <a:rPr lang="zh-CN" altLang="en-US" dirty="0" smtClean="0"/>
              <a:t>应用；可以调度定时应用等。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99" y="2739596"/>
            <a:ext cx="57626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7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</a:t>
            </a:r>
            <a:r>
              <a:rPr lang="en-US" altLang="zh-CN" b="0" dirty="0" err="1"/>
              <a:t>mesos+marathon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13769"/>
              </p:ext>
            </p:extLst>
          </p:nvPr>
        </p:nvGraphicFramePr>
        <p:xfrm>
          <a:off x="109150" y="1396315"/>
          <a:ext cx="11691550" cy="460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837"/>
                <a:gridCol w="1625910"/>
                <a:gridCol w="8513803"/>
              </a:tblGrid>
              <a:tr h="26037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4418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服务实施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无状态服务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化，有状态服务如</a:t>
                      </a:r>
                      <a:r>
                        <a:rPr lang="en-US" altLang="zh-CN" sz="1400" dirty="0" smtClean="0"/>
                        <a:t>MySQL</a:t>
                      </a:r>
                      <a:r>
                        <a:rPr lang="zh-CN" altLang="en-US" sz="1400" dirty="0" smtClean="0"/>
                        <a:t>可以保持现有状态或者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容器存储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有状态服务：本地静态；或者分布式  无状态服务：分布式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分布式管理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mesos</a:t>
                      </a:r>
                      <a:r>
                        <a:rPr lang="zh-CN" altLang="en-US" sz="1400" dirty="0" smtClean="0"/>
                        <a:t>支持大规模分布式环境。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智能调度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mesos</a:t>
                      </a:r>
                      <a:r>
                        <a:rPr lang="zh-CN" altLang="en-US" sz="1400" dirty="0" smtClean="0"/>
                        <a:t>有比较灵活的调度策略，兼容静态调度。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高可用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支持健康检查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自动恢复。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自动部署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Malakas</a:t>
                      </a:r>
                      <a:r>
                        <a:rPr lang="en-US" altLang="zh-CN" sz="1400" dirty="0" smtClean="0"/>
                        <a:t>/Marathon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编写</a:t>
                      </a:r>
                      <a:r>
                        <a:rPr lang="en-US" altLang="zh-CN" sz="1400" dirty="0" err="1" smtClean="0"/>
                        <a:t>build.json</a:t>
                      </a:r>
                      <a:r>
                        <a:rPr lang="zh-CN" altLang="en-US" sz="1400" dirty="0" smtClean="0"/>
                        <a:t>，调用</a:t>
                      </a:r>
                      <a:r>
                        <a:rPr lang="en-US" altLang="zh-CN" sz="1400" dirty="0" smtClean="0"/>
                        <a:t>API</a:t>
                      </a:r>
                      <a:r>
                        <a:rPr lang="zh-CN" altLang="en-US" sz="1400" dirty="0" smtClean="0"/>
                        <a:t>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服务发现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负载均衡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Bamboo/Nginx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支持内置</a:t>
                      </a:r>
                      <a:r>
                        <a:rPr lang="en-US" altLang="zh-CN" sz="1400" dirty="0" smtClean="0"/>
                        <a:t>DNS</a:t>
                      </a:r>
                      <a:r>
                        <a:rPr lang="zh-CN" altLang="en-US" sz="1400" dirty="0" smtClean="0"/>
                        <a:t>，可以选择自带负载均衡方案或者使用当前方式（需要改进）。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系统监控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可以调用</a:t>
                      </a:r>
                      <a:r>
                        <a:rPr lang="en-US" altLang="zh-CN" sz="1400" dirty="0" smtClean="0"/>
                        <a:t>API</a:t>
                      </a:r>
                      <a:r>
                        <a:rPr lang="zh-CN" altLang="en-US" sz="1400" dirty="0" smtClean="0"/>
                        <a:t>查看集群、主机、容器监控指标。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日志处理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支持查看容器日志；或者使用当前分布式日志机制（需要能够兼容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无缝切换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私有</a:t>
                      </a:r>
                      <a:r>
                        <a:rPr lang="en-US" altLang="zh-CN" sz="1400" dirty="0" smtClean="0"/>
                        <a:t>Hub</a:t>
                      </a:r>
                      <a:r>
                        <a:rPr lang="zh-CN" altLang="en-US" sz="1400" dirty="0" smtClean="0"/>
                        <a:t>搭建、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定义、自动部署脚本、负载均衡改进等。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最佳实践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主要涉及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、自动部署、负载均衡、应用性能调优等。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8720" y="485341"/>
            <a:ext cx="2866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3333FF"/>
                </a:solidFill>
              </a:rPr>
              <a:t>动态</a:t>
            </a:r>
            <a:r>
              <a:rPr lang="zh-CN" altLang="en-US" b="1" u="sng" dirty="0" smtClean="0">
                <a:solidFill>
                  <a:srgbClr val="3333FF"/>
                </a:solidFill>
              </a:rPr>
              <a:t>方案</a:t>
            </a:r>
            <a:r>
              <a:rPr lang="en-US" altLang="zh-CN" b="1" u="sng" dirty="0" smtClean="0">
                <a:solidFill>
                  <a:srgbClr val="3333FF"/>
                </a:solidFill>
              </a:rPr>
              <a:t>—</a:t>
            </a:r>
            <a:r>
              <a:rPr lang="en-US" altLang="zh-CN" b="1" u="sng" dirty="0" err="1" smtClean="0">
                <a:solidFill>
                  <a:srgbClr val="3333FF"/>
                </a:solidFill>
              </a:rPr>
              <a:t>mesos+marathon</a:t>
            </a:r>
            <a:r>
              <a:rPr lang="zh-CN" altLang="en-US" b="1" u="sng" dirty="0" smtClean="0">
                <a:solidFill>
                  <a:srgbClr val="3333FF"/>
                </a:solidFill>
              </a:rPr>
              <a:t>：</a:t>
            </a:r>
            <a:endParaRPr lang="en-US" altLang="zh-CN" b="1" u="sng" dirty="0" smtClean="0">
              <a:solidFill>
                <a:srgbClr val="3333FF"/>
              </a:solidFill>
            </a:endParaRPr>
          </a:p>
          <a:p>
            <a:r>
              <a:rPr lang="zh-CN" altLang="en-US" dirty="0" smtClean="0"/>
              <a:t>兼容传统应用，基本不需要二次开发即可使用。社区活跃，有自带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，相比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官方，是良心的开源项目。</a:t>
            </a:r>
            <a:r>
              <a:rPr lang="en-US" altLang="zh-CN" dirty="0" err="1"/>
              <a:t>MicroSoft</a:t>
            </a:r>
            <a:endParaRPr lang="en-US" altLang="zh-CN" dirty="0"/>
          </a:p>
          <a:p>
            <a:r>
              <a:rPr lang="zh-CN" altLang="en-US" dirty="0" smtClean="0"/>
              <a:t>、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dk1"/>
                </a:solidFill>
              </a:rPr>
              <a:t>Samsung</a:t>
            </a:r>
            <a:r>
              <a:rPr lang="zh-CN" altLang="en-US" dirty="0" smtClean="0">
                <a:solidFill>
                  <a:schemeClr val="dk1"/>
                </a:solidFill>
              </a:rPr>
              <a:t>、</a:t>
            </a:r>
            <a:r>
              <a:rPr lang="en-US" altLang="zh-CN" dirty="0" err="1" smtClean="0"/>
              <a:t>Linkedin</a:t>
            </a:r>
            <a:r>
              <a:rPr lang="zh-CN" altLang="en-US" dirty="0" smtClean="0"/>
              <a:t>等多个大公司支持使用。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5351" y="6351373"/>
            <a:ext cx="71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emo</a:t>
            </a:r>
            <a:r>
              <a:rPr lang="zh-CN" altLang="en-US" dirty="0" smtClean="0"/>
              <a:t>环境：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10.5.24.21:8080</a:t>
            </a:r>
            <a:endParaRPr lang="zh-CN" altLang="en-US" dirty="0"/>
          </a:p>
        </p:txBody>
      </p:sp>
      <p:pic>
        <p:nvPicPr>
          <p:cNvPr id="5123" name="Picture 3" descr="C:\Users\dell\Desktop\15_02_11_diagram41-1024x7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54" y="1219199"/>
            <a:ext cx="7673546" cy="48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</a:t>
            </a:r>
            <a:r>
              <a:rPr lang="en-US" altLang="zh-CN" b="0" dirty="0" err="1" smtClean="0"/>
              <a:t>kubernetes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09224" y="1153426"/>
            <a:ext cx="29285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Google</a:t>
            </a:r>
            <a:r>
              <a:rPr lang="zh-CN" altLang="en-US" dirty="0"/>
              <a:t>基于</a:t>
            </a:r>
            <a:r>
              <a:rPr lang="en-US" altLang="zh-CN" dirty="0" err="1"/>
              <a:t>borg</a:t>
            </a:r>
            <a:r>
              <a:rPr lang="zh-CN" altLang="en-US" dirty="0"/>
              <a:t>开源的版本，设计非常好，很多概念是业界标准，起初与</a:t>
            </a:r>
            <a:r>
              <a:rPr lang="en-US" altLang="zh-CN" dirty="0"/>
              <a:t>GCE</a:t>
            </a:r>
            <a:r>
              <a:rPr lang="zh-CN" altLang="en-US" dirty="0"/>
              <a:t>绑定，现在比较成熟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只支持调度</a:t>
            </a:r>
            <a:r>
              <a:rPr lang="en-US" altLang="zh-CN" dirty="0" smtClean="0"/>
              <a:t>Docker</a:t>
            </a:r>
            <a:r>
              <a:rPr lang="zh-CN" altLang="en-US" dirty="0"/>
              <a:t>应用。提供资源调度、均衡容灾、服务注册、动态扩缩容等</a:t>
            </a:r>
            <a:r>
              <a:rPr lang="zh-CN" altLang="en-US" dirty="0" smtClean="0"/>
              <a:t>功能。与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功能差不多，但是设计差异较大。支持</a:t>
            </a:r>
            <a:r>
              <a:rPr lang="en-US" altLang="zh-CN" dirty="0" smtClean="0"/>
              <a:t>SDN</a:t>
            </a:r>
            <a:r>
              <a:rPr lang="zh-CN" altLang="en-US" dirty="0" smtClean="0"/>
              <a:t>，网络设计更复杂。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6" y="1153426"/>
            <a:ext cx="1856730" cy="121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74" y="1762961"/>
            <a:ext cx="7383808" cy="469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5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</a:t>
            </a:r>
            <a:r>
              <a:rPr lang="en-US" altLang="zh-CN" b="0" dirty="0" err="1" smtClean="0"/>
              <a:t>kubernetes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41178"/>
              </p:ext>
            </p:extLst>
          </p:nvPr>
        </p:nvGraphicFramePr>
        <p:xfrm>
          <a:off x="109150" y="1396315"/>
          <a:ext cx="11691550" cy="4744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837"/>
                <a:gridCol w="1625910"/>
                <a:gridCol w="8513803"/>
              </a:tblGrid>
              <a:tr h="26037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4418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服务实施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无状态服务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化，有状态服务如</a:t>
                      </a:r>
                      <a:r>
                        <a:rPr lang="en-US" altLang="zh-CN" sz="1400" dirty="0" smtClean="0"/>
                        <a:t>MySQL</a:t>
                      </a:r>
                      <a:r>
                        <a:rPr lang="zh-CN" altLang="en-US" sz="1400" dirty="0" smtClean="0"/>
                        <a:t>可以保持现有状态或者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容器存储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有状态服务：本地静态；或者分布式  无状态服务：分布式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分布式管理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k8s</a:t>
                      </a:r>
                      <a:r>
                        <a:rPr lang="zh-CN" altLang="en-US" sz="1400" dirty="0" smtClean="0"/>
                        <a:t>支持大规模分布式环境。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智能调度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k8s</a:t>
                      </a:r>
                      <a:r>
                        <a:rPr lang="zh-CN" altLang="en-US" sz="1400" dirty="0" smtClean="0"/>
                        <a:t>有比较灵活的调度策略，兼容静态调度。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高可用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Replication Controllers</a:t>
                      </a:r>
                      <a:r>
                        <a:rPr lang="zh-CN" altLang="en-US" sz="1400" dirty="0" smtClean="0"/>
                        <a:t>支持高可用。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自动部署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Malakas</a:t>
                      </a:r>
                      <a:r>
                        <a:rPr lang="en-US" altLang="zh-CN" sz="1400" dirty="0" smtClean="0"/>
                        <a:t>/k8sAPI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编写</a:t>
                      </a:r>
                      <a:r>
                        <a:rPr lang="en-US" altLang="zh-CN" sz="1400" dirty="0" err="1" smtClean="0"/>
                        <a:t>build.json</a:t>
                      </a:r>
                      <a:r>
                        <a:rPr lang="zh-CN" altLang="en-US" sz="1400" dirty="0" smtClean="0"/>
                        <a:t>，调用</a:t>
                      </a:r>
                      <a:r>
                        <a:rPr lang="en-US" altLang="zh-CN" sz="1400" dirty="0" smtClean="0"/>
                        <a:t>API</a:t>
                      </a:r>
                      <a:r>
                        <a:rPr lang="zh-CN" altLang="en-US" sz="1400" dirty="0" smtClean="0"/>
                        <a:t>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服务发现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负载均衡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HAProxy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支持内置</a:t>
                      </a:r>
                      <a:r>
                        <a:rPr lang="en-US" altLang="zh-CN" sz="1400" dirty="0" smtClean="0"/>
                        <a:t>DNS</a:t>
                      </a:r>
                      <a:r>
                        <a:rPr lang="zh-CN" altLang="en-US" sz="1400" dirty="0" smtClean="0"/>
                        <a:t>，内置支持负四层载均衡，可以选择自带负载均衡方案或者使用当前方式（需要改进）。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系统监控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部分支持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开源版本支持较弱。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日志处理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支持查看容器日志；或者使用当前分布式日志机制（需要能够兼容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无缝切换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工作量较多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私有</a:t>
                      </a:r>
                      <a:r>
                        <a:rPr lang="en-US" altLang="zh-CN" sz="1400" dirty="0" smtClean="0"/>
                        <a:t>Hub</a:t>
                      </a:r>
                      <a:r>
                        <a:rPr lang="zh-CN" altLang="en-US" sz="1400" dirty="0" smtClean="0"/>
                        <a:t>搭建、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定义、自动部署脚本、负载均衡改进等。</a:t>
                      </a:r>
                      <a:r>
                        <a:rPr lang="en-US" altLang="zh-CN" sz="1400" dirty="0" smtClean="0"/>
                        <a:t>K8s</a:t>
                      </a:r>
                      <a:r>
                        <a:rPr lang="zh-CN" altLang="en-US" sz="1400" dirty="0" smtClean="0"/>
                        <a:t>集群搭建、维护比较困难。需要二次开发。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最佳实践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主要涉及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、自动部署、负载均衡、应用性能调优等。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8720" y="485341"/>
            <a:ext cx="2866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3333FF"/>
                </a:solidFill>
              </a:rPr>
              <a:t>动态</a:t>
            </a:r>
            <a:r>
              <a:rPr lang="zh-CN" altLang="en-US" b="1" u="sng" dirty="0" smtClean="0">
                <a:solidFill>
                  <a:srgbClr val="3333FF"/>
                </a:solidFill>
              </a:rPr>
              <a:t>方案</a:t>
            </a:r>
            <a:r>
              <a:rPr lang="en-US" altLang="zh-CN" b="1" u="sng" dirty="0" smtClean="0">
                <a:solidFill>
                  <a:srgbClr val="3333FF"/>
                </a:solidFill>
              </a:rPr>
              <a:t>—k8s</a:t>
            </a:r>
            <a:r>
              <a:rPr lang="zh-CN" altLang="en-US" b="1" u="sng" dirty="0" smtClean="0">
                <a:solidFill>
                  <a:srgbClr val="3333FF"/>
                </a:solidFill>
              </a:rPr>
              <a:t>：</a:t>
            </a:r>
            <a:endParaRPr lang="en-US" altLang="zh-CN" b="1" u="sng" dirty="0" smtClean="0">
              <a:solidFill>
                <a:srgbClr val="3333FF"/>
              </a:solidFill>
            </a:endParaRPr>
          </a:p>
          <a:p>
            <a:r>
              <a:rPr lang="zh-CN" altLang="en-US" dirty="0"/>
              <a:t>很多</a:t>
            </a:r>
            <a:r>
              <a:rPr lang="zh-CN" altLang="en-US" dirty="0" smtClean="0"/>
              <a:t>设计理念被作为标准，社区非常活跃，原生基于</a:t>
            </a:r>
            <a:r>
              <a:rPr lang="en-US" altLang="zh-CN" dirty="0" smtClean="0"/>
              <a:t>GCE</a:t>
            </a:r>
            <a:r>
              <a:rPr lang="zh-CN" altLang="en-US" dirty="0" smtClean="0"/>
              <a:t>，集群搭建维护比较困难，正式使用需要二次开发。微软</a:t>
            </a:r>
            <a:r>
              <a:rPr lang="zh-CN" altLang="en-US" dirty="0"/>
              <a:t>、</a:t>
            </a:r>
            <a:r>
              <a:rPr lang="en-US" altLang="zh-CN" dirty="0"/>
              <a:t>IBM</a:t>
            </a:r>
            <a:r>
              <a:rPr lang="zh-CN" altLang="en-US" dirty="0"/>
              <a:t>、红帽、</a:t>
            </a:r>
            <a:r>
              <a:rPr lang="en-US" altLang="zh-CN" dirty="0"/>
              <a:t>Mesosphere</a:t>
            </a:r>
            <a:r>
              <a:rPr lang="zh-CN" altLang="en-US" dirty="0"/>
              <a:t>、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等公司支持使用。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5351" y="6351373"/>
            <a:ext cx="71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emo</a:t>
            </a:r>
            <a:r>
              <a:rPr lang="zh-CN" altLang="en-US" dirty="0" smtClean="0"/>
              <a:t>环境：本地机器虚拟机集群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860" y="3602339"/>
            <a:ext cx="33337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4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r>
              <a:rPr lang="zh-CN" altLang="en-US" dirty="0"/>
              <a:t>个</a:t>
            </a:r>
            <a:r>
              <a:rPr lang="en-US" altLang="zh-CN" dirty="0"/>
              <a:t>Docker</a:t>
            </a:r>
            <a:r>
              <a:rPr lang="zh-CN" altLang="en-US" dirty="0"/>
              <a:t>监控工具的</a:t>
            </a:r>
            <a:r>
              <a:rPr lang="zh-CN" altLang="en-US" dirty="0" smtClean="0"/>
              <a:t>对比：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www.open-open.com/lib/view/open1433897177879.html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编排工具简介：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www.aixchina.net/home/space.php?uid=59140&amp;do=blog&amp;id=135681</a:t>
            </a:r>
            <a:endParaRPr lang="en-US" altLang="zh-CN" dirty="0" smtClean="0"/>
          </a:p>
          <a:p>
            <a:r>
              <a:rPr lang="zh-CN" altLang="en-US" dirty="0" smtClean="0"/>
              <a:t>集成部署攻略：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jingyan.baidu.com/article/425e69e6df76bbbe15fc1690.html</a:t>
            </a:r>
            <a:endParaRPr lang="en-US" altLang="zh-CN" dirty="0" smtClean="0"/>
          </a:p>
          <a:p>
            <a:r>
              <a:rPr lang="zh-CN" altLang="en-US" dirty="0"/>
              <a:t>十大基于</a:t>
            </a:r>
            <a:r>
              <a:rPr lang="en-US" altLang="zh-CN" dirty="0"/>
              <a:t>Docker</a:t>
            </a:r>
            <a:r>
              <a:rPr lang="zh-CN" altLang="en-US" dirty="0"/>
              <a:t>的开发</a:t>
            </a:r>
            <a:r>
              <a:rPr lang="zh-CN" altLang="en-US" dirty="0" smtClean="0"/>
              <a:t>工具：</a:t>
            </a:r>
            <a:r>
              <a:rPr lang="en-US" altLang="zh-CN" dirty="0">
                <a:hlinkClick r:id="rId6"/>
              </a:rPr>
              <a:t>http://www.infoq.com/cn/news/2014/08/top-10-open-source-docker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Docker Machine, Swarm,</a:t>
            </a:r>
            <a:r>
              <a:rPr lang="zh-CN" altLang="en-US" dirty="0"/>
              <a:t>和</a:t>
            </a:r>
            <a:r>
              <a:rPr lang="en-US" altLang="zh-CN" dirty="0"/>
              <a:t>Compose</a:t>
            </a:r>
            <a:r>
              <a:rPr lang="zh-CN" altLang="en-US" dirty="0"/>
              <a:t>编排分布式应用 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www.jdon.com/46901</a:t>
            </a:r>
            <a:endParaRPr lang="en-US" altLang="zh-CN" dirty="0" smtClean="0"/>
          </a:p>
          <a:p>
            <a:r>
              <a:rPr lang="en-US" altLang="zh-CN" dirty="0" smtClean="0"/>
              <a:t>Docker Compose</a:t>
            </a:r>
            <a:r>
              <a:rPr lang="zh-CN" altLang="en-US" dirty="0" smtClean="0"/>
              <a:t>官网：</a:t>
            </a:r>
            <a:r>
              <a:rPr lang="en-US" altLang="zh-CN" dirty="0">
                <a:hlinkClick r:id="rId8"/>
              </a:rPr>
              <a:t>https://docs.docker.com/compose/production</a:t>
            </a:r>
            <a:r>
              <a:rPr lang="en-US" altLang="zh-CN" dirty="0" smtClean="0">
                <a:hlinkClick r:id="rId8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9"/>
              </a:rPr>
              <a:t>https://docs.docker.com/compose/overview/#</a:t>
            </a:r>
            <a:r>
              <a:rPr lang="en-US" altLang="zh-CN" dirty="0" smtClean="0">
                <a:hlinkClick r:id="rId9"/>
              </a:rPr>
              <a:t>features</a:t>
            </a:r>
            <a:endParaRPr lang="en-US" altLang="zh-CN" dirty="0" smtClean="0"/>
          </a:p>
          <a:p>
            <a:r>
              <a:rPr lang="en-US" altLang="zh-CN" dirty="0" err="1"/>
              <a:t>Mesos</a:t>
            </a:r>
            <a:r>
              <a:rPr lang="zh-CN" altLang="en-US" dirty="0"/>
              <a:t>在去哪儿网的应用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www.07net01.com/2015/09/929540.html</a:t>
            </a:r>
            <a:endParaRPr lang="en-US" altLang="zh-CN" dirty="0" smtClean="0"/>
          </a:p>
          <a:p>
            <a:r>
              <a:rPr lang="zh-CN" altLang="en-US" dirty="0"/>
              <a:t>持续交付系列（一）：使用</a:t>
            </a:r>
            <a:r>
              <a:rPr lang="en-US" altLang="zh-CN" dirty="0"/>
              <a:t>Docker</a:t>
            </a:r>
            <a:r>
              <a:rPr lang="zh-CN" altLang="en-US" dirty="0"/>
              <a:t>、</a:t>
            </a:r>
            <a:r>
              <a:rPr lang="en-US" altLang="zh-CN" dirty="0" err="1"/>
              <a:t>Mesos</a:t>
            </a:r>
            <a:r>
              <a:rPr lang="zh-CN" altLang="en-US" dirty="0"/>
              <a:t>实现持续</a:t>
            </a:r>
            <a:r>
              <a:rPr lang="zh-CN" altLang="en-US" dirty="0" smtClean="0"/>
              <a:t>交付：</a:t>
            </a:r>
            <a:r>
              <a:rPr lang="en-US" altLang="zh-CN" dirty="0"/>
              <a:t> </a:t>
            </a:r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www.open-open.com/lib/view/open1426557230726.html</a:t>
            </a:r>
            <a:endParaRPr lang="en-US" altLang="zh-CN" dirty="0" smtClean="0"/>
          </a:p>
          <a:p>
            <a:r>
              <a:rPr lang="en-US" altLang="zh-CN" dirty="0">
                <a:hlinkClick r:id="rId12"/>
              </a:rPr>
              <a:t>http://container-solutions.com/continuous-delivery-with-docker-on-mesos-in-less-than-a-minute</a:t>
            </a:r>
            <a:r>
              <a:rPr lang="en-US" altLang="zh-CN" dirty="0" smtClean="0">
                <a:hlinkClick r:id="rId12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持续交付系列（二）：使用</a:t>
            </a:r>
            <a:r>
              <a:rPr lang="en-US" altLang="zh-CN" dirty="0"/>
              <a:t>Docker</a:t>
            </a:r>
            <a:r>
              <a:rPr lang="zh-CN" altLang="en-US" dirty="0"/>
              <a:t>、</a:t>
            </a:r>
            <a:r>
              <a:rPr lang="en-US" altLang="zh-CN" dirty="0" err="1"/>
              <a:t>Mesos</a:t>
            </a:r>
            <a:r>
              <a:rPr lang="zh-CN" altLang="en-US" dirty="0"/>
              <a:t>实现持续</a:t>
            </a:r>
            <a:r>
              <a:rPr lang="zh-CN" altLang="en-US" dirty="0" smtClean="0"/>
              <a:t>交付：</a:t>
            </a:r>
            <a:r>
              <a:rPr lang="en-US" altLang="zh-CN" dirty="0"/>
              <a:t> </a:t>
            </a:r>
            <a:r>
              <a:rPr lang="en-US" altLang="zh-CN" dirty="0">
                <a:hlinkClick r:id="rId13"/>
              </a:rPr>
              <a:t>http://</a:t>
            </a:r>
            <a:r>
              <a:rPr lang="en-US" altLang="zh-CN" dirty="0" smtClean="0">
                <a:hlinkClick r:id="rId13"/>
              </a:rPr>
              <a:t>www.open-open.com/lib/view/open1426639887023.html</a:t>
            </a:r>
            <a:endParaRPr lang="en-US" altLang="zh-CN" dirty="0" smtClean="0"/>
          </a:p>
          <a:p>
            <a:r>
              <a:rPr lang="en-US" altLang="zh-CN" dirty="0">
                <a:hlinkClick r:id="rId14"/>
              </a:rPr>
              <a:t>http://container-solutions.com/continuous-delivery-with-docker-on-mesos-in-less-than-a-minute-part-2</a:t>
            </a:r>
            <a:r>
              <a:rPr lang="en-US" altLang="zh-CN" dirty="0" smtClean="0">
                <a:hlinkClick r:id="rId1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资料文档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www.csdn.net/article/2014-10-31/2822393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http://blog.liuts.com/post/247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系统架构简介</a:t>
            </a:r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www.infoq.com/cn/articles/Kubernetes-system-architecture-introduction?utm_campaign=infoq_content&amp;utm_source=infoq&amp;utm_medium=feed&amp;utm_term=global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www.csdn.net/article/2014-11-28/2822850-Docker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www.oschina.net/p/kubernetes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www.d1net.com/cloud/tech/329878.html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mt.sohu.com/20150730/n417842155.shtml</a:t>
            </a:r>
            <a:endParaRPr lang="en-US" altLang="zh-CN" dirty="0"/>
          </a:p>
          <a:p>
            <a:r>
              <a:rPr lang="en-US" altLang="zh-CN" dirty="0">
                <a:hlinkClick r:id="rId10"/>
              </a:rPr>
              <a:t>http://blog.csdn.net/zhang__</a:t>
            </a:r>
            <a:r>
              <a:rPr lang="en-US" altLang="zh-CN" dirty="0" smtClean="0">
                <a:hlinkClick r:id="rId10"/>
              </a:rPr>
              <a:t>jiayu/article/details/42745507</a:t>
            </a:r>
            <a:endParaRPr lang="en-US" altLang="zh-CN" dirty="0"/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blog.csdn.net/zhxue123/article/details/37815957</a:t>
            </a:r>
            <a:endParaRPr lang="en-US" altLang="zh-CN" dirty="0"/>
          </a:p>
          <a:p>
            <a:r>
              <a:rPr lang="zh-CN" altLang="en-US" dirty="0"/>
              <a:t>环境搭建齐全：</a:t>
            </a:r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segmentfault.com/a/1190000002620961</a:t>
            </a:r>
            <a:endParaRPr lang="en-US" altLang="zh-CN" dirty="0" smtClean="0"/>
          </a:p>
          <a:p>
            <a:r>
              <a:rPr lang="en-US" altLang="zh-CN" dirty="0">
                <a:hlinkClick r:id="rId13"/>
              </a:rPr>
              <a:t>http://</a:t>
            </a:r>
            <a:r>
              <a:rPr lang="en-US" altLang="zh-CN" dirty="0" smtClean="0">
                <a:hlinkClick r:id="rId13"/>
              </a:rPr>
              <a:t>www.linuxidc.com/Linux/2014-11/109725.htm</a:t>
            </a:r>
            <a:endParaRPr lang="en-US" altLang="zh-CN" dirty="0"/>
          </a:p>
          <a:p>
            <a:r>
              <a:rPr lang="en-US" altLang="zh-CN" dirty="0">
                <a:hlinkClick r:id="rId14"/>
              </a:rPr>
              <a:t>https://</a:t>
            </a:r>
            <a:r>
              <a:rPr lang="en-US" altLang="zh-CN" dirty="0" smtClean="0">
                <a:hlinkClick r:id="rId14"/>
              </a:rPr>
              <a:t>linux.cn/article-4810-3.html</a:t>
            </a:r>
            <a:endParaRPr lang="en-US" altLang="zh-CN" dirty="0" smtClean="0"/>
          </a:p>
          <a:p>
            <a:r>
              <a:rPr lang="en-US" altLang="zh-CN" dirty="0" err="1"/>
              <a:t>kubernetes</a:t>
            </a:r>
            <a:r>
              <a:rPr lang="zh-CN" altLang="en-US" dirty="0"/>
              <a:t>集群部署</a:t>
            </a:r>
          </a:p>
          <a:p>
            <a:r>
              <a:rPr lang="en-US" altLang="zh-CN" dirty="0">
                <a:hlinkClick r:id="rId15"/>
              </a:rPr>
              <a:t>http://</a:t>
            </a:r>
            <a:r>
              <a:rPr lang="en-US" altLang="zh-CN" dirty="0" smtClean="0">
                <a:hlinkClick r:id="rId15"/>
              </a:rPr>
              <a:t>blog.csdn.net/qingchi0/article/details/42538549</a:t>
            </a:r>
            <a:endParaRPr lang="en-US" altLang="zh-CN" dirty="0" smtClean="0"/>
          </a:p>
          <a:p>
            <a:r>
              <a:rPr lang="zh-CN" altLang="en-US" dirty="0" smtClean="0"/>
              <a:t>三</a:t>
            </a:r>
            <a:r>
              <a:rPr lang="zh-CN" altLang="en-US" dirty="0"/>
              <a:t>种网络的区别</a:t>
            </a:r>
            <a:r>
              <a:rPr lang="en-US" altLang="zh-CN" dirty="0"/>
              <a:t>Pipework</a:t>
            </a:r>
            <a:r>
              <a:rPr lang="zh-CN" altLang="en-US" dirty="0"/>
              <a:t>、</a:t>
            </a:r>
            <a:r>
              <a:rPr lang="en-US" altLang="zh-CN" dirty="0"/>
              <a:t>Weave</a:t>
            </a:r>
            <a:r>
              <a:rPr lang="zh-CN" altLang="en-US" dirty="0"/>
              <a:t>、</a:t>
            </a:r>
            <a:r>
              <a:rPr lang="en-US" altLang="zh-CN" dirty="0"/>
              <a:t>Flannel</a:t>
            </a:r>
            <a:r>
              <a:rPr lang="zh-CN" altLang="en-US" dirty="0"/>
              <a:t>各自的优势和区别</a:t>
            </a:r>
          </a:p>
          <a:p>
            <a:r>
              <a:rPr lang="en-US" altLang="zh-CN" dirty="0">
                <a:hlinkClick r:id="rId16"/>
              </a:rPr>
              <a:t>http://</a:t>
            </a:r>
            <a:r>
              <a:rPr lang="en-US" altLang="zh-CN" dirty="0" smtClean="0">
                <a:hlinkClick r:id="rId16"/>
              </a:rPr>
              <a:t>dockone.io/question/259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5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github.com/GoogleCloudPlatform/kubernetes/blob/master/docs/getting-started-guides/ubuntu.md</a:t>
            </a:r>
            <a:endParaRPr lang="en-US" altLang="zh-CN" dirty="0"/>
          </a:p>
          <a:p>
            <a:r>
              <a:rPr lang="en-US" altLang="zh-CN" dirty="0"/>
              <a:t>Kubernetes Deployment On Bare-metal Ubuntu Nodes</a:t>
            </a:r>
            <a:r>
              <a:rPr lang="zh-CN" altLang="en-US" dirty="0"/>
              <a:t>：</a:t>
            </a:r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kubernetes.io/v1.0/docs/getting-started-guides/ubuntu.html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containertutorials.com/get_started_kubernetes/index.html</a:t>
            </a:r>
            <a:endParaRPr lang="en-US" altLang="zh-CN" dirty="0"/>
          </a:p>
          <a:p>
            <a:r>
              <a:rPr lang="en-US" altLang="zh-CN" dirty="0"/>
              <a:t>Installing Kubernetes Cluster with 3 minions on CentOS 7 to manage pods and services</a:t>
            </a:r>
            <a:r>
              <a:rPr lang="zh-CN" altLang="en-US" dirty="0"/>
              <a:t>（进程逻辑结构图）：</a:t>
            </a:r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www.severalnines.com/blog/installing-kubernetes-cluster-minions-centos7-manage-pods-services</a:t>
            </a:r>
            <a:endParaRPr lang="en-US" altLang="zh-CN" dirty="0"/>
          </a:p>
          <a:p>
            <a:r>
              <a:rPr lang="zh-CN" altLang="en-US" dirty="0"/>
              <a:t>深入浅出</a:t>
            </a:r>
            <a:r>
              <a:rPr lang="en-US" altLang="zh-CN" dirty="0"/>
              <a:t>Docker</a:t>
            </a:r>
            <a:r>
              <a:rPr lang="zh-CN" altLang="en-US" dirty="0"/>
              <a:t>（六）：像谷歌一样部署你的应用</a:t>
            </a:r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www.infoq.com/cn/articles/deploy-your-application-like-google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ubuntu</a:t>
            </a:r>
            <a:r>
              <a:rPr lang="zh-CN" altLang="en-US" dirty="0"/>
              <a:t>上部署</a:t>
            </a:r>
            <a:r>
              <a:rPr lang="en-US" altLang="zh-CN" dirty="0"/>
              <a:t>Kubernetes</a:t>
            </a:r>
            <a:r>
              <a:rPr lang="zh-CN" altLang="en-US" dirty="0"/>
              <a:t>管理</a:t>
            </a:r>
            <a:r>
              <a:rPr lang="en-US" altLang="zh-CN" dirty="0" err="1"/>
              <a:t>docker</a:t>
            </a:r>
            <a:r>
              <a:rPr lang="zh-CN" altLang="en-US" dirty="0"/>
              <a:t>集群示例</a:t>
            </a:r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segmentfault.com/a/1190000002620961</a:t>
            </a:r>
            <a:endParaRPr lang="en-US" altLang="zh-CN" dirty="0"/>
          </a:p>
          <a:p>
            <a:r>
              <a:rPr lang="zh-CN" altLang="en-US" dirty="0"/>
              <a:t>跟我一起学</a:t>
            </a:r>
            <a:r>
              <a:rPr lang="en-US" altLang="zh-CN" dirty="0"/>
              <a:t>Kubernetes 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hlinkClick r:id="rId9"/>
              </a:rPr>
              <a:t>http</a:t>
            </a:r>
            <a:r>
              <a:rPr lang="en-US" altLang="zh-CN" dirty="0">
                <a:hlinkClick r:id="rId9"/>
              </a:rPr>
              <a:t>://</a:t>
            </a:r>
            <a:r>
              <a:rPr lang="en-US" altLang="zh-CN" dirty="0" smtClean="0">
                <a:hlinkClick r:id="rId9"/>
              </a:rPr>
              <a:t>blog.csdn.net/zhxue123/article/details/37815957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初探：原理及实践应用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10"/>
              </a:rPr>
              <a:t>http</a:t>
            </a:r>
            <a:r>
              <a:rPr lang="en-US" altLang="zh-CN" dirty="0">
                <a:hlinkClick r:id="rId10"/>
              </a:rPr>
              <a:t>://</a:t>
            </a:r>
            <a:r>
              <a:rPr lang="en-US" altLang="zh-CN" dirty="0" smtClean="0">
                <a:hlinkClick r:id="rId10"/>
              </a:rPr>
              <a:t>www.csdn.net/article/2014-10-31/2822393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应用部署模型解析（部署篇）</a:t>
            </a:r>
            <a:r>
              <a:rPr lang="en-US" altLang="zh-CN" dirty="0"/>
              <a:t>——</a:t>
            </a:r>
            <a:r>
              <a:rPr lang="zh-CN" altLang="en-US" dirty="0"/>
              <a:t>必读文档：</a:t>
            </a:r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www.csdn.net/article/2015-06-12/2824937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6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containertutorials.com/index.html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github.com/kubernetes/kubernetes/wiki/User-FAQ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k8s</a:t>
            </a:r>
            <a:r>
              <a:rPr lang="zh-CN" altLang="en-US" dirty="0"/>
              <a:t>使用</a:t>
            </a:r>
            <a:r>
              <a:rPr lang="en-US" altLang="zh-CN" dirty="0"/>
              <a:t>Docker HUB</a:t>
            </a:r>
            <a:r>
              <a:rPr lang="zh-CN" altLang="en-US" dirty="0"/>
              <a:t>镜像：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docker.io/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/pause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tag -f docker.io/</a:t>
            </a:r>
            <a:r>
              <a:rPr lang="en-US" altLang="zh-CN" dirty="0" err="1"/>
              <a:t>kubernetes</a:t>
            </a:r>
            <a:r>
              <a:rPr lang="en-US" altLang="zh-CN" dirty="0"/>
              <a:t>/pause gcr.io/</a:t>
            </a:r>
            <a:r>
              <a:rPr lang="en-US" altLang="zh-CN" dirty="0" err="1"/>
              <a:t>google_containers</a:t>
            </a:r>
            <a:r>
              <a:rPr lang="en-US" altLang="zh-CN" dirty="0"/>
              <a:t>/pause:0.8.0</a:t>
            </a:r>
          </a:p>
          <a:p>
            <a:r>
              <a:rPr lang="en-US" altLang="zh-CN" dirty="0"/>
              <a:t>kubectl_exec.md</a:t>
            </a:r>
            <a:r>
              <a:rPr lang="zh-CN" altLang="en-US" dirty="0"/>
              <a:t>执行命令：</a:t>
            </a:r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github.com/GoogleCloudPlatform/kubernetes/blob/release-1.0/docs/user-guide/kubectl/kubectl_exec.md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How do I run private </a:t>
            </a:r>
            <a:r>
              <a:rPr lang="en-US" altLang="zh-CN" dirty="0" err="1"/>
              <a:t>docker</a:t>
            </a:r>
            <a:r>
              <a:rPr lang="en-US" altLang="zh-CN" dirty="0"/>
              <a:t> images on Google Container Engine</a:t>
            </a:r>
            <a:r>
              <a:rPr lang="zh-CN" altLang="en-US" dirty="0"/>
              <a:t>：</a:t>
            </a:r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stackoverflow.com/questions/26788485/how-do-i-run-private-docker-images-on-google-container-engine/26788669#26788669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入门（三） </a:t>
            </a:r>
            <a:r>
              <a:rPr lang="en-US" altLang="zh-CN" dirty="0"/>
              <a:t>- </a:t>
            </a:r>
            <a:r>
              <a:rPr lang="zh-CN" altLang="en-US" dirty="0"/>
              <a:t>网络：</a:t>
            </a:r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www.tuicool.com/articles/NRRzUbn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ubuntu</a:t>
            </a:r>
            <a:r>
              <a:rPr lang="zh-CN" altLang="en-US" dirty="0"/>
              <a:t>安装：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github.com/kubernetes/kubernetes/blob/release-1.0/docs/getting-started-guides/ubuntu.md</a:t>
            </a:r>
            <a:endParaRPr lang="en-US" altLang="zh-CN" dirty="0"/>
          </a:p>
          <a:p>
            <a:r>
              <a:rPr lang="zh-CN" altLang="en-US" dirty="0"/>
              <a:t>刘天斯：</a:t>
            </a:r>
            <a:r>
              <a:rPr lang="en-US" altLang="zh-CN" dirty="0">
                <a:hlinkClick r:id="rId4"/>
              </a:rPr>
              <a:t>http://blog.liuts.com/category/42/1/1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/>
          </a:p>
          <a:p>
            <a:r>
              <a:rPr lang="en-US" altLang="zh-CN" dirty="0"/>
              <a:t>pod</a:t>
            </a:r>
            <a:r>
              <a:rPr lang="zh-CN" altLang="en-US" dirty="0"/>
              <a:t>、</a:t>
            </a:r>
            <a:r>
              <a:rPr lang="en-US" altLang="zh-CN" dirty="0" err="1"/>
              <a:t>replicationControllers</a:t>
            </a:r>
            <a:r>
              <a:rPr lang="zh-CN" altLang="en-US" dirty="0"/>
              <a:t>、</a:t>
            </a:r>
            <a:r>
              <a:rPr lang="en-US" altLang="zh-CN" dirty="0"/>
              <a:t>services</a:t>
            </a:r>
            <a:r>
              <a:rPr lang="zh-CN" altLang="en-US" dirty="0"/>
              <a:t>使用：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www.csdn.net/article/2015-06-12/2824937</a:t>
            </a:r>
            <a:endParaRPr lang="en-US" altLang="zh-CN" dirty="0"/>
          </a:p>
          <a:p>
            <a:r>
              <a:rPr lang="en-US" altLang="zh-CN" dirty="0"/>
              <a:t>Kubernetes </a:t>
            </a:r>
            <a:r>
              <a:rPr lang="zh-CN" altLang="en-US" dirty="0"/>
              <a:t>设计概要</a:t>
            </a:r>
            <a:r>
              <a:rPr lang="en-US" altLang="zh-CN" dirty="0"/>
              <a:t>(</a:t>
            </a:r>
            <a:r>
              <a:rPr lang="zh-CN" altLang="en-US" dirty="0"/>
              <a:t>非完整版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my.oschina.net/kakablue/blog/278038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r>
              <a:rPr lang="en-US" altLang="zh-CN" dirty="0"/>
              <a:t>/cluster/</a:t>
            </a:r>
            <a:r>
              <a:rPr lang="en-US" altLang="zh-CN" dirty="0" err="1"/>
              <a:t>addons</a:t>
            </a:r>
            <a:r>
              <a:rPr lang="en-US" altLang="zh-CN" dirty="0"/>
              <a:t>/</a:t>
            </a:r>
            <a:r>
              <a:rPr lang="en-US" altLang="zh-CN" dirty="0" err="1"/>
              <a:t>dns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github.com/kubernetes/kubernetes/tree/master/cluster/addons/dns</a:t>
            </a:r>
            <a:endParaRPr lang="en-US" altLang="zh-CN" dirty="0"/>
          </a:p>
          <a:p>
            <a:r>
              <a:rPr lang="en-US" altLang="zh-CN" dirty="0"/>
              <a:t>Scaling Docker with Kubernetes</a:t>
            </a:r>
            <a:r>
              <a:rPr lang="zh-CN" altLang="en-US" dirty="0"/>
              <a:t>：</a:t>
            </a:r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www.infoq.com/articles/scaling-docker-with-kubernetes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r>
              <a:rPr lang="zh-CN" altLang="en-US" dirty="0"/>
              <a:t>几步走学习：</a:t>
            </a:r>
            <a:r>
              <a:rPr lang="en-US" altLang="zh-CN" dirty="0">
                <a:hlinkClick r:id="rId9"/>
              </a:rPr>
              <a:t>https://</a:t>
            </a:r>
            <a:r>
              <a:rPr lang="en-US" altLang="zh-CN" dirty="0" smtClean="0">
                <a:hlinkClick r:id="rId9"/>
              </a:rPr>
              <a:t>github.com/kubernetes/kubernetes/tree/master/examples/guestbook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系统架构简介 ：</a:t>
            </a:r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www.infoq.com/cn/articles/Kubernetes-system-architecture-introduction?utm_campaign=infoq_content&amp;utm_source=infoq&amp;utm_medium=feed&amp;utm_term=global</a:t>
            </a:r>
            <a:endParaRPr lang="en-US" altLang="zh-CN" dirty="0"/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www.tuicool.com/articles/uiYjmi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初探：原理及实践应用：</a:t>
            </a:r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www.csdn.net/article/2014-10-31/2822393</a:t>
            </a:r>
            <a:endParaRPr lang="en-US" altLang="zh-CN" dirty="0"/>
          </a:p>
          <a:p>
            <a:r>
              <a:rPr lang="en-US" altLang="zh-CN" dirty="0"/>
              <a:t>Kubernetes </a:t>
            </a:r>
            <a:r>
              <a:rPr lang="zh-CN" altLang="en-US" dirty="0"/>
              <a:t>设计概要：</a:t>
            </a:r>
            <a:r>
              <a:rPr lang="en-US" altLang="zh-CN" dirty="0">
                <a:hlinkClick r:id="rId13"/>
              </a:rPr>
              <a:t>http://</a:t>
            </a:r>
            <a:r>
              <a:rPr lang="en-US" altLang="zh-CN" dirty="0" smtClean="0">
                <a:hlinkClick r:id="rId13"/>
              </a:rPr>
              <a:t>www.oschina.net/translate/kubernetes-design-overview?cmp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应用部署模型解析（部署篇）：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www.csdn.net/article/2015-06-12/2824937</a:t>
            </a:r>
            <a:endParaRPr lang="en-US" altLang="zh-CN" dirty="0"/>
          </a:p>
          <a:p>
            <a:r>
              <a:rPr lang="zh-CN" altLang="en-US" dirty="0"/>
              <a:t>关于集群中，</a:t>
            </a:r>
            <a:r>
              <a:rPr lang="en-US" altLang="zh-CN" dirty="0" err="1"/>
              <a:t>boot_ip</a:t>
            </a:r>
            <a:r>
              <a:rPr lang="zh-CN" altLang="en-US" dirty="0"/>
              <a:t>和</a:t>
            </a:r>
            <a:r>
              <a:rPr lang="en-US" altLang="zh-CN" dirty="0" err="1"/>
              <a:t>service_ip</a:t>
            </a:r>
            <a:r>
              <a:rPr lang="zh-CN" altLang="en-US" dirty="0"/>
              <a:t>的区别 ：</a:t>
            </a:r>
            <a:r>
              <a:rPr lang="en-US" altLang="zh-CN" dirty="0">
                <a:hlinkClick r:id="rId14"/>
              </a:rPr>
              <a:t>http://blog.itpub.net/723887/viewspace-474914</a:t>
            </a:r>
            <a:r>
              <a:rPr lang="en-US" altLang="zh-CN" dirty="0" smtClean="0">
                <a:hlinkClick r:id="rId14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K8S 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github.com/kubernetes/kubernetes</a:t>
            </a:r>
            <a:endParaRPr lang="en-US" altLang="zh-CN" dirty="0"/>
          </a:p>
          <a:p>
            <a:r>
              <a:rPr lang="zh-CN" altLang="en-US" dirty="0"/>
              <a:t>浙大一键安装：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github.com/kubernetes/kubernetes/blob/release-1.0/docs/getting-started-guides/ubuntu.md</a:t>
            </a:r>
            <a:endParaRPr lang="en-US" altLang="zh-CN" dirty="0"/>
          </a:p>
          <a:p>
            <a:r>
              <a:rPr lang="zh-CN" altLang="en-US" dirty="0"/>
              <a:t>浙大完整特性示例：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github.com/kubernetes/kubernetes/tree/release-1.0/examples/guestbook</a:t>
            </a:r>
            <a:endParaRPr lang="en-US" altLang="zh-CN" dirty="0"/>
          </a:p>
          <a:p>
            <a:r>
              <a:rPr lang="zh-CN" altLang="en-US" dirty="0"/>
              <a:t>浙大</a:t>
            </a:r>
            <a:r>
              <a:rPr lang="en-US" altLang="zh-CN" dirty="0"/>
              <a:t>DNS</a:t>
            </a:r>
            <a:r>
              <a:rPr lang="zh-CN" altLang="en-US" dirty="0"/>
              <a:t>验证：</a:t>
            </a:r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github.com/kubernetes/kubernetes/blob/v1.0.6/cluster/addons/dns/README.md</a:t>
            </a:r>
            <a:endParaRPr lang="en-US" altLang="zh-CN" dirty="0"/>
          </a:p>
          <a:p>
            <a:r>
              <a:rPr lang="en-US" altLang="zh-CN" dirty="0"/>
              <a:t>K8S</a:t>
            </a:r>
            <a:r>
              <a:rPr lang="zh-CN" altLang="en-US" dirty="0"/>
              <a:t>基于裸金属搭建：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github.com/kubernetes/kubernetes/blob/master/docs/getting-started-guides/docker-multinode.md</a:t>
            </a:r>
            <a:endParaRPr lang="en-US" altLang="zh-CN" dirty="0"/>
          </a:p>
          <a:p>
            <a:r>
              <a:rPr lang="zh-CN" altLang="en-US" dirty="0"/>
              <a:t>主节点：</a:t>
            </a:r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github.com/kubernetes/kubernetes/blob/master/docs/getting-started-guides/docker-multinode/master.md</a:t>
            </a:r>
            <a:endParaRPr lang="en-US" altLang="zh-CN" dirty="0"/>
          </a:p>
          <a:p>
            <a:r>
              <a:rPr lang="zh-CN" altLang="en-US" dirty="0"/>
              <a:t>备节点：</a:t>
            </a:r>
            <a:r>
              <a:rPr lang="en-US" altLang="zh-CN" dirty="0">
                <a:hlinkClick r:id="rId9"/>
              </a:rPr>
              <a:t>https://</a:t>
            </a:r>
            <a:r>
              <a:rPr lang="en-US" altLang="zh-CN" dirty="0" smtClean="0">
                <a:hlinkClick r:id="rId9"/>
              </a:rPr>
              <a:t>github.com/kubernetes/kubernetes/blob/master/docs/getting-started-guides/docker-multinode/worker.md</a:t>
            </a:r>
            <a:endParaRPr lang="en-US" altLang="zh-CN" dirty="0"/>
          </a:p>
          <a:p>
            <a:r>
              <a:rPr lang="zh-CN" altLang="en-US" dirty="0"/>
              <a:t>测试机群：</a:t>
            </a:r>
            <a:r>
              <a:rPr lang="en-US" altLang="zh-CN" dirty="0">
                <a:hlinkClick r:id="rId10"/>
              </a:rPr>
              <a:t>https://</a:t>
            </a:r>
            <a:r>
              <a:rPr lang="en-US" altLang="zh-CN" dirty="0" smtClean="0">
                <a:hlinkClick r:id="rId10"/>
              </a:rPr>
              <a:t>github.com/kubernetes/kubernetes/blob/master/docs/getting-started-guides/docker-multinode/testing.md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：</a:t>
            </a:r>
            <a:r>
              <a:rPr lang="en-US" altLang="zh-CN" dirty="0">
                <a:hlinkClick r:id="rId11"/>
              </a:rPr>
              <a:t>https://</a:t>
            </a:r>
            <a:r>
              <a:rPr lang="en-US" altLang="zh-CN" dirty="0" smtClean="0">
                <a:hlinkClick r:id="rId11"/>
              </a:rPr>
              <a:t>github.com/kubernetes/kubernetes/blob/master/docs/getting-started-guides/docker-multinode/deployDNS.md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验证：</a:t>
            </a:r>
            <a:r>
              <a:rPr lang="en-US" altLang="zh-CN" dirty="0">
                <a:hlinkClick r:id="rId12"/>
              </a:rPr>
              <a:t>https://</a:t>
            </a:r>
            <a:r>
              <a:rPr lang="en-US" altLang="zh-CN" dirty="0" smtClean="0">
                <a:hlinkClick r:id="rId12"/>
              </a:rPr>
              <a:t>github.com/kubernetes/kubernetes/tree/master/cluster/addons/dns#how-do-i-test-if-it-is-working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4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984" y="1369797"/>
            <a:ext cx="11425849" cy="23125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、</a:t>
            </a:r>
            <a:r>
              <a:rPr lang="zh-CN" altLang="en-US" sz="2000" b="0" dirty="0"/>
              <a:t>问题引入</a:t>
            </a:r>
            <a:endParaRPr lang="en-US" altLang="zh-CN" sz="2000" b="0" dirty="0"/>
          </a:p>
          <a:p>
            <a:pPr>
              <a:buNone/>
            </a:pPr>
            <a:r>
              <a:rPr lang="en-US" altLang="zh-CN" sz="2000" b="0" dirty="0"/>
              <a:t>2</a:t>
            </a:r>
            <a:r>
              <a:rPr lang="zh-CN" altLang="en-US" sz="2000" b="0" dirty="0" smtClean="0"/>
              <a:t>、</a:t>
            </a:r>
            <a:r>
              <a:rPr lang="zh-CN" altLang="en-US" sz="2000" b="0" dirty="0"/>
              <a:t>解决方案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/>
              <a:t>3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Docker</a:t>
            </a:r>
            <a:r>
              <a:rPr lang="zh-CN" altLang="en-US" sz="2000" b="0" dirty="0"/>
              <a:t>开源项目介绍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、参考资料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078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Machine, Swarm,</a:t>
            </a:r>
            <a:r>
              <a:rPr lang="zh-CN" altLang="en-US" dirty="0"/>
              <a:t>和</a:t>
            </a:r>
            <a:r>
              <a:rPr lang="en-US" altLang="zh-CN" dirty="0"/>
              <a:t>Compose</a:t>
            </a:r>
            <a:r>
              <a:rPr lang="zh-CN" altLang="en-US" dirty="0"/>
              <a:t>编排分布式应用 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www.jdon.com/46901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Docker Swarm </a:t>
            </a:r>
            <a:r>
              <a:rPr lang="zh-CN" altLang="en-US" dirty="0"/>
              <a:t>对 </a:t>
            </a:r>
            <a:r>
              <a:rPr lang="en-US" altLang="zh-CN" dirty="0"/>
              <a:t>Docker </a:t>
            </a:r>
            <a:r>
              <a:rPr lang="zh-CN" altLang="en-US" dirty="0"/>
              <a:t>进行规模扩展 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www.oschina.net/translate/scaling-docker-with-swarm</a:t>
            </a:r>
            <a:endParaRPr lang="en-US" altLang="zh-CN" dirty="0"/>
          </a:p>
          <a:p>
            <a:r>
              <a:rPr lang="zh-CN" altLang="en-US" dirty="0"/>
              <a:t>剖析</a:t>
            </a:r>
            <a:r>
              <a:rPr lang="en-US" altLang="zh-CN" dirty="0"/>
              <a:t>Docker Swarm</a:t>
            </a:r>
            <a:r>
              <a:rPr lang="zh-CN" altLang="en-US" dirty="0"/>
              <a:t>和</a:t>
            </a:r>
            <a:r>
              <a:rPr lang="en-US" altLang="zh-CN" dirty="0" err="1"/>
              <a:t>Mesos</a:t>
            </a:r>
            <a:r>
              <a:rPr lang="zh-CN" altLang="en-US" dirty="0"/>
              <a:t>：是什么？如何结合？有什么优势？ ：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dockone.io/article/213</a:t>
            </a:r>
            <a:endParaRPr lang="en-US" altLang="zh-CN" dirty="0"/>
          </a:p>
          <a:p>
            <a:r>
              <a:rPr lang="zh-CN" altLang="en-US" dirty="0"/>
              <a:t>介绍</a:t>
            </a:r>
            <a:r>
              <a:rPr lang="en-US" altLang="zh-CN" dirty="0"/>
              <a:t>Docker Swarm + Mesos.pdf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www.open-open.com/doc/view/1de6a03a343e4f5cab8cf7fd6e883317</a:t>
            </a:r>
            <a:endParaRPr lang="en-US" altLang="zh-CN" dirty="0"/>
          </a:p>
          <a:p>
            <a:r>
              <a:rPr lang="zh-CN" altLang="en-US" dirty="0"/>
              <a:t>剖析</a:t>
            </a:r>
            <a:r>
              <a:rPr lang="en-US" altLang="zh-CN" dirty="0"/>
              <a:t>Docker Swarm</a:t>
            </a:r>
            <a:r>
              <a:rPr lang="zh-CN" altLang="en-US" dirty="0"/>
              <a:t>和</a:t>
            </a:r>
            <a:r>
              <a:rPr lang="en-US" altLang="zh-CN" dirty="0" err="1"/>
              <a:t>Mesos</a:t>
            </a:r>
            <a:r>
              <a:rPr lang="zh-CN" altLang="en-US" dirty="0"/>
              <a:t>的结合有何优势：</a:t>
            </a:r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cloud.51cto.com/art/201503/467002.htm</a:t>
            </a:r>
            <a:endParaRPr lang="en-US" altLang="zh-CN" dirty="0"/>
          </a:p>
          <a:p>
            <a:r>
              <a:rPr lang="en-US" altLang="zh-CN" dirty="0" err="1"/>
              <a:t>Chronos+Marathon</a:t>
            </a:r>
            <a:r>
              <a:rPr lang="zh-CN" altLang="en-US" dirty="0"/>
              <a:t>：在</a:t>
            </a:r>
            <a:r>
              <a:rPr lang="en-US" altLang="zh-CN" dirty="0" err="1"/>
              <a:t>Mesos</a:t>
            </a:r>
            <a:r>
              <a:rPr lang="zh-CN" altLang="en-US" dirty="0"/>
              <a:t>上运行批量和长期高可用服务 ：</a:t>
            </a:r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geek.csdn.net/news/detail/2578</a:t>
            </a:r>
            <a:endParaRPr lang="en-US" altLang="zh-CN" dirty="0"/>
          </a:p>
          <a:p>
            <a:r>
              <a:rPr lang="en-US" altLang="zh-CN" dirty="0" err="1"/>
              <a:t>Mesos</a:t>
            </a:r>
            <a:r>
              <a:rPr lang="zh-CN" altLang="en-US" dirty="0"/>
              <a:t>渐入主流，</a:t>
            </a:r>
            <a:r>
              <a:rPr lang="en-US" altLang="zh-CN" dirty="0"/>
              <a:t>Twitter</a:t>
            </a:r>
            <a:r>
              <a:rPr lang="zh-CN" altLang="en-US" dirty="0"/>
              <a:t>模式有望“无限复制”：</a:t>
            </a:r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news.cecb2b.com/info/20140225/1939856.shtml</a:t>
            </a:r>
            <a:endParaRPr lang="en-US" altLang="zh-CN" dirty="0"/>
          </a:p>
          <a:p>
            <a:r>
              <a:rPr lang="en-US" altLang="zh-CN" dirty="0" err="1"/>
              <a:t>Mesos</a:t>
            </a:r>
            <a:r>
              <a:rPr lang="zh-CN" altLang="en-US" dirty="0"/>
              <a:t>框架对比：</a:t>
            </a:r>
            <a:r>
              <a:rPr lang="en-US" altLang="zh-CN" dirty="0"/>
              <a:t>Marathon </a:t>
            </a:r>
            <a:r>
              <a:rPr lang="zh-CN" altLang="en-US" dirty="0"/>
              <a:t>和 </a:t>
            </a:r>
            <a:r>
              <a:rPr lang="en-US" altLang="zh-CN" dirty="0"/>
              <a:t>Aurora</a:t>
            </a:r>
            <a:r>
              <a:rPr lang="zh-CN" altLang="en-US" dirty="0"/>
              <a:t>：</a:t>
            </a:r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www.open-open.com/lib/view/open1431661251044.html</a:t>
            </a:r>
            <a:endParaRPr lang="en-US" altLang="zh-CN" dirty="0"/>
          </a:p>
          <a:p>
            <a:r>
              <a:rPr lang="en-US" altLang="zh-CN" dirty="0">
                <a:hlinkClick r:id="rId11"/>
              </a:rPr>
              <a:t>http://wenku.baidu.com/link?url=LiMoog3GkL3DMVzd1TDQPJD5HuznXVe0l0DPJmGThmsAxZYI-VSdks9m-ubAcmQsuoGQKWH2bIdzPB8QM8F1KBwjVuuTNgzNNK6MEY1aqU</a:t>
            </a:r>
            <a:r>
              <a:rPr lang="en-US" altLang="zh-CN" dirty="0" smtClean="0">
                <a:hlinkClick r:id="rId11"/>
              </a:rPr>
              <a:t>_</a:t>
            </a:r>
            <a:endParaRPr lang="en-US" altLang="zh-CN" dirty="0"/>
          </a:p>
          <a:p>
            <a:r>
              <a:rPr lang="zh-CN" altLang="en-US" dirty="0"/>
              <a:t>单机版</a:t>
            </a:r>
            <a:r>
              <a:rPr lang="en-US" altLang="zh-CN" dirty="0" err="1"/>
              <a:t>Mesos</a:t>
            </a:r>
            <a:r>
              <a:rPr lang="en-US" altLang="zh-CN" dirty="0"/>
              <a:t> + Marathon + Deimos + Docker</a:t>
            </a:r>
            <a:r>
              <a:rPr lang="zh-CN" altLang="en-US" dirty="0"/>
              <a:t>：</a:t>
            </a:r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www.tuicool.com/articles/FjeAbq</a:t>
            </a:r>
            <a:endParaRPr lang="en-US" altLang="zh-CN" dirty="0"/>
          </a:p>
          <a:p>
            <a:r>
              <a:rPr lang="zh-CN" altLang="en-US" dirty="0"/>
              <a:t>开源项目</a:t>
            </a:r>
            <a:r>
              <a:rPr lang="en-US" altLang="zh-CN" dirty="0"/>
              <a:t>Marathon</a:t>
            </a:r>
            <a:r>
              <a:rPr lang="zh-CN" altLang="en-US" dirty="0"/>
              <a:t>：让你的数据中心像谷歌一样运行：</a:t>
            </a:r>
            <a:r>
              <a:rPr lang="en-US" altLang="zh-CN" dirty="0">
                <a:hlinkClick r:id="rId13"/>
              </a:rPr>
              <a:t>http://</a:t>
            </a:r>
            <a:r>
              <a:rPr lang="en-US" altLang="zh-CN" dirty="0" smtClean="0">
                <a:hlinkClick r:id="rId13"/>
              </a:rPr>
              <a:t>www.csdn.net/article/2013-09-06/2816861-Marathon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Mesos</a:t>
            </a:r>
            <a:r>
              <a:rPr lang="zh-CN" altLang="en-US" dirty="0"/>
              <a:t>和</a:t>
            </a:r>
            <a:r>
              <a:rPr lang="en-US" altLang="zh-CN" dirty="0"/>
              <a:t>Marathon</a:t>
            </a:r>
            <a:r>
              <a:rPr lang="zh-CN" altLang="en-US" dirty="0"/>
              <a:t>管理</a:t>
            </a:r>
            <a:r>
              <a:rPr lang="en-US" altLang="zh-CN" dirty="0"/>
              <a:t>Docker</a:t>
            </a:r>
            <a:r>
              <a:rPr lang="zh-CN" altLang="en-US" dirty="0"/>
              <a:t>集群：</a:t>
            </a:r>
            <a:r>
              <a:rPr lang="en-US" altLang="zh-CN" dirty="0">
                <a:hlinkClick r:id="rId14"/>
              </a:rPr>
              <a:t>http://</a:t>
            </a:r>
            <a:r>
              <a:rPr lang="en-US" altLang="zh-CN" dirty="0" smtClean="0">
                <a:hlinkClick r:id="rId14"/>
              </a:rPr>
              <a:t>www.jdon.com/artichect/managing-docker-clusters-using-mesos-and-marathon.html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条命令在</a:t>
            </a:r>
            <a:r>
              <a:rPr lang="en-US" altLang="zh-CN" dirty="0" err="1"/>
              <a:t>docker</a:t>
            </a:r>
            <a:r>
              <a:rPr lang="zh-CN" altLang="en-US" dirty="0"/>
              <a:t>中部署</a:t>
            </a:r>
            <a:r>
              <a:rPr lang="en-US" altLang="zh-CN" dirty="0" err="1"/>
              <a:t>Mesos</a:t>
            </a:r>
            <a:r>
              <a:rPr lang="zh-CN" altLang="en-US" dirty="0"/>
              <a:t>集群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hlinkClick r:id="rId15"/>
              </a:rPr>
              <a:t>http</a:t>
            </a:r>
            <a:r>
              <a:rPr lang="en-US" altLang="zh-CN" dirty="0">
                <a:hlinkClick r:id="rId15"/>
              </a:rPr>
              <a:t>://</a:t>
            </a:r>
            <a:r>
              <a:rPr lang="en-US" altLang="zh-CN" dirty="0" smtClean="0">
                <a:hlinkClick r:id="rId15"/>
              </a:rPr>
              <a:t>blog.csdn.net/yangzhenping/article/details/42921211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95786" y="1326254"/>
            <a:ext cx="11650646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9600" dirty="0" smtClean="0">
                <a:ln w="73025">
                  <a:noFill/>
                </a:ln>
                <a:solidFill>
                  <a:srgbClr val="DB2914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Q</a:t>
            </a:r>
            <a:r>
              <a:rPr lang="en-US" altLang="zh-CN" sz="2000" dirty="0" smtClean="0">
                <a:ln w="73025">
                  <a:noFill/>
                </a:ln>
                <a:solidFill>
                  <a:schemeClr val="bg2">
                    <a:lumMod val="75000"/>
                  </a:schemeClr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&amp;</a:t>
            </a:r>
            <a:r>
              <a:rPr lang="en-US" altLang="zh-CN" sz="9600" dirty="0" smtClean="0">
                <a:ln w="73025">
                  <a:noFill/>
                </a:ln>
                <a:solidFill>
                  <a:srgbClr val="0070C0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A</a:t>
            </a:r>
            <a:endParaRPr lang="zh-CN" altLang="en-US" sz="9600" dirty="0" smtClean="0">
              <a:ln w="73025">
                <a:noFill/>
              </a:ln>
              <a:solidFill>
                <a:srgbClr val="0070C0"/>
              </a:solidFill>
              <a:latin typeface="Kozuka Gothic Pr6N H" panose="020B0800000000000000" pitchFamily="34" charset="-128"/>
              <a:ea typeface="Kozuka Gothic Pr6N H" panose="020B0800000000000000" pitchFamily="34" charset="-128"/>
              <a:cs typeface="经典繁仿黑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</a:t>
            </a:r>
            <a:r>
              <a:rPr lang="zh-CN" altLang="en-US" b="0" dirty="0" smtClean="0"/>
              <a:t>、问题引入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解决什么问题？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36818"/>
            <a:ext cx="10935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3333FF"/>
                </a:solidFill>
              </a:rPr>
              <a:t>考虑如下</a:t>
            </a:r>
            <a:r>
              <a:rPr lang="zh-CN" altLang="en-US" u="sng" dirty="0" smtClean="0">
                <a:solidFill>
                  <a:srgbClr val="3333FF"/>
                </a:solidFill>
              </a:rPr>
              <a:t>场景：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r>
              <a:rPr lang="zh-CN" altLang="en-US" dirty="0"/>
              <a:t>一</a:t>
            </a:r>
            <a:r>
              <a:rPr lang="zh-CN" altLang="en-US" dirty="0" smtClean="0"/>
              <a:t>个较大型的分布式系统，比如绿盟云。需要跨主机分布式部署、管理、和运维，内部有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、消息队列、负载</a:t>
            </a:r>
            <a:r>
              <a:rPr lang="zh-CN" altLang="en-US" dirty="0" smtClean="0"/>
              <a:t>均衡、分布式等各种基础服务组成。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我们需要什么样的云平台？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如何使用容器有效的组织各种服务？有</a:t>
            </a:r>
            <a:r>
              <a:rPr lang="zh-CN" altLang="en-US" dirty="0"/>
              <a:t>状态</a:t>
            </a:r>
            <a:r>
              <a:rPr lang="zh-CN" altLang="en-US" dirty="0" smtClean="0"/>
              <a:t>服务和无状态服务分别怎么处理？</a:t>
            </a:r>
            <a:r>
              <a:rPr lang="en-US" altLang="zh-CN" dirty="0"/>
              <a:t> </a:t>
            </a:r>
            <a:r>
              <a:rPr lang="en-US" altLang="zh-CN" u="sng" dirty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服务</a:t>
            </a:r>
            <a:r>
              <a:rPr lang="zh-CN" altLang="en-US" u="sng" dirty="0">
                <a:solidFill>
                  <a:srgbClr val="3333FF"/>
                </a:solidFill>
              </a:rPr>
              <a:t>实施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如何跨主机分布式部署、更新、运维？</a:t>
            </a:r>
            <a:r>
              <a:rPr lang="en-US" altLang="zh-CN" dirty="0"/>
              <a:t> 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分布式管理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如何保证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容器的高可用？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高可用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如何对主机资源进行有效管理、并充分利用主机资源？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智能调度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如何对容器存储进行管理？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容器存储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如何对分布式容器环境进行自动部署、</a:t>
            </a:r>
            <a:r>
              <a:rPr lang="en-US" altLang="zh-CN" dirty="0"/>
              <a:t>R</a:t>
            </a:r>
            <a:r>
              <a:rPr lang="en-US" altLang="zh-CN" dirty="0" smtClean="0"/>
              <a:t>olling </a:t>
            </a:r>
            <a:r>
              <a:rPr lang="en-US" altLang="zh-CN" dirty="0"/>
              <a:t>U</a:t>
            </a:r>
            <a:r>
              <a:rPr lang="en-US" altLang="zh-CN" dirty="0" smtClean="0"/>
              <a:t>pdate</a:t>
            </a:r>
            <a:r>
              <a:rPr lang="zh-CN" altLang="en-US" dirty="0" smtClean="0"/>
              <a:t>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自动</a:t>
            </a:r>
            <a:r>
              <a:rPr lang="zh-CN" altLang="en-US" u="sng" dirty="0" smtClean="0">
                <a:solidFill>
                  <a:srgbClr val="3333FF"/>
                </a:solidFill>
              </a:rPr>
              <a:t>部署</a:t>
            </a:r>
            <a:r>
              <a:rPr lang="en-US" altLang="zh-CN" u="sng" dirty="0" smtClean="0">
                <a:solidFill>
                  <a:srgbClr val="3333FF"/>
                </a:solidFill>
              </a:rPr>
              <a:t>/</a:t>
            </a:r>
            <a:r>
              <a:rPr lang="zh-CN" altLang="en-US" u="sng" dirty="0" smtClean="0">
                <a:solidFill>
                  <a:srgbClr val="3333FF"/>
                </a:solidFill>
              </a:rPr>
              <a:t>更新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如何将容器应用开发与当前研发流程结合起来，方便管理？比如</a:t>
            </a:r>
            <a:r>
              <a:rPr lang="zh-CN" altLang="en-US" dirty="0"/>
              <a:t>开发、构建、测试、上线</a:t>
            </a:r>
            <a:r>
              <a:rPr lang="zh-CN" altLang="en-US" dirty="0" smtClean="0"/>
              <a:t>、更新、运维、监控等各个阶段如何有效管理？如何结合产品现状切换容器？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无缝切换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如何做服务自动发现与负载均衡？</a:t>
            </a:r>
            <a:r>
              <a:rPr lang="en-US" altLang="zh-CN" u="sng" dirty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服务发现、负载均衡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如何对容器进行监控、日志等处理？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系统</a:t>
            </a:r>
            <a:r>
              <a:rPr lang="zh-CN" altLang="en-US" u="sng" dirty="0" smtClean="0">
                <a:solidFill>
                  <a:srgbClr val="3333FF"/>
                </a:solidFill>
              </a:rPr>
              <a:t>监控、日志处理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我们需要什么样的最佳实践？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最佳实践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基于以上问题，应该如何解决？目前有哪些开源解决方案可供参考？分别有什么优势、缺点？我们应该怎么选择？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50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</a:t>
            </a:r>
            <a:r>
              <a:rPr lang="zh-CN" altLang="en-US" b="0" dirty="0" smtClean="0"/>
              <a:t>、问题引入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问题分类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1" y="920414"/>
            <a:ext cx="8752832" cy="272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053" y="3645241"/>
            <a:ext cx="10935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 smtClean="0">
                <a:solidFill>
                  <a:srgbClr val="3333FF"/>
                </a:solidFill>
              </a:rPr>
              <a:t>关键问题：</a:t>
            </a:r>
            <a:endParaRPr lang="en-US" altLang="zh-CN" sz="1600" u="sng" dirty="0" smtClean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服务</a:t>
            </a:r>
            <a:r>
              <a:rPr lang="zh-CN" altLang="en-US" sz="1600" dirty="0" smtClean="0"/>
              <a:t>实施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容器存储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分布式管理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智能调度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高可用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自动</a:t>
            </a:r>
            <a:r>
              <a:rPr lang="zh-CN" altLang="en-US" sz="1600" dirty="0" smtClean="0"/>
              <a:t>部署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更新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服务</a:t>
            </a:r>
            <a:r>
              <a:rPr lang="zh-CN" altLang="en-US" sz="1600" dirty="0" smtClean="0"/>
              <a:t>发现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负载均衡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系统监控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日志</a:t>
            </a:r>
            <a:r>
              <a:rPr lang="zh-CN" altLang="en-US" sz="1600" dirty="0" smtClean="0"/>
              <a:t>处理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无缝</a:t>
            </a:r>
            <a:r>
              <a:rPr lang="zh-CN" altLang="en-US" sz="1600" dirty="0" smtClean="0"/>
              <a:t>切换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最佳实践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0444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、解决方案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我们需要什么样的云平台？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150" y="5688496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1823" y="5952808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7436" y="5952809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59906" y="5688496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75650" y="5688496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385216" y="5705673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9805089" y="5714561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971903" y="5848434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0997516" y="5837428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971903" y="6312502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-master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997516" y="6312502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ysql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56698" y="5952810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3a-ldap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682311" y="5952811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93585" y="6366106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219198" y="6366107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656698" y="6366105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82311" y="6366106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088919" y="5953513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114532" y="5953514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088919" y="6366104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114532" y="6366105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469651" y="5941158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495264" y="5941159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469651" y="6377760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495264" y="6377761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4451"/>
              </p:ext>
            </p:extLst>
          </p:nvPr>
        </p:nvGraphicFramePr>
        <p:xfrm>
          <a:off x="109150" y="939106"/>
          <a:ext cx="10721552" cy="460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88"/>
                <a:gridCol w="1161535"/>
                <a:gridCol w="8136929"/>
              </a:tblGrid>
              <a:tr h="26037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4418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服务实施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无状态服务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化，有状态服务如</a:t>
                      </a:r>
                      <a:r>
                        <a:rPr lang="en-US" altLang="zh-CN" sz="1400" dirty="0" smtClean="0"/>
                        <a:t>MySQL</a:t>
                      </a:r>
                      <a:r>
                        <a:rPr lang="zh-CN" altLang="en-US" sz="1400" dirty="0" smtClean="0"/>
                        <a:t>可以保持现有状态或者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容器存储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Local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使用本地存储，不考虑容器迁移。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分布式管理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Mannul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自己制定容器部署策略，指定容器部署到哪台主机。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智能调度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Mannul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自己定义容器部署密度、分布。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高可用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Mannul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自己保证容器高可用，监控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重启解决容器服务异常问题；主机</a:t>
                      </a:r>
                      <a:r>
                        <a:rPr lang="en-US" altLang="zh-CN" sz="1400" dirty="0" smtClean="0"/>
                        <a:t>crash</a:t>
                      </a:r>
                      <a:r>
                        <a:rPr lang="zh-CN" altLang="en-US" sz="1400" dirty="0" smtClean="0"/>
                        <a:t>场景手动恢复。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自动部署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Malakas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通过</a:t>
                      </a:r>
                      <a:r>
                        <a:rPr lang="en-US" altLang="zh-CN" sz="1400" dirty="0" err="1" smtClean="0"/>
                        <a:t>Malakas</a:t>
                      </a:r>
                      <a:r>
                        <a:rPr lang="zh-CN" altLang="en-US" sz="1400" dirty="0" smtClean="0"/>
                        <a:t>自动部署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更新。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服务发现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负载均衡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不涉及。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系统监控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开源方案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使用开源方案对容器进行监控。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日志处理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使用开源方案查看容器日志；或者使用当前分布式日志机制（需要能够兼容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无缝切换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私有</a:t>
                      </a:r>
                      <a:r>
                        <a:rPr lang="en-US" altLang="zh-CN" sz="1400" dirty="0" smtClean="0"/>
                        <a:t>Hub</a:t>
                      </a:r>
                      <a:r>
                        <a:rPr lang="zh-CN" altLang="en-US" sz="1400" dirty="0" smtClean="0"/>
                        <a:t>搭建、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定义、自动部署脚本。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最佳实践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主要涉及服务实施、主机管理、容器密度分布、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、应用性能调优等。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81070" y="485341"/>
            <a:ext cx="2619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3333FF"/>
                </a:solidFill>
              </a:rPr>
              <a:t>静态方案：</a:t>
            </a:r>
            <a:endParaRPr lang="en-US" altLang="zh-CN" b="1" u="sng" dirty="0" smtClean="0">
              <a:solidFill>
                <a:srgbClr val="3333FF"/>
              </a:solidFill>
            </a:endParaRPr>
          </a:p>
          <a:p>
            <a:r>
              <a:rPr lang="zh-CN" altLang="en-US" dirty="0" smtClean="0"/>
              <a:t>只需要简单使用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，可以不</a:t>
            </a:r>
            <a:r>
              <a:rPr lang="zh-CN" altLang="en-US" dirty="0"/>
              <a:t>需要其他开源</a:t>
            </a:r>
            <a:r>
              <a:rPr lang="zh-CN" altLang="en-US" dirty="0" smtClean="0"/>
              <a:t>框架，或者使用第三方单机版简易开源管理方案。主要工作是搭建私有</a:t>
            </a:r>
            <a:r>
              <a:rPr lang="en-US" altLang="zh-CN" dirty="0" smtClean="0"/>
              <a:t>Hub</a:t>
            </a:r>
            <a:r>
              <a:rPr lang="zh-CN" altLang="en-US" dirty="0" smtClean="0"/>
              <a:t>，拉取</a:t>
            </a:r>
            <a:r>
              <a:rPr lang="en-US" altLang="zh-CN" dirty="0" smtClean="0"/>
              <a:t>IMG</a:t>
            </a:r>
            <a:r>
              <a:rPr lang="zh-CN" altLang="en-US" dirty="0" smtClean="0"/>
              <a:t>部署到指定主机。前期上手快，后期维护难度较大。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873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0" grpId="0" animBg="1"/>
      <p:bldP spid="51" grpId="0" animBg="1"/>
      <p:bldP spid="52" grpId="0" animBg="1"/>
      <p:bldP spid="58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、解决方案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我们需要什么样的云平台？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36818"/>
            <a:ext cx="10935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>
                <a:solidFill>
                  <a:srgbClr val="3333FF"/>
                </a:solidFill>
              </a:rPr>
              <a:t>动态方案：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r>
              <a:rPr lang="zh-CN" altLang="en-US" dirty="0" smtClean="0">
                <a:solidFill>
                  <a:srgbClr val="3333FF"/>
                </a:solidFill>
              </a:rPr>
              <a:t>容器基于分布式环境动态调度、迁移、高可用。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三剑客：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官方管理方案，起步较晚，设计借鉴后两者。目前还不成熟，且朝商业化方向发展。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mesos+marathon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开源项目，非常成熟，经过大规模生产环境验证。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Kubernetes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borg</a:t>
            </a:r>
            <a:r>
              <a:rPr lang="zh-CN" altLang="en-US" dirty="0" smtClean="0"/>
              <a:t>开源的版本，设计非常好，很多概念是业界标准，起初与</a:t>
            </a:r>
            <a:r>
              <a:rPr lang="en-US" altLang="zh-CN" dirty="0" smtClean="0"/>
              <a:t>GCE</a:t>
            </a:r>
            <a:r>
              <a:rPr lang="zh-CN" altLang="en-US" dirty="0" smtClean="0"/>
              <a:t>绑定，现在比较成熟。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其他：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swarm+mesos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cloudify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panamax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开源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cloudfoundry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openshift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flynn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deis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2692" y="4205697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365" y="4470009"/>
            <a:ext cx="976186" cy="34186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0978" y="4470010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13448" y="4205697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29192" y="4205697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38758" y="4222874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858631" y="4231762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25445" y="4365635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051058" y="4354629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25445" y="4829703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-master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051058" y="4829703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ysql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10240" y="4470011"/>
            <a:ext cx="976186" cy="34186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3a-ldap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35853" y="4470012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7127" y="4883307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72740" y="4883308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10240" y="4883306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35853" y="4883307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42461" y="4470714"/>
            <a:ext cx="976186" cy="34186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68074" y="4470715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42461" y="4883305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168074" y="4883306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523193" y="4458359"/>
            <a:ext cx="976186" cy="34186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548806" y="4458360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523193" y="4894961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548806" y="4894962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21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三剑客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0" y="1173891"/>
            <a:ext cx="8582025" cy="46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18141" y="1173891"/>
            <a:ext cx="2706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3333FF"/>
                </a:solidFill>
              </a:rPr>
              <a:t>Docker Machine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安装、管理远程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r>
              <a:rPr lang="en-US" altLang="zh-CN" u="sng" dirty="0" smtClean="0">
                <a:solidFill>
                  <a:srgbClr val="3333FF"/>
                </a:solidFill>
              </a:rPr>
              <a:t>Docker Swarm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主机集群化管理</a:t>
            </a:r>
            <a:endParaRPr lang="en-US" altLang="zh-CN" dirty="0" smtClean="0"/>
          </a:p>
          <a:p>
            <a:r>
              <a:rPr lang="en-US" altLang="zh-CN" u="sng" dirty="0" smtClean="0">
                <a:solidFill>
                  <a:srgbClr val="3333FF"/>
                </a:solidFill>
              </a:rPr>
              <a:t>Docker </a:t>
            </a:r>
            <a:r>
              <a:rPr lang="en-US" altLang="zh-CN" u="sng" dirty="0" err="1" smtClean="0">
                <a:solidFill>
                  <a:srgbClr val="3333FF"/>
                </a:solidFill>
              </a:rPr>
              <a:t>Compose</a:t>
            </a:r>
            <a:r>
              <a:rPr lang="en-US" altLang="zh-CN" dirty="0" err="1" smtClean="0"/>
              <a:t>:muliti-docker</a:t>
            </a:r>
            <a:r>
              <a:rPr lang="zh-CN" altLang="en-US" dirty="0" smtClean="0"/>
              <a:t>应用的定义、运行等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2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三剑客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" y="1125624"/>
            <a:ext cx="88201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17" y="3140161"/>
            <a:ext cx="356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417" y="113786"/>
            <a:ext cx="3943350" cy="286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17" y="4909236"/>
            <a:ext cx="5619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11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三剑客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30005"/>
              </p:ext>
            </p:extLst>
          </p:nvPr>
        </p:nvGraphicFramePr>
        <p:xfrm>
          <a:off x="109150" y="1396315"/>
          <a:ext cx="11691550" cy="460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837"/>
                <a:gridCol w="1625910"/>
                <a:gridCol w="8513803"/>
              </a:tblGrid>
              <a:tr h="26037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4418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服务实施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无状态服务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化，有状态服务如</a:t>
                      </a:r>
                      <a:r>
                        <a:rPr lang="en-US" altLang="zh-CN" sz="1400" dirty="0" smtClean="0"/>
                        <a:t>MySQL</a:t>
                      </a:r>
                      <a:r>
                        <a:rPr lang="zh-CN" altLang="en-US" sz="1400" dirty="0" smtClean="0"/>
                        <a:t>可以保持现有状态或者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容器存储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有状态服务：本地静态；或者分布式  无状态服务：分布式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分布式管理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Docker Swarm</a:t>
                      </a:r>
                      <a:r>
                        <a:rPr lang="zh-CN" altLang="en-US" sz="1400" dirty="0" smtClean="0"/>
                        <a:t>有比较灵活的调度策略。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智能调度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Docker Swarm</a:t>
                      </a:r>
                      <a:r>
                        <a:rPr lang="zh-CN" altLang="en-US" sz="1400" dirty="0" smtClean="0"/>
                        <a:t>有比较灵活的调度策略。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高可用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比较弱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自动部署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Malakas+Compose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编写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工作流，</a:t>
                      </a:r>
                      <a:r>
                        <a:rPr lang="en-US" altLang="zh-CN" sz="1400" dirty="0" err="1" smtClean="0"/>
                        <a:t>Malakas</a:t>
                      </a:r>
                      <a:r>
                        <a:rPr lang="zh-CN" altLang="en-US" sz="1400" dirty="0" smtClean="0"/>
                        <a:t>传参启动。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服务发现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负载均衡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Etcd+nginx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haproxy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资料较少，不太成熟。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系统监控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开源方案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使用开源方案对容器进行监控。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日志处理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使用开源方案查看容器日志；或者使用当前分布式日志机制（需要能够兼容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无缝切换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支撑系统还不成熟。私有</a:t>
                      </a:r>
                      <a:r>
                        <a:rPr lang="en-US" altLang="zh-CN" sz="1400" dirty="0" smtClean="0"/>
                        <a:t>Hub</a:t>
                      </a:r>
                      <a:r>
                        <a:rPr lang="zh-CN" altLang="en-US" sz="1400" dirty="0" smtClean="0"/>
                        <a:t>搭建、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定义、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定义、自动部署脚本等等。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最佳实践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主要涉及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、监控日志、高可用、负载均衡、应用性能调优等。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8720" y="485341"/>
            <a:ext cx="2953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3333FF"/>
                </a:solidFill>
              </a:rPr>
              <a:t>动态</a:t>
            </a:r>
            <a:r>
              <a:rPr lang="zh-CN" altLang="en-US" b="1" u="sng" dirty="0" smtClean="0">
                <a:solidFill>
                  <a:srgbClr val="3333FF"/>
                </a:solidFill>
              </a:rPr>
              <a:t>方案</a:t>
            </a:r>
            <a:r>
              <a:rPr lang="en-US" altLang="zh-CN" b="1" u="sng" dirty="0" smtClean="0">
                <a:solidFill>
                  <a:srgbClr val="3333FF"/>
                </a:solidFill>
              </a:rPr>
              <a:t>—Docker</a:t>
            </a:r>
            <a:r>
              <a:rPr lang="zh-CN" altLang="en-US" b="1" u="sng" dirty="0" smtClean="0">
                <a:solidFill>
                  <a:srgbClr val="3333FF"/>
                </a:solidFill>
              </a:rPr>
              <a:t>三剑客：</a:t>
            </a:r>
            <a:endParaRPr lang="en-US" altLang="zh-CN" b="1" u="sng" dirty="0" smtClean="0">
              <a:solidFill>
                <a:srgbClr val="3333FF"/>
              </a:solidFill>
            </a:endParaRP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官方解决方案，通用性“较强”，系统设计本身借鉴其他开源项目，还不成熟，如果使用工作量较大。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28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16487</TotalTime>
  <Words>2403</Words>
  <Application>Microsoft Office PowerPoint</Application>
  <PresentationFormat>自定义</PresentationFormat>
  <Paragraphs>370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主题1</vt:lpstr>
      <vt:lpstr> 基于Docker的云平台  Docker进阶</vt:lpstr>
      <vt:lpstr>主要内容</vt:lpstr>
      <vt:lpstr>1、问题引入-解决什么问题？</vt:lpstr>
      <vt:lpstr>1、问题引入-问题分类</vt:lpstr>
      <vt:lpstr>2、解决方案—我们需要什么样的云平台？</vt:lpstr>
      <vt:lpstr>2、解决方案—我们需要什么样的云平台？</vt:lpstr>
      <vt:lpstr>3、Docker开源项目介绍-Docker三剑客</vt:lpstr>
      <vt:lpstr>3、Docker开源项目介绍-Docker三剑客</vt:lpstr>
      <vt:lpstr>3、Docker开源项目介绍-Docker三剑客</vt:lpstr>
      <vt:lpstr>3、Docker开源项目介绍-mesos+marathon</vt:lpstr>
      <vt:lpstr>3、Docker开源项目介绍-mesos+marathon</vt:lpstr>
      <vt:lpstr>3、Docker开源项目介绍-kubernetes</vt:lpstr>
      <vt:lpstr>3、Docker开源项目介绍-kubernetes</vt:lpstr>
      <vt:lpstr>4、参考资料</vt:lpstr>
      <vt:lpstr>4、参考资料</vt:lpstr>
      <vt:lpstr>4、参考资料</vt:lpstr>
      <vt:lpstr>4、参考资料</vt:lpstr>
      <vt:lpstr>4、参考资料</vt:lpstr>
      <vt:lpstr>4、参考资料</vt:lpstr>
      <vt:lpstr>4、参考资料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dell</cp:lastModifiedBy>
  <cp:revision>2298</cp:revision>
  <dcterms:created xsi:type="dcterms:W3CDTF">2013-10-14T04:22:13Z</dcterms:created>
  <dcterms:modified xsi:type="dcterms:W3CDTF">2016-03-02T08:59:16Z</dcterms:modified>
</cp:coreProperties>
</file>