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61" r:id="rId2"/>
    <p:sldId id="256" r:id="rId3"/>
    <p:sldId id="258" r:id="rId4"/>
    <p:sldId id="259" r:id="rId5"/>
    <p:sldId id="271" r:id="rId6"/>
    <p:sldId id="275" r:id="rId7"/>
    <p:sldId id="270" r:id="rId8"/>
    <p:sldId id="277"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104" y="-3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770888" y="1295401"/>
            <a:ext cx="8650224"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763895" y="1524000"/>
            <a:ext cx="8664211"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763895" y="3299013"/>
            <a:ext cx="8664212"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CFC1D51D-34BB-425E-BD03-088A5E1442F4}" type="datetimeFigureOut">
              <a:rPr lang="en-US" smtClean="0"/>
              <a:t>04/10/15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1198" y="611872"/>
            <a:ext cx="5439393"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711198" y="1787856"/>
            <a:ext cx="5439393"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1D51D-34BB-425E-BD03-088A5E1442F4}" type="datetimeFigureOut">
              <a:rPr lang="en-US" smtClean="0"/>
              <a:t>04/10/15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248F4-26DB-4093-B286-397F0EEEB4E8}" type="slidenum">
              <a:rPr lang="en-US" smtClean="0"/>
              <a:t>‹#›</a:t>
            </a:fld>
            <a:endParaRPr lang="en-US"/>
          </a:p>
        </p:txBody>
      </p:sp>
      <p:sp>
        <p:nvSpPr>
          <p:cNvPr id="8" name="Picture Placeholder 2"/>
          <p:cNvSpPr>
            <a:spLocks noGrp="1"/>
          </p:cNvSpPr>
          <p:nvPr>
            <p:ph type="pic" idx="1"/>
          </p:nvPr>
        </p:nvSpPr>
        <p:spPr>
          <a:xfrm>
            <a:off x="6787489" y="359393"/>
            <a:ext cx="48768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C1D51D-34BB-425E-BD03-088A5E1442F4}" type="datetimeFigureOut">
              <a:rPr lang="en-US" smtClean="0"/>
              <a:t>04/10/15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6389" y="368301"/>
            <a:ext cx="2032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32365" y="368301"/>
            <a:ext cx="8919635"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C1D51D-34BB-425E-BD03-088A5E1442F4}" type="datetimeFigureOut">
              <a:rPr lang="en-US" smtClean="0"/>
              <a:t>04/10/15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C1D51D-34BB-425E-BD03-088A5E1442F4}" type="datetimeFigureOut">
              <a:rPr lang="en-US" smtClean="0"/>
              <a:t>04/10/15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84718" y="3352802"/>
            <a:ext cx="11222567"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484718" y="4771030"/>
            <a:ext cx="11222567"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CFC1D51D-34BB-425E-BD03-088A5E1442F4}" type="datetimeFigureOut">
              <a:rPr lang="en-US" smtClean="0"/>
              <a:t>04/10/15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48F4-26DB-4093-B286-397F0EEEB4E8}" type="slidenum">
              <a:rPr lang="en-US" smtClean="0"/>
              <a:t>‹#›</a:t>
            </a:fld>
            <a:endParaRPr lang="en-US"/>
          </a:p>
        </p:txBody>
      </p:sp>
      <p:sp>
        <p:nvSpPr>
          <p:cNvPr id="9" name="Picture Placeholder 2"/>
          <p:cNvSpPr>
            <a:spLocks noGrp="1"/>
          </p:cNvSpPr>
          <p:nvPr>
            <p:ph type="pic" idx="13"/>
          </p:nvPr>
        </p:nvSpPr>
        <p:spPr>
          <a:xfrm>
            <a:off x="494640" y="363538"/>
            <a:ext cx="1120272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2367" y="2403145"/>
            <a:ext cx="10742084"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732367" y="3736006"/>
            <a:ext cx="10742084"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1D51D-34BB-425E-BD03-088A5E1442F4}" type="datetimeFigureOut">
              <a:rPr lang="en-US" smtClean="0"/>
              <a:t>04/10/15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2367" y="107576"/>
            <a:ext cx="10723035"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732367" y="1600201"/>
            <a:ext cx="512064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334761" y="1600201"/>
            <a:ext cx="512064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FC1D51D-34BB-425E-BD03-088A5E1442F4}" type="datetimeFigureOut">
              <a:rPr lang="en-US" smtClean="0"/>
              <a:t>04/10/15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2365" y="107576"/>
            <a:ext cx="10723035"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32365" y="1453225"/>
            <a:ext cx="512064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2365" y="2347416"/>
            <a:ext cx="512064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34760" y="1453225"/>
            <a:ext cx="512064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4760" y="2347416"/>
            <a:ext cx="512064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FC1D51D-34BB-425E-BD03-088A5E1442F4}" type="datetimeFigureOut">
              <a:rPr lang="en-US" smtClean="0"/>
              <a:t>04/10/15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FC1D51D-34BB-425E-BD03-088A5E1442F4}" type="datetimeFigureOut">
              <a:rPr lang="en-US" smtClean="0"/>
              <a:t>04/10/15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1D51D-34BB-425E-BD03-088A5E1442F4}" type="datetimeFigureOut">
              <a:rPr lang="en-US" smtClean="0"/>
              <a:t>04/10/15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1199" y="611872"/>
            <a:ext cx="512064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6323765" y="368300"/>
            <a:ext cx="512064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11199" y="1787856"/>
            <a:ext cx="512064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1D51D-34BB-425E-BD03-088A5E1442F4}" type="datetimeFigureOut">
              <a:rPr lang="en-US" smtClean="0"/>
              <a:t>04/10/15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248F4-26DB-4093-B286-397F0EEEB4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2367" y="107576"/>
            <a:ext cx="10723035"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32367" y="1600201"/>
            <a:ext cx="10723035"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506447" y="6275669"/>
            <a:ext cx="2844800" cy="365125"/>
          </a:xfrm>
          <a:prstGeom prst="rect">
            <a:avLst/>
          </a:prstGeom>
        </p:spPr>
        <p:txBody>
          <a:bodyPr vert="horz" lIns="91440" tIns="45720" rIns="91440" bIns="45720" rtlCol="0" anchor="ctr"/>
          <a:lstStyle>
            <a:lvl1pPr algn="r">
              <a:defRPr sz="1200">
                <a:solidFill>
                  <a:schemeClr val="bg1"/>
                </a:solidFill>
              </a:defRPr>
            </a:lvl1pPr>
          </a:lstStyle>
          <a:p>
            <a:fld id="{CFC1D51D-34BB-425E-BD03-088A5E1442F4}" type="datetimeFigureOut">
              <a:rPr lang="en-US" smtClean="0"/>
              <a:t>04/10/15</a:t>
            </a:fld>
            <a:endParaRPr lang="en-US"/>
          </a:p>
        </p:txBody>
      </p:sp>
      <p:sp>
        <p:nvSpPr>
          <p:cNvPr id="5" name="Footer Placeholder 4"/>
          <p:cNvSpPr>
            <a:spLocks noGrp="1"/>
          </p:cNvSpPr>
          <p:nvPr>
            <p:ph type="ftr" sz="quarter" idx="3"/>
          </p:nvPr>
        </p:nvSpPr>
        <p:spPr>
          <a:xfrm>
            <a:off x="352611" y="6275669"/>
            <a:ext cx="6454588"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10530541" y="6275669"/>
            <a:ext cx="1320800" cy="365125"/>
          </a:xfrm>
          <a:prstGeom prst="rect">
            <a:avLst/>
          </a:prstGeom>
        </p:spPr>
        <p:txBody>
          <a:bodyPr vert="horz" lIns="91440" tIns="45720" rIns="91440" bIns="45720" rtlCol="0" anchor="ctr"/>
          <a:lstStyle>
            <a:lvl1pPr algn="r">
              <a:defRPr sz="3600">
                <a:solidFill>
                  <a:schemeClr val="bg1"/>
                </a:solidFill>
              </a:defRPr>
            </a:lvl1pPr>
          </a:lstStyle>
          <a:p>
            <a:fld id="{226248F4-26DB-4093-B286-397F0EEEB4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3"/>
            <a:ext cx="10058400" cy="2125916"/>
          </a:xfrm>
        </p:spPr>
        <p:txBody>
          <a:bodyPr/>
          <a:lstStyle/>
          <a:p>
            <a:pPr algn="ctr"/>
            <a:r>
              <a:rPr lang="en-US" b="1" dirty="0" smtClean="0"/>
              <a:t>Service For Seniors</a:t>
            </a:r>
            <a:br>
              <a:rPr lang="en-US" b="1" dirty="0" smtClean="0"/>
            </a:br>
            <a:r>
              <a:rPr lang="en-US" sz="3200" b="1" dirty="0" smtClean="0"/>
              <a:t>Empowering Independent Living</a:t>
            </a:r>
            <a:endParaRPr lang="en-US" sz="3200" b="1" dirty="0"/>
          </a:p>
        </p:txBody>
      </p:sp>
      <p:sp>
        <p:nvSpPr>
          <p:cNvPr id="7" name="Rectangle 2"/>
          <p:cNvSpPr>
            <a:spLocks noGrp="1" noChangeArrowheads="1"/>
          </p:cNvSpPr>
          <p:nvPr>
            <p:ph type="subTitle" idx="1"/>
          </p:nvPr>
        </p:nvSpPr>
        <p:spPr bwMode="auto">
          <a:xfrm>
            <a:off x="4561697" y="3055824"/>
            <a:ext cx="27792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buClrTx/>
            </a:pPr>
            <a:r>
              <a:rPr lang="en-US" altLang="en-US" b="1" dirty="0">
                <a:solidFill>
                  <a:srgbClr val="000000"/>
                </a:solidFill>
                <a:latin typeface="Arial" panose="020B0604020202020204" pitchFamily="34" charset="0"/>
                <a:ea typeface="Cambria" panose="02040503050406030204" pitchFamily="18" charset="0"/>
                <a:cs typeface="Cambria" panose="02040503050406030204" pitchFamily="18" charset="0"/>
              </a:rPr>
              <a:t>Submitted </a:t>
            </a:r>
            <a:r>
              <a:rPr lang="en-US" altLang="en-US" b="1" dirty="0" smtClean="0">
                <a:solidFill>
                  <a:srgbClr val="000000"/>
                </a:solidFill>
                <a:latin typeface="Arial" panose="020B0604020202020204" pitchFamily="34" charset="0"/>
                <a:ea typeface="Cambria" panose="02040503050406030204" pitchFamily="18" charset="0"/>
                <a:cs typeface="Cambria" panose="02040503050406030204" pitchFamily="18" charset="0"/>
              </a:rPr>
              <a:t>By</a:t>
            </a:r>
            <a:endParaRPr lang="en-US" altLang="en-US" sz="1600" dirty="0">
              <a:solidFill>
                <a:schemeClr val="tx1"/>
              </a:solidFill>
              <a:latin typeface="Arial" panose="020B0604020202020204" pitchFamily="34" charset="0"/>
            </a:endParaRPr>
          </a:p>
          <a:p>
            <a:pPr lvl="0" algn="ctr" defTabSz="914400" eaLnBrk="0" fontAlgn="base" hangingPunct="0">
              <a:spcBef>
                <a:spcPct val="0"/>
              </a:spcBef>
              <a:spcAft>
                <a:spcPct val="0"/>
              </a:spcAft>
              <a:buClrTx/>
            </a:pPr>
            <a:r>
              <a:rPr lang="en-US" altLang="en-US" dirty="0" smtClean="0">
                <a:solidFill>
                  <a:srgbClr val="000000"/>
                </a:solidFill>
                <a:latin typeface="Arial" panose="020B0604020202020204" pitchFamily="34" charset="0"/>
                <a:ea typeface="Cambria" panose="02040503050406030204" pitchFamily="18" charset="0"/>
                <a:cs typeface="Cambria" panose="02040503050406030204" pitchFamily="18" charset="0"/>
              </a:rPr>
              <a:t>Team </a:t>
            </a:r>
            <a:r>
              <a:rPr lang="en-US" altLang="en-US" dirty="0">
                <a:solidFill>
                  <a:srgbClr val="000000"/>
                </a:solidFill>
                <a:latin typeface="Arial" panose="020B0604020202020204" pitchFamily="34" charset="0"/>
                <a:ea typeface="Cambria" panose="02040503050406030204" pitchFamily="18" charset="0"/>
                <a:cs typeface="Cambria" panose="02040503050406030204" pitchFamily="18" charset="0"/>
              </a:rPr>
              <a:t>8</a:t>
            </a:r>
            <a:endParaRPr lang="en-US" altLang="en-US" sz="1600" dirty="0">
              <a:solidFill>
                <a:schemeClr val="tx1"/>
              </a:solidFill>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62014052"/>
              </p:ext>
            </p:extLst>
          </p:nvPr>
        </p:nvGraphicFramePr>
        <p:xfrm>
          <a:off x="2882181" y="4024900"/>
          <a:ext cx="6543389" cy="2635154"/>
        </p:xfrm>
        <a:graphic>
          <a:graphicData uri="http://schemas.openxmlformats.org/drawingml/2006/table">
            <a:tbl>
              <a:tblPr firstRow="1" firstCol="1" bandRow="1">
                <a:tableStyleId>{69012ECD-51FC-41F1-AA8D-1B2483CD663E}</a:tableStyleId>
              </a:tblPr>
              <a:tblGrid>
                <a:gridCol w="3272485"/>
                <a:gridCol w="3270904"/>
              </a:tblGrid>
              <a:tr h="363962">
                <a:tc>
                  <a:txBody>
                    <a:bodyPr/>
                    <a:lstStyle/>
                    <a:p>
                      <a:pPr marL="0" marR="0" algn="ctr">
                        <a:spcBef>
                          <a:spcPts val="0"/>
                        </a:spcBef>
                        <a:spcAft>
                          <a:spcPts val="0"/>
                        </a:spcAft>
                      </a:pPr>
                      <a:r>
                        <a:rPr lang="en-US" sz="1400" dirty="0">
                          <a:effectLst/>
                        </a:rPr>
                        <a:t>Team Members</a:t>
                      </a:r>
                      <a:endParaRPr lang="en-US" sz="1400" b="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US" sz="1400" dirty="0" smtClean="0">
                          <a:effectLst/>
                        </a:rPr>
                        <a:t>Mail</a:t>
                      </a:r>
                      <a:r>
                        <a:rPr lang="en-US" sz="1400" baseline="0" dirty="0" smtClean="0">
                          <a:effectLst/>
                        </a:rPr>
                        <a:t> ID</a:t>
                      </a:r>
                      <a:endParaRPr lang="en-US" sz="1400" b="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378532">
                <a:tc>
                  <a:txBody>
                    <a:bodyPr/>
                    <a:lstStyle/>
                    <a:p>
                      <a:pPr marL="0" marR="0" algn="ctr">
                        <a:spcBef>
                          <a:spcPts val="0"/>
                        </a:spcBef>
                        <a:spcAft>
                          <a:spcPts val="0"/>
                        </a:spcAft>
                      </a:pPr>
                      <a:r>
                        <a:rPr lang="en-US" sz="1200" dirty="0" err="1" smtClean="0">
                          <a:effectLst/>
                        </a:rPr>
                        <a:t>Sumit</a:t>
                      </a:r>
                      <a:r>
                        <a:rPr lang="en-US" sz="1200" dirty="0" smtClean="0">
                          <a:effectLst/>
                        </a:rPr>
                        <a:t> </a:t>
                      </a:r>
                      <a:r>
                        <a:rPr lang="en-US" sz="1200" dirty="0" err="1" smtClean="0">
                          <a:effectLst/>
                        </a:rPr>
                        <a:t>Valecha</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US" sz="1200" dirty="0" smtClean="0">
                          <a:effectLst/>
                        </a:rPr>
                        <a:t>svalecha91@gmail.com</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378532">
                <a:tc>
                  <a:txBody>
                    <a:bodyPr/>
                    <a:lstStyle/>
                    <a:p>
                      <a:pPr marL="0" marR="0" algn="ctr">
                        <a:spcBef>
                          <a:spcPts val="0"/>
                        </a:spcBef>
                        <a:spcAft>
                          <a:spcPts val="0"/>
                        </a:spcAft>
                      </a:pPr>
                      <a:r>
                        <a:rPr lang="en-US" sz="1200" dirty="0" err="1" smtClean="0">
                          <a:effectLst/>
                        </a:rPr>
                        <a:t>Ashish</a:t>
                      </a:r>
                      <a:r>
                        <a:rPr lang="en-US" sz="1200" dirty="0" smtClean="0">
                          <a:effectLst/>
                        </a:rPr>
                        <a:t> </a:t>
                      </a:r>
                      <a:r>
                        <a:rPr lang="en-US" sz="1200" dirty="0" err="1" smtClean="0">
                          <a:effectLst/>
                        </a:rPr>
                        <a:t>Narkhede</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US" sz="1200" dirty="0" smtClean="0">
                          <a:effectLst/>
                        </a:rPr>
                        <a:t>ashish12021@gmail.com</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378532">
                <a:tc>
                  <a:txBody>
                    <a:bodyPr/>
                    <a:lstStyle/>
                    <a:p>
                      <a:pPr marL="0" marR="0" algn="ctr">
                        <a:spcBef>
                          <a:spcPts val="0"/>
                        </a:spcBef>
                        <a:spcAft>
                          <a:spcPts val="0"/>
                        </a:spcAft>
                      </a:pPr>
                      <a:r>
                        <a:rPr lang="en-US" sz="1200" dirty="0">
                          <a:effectLst/>
                        </a:rPr>
                        <a:t>Mansi Shah</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US" sz="1200" dirty="0" smtClean="0">
                          <a:effectLst/>
                        </a:rPr>
                        <a:t>mansishah8488@gmail.com</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378532">
                <a:tc>
                  <a:txBody>
                    <a:bodyPr/>
                    <a:lstStyle/>
                    <a:p>
                      <a:pPr marL="0" marR="0" algn="ctr">
                        <a:spcBef>
                          <a:spcPts val="0"/>
                        </a:spcBef>
                        <a:spcAft>
                          <a:spcPts val="0"/>
                        </a:spcAft>
                      </a:pPr>
                      <a:r>
                        <a:rPr lang="en-US" sz="1200" dirty="0" err="1" smtClean="0">
                          <a:effectLst/>
                        </a:rPr>
                        <a:t>Yash</a:t>
                      </a:r>
                      <a:r>
                        <a:rPr lang="en-US" sz="1200" dirty="0" smtClean="0">
                          <a:effectLst/>
                        </a:rPr>
                        <a:t> </a:t>
                      </a:r>
                      <a:r>
                        <a:rPr lang="en-US" sz="1200" dirty="0" err="1" smtClean="0">
                          <a:effectLst/>
                        </a:rPr>
                        <a:t>Oswal</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US" sz="1200" dirty="0" smtClean="0">
                          <a:effectLst/>
                        </a:rPr>
                        <a:t>yashoswa990@gmail.com</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378532">
                <a:tc>
                  <a:txBody>
                    <a:bodyPr/>
                    <a:lstStyle/>
                    <a:p>
                      <a:pPr marL="0" marR="0" algn="ctr">
                        <a:spcBef>
                          <a:spcPts val="0"/>
                        </a:spcBef>
                        <a:spcAft>
                          <a:spcPts val="0"/>
                        </a:spcAft>
                      </a:pPr>
                      <a:r>
                        <a:rPr lang="en-US" sz="1200" dirty="0" err="1" smtClean="0">
                          <a:effectLst/>
                        </a:rPr>
                        <a:t>Neeraj</a:t>
                      </a:r>
                      <a:r>
                        <a:rPr lang="en-US" sz="1200" dirty="0" smtClean="0">
                          <a:effectLst/>
                        </a:rPr>
                        <a:t> Gupta</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US" sz="1200" dirty="0" smtClean="0">
                          <a:effectLst/>
                        </a:rPr>
                        <a:t>neeraj.1286@gmail.com</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r h="378532">
                <a:tc>
                  <a:txBody>
                    <a:bodyPr/>
                    <a:lstStyle/>
                    <a:p>
                      <a:pPr marL="0" marR="0" algn="ctr">
                        <a:spcBef>
                          <a:spcPts val="0"/>
                        </a:spcBef>
                        <a:spcAft>
                          <a:spcPts val="0"/>
                        </a:spcAft>
                      </a:pPr>
                      <a:r>
                        <a:rPr lang="en-US" sz="1200" dirty="0" err="1" smtClean="0">
                          <a:effectLst/>
                        </a:rPr>
                        <a:t>Shreedhar</a:t>
                      </a:r>
                      <a:r>
                        <a:rPr lang="en-US" sz="1200" dirty="0" smtClean="0">
                          <a:effectLst/>
                        </a:rPr>
                        <a:t> </a:t>
                      </a:r>
                      <a:r>
                        <a:rPr lang="en-US" sz="1200" dirty="0" err="1" smtClean="0">
                          <a:effectLst/>
                        </a:rPr>
                        <a:t>Pawar</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marL="0" marR="0" algn="ctr">
                        <a:spcBef>
                          <a:spcPts val="0"/>
                        </a:spcBef>
                        <a:spcAft>
                          <a:spcPts val="0"/>
                        </a:spcAft>
                      </a:pPr>
                      <a:r>
                        <a:rPr lang="en-US" sz="1200" dirty="0" smtClean="0">
                          <a:effectLst/>
                        </a:rPr>
                        <a:t>shreedhar22@gmail.com</a:t>
                      </a:r>
                      <a:endPar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r>
            </a:tbl>
          </a:graphicData>
        </a:graphic>
      </p:graphicFrame>
    </p:spTree>
    <p:extLst>
      <p:ext uri="{BB962C8B-B14F-4D97-AF65-F5344CB8AC3E}">
        <p14:creationId xmlns:p14="http://schemas.microsoft.com/office/powerpoint/2010/main" val="18734851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296" y="1440142"/>
            <a:ext cx="10058400" cy="3554569"/>
          </a:xfrm>
        </p:spPr>
        <p:txBody>
          <a:bodyPr>
            <a:normAutofit/>
          </a:bodyPr>
          <a:lstStyle/>
          <a:p>
            <a:pPr marL="0" indent="0" algn="just">
              <a:buNone/>
            </a:pPr>
            <a:r>
              <a:rPr lang="en-US" sz="3200" dirty="0" smtClean="0"/>
              <a:t>Your loved ones want to live at home and you know that’s best. But you worry about them. An independent life has a rhythm of its own. The big issues appear out of nowhere. Monitoring daily life patterns helps you see small changes that hint at bigger issues, before anyone may think to look at them</a:t>
            </a:r>
            <a:endParaRPr lang="en-US" sz="3200" dirty="0"/>
          </a:p>
        </p:txBody>
      </p:sp>
    </p:spTree>
    <p:extLst>
      <p:ext uri="{BB962C8B-B14F-4D97-AF65-F5344CB8AC3E}">
        <p14:creationId xmlns:p14="http://schemas.microsoft.com/office/powerpoint/2010/main" val="36238692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US" dirty="0"/>
          </a:p>
        </p:txBody>
      </p:sp>
      <p:sp>
        <p:nvSpPr>
          <p:cNvPr id="3" name="Content Placeholder 2"/>
          <p:cNvSpPr>
            <a:spLocks noGrp="1"/>
          </p:cNvSpPr>
          <p:nvPr>
            <p:ph idx="1"/>
          </p:nvPr>
        </p:nvSpPr>
        <p:spPr/>
        <p:txBody>
          <a:bodyPr>
            <a:normAutofit fontScale="85000" lnSpcReduction="10000"/>
          </a:bodyPr>
          <a:lstStyle/>
          <a:p>
            <a:pPr marL="0" indent="0" algn="ctr">
              <a:buNone/>
            </a:pPr>
            <a:r>
              <a:rPr lang="en-US" sz="2800" dirty="0" smtClean="0">
                <a:solidFill>
                  <a:srgbClr val="0070C0"/>
                </a:solidFill>
              </a:rPr>
              <a:t>“</a:t>
            </a:r>
            <a:r>
              <a:rPr lang="en-US" sz="2800" dirty="0">
                <a:solidFill>
                  <a:schemeClr val="tx2">
                    <a:lumMod val="50000"/>
                    <a:lumOff val="50000"/>
                  </a:schemeClr>
                </a:solidFill>
              </a:rPr>
              <a:t>A</a:t>
            </a:r>
            <a:r>
              <a:rPr lang="en-US" sz="2800" dirty="0" smtClean="0">
                <a:solidFill>
                  <a:schemeClr val="tx2">
                    <a:lumMod val="50000"/>
                    <a:lumOff val="50000"/>
                  </a:schemeClr>
                </a:solidFill>
              </a:rPr>
              <a:t>n </a:t>
            </a:r>
            <a:r>
              <a:rPr lang="en-US" sz="2800" dirty="0">
                <a:solidFill>
                  <a:schemeClr val="tx2">
                    <a:lumMod val="50000"/>
                    <a:lumOff val="50000"/>
                  </a:schemeClr>
                </a:solidFill>
              </a:rPr>
              <a:t>easy-to-use emergency monitoring and reporting ecosystem that can connect the senior citizens and there care takers remotely. </a:t>
            </a:r>
            <a:r>
              <a:rPr lang="en-US" sz="2800" dirty="0" smtClean="0">
                <a:solidFill>
                  <a:schemeClr val="tx2">
                    <a:lumMod val="50000"/>
                    <a:lumOff val="50000"/>
                  </a:schemeClr>
                </a:solidFill>
              </a:rPr>
              <a:t>by </a:t>
            </a:r>
            <a:r>
              <a:rPr lang="en-US" sz="2800" dirty="0">
                <a:solidFill>
                  <a:schemeClr val="tx2">
                    <a:lumMod val="50000"/>
                    <a:lumOff val="50000"/>
                  </a:schemeClr>
                </a:solidFill>
              </a:rPr>
              <a:t>just minimum intervention from the senior </a:t>
            </a:r>
            <a:r>
              <a:rPr lang="en-US" sz="2800" dirty="0" smtClean="0">
                <a:solidFill>
                  <a:schemeClr val="tx2">
                    <a:lumMod val="50000"/>
                    <a:lumOff val="50000"/>
                  </a:schemeClr>
                </a:solidFill>
              </a:rPr>
              <a:t>citizens. </a:t>
            </a:r>
            <a:r>
              <a:rPr lang="en-US" sz="2800" dirty="0">
                <a:solidFill>
                  <a:schemeClr val="tx2">
                    <a:lumMod val="50000"/>
                    <a:lumOff val="50000"/>
                  </a:schemeClr>
                </a:solidFill>
              </a:rPr>
              <a:t>T</a:t>
            </a:r>
            <a:r>
              <a:rPr lang="en-US" sz="2800" dirty="0" smtClean="0">
                <a:solidFill>
                  <a:schemeClr val="tx2">
                    <a:lumMod val="50000"/>
                    <a:lumOff val="50000"/>
                  </a:schemeClr>
                </a:solidFill>
              </a:rPr>
              <a:t>his </a:t>
            </a:r>
            <a:r>
              <a:rPr lang="en-US" sz="2800" dirty="0">
                <a:solidFill>
                  <a:schemeClr val="tx2">
                    <a:lumMod val="50000"/>
                    <a:lumOff val="50000"/>
                  </a:schemeClr>
                </a:solidFill>
              </a:rPr>
              <a:t>system attempts to automatically report the </a:t>
            </a:r>
            <a:r>
              <a:rPr lang="en-US" sz="2800" dirty="0" smtClean="0">
                <a:solidFill>
                  <a:schemeClr val="tx2">
                    <a:lumMod val="50000"/>
                    <a:lumOff val="50000"/>
                  </a:schemeClr>
                </a:solidFill>
              </a:rPr>
              <a:t>loved ones day</a:t>
            </a:r>
            <a:r>
              <a:rPr lang="en-US" sz="2800" dirty="0">
                <a:solidFill>
                  <a:schemeClr val="tx2">
                    <a:lumMod val="50000"/>
                    <a:lumOff val="50000"/>
                  </a:schemeClr>
                </a:solidFill>
              </a:rPr>
              <a:t>-to-day activities and emergency information so that the responsible health providers can take proper urgent actions for the aged people</a:t>
            </a:r>
            <a:r>
              <a:rPr lang="en-US" sz="2800" dirty="0" smtClean="0">
                <a:solidFill>
                  <a:schemeClr val="tx2">
                    <a:lumMod val="50000"/>
                    <a:lumOff val="50000"/>
                  </a:schemeClr>
                </a:solidFill>
              </a:rPr>
              <a:t>.</a:t>
            </a:r>
            <a:r>
              <a:rPr lang="en-US" sz="2800" dirty="0" smtClean="0">
                <a:solidFill>
                  <a:srgbClr val="0070C0"/>
                </a:solidFill>
              </a:rPr>
              <a:t>”</a:t>
            </a:r>
          </a:p>
          <a:p>
            <a:pPr marL="0" indent="0" algn="ctr">
              <a:buNone/>
            </a:pPr>
            <a:endParaRPr lang="en-US" sz="2800" dirty="0" smtClean="0">
              <a:solidFill>
                <a:srgbClr val="0070C0"/>
              </a:solidFill>
            </a:endParaRPr>
          </a:p>
          <a:p>
            <a:pPr marL="0" indent="0">
              <a:buNone/>
            </a:pPr>
            <a:r>
              <a:rPr lang="en-US" sz="2800" dirty="0"/>
              <a:t>Research indicates that, even with the abundance of available health monitoring apps at our fingertips, our seniors (and even we ourselves) are still primarily using their heads or paper to track and trend their health data.</a:t>
            </a:r>
          </a:p>
          <a:p>
            <a:pPr marL="0" indent="0">
              <a:buNone/>
            </a:pPr>
            <a:endParaRPr lang="en-US" sz="2800" dirty="0"/>
          </a:p>
        </p:txBody>
      </p:sp>
    </p:spTree>
    <p:extLst>
      <p:ext uri="{BB962C8B-B14F-4D97-AF65-F5344CB8AC3E}">
        <p14:creationId xmlns:p14="http://schemas.microsoft.com/office/powerpoint/2010/main" val="21236341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59617"/>
          </a:xfrm>
        </p:spPr>
        <p:txBody>
          <a:bodyPr/>
          <a:lstStyle/>
          <a:p>
            <a:pPr algn="ctr"/>
            <a:r>
              <a:rPr lang="en-US" dirty="0" smtClean="0"/>
              <a:t>Approach to Solution</a:t>
            </a:r>
            <a:endParaRPr lang="en-US" dirty="0"/>
          </a:p>
        </p:txBody>
      </p:sp>
      <p:sp>
        <p:nvSpPr>
          <p:cNvPr id="3" name="Content Placeholder 2"/>
          <p:cNvSpPr>
            <a:spLocks noGrp="1"/>
          </p:cNvSpPr>
          <p:nvPr>
            <p:ph idx="1"/>
          </p:nvPr>
        </p:nvSpPr>
        <p:spPr>
          <a:xfrm>
            <a:off x="1599669" y="1294679"/>
            <a:ext cx="8915400" cy="4765002"/>
          </a:xfrm>
        </p:spPr>
        <p:txBody>
          <a:bodyPr numCol="3">
            <a:normAutofit/>
          </a:bodyPr>
          <a:lstStyle/>
          <a:p>
            <a:pPr marL="0" lvl="0" indent="0">
              <a:buNone/>
            </a:pPr>
            <a:endParaRPr lang="en-US" sz="2400" dirty="0"/>
          </a:p>
          <a:p>
            <a:pPr marL="0" indent="0">
              <a:buNone/>
            </a:pPr>
            <a:endParaRPr lang="en-US" dirty="0"/>
          </a:p>
        </p:txBody>
      </p:sp>
      <p:pic>
        <p:nvPicPr>
          <p:cNvPr id="5" name="Picture 4" descr="ProjectFocusPoin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66" y="1403721"/>
            <a:ext cx="10505653" cy="5239438"/>
          </a:xfrm>
          <a:prstGeom prst="rect">
            <a:avLst/>
          </a:prstGeom>
        </p:spPr>
      </p:pic>
    </p:spTree>
    <p:extLst>
      <p:ext uri="{BB962C8B-B14F-4D97-AF65-F5344CB8AC3E}">
        <p14:creationId xmlns:p14="http://schemas.microsoft.com/office/powerpoint/2010/main" val="12502955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Flow</a:t>
            </a:r>
            <a:endParaRPr lang="en-US" dirty="0"/>
          </a:p>
        </p:txBody>
      </p:sp>
      <p:pic>
        <p:nvPicPr>
          <p:cNvPr id="3" name="Picture 2" descr="Screenshot 2015-10-04 13.25.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43" y="1809830"/>
            <a:ext cx="7002566" cy="4557998"/>
          </a:xfrm>
          <a:prstGeom prst="rect">
            <a:avLst/>
          </a:prstGeom>
        </p:spPr>
      </p:pic>
    </p:spTree>
    <p:extLst>
      <p:ext uri="{BB962C8B-B14F-4D97-AF65-F5344CB8AC3E}">
        <p14:creationId xmlns:p14="http://schemas.microsoft.com/office/powerpoint/2010/main" val="18626993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367" y="0"/>
            <a:ext cx="10723035" cy="1336956"/>
          </a:xfrm>
        </p:spPr>
        <p:txBody>
          <a:bodyPr/>
          <a:lstStyle/>
          <a:p>
            <a:pPr algn="ctr"/>
            <a:r>
              <a:rPr lang="en-US" dirty="0" smtClean="0"/>
              <a:t>Technology Stack</a:t>
            </a:r>
            <a:endParaRPr lang="en-US" dirty="0"/>
          </a:p>
        </p:txBody>
      </p:sp>
      <p:sp>
        <p:nvSpPr>
          <p:cNvPr id="4" name="Content Placeholder 3"/>
          <p:cNvSpPr>
            <a:spLocks noGrp="1"/>
          </p:cNvSpPr>
          <p:nvPr>
            <p:ph idx="1"/>
          </p:nvPr>
        </p:nvSpPr>
        <p:spPr>
          <a:xfrm>
            <a:off x="1983346" y="1622738"/>
            <a:ext cx="9521266" cy="4288484"/>
          </a:xfrm>
        </p:spPr>
        <p:txBody>
          <a:bodyPr>
            <a:normAutofit/>
          </a:bodyPr>
          <a:lstStyle/>
          <a:p>
            <a:endParaRPr lang="en-US" dirty="0" smtClean="0"/>
          </a:p>
          <a:p>
            <a:endParaRPr lang="en-US" dirty="0"/>
          </a:p>
        </p:txBody>
      </p:sp>
      <p:pic>
        <p:nvPicPr>
          <p:cNvPr id="6" name="Picture 5" descr="androi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845" y="1984850"/>
            <a:ext cx="1384399" cy="1384399"/>
          </a:xfrm>
          <a:prstGeom prst="rect">
            <a:avLst/>
          </a:prstGeom>
        </p:spPr>
      </p:pic>
      <p:pic>
        <p:nvPicPr>
          <p:cNvPr id="8" name="Picture 7" descr="GC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109" y="4318306"/>
            <a:ext cx="2673360" cy="1559835"/>
          </a:xfrm>
          <a:prstGeom prst="rect">
            <a:avLst/>
          </a:prstGeom>
        </p:spPr>
      </p:pic>
      <p:pic>
        <p:nvPicPr>
          <p:cNvPr id="9" name="Picture 8" descr="iphon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6933" y="4305321"/>
            <a:ext cx="2111423" cy="2111423"/>
          </a:xfrm>
          <a:prstGeom prst="rect">
            <a:avLst/>
          </a:prstGeom>
        </p:spPr>
      </p:pic>
      <p:pic>
        <p:nvPicPr>
          <p:cNvPr id="10" name="Picture 9" descr="mongoDB.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7651" y="3984608"/>
            <a:ext cx="2140313" cy="2508260"/>
          </a:xfrm>
          <a:prstGeom prst="rect">
            <a:avLst/>
          </a:prstGeom>
        </p:spPr>
      </p:pic>
      <p:pic>
        <p:nvPicPr>
          <p:cNvPr id="11" name="Picture 10" descr="nodej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7374" y="1852307"/>
            <a:ext cx="1651627" cy="1585562"/>
          </a:xfrm>
          <a:prstGeom prst="rect">
            <a:avLst/>
          </a:prstGeom>
        </p:spPr>
      </p:pic>
      <p:pic>
        <p:nvPicPr>
          <p:cNvPr id="12" name="Picture 11" descr="expres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6970" y="2230382"/>
            <a:ext cx="4653464" cy="1035724"/>
          </a:xfrm>
          <a:prstGeom prst="rect">
            <a:avLst/>
          </a:prstGeom>
        </p:spPr>
      </p:pic>
    </p:spTree>
    <p:extLst>
      <p:ext uri="{BB962C8B-B14F-4D97-AF65-F5344CB8AC3E}">
        <p14:creationId xmlns:p14="http://schemas.microsoft.com/office/powerpoint/2010/main" val="10242852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Challenges</a:t>
            </a:r>
            <a:endParaRPr lang="en-US" sz="4400" dirty="0"/>
          </a:p>
        </p:txBody>
      </p:sp>
      <p:sp>
        <p:nvSpPr>
          <p:cNvPr id="3" name="Content Placeholder 2"/>
          <p:cNvSpPr>
            <a:spLocks noGrp="1"/>
          </p:cNvSpPr>
          <p:nvPr>
            <p:ph idx="1"/>
          </p:nvPr>
        </p:nvSpPr>
        <p:spPr>
          <a:xfrm>
            <a:off x="1748100" y="2133600"/>
            <a:ext cx="8915400" cy="2605825"/>
          </a:xfrm>
        </p:spPr>
        <p:txBody>
          <a:bodyPr>
            <a:normAutofit fontScale="85000" lnSpcReduction="20000"/>
          </a:bodyPr>
          <a:lstStyle/>
          <a:p>
            <a:r>
              <a:rPr lang="en-US" sz="3200" dirty="0" smtClean="0"/>
              <a:t>Scope decision to build the MVP</a:t>
            </a:r>
            <a:endParaRPr lang="en-US" sz="3200" dirty="0" smtClean="0"/>
          </a:p>
          <a:p>
            <a:r>
              <a:rPr lang="en-US" sz="3200" dirty="0" smtClean="0"/>
              <a:t>Seamless notification service – GCMS</a:t>
            </a:r>
          </a:p>
          <a:p>
            <a:r>
              <a:rPr lang="en-US" sz="3200" dirty="0" smtClean="0"/>
              <a:t>Assistive/Easy user experience for senior citizens</a:t>
            </a:r>
          </a:p>
          <a:p>
            <a:r>
              <a:rPr lang="en-US" sz="3200" dirty="0" smtClean="0"/>
              <a:t>Building a generic architecture to be able to adapt and extend to larger audience</a:t>
            </a:r>
          </a:p>
          <a:p>
            <a:endParaRPr lang="en-US" sz="3200" dirty="0" smtClean="0"/>
          </a:p>
          <a:p>
            <a:endParaRPr lang="en-US" sz="3200" dirty="0" smtClean="0"/>
          </a:p>
          <a:p>
            <a:pPr marL="0" indent="0">
              <a:buNone/>
            </a:pPr>
            <a:endParaRPr lang="en-US" sz="3200" dirty="0"/>
          </a:p>
        </p:txBody>
      </p:sp>
    </p:spTree>
    <p:extLst>
      <p:ext uri="{BB962C8B-B14F-4D97-AF65-F5344CB8AC3E}">
        <p14:creationId xmlns:p14="http://schemas.microsoft.com/office/powerpoint/2010/main" val="28813185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Future Enhancements</a:t>
            </a:r>
            <a:endParaRPr lang="en-US" sz="4400" dirty="0"/>
          </a:p>
        </p:txBody>
      </p:sp>
      <p:sp>
        <p:nvSpPr>
          <p:cNvPr id="3" name="Content Placeholder 2"/>
          <p:cNvSpPr>
            <a:spLocks noGrp="1"/>
          </p:cNvSpPr>
          <p:nvPr>
            <p:ph idx="1"/>
          </p:nvPr>
        </p:nvSpPr>
        <p:spPr>
          <a:xfrm>
            <a:off x="1484221" y="2133600"/>
            <a:ext cx="9318295" cy="3606831"/>
          </a:xfrm>
        </p:spPr>
        <p:txBody>
          <a:bodyPr>
            <a:normAutofit fontScale="62500" lnSpcReduction="20000"/>
          </a:bodyPr>
          <a:lstStyle/>
          <a:p>
            <a:r>
              <a:rPr lang="en-US" sz="3200" dirty="0" smtClean="0"/>
              <a:t>Track real time data using wearable's, Bluetooth beacons &amp; communication hub (router)</a:t>
            </a:r>
            <a:endParaRPr lang="en-US" sz="3200" dirty="0" smtClean="0"/>
          </a:p>
          <a:p>
            <a:r>
              <a:rPr lang="en-US" sz="3200" dirty="0" smtClean="0"/>
              <a:t>A smart system to predict abnormalities and trends</a:t>
            </a:r>
          </a:p>
          <a:p>
            <a:r>
              <a:rPr lang="en-US" sz="3200" dirty="0" smtClean="0"/>
              <a:t>Add voice assistance for ease of use</a:t>
            </a:r>
          </a:p>
          <a:p>
            <a:r>
              <a:rPr lang="en-US" sz="3200" dirty="0" smtClean="0"/>
              <a:t>3D skeleton to describe health issues</a:t>
            </a:r>
          </a:p>
          <a:p>
            <a:r>
              <a:rPr lang="en-US" sz="3200" dirty="0" smtClean="0"/>
              <a:t>Font editing facility</a:t>
            </a:r>
          </a:p>
          <a:p>
            <a:r>
              <a:rPr lang="en-US" sz="3200" dirty="0" smtClean="0"/>
              <a:t>Urgent care network enhancement</a:t>
            </a:r>
          </a:p>
          <a:p>
            <a:r>
              <a:rPr lang="en-US" sz="3200" dirty="0"/>
              <a:t>T</a:t>
            </a:r>
            <a:r>
              <a:rPr lang="en-US" sz="3200" dirty="0" smtClean="0"/>
              <a:t>rack statistics through rich visualization dashboard </a:t>
            </a:r>
            <a:endParaRPr lang="en-US" sz="3200" dirty="0" smtClean="0"/>
          </a:p>
          <a:p>
            <a:endParaRPr lang="en-US" sz="3200" dirty="0" smtClean="0"/>
          </a:p>
          <a:p>
            <a:endParaRPr lang="en-US" sz="3200" dirty="0" smtClean="0"/>
          </a:p>
          <a:p>
            <a:pPr marL="0" indent="0">
              <a:buNone/>
            </a:pPr>
            <a:endParaRPr lang="en-US" sz="3200" dirty="0"/>
          </a:p>
        </p:txBody>
      </p:sp>
    </p:spTree>
    <p:extLst>
      <p:ext uri="{BB962C8B-B14F-4D97-AF65-F5344CB8AC3E}">
        <p14:creationId xmlns:p14="http://schemas.microsoft.com/office/powerpoint/2010/main" val="39670846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83752" y="1906250"/>
            <a:ext cx="8911687" cy="1571223"/>
          </a:xfrm>
        </p:spPr>
        <p:txBody>
          <a:bodyPr/>
          <a:lstStyle/>
          <a:p>
            <a:pPr algn="ctr"/>
            <a:r>
              <a:rPr lang="en-US" dirty="0" smtClean="0"/>
              <a:t>DEMO !!</a:t>
            </a:r>
            <a:endParaRPr lang="en-US" dirty="0"/>
          </a:p>
        </p:txBody>
      </p:sp>
    </p:spTree>
    <p:extLst>
      <p:ext uri="{BB962C8B-B14F-4D97-AF65-F5344CB8AC3E}">
        <p14:creationId xmlns:p14="http://schemas.microsoft.com/office/powerpoint/2010/main" val="38124842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462</TotalTime>
  <Words>310</Words>
  <Application>Microsoft Macintosh PowerPoint</Application>
  <PresentationFormat>Custom</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Breeze</vt:lpstr>
      <vt:lpstr>Service For Seniors Empowering Independent Living</vt:lpstr>
      <vt:lpstr>PowerPoint Presentation</vt:lpstr>
      <vt:lpstr>Problem Statement</vt:lpstr>
      <vt:lpstr>Approach to Solution</vt:lpstr>
      <vt:lpstr>System Flow</vt:lpstr>
      <vt:lpstr>Technology Stack</vt:lpstr>
      <vt:lpstr>Challenges</vt:lpstr>
      <vt:lpstr>Future Enhancements</vt:lpstr>
      <vt:lpstr>DEMO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Crowdsourcing and Why ?</dc:title>
  <dc:creator>sumira</dc:creator>
  <cp:lastModifiedBy>Manasi Shah</cp:lastModifiedBy>
  <cp:revision>52</cp:revision>
  <dcterms:created xsi:type="dcterms:W3CDTF">2015-04-23T01:32:02Z</dcterms:created>
  <dcterms:modified xsi:type="dcterms:W3CDTF">2015-10-04T20:43:55Z</dcterms:modified>
</cp:coreProperties>
</file>