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fb525aba0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0fb525aba0_0_14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fb525aba0_7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0fb525aba0_7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fb525aba0_7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0fb525aba0_7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010b4c090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1010b4c090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010b4c090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1010b4c090_4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010b4c090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31010b4c090_4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010b4c090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31010b4c090_4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fb525aba0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0fb525aba0_0_16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fb525aba0_0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0fb525aba0_0_19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fb525aba0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0fb525aba0_0_17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fb525aba0_0_2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0fb525aba0_0_23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fb525aba0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0fb525aba0_7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fb525aba0_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0fb525aba0_7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fb525aba0_7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0fb525aba0_7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fb525aba0_7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0fb525aba0_7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5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Relationship Id="rId8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6" Type="http://schemas.openxmlformats.org/officeDocument/2006/relationships/image" Target="../media/image40.png"/><Relationship Id="rId7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38.png"/><Relationship Id="rId6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6" Type="http://schemas.openxmlformats.org/officeDocument/2006/relationships/image" Target="../media/image33.png"/><Relationship Id="rId7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6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8.png"/><Relationship Id="rId13" Type="http://schemas.openxmlformats.org/officeDocument/2006/relationships/image" Target="../media/image30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285750"/>
            <a:ext cx="8521702" cy="45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0850" y="2095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699770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2조</a:t>
            </a:r>
            <a:endParaRPr sz="700"/>
          </a:p>
        </p:txBody>
      </p:sp>
      <p:sp>
        <p:nvSpPr>
          <p:cNvPr id="165" name="Google Shape;165;p25"/>
          <p:cNvSpPr txBox="1"/>
          <p:nvPr/>
        </p:nvSpPr>
        <p:spPr>
          <a:xfrm>
            <a:off x="908050" y="3168650"/>
            <a:ext cx="3886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2024.10.30</a:t>
            </a:r>
            <a:endParaRPr sz="700"/>
          </a:p>
        </p:txBody>
      </p:sp>
      <p:sp>
        <p:nvSpPr>
          <p:cNvPr id="166" name="Google Shape;166;p25"/>
          <p:cNvSpPr txBox="1"/>
          <p:nvPr/>
        </p:nvSpPr>
        <p:spPr>
          <a:xfrm>
            <a:off x="908050" y="4235450"/>
            <a:ext cx="2133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5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74E"/>
                </a:solidFill>
              </a:rPr>
              <a:t>김수호,서기언,신인선,이용재,최병진</a:t>
            </a:r>
            <a:endParaRPr sz="700"/>
          </a:p>
        </p:txBody>
      </p:sp>
      <p:sp>
        <p:nvSpPr>
          <p:cNvPr id="167" name="Google Shape;167;p25"/>
          <p:cNvSpPr txBox="1"/>
          <p:nvPr/>
        </p:nvSpPr>
        <p:spPr>
          <a:xfrm>
            <a:off x="8020050" y="4737100"/>
            <a:ext cx="825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</a:rPr>
              <a:t>Web project</a:t>
            </a:r>
            <a:endParaRPr sz="700"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8350" y="4419600"/>
            <a:ext cx="22225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908050" y="1549400"/>
            <a:ext cx="5200800" cy="158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600"/>
              <a:t>spring boot를 활용한</a:t>
            </a:r>
            <a:endParaRPr sz="4600"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600"/>
              <a:t>쇼핑몰 웹사이트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1028700"/>
            <a:ext cx="8521702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2300" y="9334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/>
        </p:nvSpPr>
        <p:spPr>
          <a:xfrm>
            <a:off x="7175500" y="1117600"/>
            <a:ext cx="1016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\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2조</a:t>
            </a:r>
            <a:endParaRPr sz="700"/>
          </a:p>
        </p:txBody>
      </p:sp>
      <p:pic>
        <p:nvPicPr>
          <p:cNvPr id="316" name="Google Shape;31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8400" y="3092450"/>
            <a:ext cx="135255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2552700" y="3187700"/>
            <a:ext cx="1124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로그인 / 회원가입</a:t>
            </a:r>
            <a:endParaRPr sz="900">
              <a:solidFill>
                <a:srgbClr val="00074E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74E"/>
              </a:solidFill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8020050" y="4019550"/>
            <a:ext cx="825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Web project</a:t>
            </a:r>
            <a:endParaRPr sz="700"/>
          </a:p>
          <a:p>
            <a:pPr indent="0" lvl="0" marL="0" marR="0" rtl="0" algn="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8350" y="3702050"/>
            <a:ext cx="22225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/>
          <p:nvPr/>
        </p:nvSpPr>
        <p:spPr>
          <a:xfrm>
            <a:off x="615950" y="1860550"/>
            <a:ext cx="1860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800" u="none" cap="none" strike="noStrike">
                <a:solidFill>
                  <a:srgbClr val="00074E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" sz="2800">
                <a:solidFill>
                  <a:srgbClr val="00074E"/>
                </a:solidFill>
              </a:rPr>
              <a:t>4</a:t>
            </a:r>
            <a:r>
              <a:rPr b="0" i="0" lang="ko" sz="2800" u="none" cap="none" strike="noStrike">
                <a:solidFill>
                  <a:srgbClr val="00074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</p:txBody>
      </p:sp>
      <p:sp>
        <p:nvSpPr>
          <p:cNvPr id="321" name="Google Shape;321;p34"/>
          <p:cNvSpPr txBox="1"/>
          <p:nvPr/>
        </p:nvSpPr>
        <p:spPr>
          <a:xfrm>
            <a:off x="2362200" y="1555750"/>
            <a:ext cx="3340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와이어프레임</a:t>
            </a:r>
            <a:endParaRPr sz="700"/>
          </a:p>
        </p:txBody>
      </p:sp>
      <p:pic>
        <p:nvPicPr>
          <p:cNvPr id="322" name="Google Shape;32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8475" y="3527400"/>
            <a:ext cx="135255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2552775" y="3622650"/>
            <a:ext cx="1124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상품 관리</a:t>
            </a:r>
            <a:endParaRPr sz="900">
              <a:solidFill>
                <a:srgbClr val="00074E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74E"/>
              </a:solidFill>
            </a:endParaRPr>
          </a:p>
        </p:txBody>
      </p:sp>
      <p:pic>
        <p:nvPicPr>
          <p:cNvPr id="324" name="Google Shape;32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750" y="3082900"/>
            <a:ext cx="135255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4"/>
          <p:cNvSpPr txBox="1"/>
          <p:nvPr/>
        </p:nvSpPr>
        <p:spPr>
          <a:xfrm>
            <a:off x="4074050" y="3178150"/>
            <a:ext cx="1124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결제화면</a:t>
            </a:r>
            <a:endParaRPr sz="900">
              <a:solidFill>
                <a:srgbClr val="00074E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74E"/>
              </a:solidFill>
            </a:endParaRPr>
          </a:p>
        </p:txBody>
      </p:sp>
      <p:pic>
        <p:nvPicPr>
          <p:cNvPr id="326" name="Google Shape;32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050" y="3092450"/>
            <a:ext cx="135255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 txBox="1"/>
          <p:nvPr/>
        </p:nvSpPr>
        <p:spPr>
          <a:xfrm>
            <a:off x="1031350" y="3187700"/>
            <a:ext cx="1124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메인화면</a:t>
            </a:r>
            <a:endParaRPr sz="900">
              <a:solidFill>
                <a:srgbClr val="00074E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74E"/>
              </a:solidFill>
            </a:endParaRPr>
          </a:p>
        </p:txBody>
      </p:sp>
      <p:pic>
        <p:nvPicPr>
          <p:cNvPr id="328" name="Google Shape;32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9900" y="3527400"/>
            <a:ext cx="135255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 txBox="1"/>
          <p:nvPr/>
        </p:nvSpPr>
        <p:spPr>
          <a:xfrm>
            <a:off x="4074200" y="3622650"/>
            <a:ext cx="1124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게시글 관리</a:t>
            </a:r>
            <a:endParaRPr sz="900">
              <a:solidFill>
                <a:srgbClr val="00074E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74E"/>
              </a:solidFill>
            </a:endParaRPr>
          </a:p>
        </p:txBody>
      </p:sp>
      <p:pic>
        <p:nvPicPr>
          <p:cNvPr id="330" name="Google Shape;33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050" y="3536950"/>
            <a:ext cx="135255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4"/>
          <p:cNvSpPr txBox="1"/>
          <p:nvPr/>
        </p:nvSpPr>
        <p:spPr>
          <a:xfrm>
            <a:off x="1031350" y="3632200"/>
            <a:ext cx="1124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게시판 / 댓글 작성</a:t>
            </a:r>
            <a:endParaRPr sz="900">
              <a:solidFill>
                <a:srgbClr val="00074E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74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481" y="209550"/>
            <a:ext cx="8521700" cy="45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" y="2095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5"/>
          <p:cNvSpPr txBox="1"/>
          <p:nvPr/>
        </p:nvSpPr>
        <p:spPr>
          <a:xfrm>
            <a:off x="75565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000">
                <a:solidFill>
                  <a:srgbClr val="FFFFFF"/>
                </a:solidFill>
              </a:rPr>
              <a:t>4</a:t>
            </a:r>
            <a:endParaRPr sz="700"/>
          </a:p>
        </p:txBody>
      </p:sp>
      <p:sp>
        <p:nvSpPr>
          <p:cNvPr id="340" name="Google Shape;340;p35"/>
          <p:cNvSpPr txBox="1"/>
          <p:nvPr/>
        </p:nvSpPr>
        <p:spPr>
          <a:xfrm>
            <a:off x="829000" y="878150"/>
            <a:ext cx="1817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비회원화면</a:t>
            </a:r>
            <a:endParaRPr sz="2800">
              <a:solidFill>
                <a:srgbClr val="0007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5425" y="460225"/>
            <a:ext cx="2566298" cy="193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8018" y="460225"/>
            <a:ext cx="2466633" cy="181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0820" y="2186292"/>
            <a:ext cx="2466633" cy="1813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2925" y="4127100"/>
            <a:ext cx="6591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/>
        </p:nvSpPr>
        <p:spPr>
          <a:xfrm>
            <a:off x="3008575" y="42358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비회원이 결제하기 버튼을 누르면 경고창이 뜸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285750"/>
            <a:ext cx="8521700" cy="45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" y="2095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6"/>
          <p:cNvSpPr txBox="1"/>
          <p:nvPr/>
        </p:nvSpPr>
        <p:spPr>
          <a:xfrm>
            <a:off x="75565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000">
                <a:solidFill>
                  <a:srgbClr val="FFFFFF"/>
                </a:solidFill>
              </a:rPr>
              <a:t>4</a:t>
            </a:r>
            <a:endParaRPr sz="700"/>
          </a:p>
        </p:txBody>
      </p:sp>
      <p:sp>
        <p:nvSpPr>
          <p:cNvPr id="354" name="Google Shape;354;p36"/>
          <p:cNvSpPr txBox="1"/>
          <p:nvPr/>
        </p:nvSpPr>
        <p:spPr>
          <a:xfrm>
            <a:off x="829000" y="878150"/>
            <a:ext cx="1470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 sz="700"/>
          </a:p>
        </p:txBody>
      </p:sp>
      <p:pic>
        <p:nvPicPr>
          <p:cNvPr id="355" name="Google Shape;35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000" y="1595425"/>
            <a:ext cx="3985150" cy="30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4050" y="1508640"/>
            <a:ext cx="3918800" cy="295408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6"/>
          <p:cNvSpPr txBox="1"/>
          <p:nvPr/>
        </p:nvSpPr>
        <p:spPr>
          <a:xfrm>
            <a:off x="4814150" y="958850"/>
            <a:ext cx="1470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7"/>
          <p:cNvSpPr txBox="1"/>
          <p:nvPr/>
        </p:nvSpPr>
        <p:spPr>
          <a:xfrm>
            <a:off x="75565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000">
                <a:solidFill>
                  <a:srgbClr val="FFFFFF"/>
                </a:solidFill>
              </a:rPr>
              <a:t>4</a:t>
            </a:r>
            <a:endParaRPr sz="700"/>
          </a:p>
        </p:txBody>
      </p:sp>
      <p:pic>
        <p:nvPicPr>
          <p:cNvPr id="364" name="Google Shape;36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375" y="393700"/>
            <a:ext cx="8521700" cy="4578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7"/>
          <p:cNvSpPr txBox="1"/>
          <p:nvPr/>
        </p:nvSpPr>
        <p:spPr>
          <a:xfrm>
            <a:off x="829000" y="878150"/>
            <a:ext cx="2071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리뷰게시판</a:t>
            </a:r>
            <a:endParaRPr sz="700"/>
          </a:p>
        </p:txBody>
      </p:sp>
      <p:pic>
        <p:nvPicPr>
          <p:cNvPr id="366" name="Google Shape;366;p37"/>
          <p:cNvPicPr preferRelativeResize="0"/>
          <p:nvPr/>
        </p:nvPicPr>
        <p:blipFill rotWithShape="1">
          <a:blip r:embed="rId5">
            <a:alphaModFix/>
          </a:blip>
          <a:srcRect b="14361" l="0" r="0" t="14368"/>
          <a:stretch/>
        </p:blipFill>
        <p:spPr>
          <a:xfrm>
            <a:off x="952500" y="1453075"/>
            <a:ext cx="3745050" cy="201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802" y="1321925"/>
            <a:ext cx="3282476" cy="24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285750"/>
            <a:ext cx="8521700" cy="45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" y="2095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8"/>
          <p:cNvSpPr txBox="1"/>
          <p:nvPr/>
        </p:nvSpPr>
        <p:spPr>
          <a:xfrm>
            <a:off x="75565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000">
                <a:solidFill>
                  <a:srgbClr val="FFFFFF"/>
                </a:solidFill>
              </a:rPr>
              <a:t>4</a:t>
            </a:r>
            <a:endParaRPr sz="700"/>
          </a:p>
        </p:txBody>
      </p:sp>
      <p:sp>
        <p:nvSpPr>
          <p:cNvPr id="376" name="Google Shape;376;p38"/>
          <p:cNvSpPr txBox="1"/>
          <p:nvPr/>
        </p:nvSpPr>
        <p:spPr>
          <a:xfrm>
            <a:off x="829000" y="878150"/>
            <a:ext cx="2429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admin화면(1)</a:t>
            </a:r>
            <a:endParaRPr sz="700"/>
          </a:p>
        </p:txBody>
      </p:sp>
      <p:pic>
        <p:nvPicPr>
          <p:cNvPr id="377" name="Google Shape;377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1600" y="1639150"/>
            <a:ext cx="2343150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8"/>
          <p:cNvSpPr txBox="1"/>
          <p:nvPr/>
        </p:nvSpPr>
        <p:spPr>
          <a:xfrm>
            <a:off x="5573175" y="17904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관리자는 상품 수정,삭제,등록가능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79" name="Google Shape;37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4850" y="1367150"/>
            <a:ext cx="4496427" cy="33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1600" y="2702650"/>
            <a:ext cx="2343150" cy="6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8"/>
          <p:cNvSpPr txBox="1"/>
          <p:nvPr/>
        </p:nvSpPr>
        <p:spPr>
          <a:xfrm>
            <a:off x="5573175" y="28539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별도메뉴 생성됨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285750"/>
            <a:ext cx="8521700" cy="45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" y="2095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/>
          <p:nvPr/>
        </p:nvSpPr>
        <p:spPr>
          <a:xfrm>
            <a:off x="75565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000">
                <a:solidFill>
                  <a:srgbClr val="FFFFFF"/>
                </a:solidFill>
              </a:rPr>
              <a:t>4</a:t>
            </a:r>
            <a:endParaRPr sz="700"/>
          </a:p>
        </p:txBody>
      </p:sp>
      <p:sp>
        <p:nvSpPr>
          <p:cNvPr id="390" name="Google Shape;390;p39"/>
          <p:cNvSpPr txBox="1"/>
          <p:nvPr/>
        </p:nvSpPr>
        <p:spPr>
          <a:xfrm>
            <a:off x="829000" y="878150"/>
            <a:ext cx="25371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admin화면(2)</a:t>
            </a:r>
            <a:endParaRPr sz="700"/>
          </a:p>
        </p:txBody>
      </p:sp>
      <p:pic>
        <p:nvPicPr>
          <p:cNvPr id="391" name="Google Shape;39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6800" y="1066350"/>
            <a:ext cx="4635276" cy="35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285750"/>
            <a:ext cx="8521702" cy="45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8020050" y="4737100"/>
            <a:ext cx="825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Web project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4100" y="1530350"/>
            <a:ext cx="13335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4121150" y="1276350"/>
            <a:ext cx="279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4A5BA3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179" name="Google Shape;179;p26"/>
          <p:cNvSpPr txBox="1"/>
          <p:nvPr/>
        </p:nvSpPr>
        <p:spPr>
          <a:xfrm>
            <a:off x="3625850" y="1625600"/>
            <a:ext cx="1270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프로젝트 개요</a:t>
            </a:r>
            <a:endParaRPr b="1" sz="700"/>
          </a:p>
        </p:txBody>
      </p:sp>
      <p:sp>
        <p:nvSpPr>
          <p:cNvPr id="180" name="Google Shape;180;p26"/>
          <p:cNvSpPr txBox="1"/>
          <p:nvPr/>
        </p:nvSpPr>
        <p:spPr>
          <a:xfrm>
            <a:off x="3594100" y="2114550"/>
            <a:ext cx="132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-  </a:t>
            </a: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개발환경</a:t>
            </a:r>
            <a:endParaRPr sz="700"/>
          </a:p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-  </a:t>
            </a: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권한별 목표</a:t>
            </a:r>
            <a:endParaRPr sz="700"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4100" y="3105150"/>
            <a:ext cx="13335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4121150" y="2851150"/>
            <a:ext cx="279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4A5BA3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700"/>
          </a:p>
        </p:txBody>
      </p:sp>
      <p:sp>
        <p:nvSpPr>
          <p:cNvPr id="183" name="Google Shape;183;p26"/>
          <p:cNvSpPr txBox="1"/>
          <p:nvPr/>
        </p:nvSpPr>
        <p:spPr>
          <a:xfrm>
            <a:off x="3613150" y="3200400"/>
            <a:ext cx="13017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와이어 프레임(비회원)</a:t>
            </a:r>
            <a:endParaRPr b="1" sz="1100"/>
          </a:p>
        </p:txBody>
      </p:sp>
      <p:sp>
        <p:nvSpPr>
          <p:cNvPr id="184" name="Google Shape;184;p26"/>
          <p:cNvSpPr txBox="1"/>
          <p:nvPr/>
        </p:nvSpPr>
        <p:spPr>
          <a:xfrm>
            <a:off x="3594100" y="3860700"/>
            <a:ext cx="132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- </a:t>
            </a:r>
            <a:r>
              <a:rPr lang="ko" sz="900">
                <a:solidFill>
                  <a:srgbClr val="2C2C2C"/>
                </a:solidFill>
              </a:rPr>
              <a:t>메인화면</a:t>
            </a:r>
            <a:endParaRPr sz="700"/>
          </a:p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-  </a:t>
            </a: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로그인/회원가입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0650" y="1530350"/>
            <a:ext cx="13335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5727700" y="1276350"/>
            <a:ext cx="279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4A5BA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187" name="Google Shape;187;p26"/>
          <p:cNvSpPr txBox="1"/>
          <p:nvPr/>
        </p:nvSpPr>
        <p:spPr>
          <a:xfrm>
            <a:off x="5321300" y="1625600"/>
            <a:ext cx="1098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b="1" lang="ko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 Case</a:t>
            </a:r>
            <a:endParaRPr b="1" sz="700"/>
          </a:p>
        </p:txBody>
      </p:sp>
      <p:sp>
        <p:nvSpPr>
          <p:cNvPr id="188" name="Google Shape;188;p26"/>
          <p:cNvSpPr txBox="1"/>
          <p:nvPr/>
        </p:nvSpPr>
        <p:spPr>
          <a:xfrm>
            <a:off x="5200650" y="2114550"/>
            <a:ext cx="132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-  </a:t>
            </a: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사용자 제공 서비스</a:t>
            </a:r>
            <a:endParaRPr sz="700"/>
          </a:p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0650" y="3105150"/>
            <a:ext cx="13335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5727700" y="2851150"/>
            <a:ext cx="279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4A5BA3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700"/>
          </a:p>
        </p:txBody>
      </p:sp>
      <p:sp>
        <p:nvSpPr>
          <p:cNvPr id="191" name="Google Shape;191;p26"/>
          <p:cNvSpPr txBox="1"/>
          <p:nvPr/>
        </p:nvSpPr>
        <p:spPr>
          <a:xfrm>
            <a:off x="5321300" y="3200400"/>
            <a:ext cx="1098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74E"/>
                </a:solidFill>
              </a:rPr>
              <a:t>와이어 프레임(회원)</a:t>
            </a:r>
            <a:endParaRPr b="1" sz="600"/>
          </a:p>
        </p:txBody>
      </p:sp>
      <p:sp>
        <p:nvSpPr>
          <p:cNvPr id="192" name="Google Shape;192;p26"/>
          <p:cNvSpPr txBox="1"/>
          <p:nvPr/>
        </p:nvSpPr>
        <p:spPr>
          <a:xfrm>
            <a:off x="5200650" y="3695700"/>
            <a:ext cx="132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</a:rPr>
              <a:t>-결제화면</a:t>
            </a:r>
            <a:endParaRPr sz="700"/>
          </a:p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-  </a:t>
            </a: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게시판 글 /댓글 작성</a:t>
            </a:r>
            <a:endParaRPr sz="700"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7200" y="1530350"/>
            <a:ext cx="1333500" cy="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7334250" y="1276350"/>
            <a:ext cx="279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4A5BA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195" name="Google Shape;195;p26"/>
          <p:cNvSpPr txBox="1"/>
          <p:nvPr/>
        </p:nvSpPr>
        <p:spPr>
          <a:xfrm>
            <a:off x="6927850" y="1625600"/>
            <a:ext cx="1098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ER-D</a:t>
            </a:r>
            <a:endParaRPr b="1" sz="700"/>
          </a:p>
        </p:txBody>
      </p:sp>
      <p:sp>
        <p:nvSpPr>
          <p:cNvPr id="196" name="Google Shape;196;p26"/>
          <p:cNvSpPr txBox="1"/>
          <p:nvPr/>
        </p:nvSpPr>
        <p:spPr>
          <a:xfrm>
            <a:off x="6807200" y="2114550"/>
            <a:ext cx="132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-  </a:t>
            </a: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데이터 베이스 설계</a:t>
            </a:r>
            <a:endParaRPr sz="700"/>
          </a:p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7200" y="3105150"/>
            <a:ext cx="1333500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8350" y="4419600"/>
            <a:ext cx="22225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7334250" y="2851150"/>
            <a:ext cx="279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4A5BA3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700"/>
          </a:p>
        </p:txBody>
      </p:sp>
      <p:sp>
        <p:nvSpPr>
          <p:cNvPr id="200" name="Google Shape;200;p26"/>
          <p:cNvSpPr txBox="1"/>
          <p:nvPr/>
        </p:nvSpPr>
        <p:spPr>
          <a:xfrm>
            <a:off x="6927850" y="3200400"/>
            <a:ext cx="1098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와이어 프레임(관리자)</a:t>
            </a:r>
            <a:endParaRPr b="1" sz="500"/>
          </a:p>
        </p:txBody>
      </p:sp>
      <p:sp>
        <p:nvSpPr>
          <p:cNvPr id="201" name="Google Shape;201;p26"/>
          <p:cNvSpPr txBox="1"/>
          <p:nvPr/>
        </p:nvSpPr>
        <p:spPr>
          <a:xfrm>
            <a:off x="6807200" y="3689350"/>
            <a:ext cx="132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-  </a:t>
            </a: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상품관리</a:t>
            </a:r>
            <a:endParaRPr sz="700"/>
          </a:p>
          <a:p>
            <a:pPr indent="0" lvl="0" marL="0" marR="0" rtl="0" algn="ctr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-  </a:t>
            </a: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게시글 관리</a:t>
            </a:r>
            <a:r>
              <a:rPr b="0" i="0" lang="ko" sz="9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8800" y="2095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75565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FFFF"/>
                </a:solidFill>
              </a:rPr>
              <a:t>2조</a:t>
            </a:r>
            <a:endParaRPr sz="700"/>
          </a:p>
        </p:txBody>
      </p:sp>
      <p:sp>
        <p:nvSpPr>
          <p:cNvPr id="204" name="Google Shape;204;p26"/>
          <p:cNvSpPr txBox="1"/>
          <p:nvPr/>
        </p:nvSpPr>
        <p:spPr>
          <a:xfrm>
            <a:off x="730250" y="2292350"/>
            <a:ext cx="236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3000" u="none" cap="none" strike="noStrike">
                <a:solidFill>
                  <a:srgbClr val="00074E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1028700"/>
            <a:ext cx="8521702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2300" y="9334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7175500" y="1117600"/>
            <a:ext cx="1016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sz="700"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8400" y="3092450"/>
            <a:ext cx="135255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2552700" y="3187700"/>
            <a:ext cx="1124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개발환경</a:t>
            </a:r>
            <a:endParaRPr sz="700"/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5400" y="3092450"/>
            <a:ext cx="135255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 txBox="1"/>
          <p:nvPr/>
        </p:nvSpPr>
        <p:spPr>
          <a:xfrm>
            <a:off x="3949700" y="3187700"/>
            <a:ext cx="1124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권한별 목표</a:t>
            </a:r>
            <a:endParaRPr sz="700"/>
          </a:p>
        </p:txBody>
      </p:sp>
      <p:sp>
        <p:nvSpPr>
          <p:cNvPr id="217" name="Google Shape;217;p27"/>
          <p:cNvSpPr txBox="1"/>
          <p:nvPr/>
        </p:nvSpPr>
        <p:spPr>
          <a:xfrm>
            <a:off x="8020050" y="4019550"/>
            <a:ext cx="825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MIRI COMPANY</a:t>
            </a:r>
            <a:endParaRPr sz="700"/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8350" y="3702050"/>
            <a:ext cx="22225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615950" y="1860550"/>
            <a:ext cx="1860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800" u="none" cap="none" strike="noStrike">
                <a:solidFill>
                  <a:srgbClr val="00074E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" sz="2800">
                <a:solidFill>
                  <a:srgbClr val="00074E"/>
                </a:solidFill>
              </a:rPr>
              <a:t>1</a:t>
            </a:r>
            <a:r>
              <a:rPr b="0" i="0" lang="ko" sz="2800" u="none" cap="none" strike="noStrike">
                <a:solidFill>
                  <a:srgbClr val="00074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</p:txBody>
      </p:sp>
      <p:sp>
        <p:nvSpPr>
          <p:cNvPr id="220" name="Google Shape;220;p27"/>
          <p:cNvSpPr txBox="1"/>
          <p:nvPr/>
        </p:nvSpPr>
        <p:spPr>
          <a:xfrm>
            <a:off x="2362200" y="1555750"/>
            <a:ext cx="3340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프로젝트 개요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285750"/>
            <a:ext cx="8521700" cy="45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" y="2095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75565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6">
            <a:alphaModFix amt="8000"/>
          </a:blip>
          <a:srcRect b="0" l="0" r="0" t="0"/>
          <a:stretch/>
        </p:blipFill>
        <p:spPr>
          <a:xfrm>
            <a:off x="4813300" y="285750"/>
            <a:ext cx="3797299" cy="457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3027675" y="717700"/>
            <a:ext cx="3746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개발환경</a:t>
            </a:r>
            <a:endParaRPr sz="700"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7672" y="2323913"/>
            <a:ext cx="1914121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90700" y="2016238"/>
            <a:ext cx="1355600" cy="1364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7725" y="3321038"/>
            <a:ext cx="2688542" cy="10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66963" y="1514575"/>
            <a:ext cx="749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78050" y="3039050"/>
            <a:ext cx="818100" cy="8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29025" y="1326787"/>
            <a:ext cx="7493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51345" y="1413745"/>
            <a:ext cx="2842699" cy="5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925" y="61600"/>
            <a:ext cx="8521700" cy="45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" y="2095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75565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000">
                <a:solidFill>
                  <a:srgbClr val="FFFFFF"/>
                </a:solidFill>
              </a:rPr>
              <a:t>1</a:t>
            </a:r>
            <a:endParaRPr sz="700"/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1720850" y="2070100"/>
            <a:ext cx="1809750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63950" y="2070100"/>
            <a:ext cx="1809750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5607050" y="2070100"/>
            <a:ext cx="1809750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1150" y="2571750"/>
            <a:ext cx="8521700" cy="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83450" y="38862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11900" y="38987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25800" y="389870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2336800" y="2228850"/>
            <a:ext cx="5844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Non-user</a:t>
            </a:r>
            <a:endParaRPr sz="700"/>
          </a:p>
        </p:txBody>
      </p:sp>
      <p:sp>
        <p:nvSpPr>
          <p:cNvPr id="254" name="Google Shape;254;p29"/>
          <p:cNvSpPr txBox="1"/>
          <p:nvPr/>
        </p:nvSpPr>
        <p:spPr>
          <a:xfrm>
            <a:off x="4279925" y="2228850"/>
            <a:ext cx="5778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User</a:t>
            </a:r>
            <a:endParaRPr sz="700"/>
          </a:p>
        </p:txBody>
      </p:sp>
      <p:sp>
        <p:nvSpPr>
          <p:cNvPr id="255" name="Google Shape;255;p29"/>
          <p:cNvSpPr txBox="1"/>
          <p:nvPr/>
        </p:nvSpPr>
        <p:spPr>
          <a:xfrm>
            <a:off x="6223000" y="2228850"/>
            <a:ext cx="5844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Admin</a:t>
            </a:r>
            <a:endParaRPr sz="700"/>
          </a:p>
        </p:txBody>
      </p:sp>
      <p:sp>
        <p:nvSpPr>
          <p:cNvPr id="256" name="Google Shape;256;p29"/>
          <p:cNvSpPr txBox="1"/>
          <p:nvPr/>
        </p:nvSpPr>
        <p:spPr>
          <a:xfrm>
            <a:off x="1841500" y="2578100"/>
            <a:ext cx="15750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메인페이지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상세페이지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3784600" y="2674625"/>
            <a:ext cx="15750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 lnSpcReduction="20000"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상품구매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마이페이지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정보수정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글작성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댓글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문의게시판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리뷰게시판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사진첨부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5727700" y="2674625"/>
            <a:ext cx="15750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재고관리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상품관리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게시판관리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C2C2C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C2C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2203450" y="914400"/>
            <a:ext cx="4737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권한별 목표</a:t>
            </a:r>
            <a:endParaRPr sz="700"/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62450" y="38987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1028700"/>
            <a:ext cx="8521702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2300" y="9334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7175500" y="1117600"/>
            <a:ext cx="1016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sz="700"/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8400" y="3092450"/>
            <a:ext cx="135255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2552700" y="3187700"/>
            <a:ext cx="1124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사용자 제공 서비스</a:t>
            </a:r>
            <a:endParaRPr sz="700"/>
          </a:p>
        </p:txBody>
      </p:sp>
      <p:sp>
        <p:nvSpPr>
          <p:cNvPr id="271" name="Google Shape;271;p30"/>
          <p:cNvSpPr txBox="1"/>
          <p:nvPr/>
        </p:nvSpPr>
        <p:spPr>
          <a:xfrm>
            <a:off x="8020050" y="4019550"/>
            <a:ext cx="825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Web project</a:t>
            </a:r>
            <a:endParaRPr sz="700"/>
          </a:p>
          <a:p>
            <a:pPr indent="0" lvl="0" marL="0" marR="0" rtl="0" algn="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8350" y="3702050"/>
            <a:ext cx="22225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615950" y="1860550"/>
            <a:ext cx="1860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800" u="none" cap="none" strike="noStrike">
                <a:solidFill>
                  <a:srgbClr val="00074E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" sz="2800">
                <a:solidFill>
                  <a:srgbClr val="00074E"/>
                </a:solidFill>
              </a:rPr>
              <a:t>2</a:t>
            </a:r>
            <a:r>
              <a:rPr b="0" i="0" lang="ko" sz="2800" u="none" cap="none" strike="noStrike">
                <a:solidFill>
                  <a:srgbClr val="00074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</p:txBody>
      </p:sp>
      <p:sp>
        <p:nvSpPr>
          <p:cNvPr id="274" name="Google Shape;274;p30"/>
          <p:cNvSpPr txBox="1"/>
          <p:nvPr/>
        </p:nvSpPr>
        <p:spPr>
          <a:xfrm>
            <a:off x="2362200" y="1555750"/>
            <a:ext cx="3340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USE-CASE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150" y="285750"/>
            <a:ext cx="8521700" cy="45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800" y="2095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75565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000">
                <a:solidFill>
                  <a:srgbClr val="FFFFFF"/>
                </a:solidFill>
              </a:rPr>
              <a:t>2</a:t>
            </a:r>
            <a:endParaRPr sz="700"/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150" y="1291375"/>
            <a:ext cx="7264225" cy="33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 txBox="1"/>
          <p:nvPr/>
        </p:nvSpPr>
        <p:spPr>
          <a:xfrm>
            <a:off x="-26600" y="859150"/>
            <a:ext cx="2586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USE-CASE </a:t>
            </a:r>
            <a:endParaRPr sz="2800">
              <a:solidFill>
                <a:srgbClr val="0007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1028700"/>
            <a:ext cx="8521702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2300" y="9334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 txBox="1"/>
          <p:nvPr/>
        </p:nvSpPr>
        <p:spPr>
          <a:xfrm>
            <a:off x="7175500" y="1117600"/>
            <a:ext cx="1016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FFFFFF"/>
                </a:solidFill>
              </a:rPr>
              <a:t>2조</a:t>
            </a:r>
            <a:endParaRPr sz="700"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8400" y="3092450"/>
            <a:ext cx="135255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2"/>
          <p:cNvSpPr txBox="1"/>
          <p:nvPr/>
        </p:nvSpPr>
        <p:spPr>
          <a:xfrm>
            <a:off x="2552700" y="3187700"/>
            <a:ext cx="11241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74E"/>
                </a:solidFill>
              </a:rPr>
              <a:t>데이터 베이스 설계</a:t>
            </a:r>
            <a:endParaRPr sz="700"/>
          </a:p>
        </p:txBody>
      </p:sp>
      <p:sp>
        <p:nvSpPr>
          <p:cNvPr id="294" name="Google Shape;294;p32"/>
          <p:cNvSpPr txBox="1"/>
          <p:nvPr/>
        </p:nvSpPr>
        <p:spPr>
          <a:xfrm>
            <a:off x="8020050" y="4019550"/>
            <a:ext cx="825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</a:rPr>
              <a:t>Web project</a:t>
            </a:r>
            <a:endParaRPr sz="700"/>
          </a:p>
          <a:p>
            <a:pPr indent="0" lvl="0" marL="0" marR="0" rtl="0" algn="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95" name="Google Shape;295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8350" y="3702050"/>
            <a:ext cx="22225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2"/>
          <p:cNvSpPr txBox="1"/>
          <p:nvPr/>
        </p:nvSpPr>
        <p:spPr>
          <a:xfrm>
            <a:off x="615950" y="1860550"/>
            <a:ext cx="1860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2800" u="none" cap="none" strike="noStrike">
                <a:solidFill>
                  <a:srgbClr val="00074E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ko" sz="2800">
                <a:solidFill>
                  <a:srgbClr val="00074E"/>
                </a:solidFill>
              </a:rPr>
              <a:t>3</a:t>
            </a:r>
            <a:r>
              <a:rPr b="0" i="0" lang="ko" sz="2800" u="none" cap="none" strike="noStrike">
                <a:solidFill>
                  <a:srgbClr val="00074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</p:txBody>
      </p:sp>
      <p:sp>
        <p:nvSpPr>
          <p:cNvPr id="297" name="Google Shape;297;p32"/>
          <p:cNvSpPr txBox="1"/>
          <p:nvPr/>
        </p:nvSpPr>
        <p:spPr>
          <a:xfrm>
            <a:off x="2362200" y="1555750"/>
            <a:ext cx="3340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ER-D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E5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0" y="2571750"/>
            <a:ext cx="9150349" cy="25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285750"/>
            <a:ext cx="8521700" cy="45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" y="209550"/>
            <a:ext cx="141605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/>
        </p:nvSpPr>
        <p:spPr>
          <a:xfrm>
            <a:off x="755650" y="393700"/>
            <a:ext cx="1022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sz="700"/>
          </a:p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1000">
                <a:solidFill>
                  <a:srgbClr val="FFFFFF"/>
                </a:solidFill>
              </a:rPr>
              <a:t>3</a:t>
            </a:r>
            <a:endParaRPr sz="700"/>
          </a:p>
        </p:txBody>
      </p:sp>
      <p:sp>
        <p:nvSpPr>
          <p:cNvPr id="306" name="Google Shape;306;p33"/>
          <p:cNvSpPr txBox="1"/>
          <p:nvPr/>
        </p:nvSpPr>
        <p:spPr>
          <a:xfrm>
            <a:off x="829000" y="878150"/>
            <a:ext cx="8757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00074E"/>
                </a:solidFill>
                <a:latin typeface="Calibri"/>
                <a:ea typeface="Calibri"/>
                <a:cs typeface="Calibri"/>
                <a:sym typeface="Calibri"/>
              </a:rPr>
              <a:t>ER-D</a:t>
            </a:r>
            <a:endParaRPr sz="700"/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8325" y="453962"/>
            <a:ext cx="4828700" cy="42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