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24"/>
  </p:notesMasterIdLst>
  <p:handoutMasterIdLst>
    <p:handoutMasterId r:id="rId25"/>
  </p:handoutMasterIdLst>
  <p:sldIdLst>
    <p:sldId id="348" r:id="rId2"/>
    <p:sldId id="356" r:id="rId3"/>
    <p:sldId id="357"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16" r:id="rId23"/>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500" autoAdjust="0"/>
    <p:restoredTop sz="93494" autoAdjust="0"/>
  </p:normalViewPr>
  <p:slideViewPr>
    <p:cSldViewPr snapToGrid="0">
      <p:cViewPr varScale="1">
        <p:scale>
          <a:sx n="63" d="100"/>
          <a:sy n="63" d="100"/>
        </p:scale>
        <p:origin x="84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4128676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24965605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a:t>
            </a:fld>
            <a:endParaRPr lang="de-DE" altLang="zh-CN"/>
          </a:p>
        </p:txBody>
      </p:sp>
    </p:spTree>
    <p:extLst>
      <p:ext uri="{BB962C8B-B14F-4D97-AF65-F5344CB8AC3E}">
        <p14:creationId xmlns:p14="http://schemas.microsoft.com/office/powerpoint/2010/main" val="427341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11</a:t>
            </a:fld>
            <a:endParaRPr lang="de-DE" altLang="zh-CN"/>
          </a:p>
        </p:txBody>
      </p:sp>
    </p:spTree>
    <p:extLst>
      <p:ext uri="{BB962C8B-B14F-4D97-AF65-F5344CB8AC3E}">
        <p14:creationId xmlns:p14="http://schemas.microsoft.com/office/powerpoint/2010/main" val="234672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12</a:t>
            </a:fld>
            <a:endParaRPr lang="de-DE" altLang="zh-CN"/>
          </a:p>
        </p:txBody>
      </p:sp>
    </p:spTree>
    <p:extLst>
      <p:ext uri="{BB962C8B-B14F-4D97-AF65-F5344CB8AC3E}">
        <p14:creationId xmlns:p14="http://schemas.microsoft.com/office/powerpoint/2010/main" val="3982854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13</a:t>
            </a:fld>
            <a:endParaRPr lang="de-DE" altLang="zh-CN"/>
          </a:p>
        </p:txBody>
      </p:sp>
    </p:spTree>
    <p:extLst>
      <p:ext uri="{BB962C8B-B14F-4D97-AF65-F5344CB8AC3E}">
        <p14:creationId xmlns:p14="http://schemas.microsoft.com/office/powerpoint/2010/main" val="1247795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14</a:t>
            </a:fld>
            <a:endParaRPr lang="de-DE" altLang="zh-CN"/>
          </a:p>
        </p:txBody>
      </p:sp>
    </p:spTree>
    <p:extLst>
      <p:ext uri="{BB962C8B-B14F-4D97-AF65-F5344CB8AC3E}">
        <p14:creationId xmlns:p14="http://schemas.microsoft.com/office/powerpoint/2010/main" val="1889122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15</a:t>
            </a:fld>
            <a:endParaRPr lang="de-DE" altLang="zh-CN"/>
          </a:p>
        </p:txBody>
      </p:sp>
    </p:spTree>
    <p:extLst>
      <p:ext uri="{BB962C8B-B14F-4D97-AF65-F5344CB8AC3E}">
        <p14:creationId xmlns:p14="http://schemas.microsoft.com/office/powerpoint/2010/main" val="1864990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16</a:t>
            </a:fld>
            <a:endParaRPr lang="de-DE" altLang="zh-CN"/>
          </a:p>
        </p:txBody>
      </p:sp>
    </p:spTree>
    <p:extLst>
      <p:ext uri="{BB962C8B-B14F-4D97-AF65-F5344CB8AC3E}">
        <p14:creationId xmlns:p14="http://schemas.microsoft.com/office/powerpoint/2010/main" val="4174314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17</a:t>
            </a:fld>
            <a:endParaRPr lang="de-DE" altLang="zh-CN"/>
          </a:p>
        </p:txBody>
      </p:sp>
    </p:spTree>
    <p:extLst>
      <p:ext uri="{BB962C8B-B14F-4D97-AF65-F5344CB8AC3E}">
        <p14:creationId xmlns:p14="http://schemas.microsoft.com/office/powerpoint/2010/main" val="2788966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18</a:t>
            </a:fld>
            <a:endParaRPr lang="de-DE" altLang="zh-CN"/>
          </a:p>
        </p:txBody>
      </p:sp>
    </p:spTree>
    <p:extLst>
      <p:ext uri="{BB962C8B-B14F-4D97-AF65-F5344CB8AC3E}">
        <p14:creationId xmlns:p14="http://schemas.microsoft.com/office/powerpoint/2010/main" val="4134642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19</a:t>
            </a:fld>
            <a:endParaRPr lang="de-DE" altLang="zh-CN"/>
          </a:p>
        </p:txBody>
      </p:sp>
    </p:spTree>
    <p:extLst>
      <p:ext uri="{BB962C8B-B14F-4D97-AF65-F5344CB8AC3E}">
        <p14:creationId xmlns:p14="http://schemas.microsoft.com/office/powerpoint/2010/main" val="1907389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21</a:t>
            </a:fld>
            <a:endParaRPr lang="de-DE" altLang="zh-CN"/>
          </a:p>
        </p:txBody>
      </p:sp>
    </p:spTree>
    <p:extLst>
      <p:ext uri="{BB962C8B-B14F-4D97-AF65-F5344CB8AC3E}">
        <p14:creationId xmlns:p14="http://schemas.microsoft.com/office/powerpoint/2010/main" val="271459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a:t>
            </a:fld>
            <a:endParaRPr lang="de-DE" altLang="zh-CN"/>
          </a:p>
        </p:txBody>
      </p:sp>
    </p:spTree>
    <p:extLst>
      <p:ext uri="{BB962C8B-B14F-4D97-AF65-F5344CB8AC3E}">
        <p14:creationId xmlns:p14="http://schemas.microsoft.com/office/powerpoint/2010/main" val="304228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a:t>
            </a:fld>
            <a:endParaRPr lang="de-DE" altLang="zh-CN"/>
          </a:p>
        </p:txBody>
      </p:sp>
    </p:spTree>
    <p:extLst>
      <p:ext uri="{BB962C8B-B14F-4D97-AF65-F5344CB8AC3E}">
        <p14:creationId xmlns:p14="http://schemas.microsoft.com/office/powerpoint/2010/main" val="3654815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5</a:t>
            </a:fld>
            <a:endParaRPr lang="de-DE" altLang="zh-CN"/>
          </a:p>
        </p:txBody>
      </p:sp>
    </p:spTree>
    <p:extLst>
      <p:ext uri="{BB962C8B-B14F-4D97-AF65-F5344CB8AC3E}">
        <p14:creationId xmlns:p14="http://schemas.microsoft.com/office/powerpoint/2010/main" val="2543645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6</a:t>
            </a:fld>
            <a:endParaRPr lang="de-DE" altLang="zh-CN"/>
          </a:p>
        </p:txBody>
      </p:sp>
    </p:spTree>
    <p:extLst>
      <p:ext uri="{BB962C8B-B14F-4D97-AF65-F5344CB8AC3E}">
        <p14:creationId xmlns:p14="http://schemas.microsoft.com/office/powerpoint/2010/main" val="3139586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7</a:t>
            </a:fld>
            <a:endParaRPr lang="de-DE" altLang="zh-CN"/>
          </a:p>
        </p:txBody>
      </p:sp>
    </p:spTree>
    <p:extLst>
      <p:ext uri="{BB962C8B-B14F-4D97-AF65-F5344CB8AC3E}">
        <p14:creationId xmlns:p14="http://schemas.microsoft.com/office/powerpoint/2010/main" val="991689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8</a:t>
            </a:fld>
            <a:endParaRPr lang="de-DE" altLang="zh-CN"/>
          </a:p>
        </p:txBody>
      </p:sp>
    </p:spTree>
    <p:extLst>
      <p:ext uri="{BB962C8B-B14F-4D97-AF65-F5344CB8AC3E}">
        <p14:creationId xmlns:p14="http://schemas.microsoft.com/office/powerpoint/2010/main" val="866381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9</a:t>
            </a:fld>
            <a:endParaRPr lang="de-DE" altLang="zh-CN"/>
          </a:p>
        </p:txBody>
      </p:sp>
    </p:spTree>
    <p:extLst>
      <p:ext uri="{BB962C8B-B14F-4D97-AF65-F5344CB8AC3E}">
        <p14:creationId xmlns:p14="http://schemas.microsoft.com/office/powerpoint/2010/main" val="609695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10</a:t>
            </a:fld>
            <a:endParaRPr lang="de-DE" altLang="zh-CN"/>
          </a:p>
        </p:txBody>
      </p:sp>
    </p:spTree>
    <p:extLst>
      <p:ext uri="{BB962C8B-B14F-4D97-AF65-F5344CB8AC3E}">
        <p14:creationId xmlns:p14="http://schemas.microsoft.com/office/powerpoint/2010/main" val="1812614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a:t>Textmasterformate durch Klicken bearbeiten</a:t>
            </a:r>
          </a:p>
          <a:p>
            <a:pPr lvl="1"/>
            <a:r>
              <a:rPr lang="de-DE" altLang="zh-CN" dirty="0"/>
              <a:t>Zweite Ebene</a:t>
            </a:r>
          </a:p>
          <a:p>
            <a:pPr lvl="2"/>
            <a:r>
              <a:rPr lang="de-DE" altLang="zh-CN" dirty="0"/>
              <a:t>Dritte Ebene</a:t>
            </a:r>
          </a:p>
          <a:p>
            <a:pPr lvl="3"/>
            <a:r>
              <a:rPr lang="de-DE" altLang="zh-CN" dirty="0"/>
              <a:t>Vierte Ebene</a:t>
            </a:r>
          </a:p>
          <a:p>
            <a:pPr lvl="4"/>
            <a:r>
              <a:rPr lang="de-DE" altLang="zh-CN" dirty="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a:t>实践练习（案例题）</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问题</a:t>
            </a:r>
            <a:r>
              <a:rPr lang="en-US" altLang="zh-CN" sz="2800" dirty="0"/>
              <a:t>1</a:t>
            </a:r>
            <a:r>
              <a:rPr lang="zh-CN" altLang="zh-CN" sz="2800" dirty="0"/>
              <a:t>参考答案</a:t>
            </a:r>
            <a:br>
              <a:rPr lang="zh-CN" altLang="zh-CN" sz="2800" dirty="0"/>
            </a:br>
            <a:endParaRPr lang="zh-CN" altLang="en-US" dirty="0"/>
          </a:p>
        </p:txBody>
      </p:sp>
      <p:sp>
        <p:nvSpPr>
          <p:cNvPr id="3" name="内容占位符 2"/>
          <p:cNvSpPr>
            <a:spLocks noGrp="1"/>
          </p:cNvSpPr>
          <p:nvPr>
            <p:ph idx="1"/>
          </p:nvPr>
        </p:nvSpPr>
        <p:spPr/>
        <p:txBody>
          <a:bodyPr/>
          <a:lstStyle/>
          <a:p>
            <a:pPr>
              <a:lnSpc>
                <a:spcPct val="150000"/>
              </a:lnSpc>
            </a:pPr>
            <a:r>
              <a:rPr lang="zh-CN" altLang="zh-CN" sz="2400" dirty="0"/>
              <a:t>风险管理问题、沟通管理问题、缺少有效的需求变更控制流程、项目经理没有做好团队建设，绩效激励可能形同虚设，对项目面临的困境没有集思广益、项目经理对整个项目的整体把控不到位等</a:t>
            </a:r>
            <a:endParaRPr lang="zh-CN" altLang="en-US" sz="2000" dirty="0"/>
          </a:p>
        </p:txBody>
      </p:sp>
    </p:spTree>
    <p:extLst>
      <p:ext uri="{BB962C8B-B14F-4D97-AF65-F5344CB8AC3E}">
        <p14:creationId xmlns:p14="http://schemas.microsoft.com/office/powerpoint/2010/main" val="371076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问题</a:t>
            </a:r>
            <a:r>
              <a:rPr lang="en-US" altLang="zh-CN" sz="2800" dirty="0"/>
              <a:t>2</a:t>
            </a:r>
            <a:r>
              <a:rPr lang="zh-CN" altLang="zh-CN" sz="2800" dirty="0"/>
              <a:t>参考答案：</a:t>
            </a:r>
            <a:br>
              <a:rPr lang="zh-CN" altLang="zh-CN" sz="2800" dirty="0"/>
            </a:br>
            <a:endParaRPr lang="zh-CN" altLang="en-US" dirty="0"/>
          </a:p>
        </p:txBody>
      </p:sp>
      <p:sp>
        <p:nvSpPr>
          <p:cNvPr id="3" name="内容占位符 2"/>
          <p:cNvSpPr>
            <a:spLocks noGrp="1"/>
          </p:cNvSpPr>
          <p:nvPr>
            <p:ph idx="1"/>
          </p:nvPr>
        </p:nvSpPr>
        <p:spPr/>
        <p:txBody>
          <a:bodyPr/>
          <a:lstStyle/>
          <a:p>
            <a:r>
              <a:rPr lang="en-US" altLang="zh-CN" sz="2400" dirty="0"/>
              <a:t>3</a:t>
            </a:r>
            <a:r>
              <a:rPr lang="zh-CN" altLang="zh-CN" sz="2400" dirty="0"/>
              <a:t>个月</a:t>
            </a:r>
            <a:r>
              <a:rPr lang="en-US" altLang="zh-CN" sz="2400" dirty="0"/>
              <a:t>20</a:t>
            </a:r>
            <a:r>
              <a:rPr lang="zh-CN" altLang="zh-CN" sz="2400" dirty="0"/>
              <a:t>天，或者近</a:t>
            </a:r>
            <a:r>
              <a:rPr lang="en-US" altLang="zh-CN" sz="2400" dirty="0"/>
              <a:t>4</a:t>
            </a:r>
            <a:r>
              <a:rPr lang="zh-CN" altLang="zh-CN" sz="2400" dirty="0"/>
              <a:t>个月</a:t>
            </a:r>
          </a:p>
        </p:txBody>
      </p:sp>
    </p:spTree>
    <p:extLst>
      <p:ext uri="{BB962C8B-B14F-4D97-AF65-F5344CB8AC3E}">
        <p14:creationId xmlns:p14="http://schemas.microsoft.com/office/powerpoint/2010/main" val="21198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问题</a:t>
            </a:r>
            <a:r>
              <a:rPr lang="en-US" altLang="zh-CN" sz="2800" dirty="0"/>
              <a:t>3</a:t>
            </a:r>
            <a:r>
              <a:rPr lang="zh-CN" altLang="zh-CN" sz="2800" dirty="0"/>
              <a:t>参考答案：</a:t>
            </a:r>
            <a:br>
              <a:rPr lang="zh-CN" altLang="zh-CN" sz="2800" dirty="0"/>
            </a:br>
            <a:endParaRPr lang="zh-CN" altLang="en-US" dirty="0"/>
          </a:p>
        </p:txBody>
      </p:sp>
      <p:sp>
        <p:nvSpPr>
          <p:cNvPr id="3" name="内容占位符 2"/>
          <p:cNvSpPr>
            <a:spLocks noGrp="1"/>
          </p:cNvSpPr>
          <p:nvPr>
            <p:ph idx="1"/>
          </p:nvPr>
        </p:nvSpPr>
        <p:spPr/>
        <p:txBody>
          <a:bodyPr/>
          <a:lstStyle/>
          <a:p>
            <a:pPr lvl="0">
              <a:lnSpc>
                <a:spcPts val="2200"/>
              </a:lnSpc>
            </a:pPr>
            <a:r>
              <a:rPr lang="zh-CN" altLang="zh-CN" sz="1800" dirty="0"/>
              <a:t>积极与客户沟通交流，尽可能收集客户的需求，功能部分的需求可以推托（或者是先记录下来，沟通协商后分批延后开发），但是客户体验的需求要尽量满足</a:t>
            </a:r>
          </a:p>
          <a:p>
            <a:pPr lvl="0">
              <a:lnSpc>
                <a:spcPts val="2200"/>
              </a:lnSpc>
            </a:pPr>
            <a:r>
              <a:rPr lang="zh-CN" altLang="zh-CN" sz="1800" dirty="0"/>
              <a:t>积极与市场部沟通过，让其在接受客户需求的时候也考虑下研发部的实现难度</a:t>
            </a:r>
          </a:p>
          <a:p>
            <a:pPr lvl="0">
              <a:lnSpc>
                <a:spcPts val="2200"/>
              </a:lnSpc>
            </a:pPr>
            <a:r>
              <a:rPr lang="zh-CN" altLang="zh-CN" sz="1800" dirty="0"/>
              <a:t>及时与客户和市场部沟通，说明现阶段变更可能对项目造成的诸多影响情况</a:t>
            </a:r>
          </a:p>
          <a:p>
            <a:pPr lvl="0">
              <a:lnSpc>
                <a:spcPts val="2200"/>
              </a:lnSpc>
            </a:pPr>
            <a:r>
              <a:rPr lang="zh-CN" altLang="zh-CN" sz="1800" dirty="0"/>
              <a:t>遵循整体变更控制流程，记录相关客户需求，对需求变更可能带来的影响进行较全面的评估，形成经建设方签字确认的新需求文件，并提交</a:t>
            </a:r>
            <a:r>
              <a:rPr lang="en-US" altLang="zh-CN" sz="1800" dirty="0"/>
              <a:t>CCB</a:t>
            </a:r>
            <a:r>
              <a:rPr lang="zh-CN" altLang="zh-CN" sz="1800" dirty="0"/>
              <a:t>审批：将相关的变更信息及时有效的通知相关的项目干系人</a:t>
            </a:r>
          </a:p>
          <a:p>
            <a:pPr lvl="0">
              <a:lnSpc>
                <a:spcPts val="2200"/>
              </a:lnSpc>
            </a:pPr>
            <a:r>
              <a:rPr lang="zh-CN" altLang="zh-CN" sz="1800" dirty="0"/>
              <a:t>在防范风险的前提下，将客户需求的</a:t>
            </a:r>
            <a:r>
              <a:rPr lang="en-US" altLang="zh-CN" sz="1800" dirty="0"/>
              <a:t>DEMO</a:t>
            </a:r>
            <a:r>
              <a:rPr lang="zh-CN" altLang="zh-CN" sz="1800" dirty="0"/>
              <a:t>版软件的设计、开发与原项目计划中详细设计阶段一起并行施工</a:t>
            </a:r>
          </a:p>
          <a:p>
            <a:pPr lvl="0">
              <a:lnSpc>
                <a:spcPts val="2200"/>
              </a:lnSpc>
            </a:pPr>
            <a:r>
              <a:rPr lang="zh-CN" altLang="zh-CN" sz="1800" dirty="0"/>
              <a:t>对于</a:t>
            </a:r>
            <a:r>
              <a:rPr lang="en-US" altLang="zh-CN" sz="1800" dirty="0"/>
              <a:t>DEMO</a:t>
            </a:r>
            <a:r>
              <a:rPr lang="zh-CN" altLang="zh-CN" sz="1800" dirty="0"/>
              <a:t>版软件的开发，及时更新和调整可能影响到的项目管理计划及其子计划</a:t>
            </a:r>
          </a:p>
          <a:p>
            <a:pPr lvl="0">
              <a:lnSpc>
                <a:spcPts val="2200"/>
              </a:lnSpc>
            </a:pPr>
            <a:r>
              <a:rPr lang="zh-CN" altLang="zh-CN" sz="1800" dirty="0"/>
              <a:t>加强团队成员的沟通交流，切实落实绩效激励措施，让团队成员积极地接受</a:t>
            </a:r>
            <a:r>
              <a:rPr lang="en-US" altLang="zh-CN" sz="1800" dirty="0"/>
              <a:t>DEMO</a:t>
            </a:r>
            <a:r>
              <a:rPr lang="zh-CN" altLang="zh-CN" sz="1800" dirty="0"/>
              <a:t>版软件的开发</a:t>
            </a:r>
          </a:p>
          <a:p>
            <a:pPr>
              <a:lnSpc>
                <a:spcPts val="2200"/>
              </a:lnSpc>
            </a:pPr>
            <a:r>
              <a:rPr lang="zh-CN" altLang="zh-CN" sz="1800" dirty="0"/>
              <a:t>强化项目的配置管理，以及对整个项目实施过程的监督与控制</a:t>
            </a:r>
            <a:endParaRPr lang="zh-CN" altLang="zh-CN" sz="1600" dirty="0"/>
          </a:p>
        </p:txBody>
      </p:sp>
    </p:spTree>
    <p:extLst>
      <p:ext uri="{BB962C8B-B14F-4D97-AF65-F5344CB8AC3E}">
        <p14:creationId xmlns:p14="http://schemas.microsoft.com/office/powerpoint/2010/main" val="355752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2012</a:t>
            </a:r>
            <a:r>
              <a:rPr lang="zh-CN" altLang="en-US" dirty="0"/>
              <a:t>上试题三</a:t>
            </a:r>
          </a:p>
        </p:txBody>
      </p:sp>
      <p:sp>
        <p:nvSpPr>
          <p:cNvPr id="3" name="内容占位符 2"/>
          <p:cNvSpPr>
            <a:spLocks noGrp="1"/>
          </p:cNvSpPr>
          <p:nvPr>
            <p:ph idx="1"/>
          </p:nvPr>
        </p:nvSpPr>
        <p:spPr/>
        <p:txBody>
          <a:bodyPr/>
          <a:lstStyle/>
          <a:p>
            <a:pPr marL="0" indent="0">
              <a:lnSpc>
                <a:spcPts val="2200"/>
              </a:lnSpc>
              <a:buNone/>
            </a:pPr>
            <a:r>
              <a:rPr lang="zh-CN" altLang="en-US" dirty="0"/>
              <a:t>        </a:t>
            </a:r>
            <a:r>
              <a:rPr lang="zh-CN" altLang="zh-CN" dirty="0"/>
              <a:t>某单位甲建设数据中心管理系统，与乙公司签定了单价建设合同，与丙公司签定了监理合同。建设合同中规定：系统提供的网络带宽不低于</a:t>
            </a:r>
            <a:r>
              <a:rPr lang="en-US" altLang="zh-CN" dirty="0"/>
              <a:t>2Mbps,</a:t>
            </a:r>
            <a:r>
              <a:rPr lang="zh-CN" altLang="zh-CN" dirty="0"/>
              <a:t>操作响应时间不超过</a:t>
            </a:r>
            <a:r>
              <a:rPr lang="en-US" altLang="zh-CN" dirty="0"/>
              <a:t>5</a:t>
            </a:r>
            <a:r>
              <a:rPr lang="zh-CN" altLang="zh-CN" dirty="0"/>
              <a:t>秒，可支持最大并发用户数不少于</a:t>
            </a:r>
            <a:r>
              <a:rPr lang="en-US" altLang="zh-CN" dirty="0"/>
              <a:t>5000</a:t>
            </a:r>
            <a:r>
              <a:rPr lang="zh-CN" altLang="zh-CN" dirty="0"/>
              <a:t>个。</a:t>
            </a:r>
          </a:p>
          <a:p>
            <a:pPr marL="0" indent="0">
              <a:lnSpc>
                <a:spcPts val="2200"/>
              </a:lnSpc>
              <a:buNone/>
            </a:pPr>
            <a:r>
              <a:rPr lang="zh-CN" altLang="en-US" dirty="0"/>
              <a:t>        </a:t>
            </a:r>
            <a:r>
              <a:rPr lang="zh-CN" altLang="zh-CN" dirty="0"/>
              <a:t>乙公司项目经理张某根据项目要求编写了范围说明书，将</a:t>
            </a:r>
            <a:r>
              <a:rPr lang="en-US" altLang="zh-CN" dirty="0"/>
              <a:t>WEB</a:t>
            </a:r>
            <a:r>
              <a:rPr lang="zh-CN" altLang="zh-CN" dirty="0"/>
              <a:t>服务器和数据库服务器部署在一个小型机上，并编制了</a:t>
            </a:r>
            <a:r>
              <a:rPr lang="en-US" altLang="zh-CN" dirty="0"/>
              <a:t>WBS</a:t>
            </a:r>
            <a:r>
              <a:rPr lang="zh-CN" altLang="zh-CN" dirty="0"/>
              <a:t>字典，其中规定服务器安装要在</a:t>
            </a:r>
            <a:r>
              <a:rPr lang="en-US" altLang="zh-CN" dirty="0"/>
              <a:t>10</a:t>
            </a:r>
            <a:r>
              <a:rPr lang="zh-CN" altLang="zh-CN" dirty="0"/>
              <a:t>月</a:t>
            </a:r>
            <a:r>
              <a:rPr lang="en-US" altLang="zh-CN" dirty="0"/>
              <a:t>5</a:t>
            </a:r>
            <a:r>
              <a:rPr lang="zh-CN" altLang="zh-CN" dirty="0"/>
              <a:t>日前完成，主要性能指标为响应时间不超过</a:t>
            </a:r>
            <a:r>
              <a:rPr lang="en-US" altLang="zh-CN" dirty="0"/>
              <a:t>5</a:t>
            </a:r>
            <a:r>
              <a:rPr lang="zh-CN" altLang="zh-CN" dirty="0"/>
              <a:t>秒，可支持最大并发用户数不少于</a:t>
            </a:r>
            <a:r>
              <a:rPr lang="en-US" altLang="zh-CN" dirty="0"/>
              <a:t>5000</a:t>
            </a:r>
            <a:r>
              <a:rPr lang="zh-CN" altLang="zh-CN" dirty="0"/>
              <a:t>个</a:t>
            </a:r>
          </a:p>
          <a:p>
            <a:pPr marL="0" indent="0">
              <a:lnSpc>
                <a:spcPts val="2200"/>
              </a:lnSpc>
              <a:buNone/>
            </a:pPr>
            <a:r>
              <a:rPr lang="zh-CN" altLang="en-US" dirty="0"/>
              <a:t>        </a:t>
            </a:r>
            <a:r>
              <a:rPr lang="zh-CN" altLang="zh-CN" dirty="0"/>
              <a:t>在现场设备安装调试前，建设方技术总监与张某沟通，要求提高系统可支持的最大并发用户数至</a:t>
            </a:r>
            <a:r>
              <a:rPr lang="en-US" altLang="zh-CN" dirty="0"/>
              <a:t>10000</a:t>
            </a:r>
            <a:r>
              <a:rPr lang="zh-CN" altLang="zh-CN" dirty="0"/>
              <a:t>个并说明了原因。张某为此邀请乙公司技术总监和相关技术人员进行了商讨并制定了新的技术方案，该方案中建议用两台小型机分别担当</a:t>
            </a:r>
            <a:r>
              <a:rPr lang="en-US" altLang="zh-CN" dirty="0"/>
              <a:t>WEB</a:t>
            </a:r>
            <a:r>
              <a:rPr lang="zh-CN" altLang="zh-CN" dirty="0"/>
              <a:t>服务器和数据库服务器。</a:t>
            </a:r>
          </a:p>
          <a:p>
            <a:pPr marL="0" indent="0">
              <a:lnSpc>
                <a:spcPts val="2200"/>
              </a:lnSpc>
              <a:buNone/>
            </a:pPr>
            <a:r>
              <a:rPr lang="zh-CN" altLang="en-US" dirty="0"/>
              <a:t>        </a:t>
            </a:r>
            <a:r>
              <a:rPr lang="zh-CN" altLang="zh-CN" dirty="0"/>
              <a:t>乙公司技术总监批准了该方案，随后报建设方领导出具意见，建设方领导也批准了新方案。张某按照批准的新方案重新采购、安装和调试了设备。项目完成后，建设方代表对系统的性能指标满意，但不同意追加投资。乙公司为此请丙公司出面协调，然而丙公司总监以对新技术方案不了解为由拒绝在项目验收报告上签字。</a:t>
            </a:r>
          </a:p>
        </p:txBody>
      </p:sp>
    </p:spTree>
    <p:extLst>
      <p:ext uri="{BB962C8B-B14F-4D97-AF65-F5344CB8AC3E}">
        <p14:creationId xmlns:p14="http://schemas.microsoft.com/office/powerpoint/2010/main" val="159002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3" name="内容占位符 2"/>
          <p:cNvSpPr>
            <a:spLocks noGrp="1"/>
          </p:cNvSpPr>
          <p:nvPr>
            <p:ph idx="1"/>
          </p:nvPr>
        </p:nvSpPr>
        <p:spPr/>
        <p:txBody>
          <a:bodyPr/>
          <a:lstStyle/>
          <a:p>
            <a:r>
              <a:rPr lang="zh-CN" altLang="zh-CN" dirty="0"/>
              <a:t>问题</a:t>
            </a:r>
            <a:r>
              <a:rPr lang="en-US" altLang="zh-CN" dirty="0"/>
              <a:t>1</a:t>
            </a:r>
            <a:r>
              <a:rPr lang="zh-CN" altLang="en-US" dirty="0"/>
              <a:t>：</a:t>
            </a:r>
            <a:r>
              <a:rPr lang="zh-CN" altLang="zh-CN" dirty="0"/>
              <a:t>结合本案例，判断下列选项的正误</a:t>
            </a:r>
          </a:p>
          <a:p>
            <a:pPr lvl="1"/>
            <a:r>
              <a:rPr lang="zh-CN" altLang="zh-CN" sz="1600" dirty="0"/>
              <a:t>技术方案调整属于技术变更，应由建议方和承建方技术负责人最终审批。 （</a:t>
            </a:r>
            <a:r>
              <a:rPr lang="en-US" altLang="zh-CN" sz="1600" dirty="0"/>
              <a:t>   </a:t>
            </a:r>
            <a:r>
              <a:rPr lang="zh-CN" altLang="zh-CN" sz="1600" dirty="0"/>
              <a:t>）</a:t>
            </a:r>
          </a:p>
          <a:p>
            <a:pPr lvl="1"/>
            <a:r>
              <a:rPr lang="zh-CN" altLang="zh-CN" sz="1600" dirty="0"/>
              <a:t>张某编制的</a:t>
            </a:r>
            <a:r>
              <a:rPr lang="en-US" altLang="zh-CN" sz="1600" dirty="0"/>
              <a:t>WBS</a:t>
            </a:r>
            <a:r>
              <a:rPr lang="zh-CN" altLang="zh-CN" sz="1600" dirty="0"/>
              <a:t>字典不符合项目管理文件规范。</a:t>
            </a:r>
            <a:r>
              <a:rPr lang="zh-CN" altLang="en-US" sz="1600" dirty="0"/>
              <a:t>            </a:t>
            </a:r>
            <a:r>
              <a:rPr lang="en-US" altLang="zh-CN" sz="1600" dirty="0"/>
              <a:t>		 </a:t>
            </a:r>
            <a:r>
              <a:rPr lang="zh-CN" altLang="zh-CN" sz="1600" dirty="0"/>
              <a:t>（</a:t>
            </a:r>
            <a:r>
              <a:rPr lang="en-US" altLang="zh-CN" sz="1600" dirty="0"/>
              <a:t>   </a:t>
            </a:r>
            <a:r>
              <a:rPr lang="zh-CN" altLang="zh-CN" sz="1600" dirty="0"/>
              <a:t>）</a:t>
            </a:r>
          </a:p>
          <a:p>
            <a:pPr lvl="1"/>
            <a:r>
              <a:rPr lang="zh-CN" altLang="zh-CN" sz="1600" dirty="0"/>
              <a:t>甲、乙双方可对所签订的合同的效力约定生效或解除条件。</a:t>
            </a:r>
            <a:r>
              <a:rPr lang="en-US" altLang="zh-CN" sz="1600" dirty="0"/>
              <a:t>             </a:t>
            </a:r>
            <a:r>
              <a:rPr lang="zh-CN" altLang="zh-CN" sz="1600" dirty="0"/>
              <a:t>（</a:t>
            </a:r>
            <a:r>
              <a:rPr lang="en-US" altLang="zh-CN" sz="1600" dirty="0"/>
              <a:t>    </a:t>
            </a:r>
            <a:r>
              <a:rPr lang="zh-CN" altLang="zh-CN" sz="1600" dirty="0"/>
              <a:t>）</a:t>
            </a:r>
          </a:p>
          <a:p>
            <a:pPr lvl="1"/>
            <a:r>
              <a:rPr lang="zh-CN" altLang="zh-CN" sz="1600" dirty="0"/>
              <a:t>对于单价建设合同，技术方案的调整不涉及合同变更。</a:t>
            </a:r>
            <a:r>
              <a:rPr lang="en-US" altLang="zh-CN" sz="1600" dirty="0"/>
              <a:t>                 </a:t>
            </a:r>
            <a:r>
              <a:rPr lang="zh-CN" altLang="zh-CN" sz="1600" dirty="0"/>
              <a:t>（</a:t>
            </a:r>
            <a:r>
              <a:rPr lang="en-US" altLang="zh-CN" sz="1600" dirty="0"/>
              <a:t>    </a:t>
            </a:r>
            <a:r>
              <a:rPr lang="zh-CN" altLang="zh-CN" sz="1600" dirty="0"/>
              <a:t>）</a:t>
            </a:r>
          </a:p>
          <a:p>
            <a:pPr lvl="1"/>
            <a:r>
              <a:rPr lang="zh-CN" altLang="zh-CN" sz="1600" dirty="0"/>
              <a:t>签定监理合同后，建设方不能再提出技术指标变更要求，应由监理方提出。（</a:t>
            </a:r>
            <a:r>
              <a:rPr lang="en-US" altLang="zh-CN" sz="1600" dirty="0"/>
              <a:t>    </a:t>
            </a:r>
            <a:r>
              <a:rPr lang="zh-CN" altLang="zh-CN" sz="1600" dirty="0"/>
              <a:t>）</a:t>
            </a:r>
          </a:p>
          <a:p>
            <a:r>
              <a:rPr lang="zh-CN" altLang="zh-CN" dirty="0"/>
              <a:t>问题</a:t>
            </a:r>
            <a:r>
              <a:rPr lang="en-US" altLang="zh-CN" dirty="0"/>
              <a:t>2</a:t>
            </a:r>
            <a:endParaRPr lang="zh-CN" altLang="zh-CN" dirty="0"/>
          </a:p>
          <a:p>
            <a:pPr lvl="1"/>
            <a:r>
              <a:rPr lang="zh-CN" altLang="zh-CN" dirty="0"/>
              <a:t>请指出案例中的技术方案调整可能涉及到哪些类型的项目变更。</a:t>
            </a:r>
          </a:p>
          <a:p>
            <a:r>
              <a:rPr lang="zh-CN" altLang="zh-CN" dirty="0"/>
              <a:t>问题</a:t>
            </a:r>
            <a:r>
              <a:rPr lang="en-US" altLang="zh-CN" dirty="0"/>
              <a:t>3</a:t>
            </a:r>
            <a:endParaRPr lang="zh-CN" altLang="zh-CN" dirty="0"/>
          </a:p>
          <a:p>
            <a:pPr lvl="1"/>
            <a:r>
              <a:rPr lang="zh-CN" altLang="zh-CN" dirty="0"/>
              <a:t>请简要分析案例中技术方案变更过程中存在的问题并提出改正建议。</a:t>
            </a:r>
          </a:p>
        </p:txBody>
      </p:sp>
    </p:spTree>
    <p:extLst>
      <p:ext uri="{BB962C8B-B14F-4D97-AF65-F5344CB8AC3E}">
        <p14:creationId xmlns:p14="http://schemas.microsoft.com/office/powerpoint/2010/main" val="3003654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问题</a:t>
            </a:r>
            <a:r>
              <a:rPr lang="en-US" altLang="zh-CN" sz="2800" dirty="0"/>
              <a:t>1</a:t>
            </a:r>
            <a:r>
              <a:rPr lang="zh-CN" altLang="zh-CN" sz="2800" dirty="0"/>
              <a:t>参考答案</a:t>
            </a:r>
            <a:br>
              <a:rPr lang="zh-CN" altLang="zh-CN" sz="2800" dirty="0"/>
            </a:br>
            <a:endParaRPr lang="zh-CN" altLang="en-US" dirty="0"/>
          </a:p>
        </p:txBody>
      </p:sp>
      <p:sp>
        <p:nvSpPr>
          <p:cNvPr id="3" name="内容占位符 2"/>
          <p:cNvSpPr>
            <a:spLocks noGrp="1"/>
          </p:cNvSpPr>
          <p:nvPr>
            <p:ph idx="1"/>
          </p:nvPr>
        </p:nvSpPr>
        <p:spPr/>
        <p:txBody>
          <a:bodyPr/>
          <a:lstStyle/>
          <a:p>
            <a:r>
              <a:rPr lang="en-US" altLang="zh-CN" sz="2400" dirty="0"/>
              <a:t>(1)</a:t>
            </a:r>
            <a:r>
              <a:rPr lang="zh-CN" altLang="zh-CN" sz="2400" dirty="0"/>
              <a:t>×</a:t>
            </a:r>
            <a:r>
              <a:rPr lang="en-US" altLang="zh-CN" sz="2400" dirty="0"/>
              <a:t>  (2)</a:t>
            </a:r>
            <a:r>
              <a:rPr lang="zh-CN" altLang="zh-CN" sz="2400" dirty="0"/>
              <a:t>√</a:t>
            </a:r>
            <a:r>
              <a:rPr lang="en-US" altLang="zh-CN" sz="2400" dirty="0"/>
              <a:t>   (3)</a:t>
            </a:r>
            <a:r>
              <a:rPr lang="zh-CN" altLang="zh-CN" sz="2400" dirty="0"/>
              <a:t>√</a:t>
            </a:r>
            <a:r>
              <a:rPr lang="en-US" altLang="zh-CN" sz="2400" dirty="0"/>
              <a:t>   (4)</a:t>
            </a:r>
            <a:r>
              <a:rPr lang="zh-CN" altLang="zh-CN" sz="2400" dirty="0"/>
              <a:t>×</a:t>
            </a:r>
            <a:r>
              <a:rPr lang="en-US" altLang="zh-CN" sz="2400" dirty="0"/>
              <a:t>   (5)</a:t>
            </a:r>
            <a:r>
              <a:rPr lang="zh-CN" altLang="zh-CN" sz="2400" dirty="0"/>
              <a:t>×</a:t>
            </a:r>
          </a:p>
        </p:txBody>
      </p:sp>
    </p:spTree>
    <p:extLst>
      <p:ext uri="{BB962C8B-B14F-4D97-AF65-F5344CB8AC3E}">
        <p14:creationId xmlns:p14="http://schemas.microsoft.com/office/powerpoint/2010/main" val="2578876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问题</a:t>
            </a:r>
            <a:r>
              <a:rPr lang="en-US" altLang="zh-CN" sz="2800" dirty="0"/>
              <a:t>2</a:t>
            </a:r>
            <a:r>
              <a:rPr lang="zh-CN" altLang="zh-CN" sz="2800" dirty="0"/>
              <a:t>参考答案</a:t>
            </a:r>
            <a:br>
              <a:rPr lang="zh-CN" altLang="zh-CN" sz="2800" dirty="0"/>
            </a:br>
            <a:endParaRPr lang="zh-CN" altLang="en-US" dirty="0"/>
          </a:p>
        </p:txBody>
      </p:sp>
      <p:sp>
        <p:nvSpPr>
          <p:cNvPr id="3" name="内容占位符 2"/>
          <p:cNvSpPr>
            <a:spLocks noGrp="1"/>
          </p:cNvSpPr>
          <p:nvPr>
            <p:ph idx="1"/>
          </p:nvPr>
        </p:nvSpPr>
        <p:spPr/>
        <p:txBody>
          <a:bodyPr/>
          <a:lstStyle/>
          <a:p>
            <a:r>
              <a:rPr lang="zh-CN" altLang="zh-CN" sz="2400" dirty="0"/>
              <a:t>可能涉及到的项目变更有：需求变更、范围变更、成本变更、合同变更、进度变更和质量变更</a:t>
            </a:r>
          </a:p>
        </p:txBody>
      </p:sp>
    </p:spTree>
    <p:extLst>
      <p:ext uri="{BB962C8B-B14F-4D97-AF65-F5344CB8AC3E}">
        <p14:creationId xmlns:p14="http://schemas.microsoft.com/office/powerpoint/2010/main" val="558268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问题</a:t>
            </a:r>
            <a:r>
              <a:rPr lang="en-US" altLang="zh-CN" dirty="0"/>
              <a:t>3</a:t>
            </a:r>
            <a:r>
              <a:rPr lang="zh-CN" altLang="zh-CN" dirty="0"/>
              <a:t>参考答案</a:t>
            </a:r>
            <a:br>
              <a:rPr lang="zh-CN" altLang="zh-CN" dirty="0"/>
            </a:br>
            <a:endParaRPr lang="zh-CN" altLang="en-US" dirty="0"/>
          </a:p>
        </p:txBody>
      </p:sp>
      <p:sp>
        <p:nvSpPr>
          <p:cNvPr id="3" name="内容占位符 2"/>
          <p:cNvSpPr>
            <a:spLocks noGrp="1"/>
          </p:cNvSpPr>
          <p:nvPr>
            <p:ph idx="1"/>
          </p:nvPr>
        </p:nvSpPr>
        <p:spPr/>
        <p:txBody>
          <a:bodyPr/>
          <a:lstStyle/>
          <a:p>
            <a:pPr lvl="0"/>
            <a:r>
              <a:rPr lang="zh-CN" altLang="zh-CN" sz="1800" dirty="0"/>
              <a:t>存在的问题</a:t>
            </a:r>
          </a:p>
          <a:p>
            <a:pPr lvl="1"/>
            <a:r>
              <a:rPr lang="zh-CN" altLang="zh-CN" sz="1600" dirty="0"/>
              <a:t>变更的提出没有正式的申请书面文件</a:t>
            </a:r>
          </a:p>
          <a:p>
            <a:pPr lvl="1"/>
            <a:r>
              <a:rPr lang="zh-CN" altLang="zh-CN" sz="1600" dirty="0"/>
              <a:t>变更缺少监理方参与</a:t>
            </a:r>
          </a:p>
          <a:p>
            <a:pPr lvl="1"/>
            <a:r>
              <a:rPr lang="zh-CN" altLang="zh-CN" sz="1600" dirty="0"/>
              <a:t>变更缺少评审流程</a:t>
            </a:r>
          </a:p>
          <a:p>
            <a:pPr lvl="1"/>
            <a:r>
              <a:rPr lang="zh-CN" altLang="zh-CN" sz="1600" dirty="0"/>
              <a:t>缺少详细、审批过的变更方案</a:t>
            </a:r>
          </a:p>
          <a:p>
            <a:pPr lvl="1"/>
            <a:r>
              <a:rPr lang="zh-CN" altLang="zh-CN" sz="1600" dirty="0"/>
              <a:t>变更的执行缺少监控</a:t>
            </a:r>
          </a:p>
          <a:p>
            <a:pPr lvl="0"/>
            <a:r>
              <a:rPr lang="zh-CN" altLang="zh-CN" sz="1800" dirty="0"/>
              <a:t>改正建议</a:t>
            </a:r>
          </a:p>
          <a:p>
            <a:pPr lvl="1"/>
            <a:r>
              <a:rPr lang="zh-CN" altLang="zh-CN" sz="1600" dirty="0"/>
              <a:t>制定项目变更流程</a:t>
            </a:r>
          </a:p>
          <a:p>
            <a:pPr lvl="1"/>
            <a:r>
              <a:rPr lang="zh-CN" altLang="zh-CN" sz="1600" dirty="0"/>
              <a:t>出现变更时，由变更发起者提出正式的书面变更申请并变更原因及方案</a:t>
            </a:r>
          </a:p>
          <a:p>
            <a:pPr lvl="1"/>
            <a:r>
              <a:rPr lang="zh-CN" altLang="zh-CN" sz="1600" dirty="0"/>
              <a:t>监理方审核变更申请并给出监理意见</a:t>
            </a:r>
          </a:p>
          <a:p>
            <a:pPr lvl="1"/>
            <a:r>
              <a:rPr lang="zh-CN" altLang="zh-CN" sz="1600" dirty="0"/>
              <a:t>对变更方案进行审批</a:t>
            </a:r>
          </a:p>
          <a:p>
            <a:pPr lvl="1"/>
            <a:r>
              <a:rPr lang="zh-CN" altLang="zh-CN" sz="1600" dirty="0"/>
              <a:t>按照批准的变更方案进行变更，监理要对变更过程进行监控</a:t>
            </a:r>
          </a:p>
          <a:p>
            <a:pPr lvl="1"/>
            <a:r>
              <a:rPr lang="zh-CN" altLang="zh-CN" sz="1600" dirty="0"/>
              <a:t>对变更结果进行评估</a:t>
            </a:r>
          </a:p>
          <a:p>
            <a:pPr lvl="1"/>
            <a:r>
              <a:rPr lang="zh-CN" altLang="zh-CN" sz="1600" dirty="0"/>
              <a:t>保存好变更过程中的有关文件</a:t>
            </a:r>
            <a:endParaRPr lang="zh-CN" altLang="zh-CN" sz="4000" dirty="0"/>
          </a:p>
        </p:txBody>
      </p:sp>
    </p:spTree>
    <p:extLst>
      <p:ext uri="{BB962C8B-B14F-4D97-AF65-F5344CB8AC3E}">
        <p14:creationId xmlns:p14="http://schemas.microsoft.com/office/powerpoint/2010/main" val="3695717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2014</a:t>
            </a:r>
            <a:r>
              <a:rPr lang="zh-CN" altLang="en-US" dirty="0"/>
              <a:t>下试题一</a:t>
            </a:r>
          </a:p>
        </p:txBody>
      </p:sp>
      <p:sp>
        <p:nvSpPr>
          <p:cNvPr id="3" name="内容占位符 2"/>
          <p:cNvSpPr>
            <a:spLocks noGrp="1"/>
          </p:cNvSpPr>
          <p:nvPr>
            <p:ph idx="1"/>
          </p:nvPr>
        </p:nvSpPr>
        <p:spPr/>
        <p:txBody>
          <a:bodyPr/>
          <a:lstStyle/>
          <a:p>
            <a:pPr marL="0" indent="0">
              <a:lnSpc>
                <a:spcPts val="2200"/>
              </a:lnSpc>
              <a:buNone/>
            </a:pPr>
            <a:r>
              <a:rPr lang="zh-CN" altLang="en-US" sz="1800" dirty="0"/>
              <a:t>        某项目由</a:t>
            </a:r>
            <a:r>
              <a:rPr lang="en-US" altLang="zh-CN" sz="1800" dirty="0"/>
              <a:t>A</a:t>
            </a:r>
            <a:r>
              <a:rPr lang="zh-CN" altLang="en-US" sz="1800" dirty="0"/>
              <a:t>、</a:t>
            </a:r>
            <a:r>
              <a:rPr lang="en-US" altLang="zh-CN" sz="1800" dirty="0"/>
              <a:t>B</a:t>
            </a:r>
            <a:r>
              <a:rPr lang="zh-CN" altLang="en-US" sz="1800" dirty="0"/>
              <a:t>、</a:t>
            </a:r>
            <a:r>
              <a:rPr lang="en-US" altLang="zh-CN" sz="1800" dirty="0"/>
              <a:t>C</a:t>
            </a:r>
            <a:r>
              <a:rPr lang="zh-CN" altLang="en-US" sz="1800" dirty="0"/>
              <a:t>、</a:t>
            </a:r>
            <a:r>
              <a:rPr lang="en-US" altLang="zh-CN" sz="1800" dirty="0"/>
              <a:t>D</a:t>
            </a:r>
            <a:r>
              <a:rPr lang="zh-CN" altLang="en-US" sz="1800" dirty="0"/>
              <a:t>、</a:t>
            </a:r>
            <a:r>
              <a:rPr lang="en-US" altLang="zh-CN" sz="1800" dirty="0"/>
              <a:t>E</a:t>
            </a:r>
            <a:r>
              <a:rPr lang="zh-CN" altLang="en-US" sz="1800" dirty="0"/>
              <a:t>、</a:t>
            </a:r>
            <a:r>
              <a:rPr lang="en-US" altLang="zh-CN" sz="1800" dirty="0"/>
              <a:t>F</a:t>
            </a:r>
            <a:r>
              <a:rPr lang="zh-CN" altLang="en-US" sz="1800" dirty="0"/>
              <a:t>、</a:t>
            </a:r>
            <a:r>
              <a:rPr lang="en-US" altLang="zh-CN" sz="1800" dirty="0"/>
              <a:t>G</a:t>
            </a:r>
            <a:r>
              <a:rPr lang="zh-CN" altLang="en-US" sz="1800" dirty="0"/>
              <a:t>、</a:t>
            </a:r>
            <a:r>
              <a:rPr lang="en-US" altLang="zh-CN" sz="1800" dirty="0"/>
              <a:t>H</a:t>
            </a:r>
            <a:r>
              <a:rPr lang="zh-CN" altLang="en-US" sz="1800" dirty="0"/>
              <a:t>、</a:t>
            </a:r>
            <a:r>
              <a:rPr lang="en-US" altLang="zh-CN" sz="1800" dirty="0"/>
              <a:t>I</a:t>
            </a:r>
            <a:r>
              <a:rPr lang="zh-CN" altLang="en-US" sz="1800" dirty="0"/>
              <a:t>、</a:t>
            </a:r>
            <a:r>
              <a:rPr lang="en-US" altLang="zh-CN" sz="1800" dirty="0"/>
              <a:t>J</a:t>
            </a:r>
            <a:r>
              <a:rPr lang="zh-CN" altLang="en-US" sz="1800" dirty="0"/>
              <a:t>共</a:t>
            </a:r>
            <a:r>
              <a:rPr lang="en-US" altLang="zh-CN" sz="1800" dirty="0"/>
              <a:t>10</a:t>
            </a:r>
            <a:r>
              <a:rPr lang="zh-CN" altLang="en-US" sz="1800" dirty="0"/>
              <a:t>个工作包组成，项目计划执行时间为</a:t>
            </a:r>
            <a:r>
              <a:rPr lang="en-US" altLang="zh-CN" sz="1800" dirty="0"/>
              <a:t>5</a:t>
            </a:r>
            <a:r>
              <a:rPr lang="zh-CN" altLang="en-US" sz="1800" dirty="0"/>
              <a:t>个月，在项目执行到第</a:t>
            </a:r>
            <a:r>
              <a:rPr lang="en-US" altLang="zh-CN" sz="1800" dirty="0"/>
              <a:t>3</a:t>
            </a:r>
            <a:r>
              <a:rPr lang="zh-CN" altLang="en-US" sz="1800" dirty="0"/>
              <a:t>个月月末的时候，公司对项目进行了检查，检查结果如下表所示（假设项目工作量在计划期内均匀分布）</a:t>
            </a:r>
            <a:endParaRPr lang="en-US" altLang="zh-CN" sz="1800" dirty="0"/>
          </a:p>
          <a:p>
            <a:pPr marL="0" indent="0">
              <a:lnSpc>
                <a:spcPts val="2200"/>
              </a:lnSpc>
              <a:buNone/>
            </a:pPr>
            <a:endParaRPr lang="zh-CN" altLang="zh-CN" sz="1800" dirty="0"/>
          </a:p>
        </p:txBody>
      </p:sp>
      <p:graphicFrame>
        <p:nvGraphicFramePr>
          <p:cNvPr id="4" name="表格 3">
            <a:extLst>
              <a:ext uri="{FF2B5EF4-FFF2-40B4-BE49-F238E27FC236}">
                <a16:creationId xmlns:a16="http://schemas.microsoft.com/office/drawing/2014/main" id="{50F18E59-5A51-45B1-A811-F284B6F9E843}"/>
              </a:ext>
            </a:extLst>
          </p:cNvPr>
          <p:cNvGraphicFramePr>
            <a:graphicFrameLocks noGrp="1"/>
          </p:cNvGraphicFramePr>
          <p:nvPr>
            <p:extLst/>
          </p:nvPr>
        </p:nvGraphicFramePr>
        <p:xfrm>
          <a:off x="112542" y="2360246"/>
          <a:ext cx="8947049" cy="4450080"/>
        </p:xfrm>
        <a:graphic>
          <a:graphicData uri="http://schemas.openxmlformats.org/drawingml/2006/table">
            <a:tbl>
              <a:tblPr firstRow="1" bandRow="1">
                <a:tableStyleId>{5C22544A-7EE6-4342-B048-85BDC9FD1C3A}</a:tableStyleId>
              </a:tblPr>
              <a:tblGrid>
                <a:gridCol w="951521">
                  <a:extLst>
                    <a:ext uri="{9D8B030D-6E8A-4147-A177-3AD203B41FA5}">
                      <a16:colId xmlns:a16="http://schemas.microsoft.com/office/drawing/2014/main" val="2756969768"/>
                    </a:ext>
                  </a:extLst>
                </a:gridCol>
                <a:gridCol w="1285242">
                  <a:extLst>
                    <a:ext uri="{9D8B030D-6E8A-4147-A177-3AD203B41FA5}">
                      <a16:colId xmlns:a16="http://schemas.microsoft.com/office/drawing/2014/main" val="25371534"/>
                    </a:ext>
                  </a:extLst>
                </a:gridCol>
                <a:gridCol w="1118381">
                  <a:extLst>
                    <a:ext uri="{9D8B030D-6E8A-4147-A177-3AD203B41FA5}">
                      <a16:colId xmlns:a16="http://schemas.microsoft.com/office/drawing/2014/main" val="1684846375"/>
                    </a:ext>
                  </a:extLst>
                </a:gridCol>
                <a:gridCol w="1118381">
                  <a:extLst>
                    <a:ext uri="{9D8B030D-6E8A-4147-A177-3AD203B41FA5}">
                      <a16:colId xmlns:a16="http://schemas.microsoft.com/office/drawing/2014/main" val="188051266"/>
                    </a:ext>
                  </a:extLst>
                </a:gridCol>
                <a:gridCol w="1118381">
                  <a:extLst>
                    <a:ext uri="{9D8B030D-6E8A-4147-A177-3AD203B41FA5}">
                      <a16:colId xmlns:a16="http://schemas.microsoft.com/office/drawing/2014/main" val="4212821299"/>
                    </a:ext>
                  </a:extLst>
                </a:gridCol>
                <a:gridCol w="1118381">
                  <a:extLst>
                    <a:ext uri="{9D8B030D-6E8A-4147-A177-3AD203B41FA5}">
                      <a16:colId xmlns:a16="http://schemas.microsoft.com/office/drawing/2014/main" val="43682754"/>
                    </a:ext>
                  </a:extLst>
                </a:gridCol>
                <a:gridCol w="1118381">
                  <a:extLst>
                    <a:ext uri="{9D8B030D-6E8A-4147-A177-3AD203B41FA5}">
                      <a16:colId xmlns:a16="http://schemas.microsoft.com/office/drawing/2014/main" val="3555419893"/>
                    </a:ext>
                  </a:extLst>
                </a:gridCol>
                <a:gridCol w="1118381">
                  <a:extLst>
                    <a:ext uri="{9D8B030D-6E8A-4147-A177-3AD203B41FA5}">
                      <a16:colId xmlns:a16="http://schemas.microsoft.com/office/drawing/2014/main" val="2933982542"/>
                    </a:ext>
                  </a:extLst>
                </a:gridCol>
              </a:tblGrid>
              <a:tr h="370840">
                <a:tc rowSpan="2">
                  <a:txBody>
                    <a:bodyPr/>
                    <a:lstStyle/>
                    <a:p>
                      <a:r>
                        <a:rPr lang="zh-CN" altLang="en-US" dirty="0"/>
                        <a:t>工作包</a:t>
                      </a:r>
                    </a:p>
                  </a:txBody>
                  <a:tcPr/>
                </a:tc>
                <a:tc rowSpan="2">
                  <a:txBody>
                    <a:bodyPr/>
                    <a:lstStyle/>
                    <a:p>
                      <a:r>
                        <a:rPr lang="zh-CN" altLang="en-US" dirty="0"/>
                        <a:t>预算（万元）</a:t>
                      </a:r>
                    </a:p>
                  </a:txBody>
                  <a:tcPr/>
                </a:tc>
                <a:tc gridSpan="5">
                  <a:txBody>
                    <a:bodyPr/>
                    <a:lstStyle/>
                    <a:p>
                      <a:pPr algn="ctr"/>
                      <a:r>
                        <a:rPr lang="zh-CN" altLang="en-US" dirty="0"/>
                        <a:t>预算按月分配（万元）</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pPr algn="ctr"/>
                      <a:r>
                        <a:rPr lang="zh-CN" altLang="en-US" dirty="0"/>
                        <a:t>实际完成（</a:t>
                      </a:r>
                      <a:r>
                        <a:rPr lang="en-US" altLang="zh-CN" dirty="0"/>
                        <a:t>%</a:t>
                      </a:r>
                      <a:r>
                        <a:rPr lang="zh-CN" altLang="en-US" dirty="0"/>
                        <a:t>）</a:t>
                      </a:r>
                    </a:p>
                  </a:txBody>
                  <a:tcPr/>
                </a:tc>
                <a:extLst>
                  <a:ext uri="{0D108BD9-81ED-4DB2-BD59-A6C34878D82A}">
                    <a16:rowId xmlns:a16="http://schemas.microsoft.com/office/drawing/2014/main" val="3725250353"/>
                  </a:ext>
                </a:extLst>
              </a:tr>
              <a:tr h="370840">
                <a:tc vMerge="1">
                  <a:txBody>
                    <a:bodyPr/>
                    <a:lstStyle/>
                    <a:p>
                      <a:endParaRPr lang="zh-CN" altLang="en-US" dirty="0"/>
                    </a:p>
                  </a:txBody>
                  <a:tcPr/>
                </a:tc>
                <a:tc vMerge="1">
                  <a:txBody>
                    <a:bodyPr/>
                    <a:lstStyle/>
                    <a:p>
                      <a:endParaRPr lang="zh-CN" altLang="en-US" dirty="0"/>
                    </a:p>
                  </a:txBody>
                  <a:tcPr/>
                </a:tc>
                <a:tc>
                  <a:txBody>
                    <a:bodyPr/>
                    <a:lstStyle/>
                    <a:p>
                      <a:pPr marL="0" algn="ctr" defTabSz="914400" rtl="0" eaLnBrk="1" latinLnBrk="0" hangingPunct="1"/>
                      <a:r>
                        <a:rPr lang="zh-CN" altLang="en-US" sz="1800" b="1" kern="1200" dirty="0">
                          <a:solidFill>
                            <a:schemeClr val="lt1"/>
                          </a:solidFill>
                          <a:latin typeface="+mn-lt"/>
                          <a:ea typeface="+mn-ea"/>
                          <a:cs typeface="+mn-cs"/>
                        </a:rPr>
                        <a:t>第一个月</a:t>
                      </a:r>
                    </a:p>
                  </a:txBody>
                  <a:tcPr/>
                </a:tc>
                <a:tc>
                  <a:txBody>
                    <a:bodyPr/>
                    <a:lstStyle/>
                    <a:p>
                      <a:pPr marL="0" algn="ctr" defTabSz="914400" rtl="0" eaLnBrk="1" latinLnBrk="0" hangingPunct="1"/>
                      <a:r>
                        <a:rPr lang="zh-CN" altLang="en-US" sz="1800" b="1" kern="1200" dirty="0">
                          <a:solidFill>
                            <a:schemeClr val="lt1"/>
                          </a:solidFill>
                          <a:latin typeface="+mn-lt"/>
                          <a:ea typeface="+mn-ea"/>
                          <a:cs typeface="+mn-cs"/>
                        </a:rPr>
                        <a:t>第二个月</a:t>
                      </a:r>
                    </a:p>
                  </a:txBody>
                  <a:tcPr/>
                </a:tc>
                <a:tc>
                  <a:txBody>
                    <a:bodyPr/>
                    <a:lstStyle/>
                    <a:p>
                      <a:pPr marL="0" algn="ctr" defTabSz="914400" rtl="0" eaLnBrk="1" latinLnBrk="0" hangingPunct="1"/>
                      <a:r>
                        <a:rPr lang="zh-CN" altLang="en-US" sz="1800" b="1" kern="1200" dirty="0">
                          <a:solidFill>
                            <a:schemeClr val="lt1"/>
                          </a:solidFill>
                          <a:latin typeface="+mn-lt"/>
                          <a:ea typeface="+mn-ea"/>
                          <a:cs typeface="+mn-cs"/>
                        </a:rPr>
                        <a:t>第三个月</a:t>
                      </a:r>
                    </a:p>
                  </a:txBody>
                  <a:tcPr/>
                </a:tc>
                <a:tc>
                  <a:txBody>
                    <a:bodyPr/>
                    <a:lstStyle/>
                    <a:p>
                      <a:pPr marL="0" algn="ctr" defTabSz="914400" rtl="0" eaLnBrk="1" latinLnBrk="0" hangingPunct="1"/>
                      <a:r>
                        <a:rPr lang="zh-CN" altLang="en-US" sz="1800" b="1" kern="1200" dirty="0">
                          <a:solidFill>
                            <a:schemeClr val="lt1"/>
                          </a:solidFill>
                          <a:latin typeface="+mn-lt"/>
                          <a:ea typeface="+mn-ea"/>
                          <a:cs typeface="+mn-cs"/>
                        </a:rPr>
                        <a:t>第四个月</a:t>
                      </a:r>
                    </a:p>
                  </a:txBody>
                  <a:tcPr/>
                </a:tc>
                <a:tc>
                  <a:txBody>
                    <a:bodyPr/>
                    <a:lstStyle/>
                    <a:p>
                      <a:pPr marL="0" algn="ctr" defTabSz="914400" rtl="0" eaLnBrk="1" latinLnBrk="0" hangingPunct="1"/>
                      <a:r>
                        <a:rPr lang="zh-CN" altLang="en-US" sz="1800" b="1" kern="1200" dirty="0">
                          <a:solidFill>
                            <a:schemeClr val="lt1"/>
                          </a:solidFill>
                          <a:latin typeface="+mn-lt"/>
                          <a:ea typeface="+mn-ea"/>
                          <a:cs typeface="+mn-cs"/>
                        </a:rPr>
                        <a:t>第五个月</a:t>
                      </a:r>
                    </a:p>
                  </a:txBody>
                  <a:tcPr/>
                </a:tc>
                <a:tc vMerge="1">
                  <a:txBody>
                    <a:bodyPr/>
                    <a:lstStyle/>
                    <a:p>
                      <a:pPr marL="0" algn="ctr" defTabSz="914400" rtl="0" eaLnBrk="1" latinLnBrk="0" hangingPunct="1"/>
                      <a:endParaRPr lang="zh-CN" altLang="en-US" sz="1800" b="1" kern="1200" dirty="0">
                        <a:solidFill>
                          <a:schemeClr val="lt1"/>
                        </a:solidFill>
                        <a:latin typeface="+mn-lt"/>
                        <a:ea typeface="+mn-ea"/>
                        <a:cs typeface="+mn-cs"/>
                      </a:endParaRPr>
                    </a:p>
                  </a:txBody>
                  <a:tcPr/>
                </a:tc>
                <a:extLst>
                  <a:ext uri="{0D108BD9-81ED-4DB2-BD59-A6C34878D82A}">
                    <a16:rowId xmlns:a16="http://schemas.microsoft.com/office/drawing/2014/main" val="201476956"/>
                  </a:ext>
                </a:extLst>
              </a:tr>
              <a:tr h="370840">
                <a:tc>
                  <a:txBody>
                    <a:bodyPr/>
                    <a:lstStyle/>
                    <a:p>
                      <a:r>
                        <a:rPr lang="en-US" altLang="zh-CN" dirty="0"/>
                        <a:t>A</a:t>
                      </a:r>
                      <a:endParaRPr lang="zh-CN" altLang="en-US" dirty="0"/>
                    </a:p>
                  </a:txBody>
                  <a:tcPr/>
                </a:tc>
                <a:tc>
                  <a:txBody>
                    <a:bodyPr/>
                    <a:lstStyle/>
                    <a:p>
                      <a:r>
                        <a:rPr lang="en-US" altLang="zh-CN" dirty="0"/>
                        <a:t>12</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100</a:t>
                      </a:r>
                      <a:endParaRPr lang="zh-CN" altLang="en-US" dirty="0"/>
                    </a:p>
                  </a:txBody>
                  <a:tcPr/>
                </a:tc>
                <a:extLst>
                  <a:ext uri="{0D108BD9-81ED-4DB2-BD59-A6C34878D82A}">
                    <a16:rowId xmlns:a16="http://schemas.microsoft.com/office/drawing/2014/main" val="3875617360"/>
                  </a:ext>
                </a:extLst>
              </a:tr>
              <a:tr h="370840">
                <a:tc>
                  <a:txBody>
                    <a:bodyPr/>
                    <a:lstStyle/>
                    <a:p>
                      <a:r>
                        <a:rPr lang="en-US" altLang="zh-CN" dirty="0"/>
                        <a:t>B</a:t>
                      </a:r>
                      <a:endParaRPr lang="zh-CN" altLang="en-US" dirty="0"/>
                    </a:p>
                  </a:txBody>
                  <a:tcPr/>
                </a:tc>
                <a:tc>
                  <a:txBody>
                    <a:bodyPr/>
                    <a:lstStyle/>
                    <a:p>
                      <a:r>
                        <a:rPr lang="en-US" altLang="zh-CN" dirty="0"/>
                        <a:t>8</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100</a:t>
                      </a:r>
                      <a:endParaRPr lang="zh-CN" altLang="en-US" dirty="0"/>
                    </a:p>
                  </a:txBody>
                  <a:tcPr/>
                </a:tc>
                <a:extLst>
                  <a:ext uri="{0D108BD9-81ED-4DB2-BD59-A6C34878D82A}">
                    <a16:rowId xmlns:a16="http://schemas.microsoft.com/office/drawing/2014/main" val="3038236040"/>
                  </a:ext>
                </a:extLst>
              </a:tr>
              <a:tr h="370840">
                <a:tc>
                  <a:txBody>
                    <a:bodyPr/>
                    <a:lstStyle/>
                    <a:p>
                      <a:r>
                        <a:rPr lang="en-US" altLang="zh-CN" dirty="0"/>
                        <a:t>C</a:t>
                      </a:r>
                      <a:endParaRPr lang="zh-CN" altLang="en-US" dirty="0"/>
                    </a:p>
                  </a:txBody>
                  <a:tcPr/>
                </a:tc>
                <a:tc>
                  <a:txBody>
                    <a:bodyPr/>
                    <a:lstStyle/>
                    <a:p>
                      <a:r>
                        <a:rPr lang="en-US" altLang="zh-CN" dirty="0"/>
                        <a:t>20</a:t>
                      </a:r>
                      <a:endParaRPr lang="zh-CN" altLang="en-US" dirty="0"/>
                    </a:p>
                  </a:txBody>
                  <a:tcPr/>
                </a:tc>
                <a:tc>
                  <a:txBody>
                    <a:bodyPr/>
                    <a:lstStyle/>
                    <a:p>
                      <a:endParaRPr lang="zh-CN" altLang="en-US" dirty="0"/>
                    </a:p>
                  </a:txBody>
                  <a:tcPr/>
                </a:tc>
                <a:tc>
                  <a:txBody>
                    <a:bodyPr/>
                    <a:lstStyle/>
                    <a:p>
                      <a:r>
                        <a:rPr lang="en-US" altLang="zh-CN" dirty="0"/>
                        <a:t>6</a:t>
                      </a:r>
                      <a:endParaRPr lang="zh-CN" altLang="en-US" dirty="0"/>
                    </a:p>
                  </a:txBody>
                  <a:tcPr/>
                </a:tc>
                <a:tc>
                  <a:txBody>
                    <a:bodyPr/>
                    <a:lstStyle/>
                    <a:p>
                      <a:r>
                        <a:rPr lang="en-US" altLang="zh-CN" dirty="0"/>
                        <a:t>10</a:t>
                      </a:r>
                      <a:endParaRPr lang="zh-CN" altLang="en-US" dirty="0"/>
                    </a:p>
                  </a:txBody>
                  <a:tcPr/>
                </a:tc>
                <a:tc>
                  <a:txBody>
                    <a:bodyPr/>
                    <a:lstStyle/>
                    <a:p>
                      <a:r>
                        <a:rPr lang="en-US" altLang="zh-CN" dirty="0"/>
                        <a:t>4</a:t>
                      </a:r>
                      <a:endParaRPr lang="zh-CN" altLang="en-US" dirty="0"/>
                    </a:p>
                  </a:txBody>
                  <a:tcPr/>
                </a:tc>
                <a:tc>
                  <a:txBody>
                    <a:bodyPr/>
                    <a:lstStyle/>
                    <a:p>
                      <a:endParaRPr lang="zh-CN" altLang="en-US" dirty="0"/>
                    </a:p>
                  </a:txBody>
                  <a:tcPr/>
                </a:tc>
                <a:tc>
                  <a:txBody>
                    <a:bodyPr/>
                    <a:lstStyle/>
                    <a:p>
                      <a:r>
                        <a:rPr lang="en-US" altLang="zh-CN" dirty="0"/>
                        <a:t>100</a:t>
                      </a:r>
                      <a:endParaRPr lang="zh-CN" altLang="en-US" dirty="0"/>
                    </a:p>
                  </a:txBody>
                  <a:tcPr/>
                </a:tc>
                <a:extLst>
                  <a:ext uri="{0D108BD9-81ED-4DB2-BD59-A6C34878D82A}">
                    <a16:rowId xmlns:a16="http://schemas.microsoft.com/office/drawing/2014/main" val="1184292591"/>
                  </a:ext>
                </a:extLst>
              </a:tr>
              <a:tr h="370840">
                <a:tc>
                  <a:txBody>
                    <a:bodyPr/>
                    <a:lstStyle/>
                    <a:p>
                      <a:r>
                        <a:rPr lang="en-US" altLang="zh-CN" dirty="0"/>
                        <a:t>D</a:t>
                      </a:r>
                      <a:endParaRPr lang="zh-CN" altLang="en-US" dirty="0"/>
                    </a:p>
                  </a:txBody>
                  <a:tcPr/>
                </a:tc>
                <a:tc>
                  <a:txBody>
                    <a:bodyPr/>
                    <a:lstStyle/>
                    <a:p>
                      <a:r>
                        <a:rPr lang="en-US" altLang="zh-CN" dirty="0"/>
                        <a:t>10</a:t>
                      </a:r>
                      <a:endParaRPr lang="zh-CN" altLang="en-US" dirty="0"/>
                    </a:p>
                  </a:txBody>
                  <a:tcPr/>
                </a:tc>
                <a:tc>
                  <a:txBody>
                    <a:bodyPr/>
                    <a:lstStyle/>
                    <a:p>
                      <a:endParaRPr lang="zh-CN" altLang="en-US"/>
                    </a:p>
                  </a:txBody>
                  <a:tcPr/>
                </a:tc>
                <a:tc>
                  <a:txBody>
                    <a:bodyPr/>
                    <a:lstStyle/>
                    <a:p>
                      <a:r>
                        <a:rPr lang="en-US" altLang="zh-CN" dirty="0"/>
                        <a:t>6</a:t>
                      </a:r>
                      <a:endParaRPr lang="zh-CN" altLang="en-US" dirty="0"/>
                    </a:p>
                  </a:txBody>
                  <a:tcPr/>
                </a:tc>
                <a:tc>
                  <a:txBody>
                    <a:bodyPr/>
                    <a:lstStyle/>
                    <a:p>
                      <a:endParaRPr lang="zh-CN" altLang="en-US"/>
                    </a:p>
                  </a:txBody>
                  <a:tcPr/>
                </a:tc>
                <a:tc>
                  <a:txBody>
                    <a:bodyPr/>
                    <a:lstStyle/>
                    <a:p>
                      <a:r>
                        <a:rPr lang="en-US" altLang="zh-CN" dirty="0"/>
                        <a:t>4</a:t>
                      </a:r>
                      <a:endParaRPr lang="zh-CN" altLang="en-US" dirty="0"/>
                    </a:p>
                  </a:txBody>
                  <a:tcPr/>
                </a:tc>
                <a:tc>
                  <a:txBody>
                    <a:bodyPr/>
                    <a:lstStyle/>
                    <a:p>
                      <a:endParaRPr lang="zh-CN" altLang="en-US"/>
                    </a:p>
                  </a:txBody>
                  <a:tcPr/>
                </a:tc>
                <a:tc>
                  <a:txBody>
                    <a:bodyPr/>
                    <a:lstStyle/>
                    <a:p>
                      <a:r>
                        <a:rPr lang="en-US" altLang="zh-CN" dirty="0"/>
                        <a:t>75</a:t>
                      </a:r>
                      <a:endParaRPr lang="zh-CN" altLang="en-US" dirty="0"/>
                    </a:p>
                  </a:txBody>
                  <a:tcPr/>
                </a:tc>
                <a:extLst>
                  <a:ext uri="{0D108BD9-81ED-4DB2-BD59-A6C34878D82A}">
                    <a16:rowId xmlns:a16="http://schemas.microsoft.com/office/drawing/2014/main" val="770985207"/>
                  </a:ext>
                </a:extLst>
              </a:tr>
              <a:tr h="370840">
                <a:tc>
                  <a:txBody>
                    <a:bodyPr/>
                    <a:lstStyle/>
                    <a:p>
                      <a:r>
                        <a:rPr lang="en-US" altLang="zh-CN" dirty="0"/>
                        <a:t>E</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a:t>75</a:t>
                      </a:r>
                      <a:endParaRPr lang="zh-CN" altLang="en-US" dirty="0"/>
                    </a:p>
                  </a:txBody>
                  <a:tcPr/>
                </a:tc>
                <a:extLst>
                  <a:ext uri="{0D108BD9-81ED-4DB2-BD59-A6C34878D82A}">
                    <a16:rowId xmlns:a16="http://schemas.microsoft.com/office/drawing/2014/main" val="3565237841"/>
                  </a:ext>
                </a:extLst>
              </a:tr>
              <a:tr h="370840">
                <a:tc>
                  <a:txBody>
                    <a:bodyPr/>
                    <a:lstStyle/>
                    <a:p>
                      <a:r>
                        <a:rPr lang="en-US" altLang="zh-CN" dirty="0"/>
                        <a:t>F</a:t>
                      </a:r>
                      <a:endParaRPr lang="zh-CN" altLang="en-US" dirty="0"/>
                    </a:p>
                  </a:txBody>
                  <a:tcPr/>
                </a:tc>
                <a:tc>
                  <a:txBody>
                    <a:bodyPr/>
                    <a:lstStyle/>
                    <a:p>
                      <a:r>
                        <a:rPr lang="en-US" altLang="zh-CN" dirty="0"/>
                        <a:t>40</a:t>
                      </a:r>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en-US" altLang="zh-CN" dirty="0"/>
                        <a:t>20</a:t>
                      </a:r>
                      <a:endParaRPr lang="zh-CN" altLang="en-US" dirty="0"/>
                    </a:p>
                  </a:txBody>
                  <a:tcPr/>
                </a:tc>
                <a:tc>
                  <a:txBody>
                    <a:bodyPr/>
                    <a:lstStyle/>
                    <a:p>
                      <a:r>
                        <a:rPr lang="en-US" altLang="zh-CN" dirty="0"/>
                        <a:t>15</a:t>
                      </a:r>
                      <a:endParaRPr lang="zh-CN" altLang="en-US" dirty="0"/>
                    </a:p>
                  </a:txBody>
                  <a:tcPr/>
                </a:tc>
                <a:tc>
                  <a:txBody>
                    <a:bodyPr/>
                    <a:lstStyle/>
                    <a:p>
                      <a:r>
                        <a:rPr lang="en-US" altLang="zh-CN" dirty="0"/>
                        <a:t>5</a:t>
                      </a:r>
                      <a:endParaRPr lang="zh-CN" altLang="en-US" dirty="0"/>
                    </a:p>
                  </a:txBody>
                  <a:tcPr/>
                </a:tc>
                <a:tc>
                  <a:txBody>
                    <a:bodyPr/>
                    <a:lstStyle/>
                    <a:p>
                      <a:r>
                        <a:rPr lang="en-US" altLang="zh-CN" dirty="0"/>
                        <a:t>50</a:t>
                      </a:r>
                      <a:endParaRPr lang="zh-CN" altLang="en-US" dirty="0"/>
                    </a:p>
                  </a:txBody>
                  <a:tcPr/>
                </a:tc>
                <a:extLst>
                  <a:ext uri="{0D108BD9-81ED-4DB2-BD59-A6C34878D82A}">
                    <a16:rowId xmlns:a16="http://schemas.microsoft.com/office/drawing/2014/main" val="217381343"/>
                  </a:ext>
                </a:extLst>
              </a:tr>
              <a:tr h="370840">
                <a:tc>
                  <a:txBody>
                    <a:bodyPr/>
                    <a:lstStyle/>
                    <a:p>
                      <a:r>
                        <a:rPr lang="en-US" altLang="zh-CN" dirty="0"/>
                        <a:t>G</a:t>
                      </a:r>
                      <a:endParaRPr lang="zh-CN" altLang="en-US" dirty="0"/>
                    </a:p>
                  </a:txBody>
                  <a:tcPr/>
                </a:tc>
                <a:tc>
                  <a:txBody>
                    <a:bodyPr/>
                    <a:lstStyle/>
                    <a:p>
                      <a:r>
                        <a:rPr lang="en-US" altLang="zh-CN" dirty="0"/>
                        <a:t>3</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a:t>3</a:t>
                      </a:r>
                      <a:endParaRPr lang="zh-CN" altLang="en-US" dirty="0"/>
                    </a:p>
                  </a:txBody>
                  <a:tcPr/>
                </a:tc>
                <a:tc>
                  <a:txBody>
                    <a:bodyPr/>
                    <a:lstStyle/>
                    <a:p>
                      <a:r>
                        <a:rPr lang="en-US" altLang="zh-CN" dirty="0"/>
                        <a:t>50</a:t>
                      </a:r>
                      <a:endParaRPr lang="zh-CN" altLang="en-US" dirty="0"/>
                    </a:p>
                  </a:txBody>
                  <a:tcPr/>
                </a:tc>
                <a:extLst>
                  <a:ext uri="{0D108BD9-81ED-4DB2-BD59-A6C34878D82A}">
                    <a16:rowId xmlns:a16="http://schemas.microsoft.com/office/drawing/2014/main" val="3270233922"/>
                  </a:ext>
                </a:extLst>
              </a:tr>
              <a:tr h="370840">
                <a:tc>
                  <a:txBody>
                    <a:bodyPr/>
                    <a:lstStyle/>
                    <a:p>
                      <a:r>
                        <a:rPr lang="en-US" altLang="zh-CN" dirty="0"/>
                        <a:t>H</a:t>
                      </a:r>
                      <a:endParaRPr lang="zh-CN" altLang="en-US" dirty="0"/>
                    </a:p>
                  </a:txBody>
                  <a:tcPr/>
                </a:tc>
                <a:tc>
                  <a:txBody>
                    <a:bodyPr/>
                    <a:lstStyle/>
                    <a:p>
                      <a:r>
                        <a:rPr lang="en-US" altLang="zh-CN" dirty="0"/>
                        <a:t>3</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r>
                        <a:rPr lang="en-US" altLang="zh-CN" dirty="0"/>
                        <a:t>50</a:t>
                      </a:r>
                      <a:endParaRPr lang="zh-CN" altLang="en-US" dirty="0"/>
                    </a:p>
                  </a:txBody>
                  <a:tcPr/>
                </a:tc>
                <a:extLst>
                  <a:ext uri="{0D108BD9-81ED-4DB2-BD59-A6C34878D82A}">
                    <a16:rowId xmlns:a16="http://schemas.microsoft.com/office/drawing/2014/main" val="4152125126"/>
                  </a:ext>
                </a:extLst>
              </a:tr>
              <a:tr h="370840">
                <a:tc>
                  <a:txBody>
                    <a:bodyPr/>
                    <a:lstStyle/>
                    <a:p>
                      <a:r>
                        <a:rPr lang="en-US" altLang="zh-CN" dirty="0"/>
                        <a:t>I</a:t>
                      </a:r>
                      <a:endParaRPr lang="zh-CN" altLang="en-US" dirty="0"/>
                    </a:p>
                  </a:txBody>
                  <a:tcPr/>
                </a:tc>
                <a:tc>
                  <a:txBody>
                    <a:bodyPr/>
                    <a:lstStyle/>
                    <a:p>
                      <a:r>
                        <a:rPr lang="en-US" altLang="zh-CN" dirty="0"/>
                        <a:t>2</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25</a:t>
                      </a:r>
                      <a:endParaRPr lang="zh-CN" altLang="en-US" dirty="0"/>
                    </a:p>
                  </a:txBody>
                  <a:tcPr/>
                </a:tc>
                <a:extLst>
                  <a:ext uri="{0D108BD9-81ED-4DB2-BD59-A6C34878D82A}">
                    <a16:rowId xmlns:a16="http://schemas.microsoft.com/office/drawing/2014/main" val="3320303499"/>
                  </a:ext>
                </a:extLst>
              </a:tr>
              <a:tr h="370840">
                <a:tc>
                  <a:txBody>
                    <a:bodyPr/>
                    <a:lstStyle/>
                    <a:p>
                      <a:r>
                        <a:rPr lang="en-US" altLang="zh-CN" dirty="0"/>
                        <a:t>J</a:t>
                      </a:r>
                      <a:endParaRPr lang="zh-CN" altLang="en-US" dirty="0"/>
                    </a:p>
                  </a:txBody>
                  <a:tcPr/>
                </a:tc>
                <a:tc>
                  <a:txBody>
                    <a:bodyPr/>
                    <a:lstStyle/>
                    <a:p>
                      <a:r>
                        <a:rPr lang="en-US" altLang="zh-CN" dirty="0"/>
                        <a:t>4</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a:t>25</a:t>
                      </a:r>
                      <a:endParaRPr lang="zh-CN" altLang="en-US" dirty="0"/>
                    </a:p>
                  </a:txBody>
                  <a:tcPr/>
                </a:tc>
                <a:extLst>
                  <a:ext uri="{0D108BD9-81ED-4DB2-BD59-A6C34878D82A}">
                    <a16:rowId xmlns:a16="http://schemas.microsoft.com/office/drawing/2014/main" val="4100612884"/>
                  </a:ext>
                </a:extLst>
              </a:tr>
            </a:tbl>
          </a:graphicData>
        </a:graphic>
      </p:graphicFrame>
    </p:spTree>
    <p:extLst>
      <p:ext uri="{BB962C8B-B14F-4D97-AF65-F5344CB8AC3E}">
        <p14:creationId xmlns:p14="http://schemas.microsoft.com/office/powerpoint/2010/main" val="1915320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3" name="内容占位符 2"/>
          <p:cNvSpPr>
            <a:spLocks noGrp="1"/>
          </p:cNvSpPr>
          <p:nvPr>
            <p:ph idx="1"/>
          </p:nvPr>
        </p:nvSpPr>
        <p:spPr>
          <a:xfrm>
            <a:off x="295275" y="1489074"/>
            <a:ext cx="8524875" cy="5010199"/>
          </a:xfrm>
        </p:spPr>
        <p:txBody>
          <a:bodyPr/>
          <a:lstStyle/>
          <a:p>
            <a:pPr>
              <a:lnSpc>
                <a:spcPct val="150000"/>
              </a:lnSpc>
            </a:pPr>
            <a:r>
              <a:rPr lang="zh-CN" altLang="zh-CN" dirty="0"/>
              <a:t>问题</a:t>
            </a:r>
            <a:r>
              <a:rPr lang="en-US" altLang="zh-CN" dirty="0"/>
              <a:t>1</a:t>
            </a:r>
            <a:r>
              <a:rPr lang="zh-CN" altLang="zh-CN" dirty="0"/>
              <a:t>：</a:t>
            </a:r>
            <a:r>
              <a:rPr lang="zh-CN" altLang="en-US" dirty="0"/>
              <a:t>计算截止目前为止，项目的</a:t>
            </a:r>
            <a:r>
              <a:rPr lang="en-US" altLang="zh-CN" dirty="0"/>
              <a:t>PV</a:t>
            </a:r>
            <a:r>
              <a:rPr lang="zh-CN" altLang="en-US" dirty="0"/>
              <a:t>和</a:t>
            </a:r>
            <a:r>
              <a:rPr lang="en-US" altLang="zh-CN" dirty="0"/>
              <a:t>EV</a:t>
            </a:r>
            <a:r>
              <a:rPr lang="zh-CN" altLang="en-US" dirty="0"/>
              <a:t>分别是多少</a:t>
            </a:r>
            <a:r>
              <a:rPr lang="zh-CN" altLang="zh-CN" dirty="0"/>
              <a:t>？</a:t>
            </a:r>
          </a:p>
          <a:p>
            <a:pPr>
              <a:lnSpc>
                <a:spcPct val="150000"/>
              </a:lnSpc>
            </a:pPr>
            <a:r>
              <a:rPr lang="zh-CN" altLang="zh-CN" dirty="0"/>
              <a:t>问题</a:t>
            </a:r>
            <a:r>
              <a:rPr lang="en-US" altLang="zh-CN" dirty="0"/>
              <a:t>2</a:t>
            </a:r>
            <a:r>
              <a:rPr lang="zh-CN" altLang="zh-CN" dirty="0"/>
              <a:t>：</a:t>
            </a:r>
            <a:r>
              <a:rPr lang="zh-CN" altLang="en-US" dirty="0"/>
              <a:t>假设项目到目前为止已支付</a:t>
            </a:r>
            <a:r>
              <a:rPr lang="en-US" altLang="zh-CN" dirty="0"/>
              <a:t>80</a:t>
            </a:r>
            <a:r>
              <a:rPr lang="zh-CN" altLang="en-US" dirty="0"/>
              <a:t>万元，请计算项目的</a:t>
            </a:r>
            <a:r>
              <a:rPr lang="en-US" altLang="zh-CN" dirty="0"/>
              <a:t>CPI</a:t>
            </a:r>
            <a:r>
              <a:rPr lang="zh-CN" altLang="en-US" dirty="0"/>
              <a:t>和</a:t>
            </a:r>
            <a:r>
              <a:rPr lang="en-US" altLang="zh-CN" dirty="0"/>
              <a:t>SPI</a:t>
            </a:r>
            <a:r>
              <a:rPr lang="zh-CN" altLang="en-US" dirty="0"/>
              <a:t>，并指出项目整体的成本和进度执行情况以及项目中哪些工作包落后于计划进度，哪些工作包超前于计划进度</a:t>
            </a:r>
            <a:r>
              <a:rPr lang="zh-CN" altLang="zh-CN" dirty="0"/>
              <a:t>？</a:t>
            </a:r>
          </a:p>
          <a:p>
            <a:pPr>
              <a:lnSpc>
                <a:spcPct val="150000"/>
              </a:lnSpc>
            </a:pPr>
            <a:r>
              <a:rPr lang="zh-CN" altLang="zh-CN" dirty="0"/>
              <a:t>问题</a:t>
            </a:r>
            <a:r>
              <a:rPr lang="en-US" altLang="zh-CN" dirty="0"/>
              <a:t>3</a:t>
            </a:r>
            <a:r>
              <a:rPr lang="zh-CN" altLang="zh-CN" dirty="0"/>
              <a:t>：</a:t>
            </a:r>
            <a:r>
              <a:rPr lang="zh-CN" altLang="en-US" dirty="0"/>
              <a:t>如果项目的当前状态代表了项目未来的执行情况，预测项目未来的结束时间和总成本。并针对项目目前情况提出相应的应对措施。</a:t>
            </a:r>
            <a:endParaRPr lang="en-US" altLang="zh-CN" dirty="0"/>
          </a:p>
          <a:p>
            <a:pPr marL="0" indent="0">
              <a:lnSpc>
                <a:spcPct val="150000"/>
              </a:lnSpc>
              <a:buNone/>
            </a:pPr>
            <a:r>
              <a:rPr lang="zh-CN" altLang="en-US" dirty="0"/>
              <a:t>（提示：完工工期估算</a:t>
            </a:r>
            <a:r>
              <a:rPr lang="en-US" altLang="zh-CN" dirty="0"/>
              <a:t>:EDAC=BDAC/SPI</a:t>
            </a:r>
            <a:r>
              <a:rPr lang="zh-CN" altLang="en-US" dirty="0"/>
              <a:t>，完工成本估算</a:t>
            </a:r>
            <a:r>
              <a:rPr lang="en-US" altLang="zh-CN" dirty="0"/>
              <a:t>EAC=BAC/CPI</a:t>
            </a:r>
            <a:r>
              <a:rPr lang="zh-CN" altLang="en-US" dirty="0"/>
              <a:t>；</a:t>
            </a:r>
            <a:endParaRPr lang="en-US" altLang="zh-CN" dirty="0"/>
          </a:p>
          <a:p>
            <a:pPr marL="0" indent="0">
              <a:lnSpc>
                <a:spcPct val="150000"/>
              </a:lnSpc>
              <a:buNone/>
            </a:pPr>
            <a:r>
              <a:rPr lang="en-US" altLang="zh-CN" dirty="0"/>
              <a:t>BAC</a:t>
            </a:r>
            <a:r>
              <a:rPr lang="zh-CN" altLang="en-US" dirty="0"/>
              <a:t>：完工预算，</a:t>
            </a:r>
            <a:r>
              <a:rPr lang="en-US" altLang="zh-CN" dirty="0"/>
              <a:t>BDAC</a:t>
            </a:r>
            <a:r>
              <a:rPr lang="zh-CN" altLang="en-US" dirty="0"/>
              <a:t>：预期完工工期。）</a:t>
            </a:r>
            <a:endParaRPr lang="zh-CN" altLang="zh-CN" dirty="0"/>
          </a:p>
        </p:txBody>
      </p:sp>
    </p:spTree>
    <p:extLst>
      <p:ext uri="{BB962C8B-B14F-4D97-AF65-F5344CB8AC3E}">
        <p14:creationId xmlns:p14="http://schemas.microsoft.com/office/powerpoint/2010/main" val="131769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2013</a:t>
            </a:r>
            <a:r>
              <a:rPr lang="zh-CN" altLang="zh-CN" dirty="0"/>
              <a:t>上</a:t>
            </a:r>
            <a:r>
              <a:rPr lang="zh-CN" altLang="en-US" dirty="0"/>
              <a:t>试题三  案例描述：</a:t>
            </a:r>
          </a:p>
        </p:txBody>
      </p:sp>
      <p:sp>
        <p:nvSpPr>
          <p:cNvPr id="3" name="内容占位符 2"/>
          <p:cNvSpPr>
            <a:spLocks noGrp="1"/>
          </p:cNvSpPr>
          <p:nvPr>
            <p:ph idx="1"/>
          </p:nvPr>
        </p:nvSpPr>
        <p:spPr>
          <a:xfrm>
            <a:off x="295275" y="1322152"/>
            <a:ext cx="8524875" cy="5015147"/>
          </a:xfrm>
        </p:spPr>
        <p:txBody>
          <a:bodyPr/>
          <a:lstStyle/>
          <a:p>
            <a:pPr marL="0" indent="0">
              <a:lnSpc>
                <a:spcPts val="2200"/>
              </a:lnSpc>
              <a:buNone/>
            </a:pPr>
            <a:r>
              <a:rPr lang="zh-CN" altLang="en-US" sz="1800" dirty="0"/>
              <a:t>        </a:t>
            </a:r>
            <a:r>
              <a:rPr lang="zh-CN" altLang="zh-CN" sz="1800" dirty="0"/>
              <a:t>项目经理李工和近五十人的项目团队经过</a:t>
            </a:r>
            <a:r>
              <a:rPr lang="en-US" altLang="zh-CN" sz="1800" dirty="0"/>
              <a:t>9</a:t>
            </a:r>
            <a:r>
              <a:rPr lang="zh-CN" altLang="zh-CN" sz="1800" dirty="0"/>
              <a:t>个月的辛苦努力，在某信息系统项目约定的最后期限内完成了信息系统的开发工作，并通过了系统试运行。尽管这是李工负责的第一个项目，但还是算圆满地结束了。李工感觉很有成就感，也对团队成员充满了感激。由于项目工期几度耽搁，在项目最后阶段，项目团队成员加班加点工作了近</a:t>
            </a:r>
            <a:r>
              <a:rPr lang="en-US" altLang="zh-CN" sz="1800" dirty="0"/>
              <a:t>3</a:t>
            </a:r>
            <a:r>
              <a:rPr lang="zh-CN" altLang="zh-CN" sz="1800" dirty="0"/>
              <a:t>个月，团队成员不仅精神疲惫而且因此耽误了其他项目的很多工作。鉴于项目已经完成了试运行，李工就组织大家召开了项目总结会。在总结会上，李工表示了对大家的感谢，然后就宣布项目已经结束，项目团队成员可以按照原先的人力资源计划进入新项目。</a:t>
            </a:r>
          </a:p>
          <a:p>
            <a:pPr marL="0" indent="0">
              <a:lnSpc>
                <a:spcPts val="2200"/>
              </a:lnSpc>
              <a:buNone/>
            </a:pPr>
            <a:r>
              <a:rPr lang="zh-CN" altLang="en-US" sz="1800" dirty="0"/>
              <a:t>        </a:t>
            </a:r>
            <a:r>
              <a:rPr lang="zh-CN" altLang="zh-CN" sz="1800" dirty="0"/>
              <a:t>项目总结会后的第二天，建设方的项目负责人就打来了电话，说是建设方总经理发现该信息系统还有一项功能需要添加，尽管该功能在原先的合同中没有体现，但是总经理还是希望添加该项目功能。而且建设方的项目负责人还指出，试运行之后相关部门发觉还有一些相关的操作手册没有提供，希望建设方补充提供相关文档。</a:t>
            </a:r>
          </a:p>
          <a:p>
            <a:pPr marL="0" indent="0">
              <a:lnSpc>
                <a:spcPts val="2200"/>
              </a:lnSpc>
              <a:buNone/>
            </a:pPr>
            <a:r>
              <a:rPr lang="zh-CN" altLang="en-US" sz="1800" dirty="0"/>
              <a:t>        </a:t>
            </a:r>
            <a:r>
              <a:rPr lang="zh-CN" altLang="zh-CN" sz="1800" dirty="0"/>
              <a:t>刚接完建设方项目负责人的电话，公司财务审计部门和项目管理办公室的人员也敲门进来，首先问李工该项目是否已经完成，如果已经完成就需要走公司的相关项目收尾流程。接着就要求李工和他的项目团队成员配合组织项目审计和项目收尾方面的工作，并告诉李工，该项目的尾款，</a:t>
            </a:r>
            <a:r>
              <a:rPr lang="en-US" altLang="zh-CN" sz="1800" dirty="0"/>
              <a:t>20%</a:t>
            </a:r>
            <a:r>
              <a:rPr lang="zh-CN" altLang="zh-CN" sz="1800" dirty="0"/>
              <a:t>的合同金额还没有付，请李工催促对方尽快付款。</a:t>
            </a:r>
          </a:p>
        </p:txBody>
      </p:sp>
    </p:spTree>
    <p:extLst>
      <p:ext uri="{BB962C8B-B14F-4D97-AF65-F5344CB8AC3E}">
        <p14:creationId xmlns:p14="http://schemas.microsoft.com/office/powerpoint/2010/main" val="153118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C821C-DD8A-4A09-B727-F4ED5690C38F}"/>
              </a:ext>
            </a:extLst>
          </p:cNvPr>
          <p:cNvSpPr>
            <a:spLocks noGrp="1"/>
          </p:cNvSpPr>
          <p:nvPr>
            <p:ph type="title"/>
          </p:nvPr>
        </p:nvSpPr>
        <p:spPr/>
        <p:txBody>
          <a:bodyPr/>
          <a:lstStyle/>
          <a:p>
            <a:r>
              <a:rPr lang="en-US" altLang="zh-CN" dirty="0"/>
              <a:t>2013</a:t>
            </a:r>
            <a:r>
              <a:rPr lang="zh-CN" altLang="en-US" dirty="0"/>
              <a:t>年下试题一</a:t>
            </a:r>
          </a:p>
        </p:txBody>
      </p:sp>
      <p:sp>
        <p:nvSpPr>
          <p:cNvPr id="3" name="内容占位符 2">
            <a:extLst>
              <a:ext uri="{FF2B5EF4-FFF2-40B4-BE49-F238E27FC236}">
                <a16:creationId xmlns:a16="http://schemas.microsoft.com/office/drawing/2014/main" id="{1CAFAB1D-0B7B-4212-BF54-AA235F9146D5}"/>
              </a:ext>
            </a:extLst>
          </p:cNvPr>
          <p:cNvSpPr>
            <a:spLocks noGrp="1"/>
          </p:cNvSpPr>
          <p:nvPr>
            <p:ph idx="1"/>
          </p:nvPr>
        </p:nvSpPr>
        <p:spPr>
          <a:xfrm>
            <a:off x="365760" y="1123316"/>
            <a:ext cx="8342142" cy="5474432"/>
          </a:xfrm>
        </p:spPr>
        <p:txBody>
          <a:bodyPr/>
          <a:lstStyle/>
          <a:p>
            <a:r>
              <a:rPr lang="zh-CN" altLang="en-US" sz="1800" dirty="0"/>
              <a:t>阅读下列说明，回答问题</a:t>
            </a:r>
            <a:r>
              <a:rPr lang="en-US" altLang="zh-CN" sz="1800" dirty="0"/>
              <a:t>1</a:t>
            </a:r>
            <a:r>
              <a:rPr lang="zh-CN" altLang="en-US" sz="1800" dirty="0"/>
              <a:t>至问题</a:t>
            </a:r>
            <a:r>
              <a:rPr lang="en-US" altLang="zh-CN" sz="1800" dirty="0"/>
              <a:t>3</a:t>
            </a:r>
            <a:r>
              <a:rPr lang="zh-CN" altLang="en-US" sz="1800" dirty="0"/>
              <a:t>。</a:t>
            </a:r>
            <a:endParaRPr lang="en-US" altLang="zh-CN" sz="1800" dirty="0"/>
          </a:p>
          <a:p>
            <a:pPr marL="0" indent="0">
              <a:buNone/>
            </a:pPr>
            <a:r>
              <a:rPr lang="zh-CN" altLang="en-US" sz="1800" dirty="0"/>
              <a:t>    一个信息系统集成项目有</a:t>
            </a:r>
            <a:r>
              <a:rPr lang="en-US" altLang="zh-CN" sz="1800" dirty="0"/>
              <a:t>A</a:t>
            </a:r>
            <a:r>
              <a:rPr lang="zh-CN" altLang="en-US" sz="1800" dirty="0"/>
              <a:t>、</a:t>
            </a:r>
            <a:r>
              <a:rPr lang="en-US" altLang="zh-CN" sz="1800" dirty="0"/>
              <a:t>B</a:t>
            </a:r>
            <a:r>
              <a:rPr lang="zh-CN" altLang="en-US" sz="1800" dirty="0"/>
              <a:t>、</a:t>
            </a:r>
            <a:r>
              <a:rPr lang="en-US" altLang="zh-CN" sz="1800" dirty="0"/>
              <a:t>C</a:t>
            </a:r>
            <a:r>
              <a:rPr lang="zh-CN" altLang="en-US" sz="1800" dirty="0"/>
              <a:t>、</a:t>
            </a:r>
            <a:r>
              <a:rPr lang="en-US" altLang="zh-CN" sz="1800" dirty="0"/>
              <a:t>D</a:t>
            </a:r>
            <a:r>
              <a:rPr lang="zh-CN" altLang="en-US" sz="1800" dirty="0"/>
              <a:t>、</a:t>
            </a:r>
            <a:r>
              <a:rPr lang="en-US" altLang="zh-CN" sz="1800" dirty="0"/>
              <a:t>E</a:t>
            </a:r>
            <a:r>
              <a:rPr lang="zh-CN" altLang="en-US" sz="1800" dirty="0"/>
              <a:t>、</a:t>
            </a:r>
            <a:r>
              <a:rPr lang="en-US" altLang="zh-CN" sz="1800" dirty="0"/>
              <a:t>F</a:t>
            </a:r>
            <a:r>
              <a:rPr lang="zh-CN" altLang="en-US" sz="1800" dirty="0"/>
              <a:t>共</a:t>
            </a:r>
            <a:r>
              <a:rPr lang="en-US" altLang="zh-CN" sz="1800" dirty="0"/>
              <a:t>6</a:t>
            </a:r>
            <a:r>
              <a:rPr lang="zh-CN" altLang="en-US" sz="1800" dirty="0"/>
              <a:t>个活动，目前是第</a:t>
            </a:r>
            <a:r>
              <a:rPr lang="en-US" altLang="zh-CN" sz="1800" dirty="0"/>
              <a:t>12</a:t>
            </a:r>
            <a:r>
              <a:rPr lang="zh-CN" altLang="en-US" sz="1800" dirty="0"/>
              <a:t>周末，活动信息如下：</a:t>
            </a:r>
            <a:endParaRPr lang="en-US" altLang="zh-CN" sz="1800" dirty="0"/>
          </a:p>
          <a:p>
            <a:pPr marL="0" indent="0">
              <a:buNone/>
            </a:pPr>
            <a:r>
              <a:rPr lang="en-US" altLang="zh-CN" sz="1800" dirty="0"/>
              <a:t>   </a:t>
            </a:r>
            <a:r>
              <a:rPr lang="zh-CN" altLang="en-US" sz="1800" dirty="0"/>
              <a:t>活动</a:t>
            </a:r>
            <a:r>
              <a:rPr lang="en-US" altLang="zh-CN" sz="1800" dirty="0"/>
              <a:t>A</a:t>
            </a:r>
            <a:r>
              <a:rPr lang="zh-CN" altLang="en-US" sz="1800" dirty="0"/>
              <a:t>：持续时间</a:t>
            </a:r>
            <a:r>
              <a:rPr lang="en-US" altLang="zh-CN" sz="1800" dirty="0"/>
              <a:t>5</a:t>
            </a:r>
            <a:r>
              <a:rPr lang="zh-CN" altLang="en-US" sz="1800" dirty="0"/>
              <a:t>周，预算</a:t>
            </a:r>
            <a:r>
              <a:rPr lang="en-US" altLang="zh-CN" sz="1800" dirty="0"/>
              <a:t>30</a:t>
            </a:r>
            <a:r>
              <a:rPr lang="zh-CN" altLang="en-US" sz="1800" dirty="0"/>
              <a:t>万元，没有前置活动，实际成本</a:t>
            </a:r>
            <a:r>
              <a:rPr lang="en-US" altLang="zh-CN" sz="1800" dirty="0"/>
              <a:t>35.5</a:t>
            </a:r>
            <a:r>
              <a:rPr lang="zh-CN" altLang="en-US" sz="1800" dirty="0"/>
              <a:t>万元，已完成</a:t>
            </a:r>
            <a:r>
              <a:rPr lang="en-US" altLang="zh-CN" sz="1800" dirty="0"/>
              <a:t>100%</a:t>
            </a:r>
            <a:r>
              <a:rPr lang="zh-CN" altLang="en-US" sz="1800" dirty="0"/>
              <a:t>。</a:t>
            </a:r>
            <a:endParaRPr lang="en-US" altLang="zh-CN" sz="1800" dirty="0"/>
          </a:p>
          <a:p>
            <a:pPr marL="0" indent="0">
              <a:buNone/>
            </a:pPr>
            <a:r>
              <a:rPr lang="en-US" altLang="zh-CN" sz="1800" dirty="0"/>
              <a:t>   </a:t>
            </a:r>
            <a:r>
              <a:rPr lang="zh-CN" altLang="en-US" sz="1800" dirty="0"/>
              <a:t>活动</a:t>
            </a:r>
            <a:r>
              <a:rPr lang="en-US" altLang="zh-CN" sz="1800" dirty="0"/>
              <a:t>B</a:t>
            </a:r>
            <a:r>
              <a:rPr lang="zh-CN" altLang="en-US" sz="1800" dirty="0"/>
              <a:t>：持续时间</a:t>
            </a:r>
            <a:r>
              <a:rPr lang="en-US" altLang="zh-CN" sz="1800" dirty="0"/>
              <a:t>5</a:t>
            </a:r>
            <a:r>
              <a:rPr lang="zh-CN" altLang="en-US" sz="1800" dirty="0"/>
              <a:t>周，预算</a:t>
            </a:r>
            <a:r>
              <a:rPr lang="en-US" altLang="zh-CN" sz="1800" dirty="0"/>
              <a:t>70</a:t>
            </a:r>
            <a:r>
              <a:rPr lang="zh-CN" altLang="en-US" sz="1800" dirty="0"/>
              <a:t>万元，前置活动</a:t>
            </a:r>
            <a:r>
              <a:rPr lang="en-US" altLang="zh-CN" sz="1800" dirty="0"/>
              <a:t>A</a:t>
            </a:r>
            <a:r>
              <a:rPr lang="zh-CN" altLang="en-US" sz="1800" dirty="0"/>
              <a:t>，实际成本</a:t>
            </a:r>
            <a:r>
              <a:rPr lang="en-US" altLang="zh-CN" sz="1800" dirty="0"/>
              <a:t>83</a:t>
            </a:r>
            <a:r>
              <a:rPr lang="zh-CN" altLang="en-US" sz="1800" dirty="0"/>
              <a:t>万元，已完成</a:t>
            </a:r>
            <a:r>
              <a:rPr lang="en-US" altLang="zh-CN" sz="1800" dirty="0"/>
              <a:t>100%</a:t>
            </a:r>
            <a:r>
              <a:rPr lang="zh-CN" altLang="en-US" sz="1800" dirty="0"/>
              <a:t>。</a:t>
            </a:r>
            <a:endParaRPr lang="en-US" altLang="zh-CN" sz="1800" dirty="0"/>
          </a:p>
          <a:p>
            <a:pPr marL="0" indent="0">
              <a:buNone/>
            </a:pPr>
            <a:r>
              <a:rPr lang="en-US" altLang="zh-CN" sz="1800" dirty="0"/>
              <a:t>   </a:t>
            </a:r>
            <a:r>
              <a:rPr lang="zh-CN" altLang="en-US" sz="1800" dirty="0"/>
              <a:t>活动</a:t>
            </a:r>
            <a:r>
              <a:rPr lang="en-US" altLang="zh-CN" sz="1800" dirty="0"/>
              <a:t>C</a:t>
            </a:r>
            <a:r>
              <a:rPr lang="zh-CN" altLang="en-US" sz="1800" dirty="0"/>
              <a:t>：持续时间</a:t>
            </a:r>
            <a:r>
              <a:rPr lang="en-US" altLang="zh-CN" sz="1800" dirty="0"/>
              <a:t>8</a:t>
            </a:r>
            <a:r>
              <a:rPr lang="zh-CN" altLang="en-US" sz="1800" dirty="0"/>
              <a:t>周，预算</a:t>
            </a:r>
            <a:r>
              <a:rPr lang="en-US" altLang="zh-CN" sz="1800" dirty="0"/>
              <a:t>60</a:t>
            </a:r>
            <a:r>
              <a:rPr lang="zh-CN" altLang="en-US" sz="1800" dirty="0"/>
              <a:t>万元，前置活动</a:t>
            </a:r>
            <a:r>
              <a:rPr lang="en-US" altLang="zh-CN" sz="1800" dirty="0"/>
              <a:t>B</a:t>
            </a:r>
            <a:r>
              <a:rPr lang="zh-CN" altLang="en-US" sz="1800" dirty="0"/>
              <a:t>，实际成本</a:t>
            </a:r>
            <a:r>
              <a:rPr lang="en-US" altLang="zh-CN" sz="1800" dirty="0"/>
              <a:t>17.5</a:t>
            </a:r>
            <a:r>
              <a:rPr lang="zh-CN" altLang="en-US" sz="1800" dirty="0"/>
              <a:t>万元，已完成</a:t>
            </a:r>
            <a:r>
              <a:rPr lang="en-US" altLang="zh-CN" sz="1800" dirty="0"/>
              <a:t>20%</a:t>
            </a:r>
            <a:r>
              <a:rPr lang="zh-CN" altLang="en-US" sz="1800" dirty="0"/>
              <a:t>。</a:t>
            </a:r>
            <a:endParaRPr lang="en-US" altLang="zh-CN" sz="1800" dirty="0"/>
          </a:p>
          <a:p>
            <a:pPr marL="0" indent="0">
              <a:buNone/>
            </a:pPr>
            <a:r>
              <a:rPr lang="en-US" altLang="zh-CN" sz="1800" dirty="0"/>
              <a:t>   </a:t>
            </a:r>
            <a:r>
              <a:rPr lang="zh-CN" altLang="en-US" sz="1800" dirty="0"/>
              <a:t>活动</a:t>
            </a:r>
            <a:r>
              <a:rPr lang="en-US" altLang="zh-CN" sz="1800" dirty="0"/>
              <a:t>D</a:t>
            </a:r>
            <a:r>
              <a:rPr lang="zh-CN" altLang="en-US" sz="1800" dirty="0"/>
              <a:t>：持续时间</a:t>
            </a:r>
            <a:r>
              <a:rPr lang="en-US" altLang="zh-CN" sz="1800" dirty="0"/>
              <a:t>7</a:t>
            </a:r>
            <a:r>
              <a:rPr lang="zh-CN" altLang="en-US" sz="1800" dirty="0"/>
              <a:t>周，预算</a:t>
            </a:r>
            <a:r>
              <a:rPr lang="en-US" altLang="zh-CN" sz="1800" dirty="0"/>
              <a:t>135</a:t>
            </a:r>
            <a:r>
              <a:rPr lang="zh-CN" altLang="en-US" sz="1800" dirty="0"/>
              <a:t>万元，前置活动</a:t>
            </a:r>
            <a:r>
              <a:rPr lang="en-US" altLang="zh-CN" sz="1800" dirty="0"/>
              <a:t>A</a:t>
            </a:r>
            <a:r>
              <a:rPr lang="zh-CN" altLang="en-US" sz="1800" dirty="0"/>
              <a:t>，实际成本</a:t>
            </a:r>
            <a:r>
              <a:rPr lang="en-US" altLang="zh-CN" sz="1800" dirty="0"/>
              <a:t>159</a:t>
            </a:r>
            <a:r>
              <a:rPr lang="zh-CN" altLang="en-US" sz="1800" dirty="0"/>
              <a:t>万元，已完成</a:t>
            </a:r>
            <a:r>
              <a:rPr lang="en-US" altLang="zh-CN" sz="1800" dirty="0"/>
              <a:t>100%</a:t>
            </a:r>
            <a:r>
              <a:rPr lang="zh-CN" altLang="en-US" sz="1800" dirty="0"/>
              <a:t>。</a:t>
            </a:r>
            <a:endParaRPr lang="en-US" altLang="zh-CN" sz="1800" dirty="0"/>
          </a:p>
          <a:p>
            <a:pPr marL="0" indent="0">
              <a:buNone/>
            </a:pPr>
            <a:r>
              <a:rPr lang="en-US" altLang="zh-CN" sz="1800" dirty="0"/>
              <a:t>   </a:t>
            </a:r>
            <a:r>
              <a:rPr lang="zh-CN" altLang="en-US" sz="1800" dirty="0"/>
              <a:t>活动</a:t>
            </a:r>
            <a:r>
              <a:rPr lang="en-US" altLang="zh-CN" sz="1800" dirty="0"/>
              <a:t>E</a:t>
            </a:r>
            <a:r>
              <a:rPr lang="zh-CN" altLang="en-US" sz="1800" dirty="0"/>
              <a:t>：持续时间</a:t>
            </a:r>
            <a:r>
              <a:rPr lang="en-US" altLang="zh-CN" sz="1800" dirty="0"/>
              <a:t>3</a:t>
            </a:r>
            <a:r>
              <a:rPr lang="zh-CN" altLang="en-US" sz="1800" dirty="0"/>
              <a:t>周，预算</a:t>
            </a:r>
            <a:r>
              <a:rPr lang="en-US" altLang="zh-CN" sz="1800" dirty="0"/>
              <a:t>30</a:t>
            </a:r>
            <a:r>
              <a:rPr lang="zh-CN" altLang="en-US" sz="1800" dirty="0"/>
              <a:t>万元，前置活动</a:t>
            </a:r>
            <a:r>
              <a:rPr lang="en-US" altLang="zh-CN" sz="1800" dirty="0"/>
              <a:t>D</a:t>
            </a:r>
            <a:r>
              <a:rPr lang="zh-CN" altLang="en-US" sz="1800" dirty="0"/>
              <a:t>，实际成本</a:t>
            </a:r>
            <a:r>
              <a:rPr lang="en-US" altLang="zh-CN" sz="1800" dirty="0"/>
              <a:t>0</a:t>
            </a:r>
            <a:r>
              <a:rPr lang="zh-CN" altLang="en-US" sz="1800" dirty="0"/>
              <a:t>万元，已完成</a:t>
            </a:r>
            <a:r>
              <a:rPr lang="en-US" altLang="zh-CN" sz="1800" dirty="0"/>
              <a:t>0%</a:t>
            </a:r>
            <a:r>
              <a:rPr lang="zh-CN" altLang="en-US" sz="1800" dirty="0"/>
              <a:t>。</a:t>
            </a:r>
            <a:endParaRPr lang="en-US" altLang="zh-CN" sz="1800" dirty="0"/>
          </a:p>
          <a:p>
            <a:pPr marL="0" indent="0">
              <a:buNone/>
            </a:pPr>
            <a:r>
              <a:rPr lang="en-US" altLang="zh-CN" sz="1800" dirty="0"/>
              <a:t>   </a:t>
            </a:r>
            <a:r>
              <a:rPr lang="zh-CN" altLang="en-US" sz="1800" dirty="0"/>
              <a:t>活动</a:t>
            </a:r>
            <a:r>
              <a:rPr lang="en-US" altLang="zh-CN" sz="1800" dirty="0"/>
              <a:t>F</a:t>
            </a:r>
            <a:r>
              <a:rPr lang="zh-CN" altLang="en-US" sz="1800" dirty="0"/>
              <a:t>：持续时间</a:t>
            </a:r>
            <a:r>
              <a:rPr lang="en-US" altLang="zh-CN" sz="1800" dirty="0"/>
              <a:t>7</a:t>
            </a:r>
            <a:r>
              <a:rPr lang="zh-CN" altLang="en-US" sz="1800" dirty="0"/>
              <a:t>周，预算</a:t>
            </a:r>
            <a:r>
              <a:rPr lang="en-US" altLang="zh-CN" sz="1800" dirty="0"/>
              <a:t>70</a:t>
            </a:r>
            <a:r>
              <a:rPr lang="zh-CN" altLang="en-US" sz="1800" dirty="0"/>
              <a:t>万元，前置活动</a:t>
            </a:r>
            <a:r>
              <a:rPr lang="en-US" altLang="zh-CN" sz="1800" dirty="0"/>
              <a:t>C</a:t>
            </a:r>
            <a:r>
              <a:rPr lang="zh-CN" altLang="en-US" sz="1800" dirty="0"/>
              <a:t>和</a:t>
            </a:r>
            <a:r>
              <a:rPr lang="en-US" altLang="zh-CN" sz="1800" dirty="0"/>
              <a:t>E</a:t>
            </a:r>
            <a:r>
              <a:rPr lang="zh-CN" altLang="en-US" sz="1800" dirty="0"/>
              <a:t>，实际成本</a:t>
            </a:r>
            <a:r>
              <a:rPr lang="en-US" altLang="zh-CN" sz="1800" dirty="0"/>
              <a:t>0</a:t>
            </a:r>
            <a:r>
              <a:rPr lang="zh-CN" altLang="en-US" sz="1800" dirty="0"/>
              <a:t>万元，已完成</a:t>
            </a:r>
            <a:r>
              <a:rPr lang="en-US" altLang="zh-CN" sz="1800" dirty="0"/>
              <a:t>0%</a:t>
            </a:r>
            <a:r>
              <a:rPr lang="zh-CN" altLang="en-US" sz="1800" dirty="0"/>
              <a:t>。</a:t>
            </a:r>
            <a:endParaRPr lang="en-US" altLang="zh-CN" sz="1800" dirty="0"/>
          </a:p>
          <a:p>
            <a:pPr marL="0" indent="0">
              <a:buNone/>
            </a:pPr>
            <a:r>
              <a:rPr lang="en-US" altLang="zh-CN" sz="1800" dirty="0"/>
              <a:t>  </a:t>
            </a:r>
            <a:r>
              <a:rPr lang="zh-CN" altLang="en-US" sz="1800" dirty="0"/>
              <a:t>项目开始投入资金为</a:t>
            </a:r>
            <a:r>
              <a:rPr lang="en-US" altLang="zh-CN" sz="1800" dirty="0"/>
              <a:t>220</a:t>
            </a:r>
            <a:r>
              <a:rPr lang="zh-CN" altLang="en-US" sz="1800" dirty="0"/>
              <a:t>万元，第</a:t>
            </a:r>
            <a:r>
              <a:rPr lang="en-US" altLang="zh-CN" sz="1800" dirty="0"/>
              <a:t>10</a:t>
            </a:r>
            <a:r>
              <a:rPr lang="zh-CN" altLang="en-US" sz="1800" dirty="0"/>
              <a:t>周获得投入资金</a:t>
            </a:r>
            <a:r>
              <a:rPr lang="en-US" altLang="zh-CN" sz="1800" dirty="0"/>
              <a:t>75</a:t>
            </a:r>
            <a:r>
              <a:rPr lang="zh-CN" altLang="en-US" sz="1800" dirty="0"/>
              <a:t>万元，第</a:t>
            </a:r>
            <a:r>
              <a:rPr lang="en-US" altLang="zh-CN" sz="1800" dirty="0"/>
              <a:t>15</a:t>
            </a:r>
            <a:r>
              <a:rPr lang="zh-CN" altLang="en-US" sz="1800" dirty="0"/>
              <a:t>周获得投入资金</a:t>
            </a:r>
            <a:r>
              <a:rPr lang="en-US" altLang="zh-CN" sz="1800" dirty="0"/>
              <a:t>105</a:t>
            </a:r>
            <a:r>
              <a:rPr lang="zh-CN" altLang="en-US" sz="1800" dirty="0"/>
              <a:t>万元，第</a:t>
            </a:r>
            <a:r>
              <a:rPr lang="en-US" altLang="zh-CN" sz="1800" dirty="0"/>
              <a:t>20</a:t>
            </a:r>
            <a:r>
              <a:rPr lang="zh-CN" altLang="en-US" sz="1800" dirty="0"/>
              <a:t>周获得投入资金</a:t>
            </a:r>
            <a:r>
              <a:rPr lang="en-US" altLang="zh-CN" sz="1800" dirty="0"/>
              <a:t>35</a:t>
            </a:r>
            <a:r>
              <a:rPr lang="zh-CN" altLang="en-US" sz="1800" dirty="0"/>
              <a:t>万元。</a:t>
            </a:r>
          </a:p>
        </p:txBody>
      </p:sp>
    </p:spTree>
    <p:extLst>
      <p:ext uri="{BB962C8B-B14F-4D97-AF65-F5344CB8AC3E}">
        <p14:creationId xmlns:p14="http://schemas.microsoft.com/office/powerpoint/2010/main" val="94740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3" name="内容占位符 2"/>
          <p:cNvSpPr>
            <a:spLocks noGrp="1"/>
          </p:cNvSpPr>
          <p:nvPr>
            <p:ph idx="1"/>
          </p:nvPr>
        </p:nvSpPr>
        <p:spPr>
          <a:xfrm>
            <a:off x="295275" y="1489074"/>
            <a:ext cx="8848725" cy="5010199"/>
          </a:xfrm>
        </p:spPr>
        <p:txBody>
          <a:bodyPr/>
          <a:lstStyle/>
          <a:p>
            <a:pPr>
              <a:lnSpc>
                <a:spcPct val="150000"/>
              </a:lnSpc>
            </a:pPr>
            <a:r>
              <a:rPr lang="zh-CN" altLang="zh-CN" dirty="0"/>
              <a:t>问题</a:t>
            </a:r>
            <a:r>
              <a:rPr lang="en-US" altLang="zh-CN" dirty="0"/>
              <a:t>1</a:t>
            </a:r>
            <a:r>
              <a:rPr lang="zh-CN" altLang="zh-CN" dirty="0"/>
              <a:t>：</a:t>
            </a:r>
            <a:r>
              <a:rPr lang="zh-CN" altLang="en-US" dirty="0"/>
              <a:t>请计算当前的成本偏差（</a:t>
            </a:r>
            <a:r>
              <a:rPr lang="en-US" altLang="zh-CN" dirty="0"/>
              <a:t>CV</a:t>
            </a:r>
            <a:r>
              <a:rPr lang="zh-CN" altLang="en-US" dirty="0"/>
              <a:t>）和进度偏差（</a:t>
            </a:r>
            <a:r>
              <a:rPr lang="en-US" altLang="zh-CN" dirty="0"/>
              <a:t>SV</a:t>
            </a:r>
            <a:r>
              <a:rPr lang="zh-CN" altLang="en-US" dirty="0"/>
              <a:t>），以及进度绩效指数（</a:t>
            </a:r>
            <a:r>
              <a:rPr lang="en-US" altLang="zh-CN" dirty="0"/>
              <a:t>SPI</a:t>
            </a:r>
            <a:r>
              <a:rPr lang="zh-CN" altLang="en-US" dirty="0"/>
              <a:t>）和成本绩效指数（</a:t>
            </a:r>
            <a:r>
              <a:rPr lang="en-US" altLang="zh-CN" dirty="0"/>
              <a:t>CPI</a:t>
            </a:r>
            <a:r>
              <a:rPr lang="zh-CN" altLang="en-US" dirty="0"/>
              <a:t>），并分析项目的进展情况</a:t>
            </a:r>
            <a:r>
              <a:rPr lang="zh-CN" altLang="zh-CN" dirty="0"/>
              <a:t>？</a:t>
            </a:r>
          </a:p>
          <a:p>
            <a:pPr>
              <a:lnSpc>
                <a:spcPct val="150000"/>
              </a:lnSpc>
            </a:pPr>
            <a:r>
              <a:rPr lang="zh-CN" altLang="zh-CN" dirty="0"/>
              <a:t>问题</a:t>
            </a:r>
            <a:r>
              <a:rPr lang="en-US" altLang="zh-CN" dirty="0"/>
              <a:t>2</a:t>
            </a:r>
            <a:r>
              <a:rPr lang="zh-CN" altLang="zh-CN" dirty="0"/>
              <a:t>：</a:t>
            </a:r>
            <a:r>
              <a:rPr lang="zh-CN" altLang="en-US" dirty="0"/>
              <a:t>计算项目到结束的完工尚需成本（</a:t>
            </a:r>
            <a:r>
              <a:rPr lang="en-US" altLang="zh-CN" dirty="0"/>
              <a:t>ETC</a:t>
            </a:r>
            <a:r>
              <a:rPr lang="zh-CN" altLang="en-US" dirty="0"/>
              <a:t>）和完工估算成本（</a:t>
            </a:r>
            <a:r>
              <a:rPr lang="en-US" altLang="zh-CN" dirty="0"/>
              <a:t>EAC</a:t>
            </a:r>
            <a:r>
              <a:rPr lang="zh-CN" altLang="en-US" dirty="0"/>
              <a:t>）</a:t>
            </a:r>
            <a:r>
              <a:rPr lang="zh-CN" altLang="zh-CN" dirty="0"/>
              <a:t>？</a:t>
            </a:r>
          </a:p>
          <a:p>
            <a:pPr>
              <a:lnSpc>
                <a:spcPct val="150000"/>
              </a:lnSpc>
            </a:pPr>
            <a:r>
              <a:rPr lang="zh-CN" altLang="zh-CN" dirty="0"/>
              <a:t>问题</a:t>
            </a:r>
            <a:r>
              <a:rPr lang="en-US" altLang="zh-CN" dirty="0"/>
              <a:t>3</a:t>
            </a:r>
            <a:r>
              <a:rPr lang="zh-CN" altLang="zh-CN" dirty="0"/>
              <a:t>：</a:t>
            </a:r>
            <a:r>
              <a:rPr lang="zh-CN" altLang="en-US" dirty="0"/>
              <a:t>在不影响项目完工时间的前提下，同时考虑资金平衡的要求，在从现在开始应该如何调整项目进度计划？</a:t>
            </a:r>
            <a:endParaRPr lang="zh-CN" altLang="zh-CN" dirty="0"/>
          </a:p>
        </p:txBody>
      </p:sp>
    </p:spTree>
    <p:extLst>
      <p:ext uri="{BB962C8B-B14F-4D97-AF65-F5344CB8AC3E}">
        <p14:creationId xmlns:p14="http://schemas.microsoft.com/office/powerpoint/2010/main" val="4133512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3" name="内容占位符 2"/>
          <p:cNvSpPr>
            <a:spLocks noGrp="1"/>
          </p:cNvSpPr>
          <p:nvPr>
            <p:ph idx="1"/>
          </p:nvPr>
        </p:nvSpPr>
        <p:spPr/>
        <p:txBody>
          <a:bodyPr/>
          <a:lstStyle/>
          <a:p>
            <a:pPr>
              <a:lnSpc>
                <a:spcPct val="150000"/>
              </a:lnSpc>
            </a:pPr>
            <a:r>
              <a:rPr lang="zh-CN" altLang="zh-CN" dirty="0"/>
              <a:t>问题</a:t>
            </a:r>
            <a:r>
              <a:rPr lang="en-US" altLang="zh-CN" dirty="0"/>
              <a:t>1</a:t>
            </a:r>
            <a:r>
              <a:rPr lang="zh-CN" altLang="zh-CN" dirty="0"/>
              <a:t>：结合本案例，简要回答项目收尾的主要工作包括哪几个部分并分别说明其主要内容。</a:t>
            </a:r>
          </a:p>
          <a:p>
            <a:pPr>
              <a:lnSpc>
                <a:spcPct val="150000"/>
              </a:lnSpc>
            </a:pPr>
            <a:r>
              <a:rPr lang="zh-CN" altLang="zh-CN" dirty="0"/>
              <a:t>问题</a:t>
            </a:r>
            <a:r>
              <a:rPr lang="en-US" altLang="zh-CN" dirty="0"/>
              <a:t>2</a:t>
            </a:r>
            <a:r>
              <a:rPr lang="zh-CN" altLang="zh-CN" dirty="0"/>
              <a:t>：请简要说明项目团队成员转移进入新项目的前提条件。</a:t>
            </a:r>
          </a:p>
          <a:p>
            <a:pPr>
              <a:lnSpc>
                <a:spcPct val="150000"/>
              </a:lnSpc>
            </a:pPr>
            <a:r>
              <a:rPr lang="zh-CN" altLang="zh-CN" dirty="0"/>
              <a:t>问题</a:t>
            </a:r>
            <a:r>
              <a:rPr lang="en-US" altLang="zh-CN" dirty="0"/>
              <a:t>3</a:t>
            </a:r>
            <a:r>
              <a:rPr lang="zh-CN" altLang="zh-CN" dirty="0"/>
              <a:t>：请指出项目收尾阶段需要完成哪些文档？</a:t>
            </a:r>
            <a:endParaRPr lang="zh-CN" altLang="en-US" sz="1800" dirty="0"/>
          </a:p>
        </p:txBody>
      </p:sp>
    </p:spTree>
    <p:extLst>
      <p:ext uri="{BB962C8B-B14F-4D97-AF65-F5344CB8AC3E}">
        <p14:creationId xmlns:p14="http://schemas.microsoft.com/office/powerpoint/2010/main" val="191601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问题</a:t>
            </a:r>
            <a:r>
              <a:rPr lang="en-US" altLang="zh-CN" sz="2800" dirty="0"/>
              <a:t>1</a:t>
            </a:r>
            <a:r>
              <a:rPr lang="zh-CN" altLang="zh-CN" sz="2800" dirty="0"/>
              <a:t>参考答案：</a:t>
            </a:r>
            <a:br>
              <a:rPr lang="zh-CN" altLang="zh-CN" sz="2800" dirty="0"/>
            </a:br>
            <a:endParaRPr lang="zh-CN" altLang="en-US" dirty="0"/>
          </a:p>
        </p:txBody>
      </p:sp>
      <p:sp>
        <p:nvSpPr>
          <p:cNvPr id="3" name="内容占位符 2"/>
          <p:cNvSpPr>
            <a:spLocks noGrp="1"/>
          </p:cNvSpPr>
          <p:nvPr>
            <p:ph idx="1"/>
          </p:nvPr>
        </p:nvSpPr>
        <p:spPr/>
        <p:txBody>
          <a:bodyPr/>
          <a:lstStyle/>
          <a:p>
            <a:pPr>
              <a:lnSpc>
                <a:spcPct val="150000"/>
              </a:lnSpc>
            </a:pPr>
            <a:r>
              <a:rPr lang="zh-CN" altLang="zh-CN" dirty="0"/>
              <a:t>项目收尾工作主要包括：</a:t>
            </a:r>
          </a:p>
          <a:p>
            <a:pPr lvl="1">
              <a:lnSpc>
                <a:spcPct val="150000"/>
              </a:lnSpc>
            </a:pPr>
            <a:r>
              <a:rPr lang="zh-CN" altLang="zh-CN" sz="2000" dirty="0"/>
              <a:t>项目验收。验收项目产品、文档、及已完成的交付成果。一般来说验收需要正式的验收报告。对于系统集成项目，需要正式的验收测试工作。验收测试工作可以由业主和承建单位共同进行，也可以由第三方公司进行，但无论哪种方式都需要双方认可的正式文档为依据进行。</a:t>
            </a:r>
          </a:p>
          <a:p>
            <a:pPr lvl="1">
              <a:lnSpc>
                <a:spcPct val="150000"/>
              </a:lnSpc>
            </a:pPr>
            <a:r>
              <a:rPr lang="zh-CN" altLang="zh-CN" sz="2000" dirty="0"/>
              <a:t>项目总结。收集整理项目过程文档和经验教训。对所有的文档进行归类，形成项目总结会议的讨论稿。召开项目总结会。</a:t>
            </a:r>
          </a:p>
          <a:p>
            <a:pPr lvl="1">
              <a:lnSpc>
                <a:spcPct val="150000"/>
              </a:lnSpc>
            </a:pPr>
            <a:r>
              <a:rPr lang="zh-CN" altLang="zh-CN" sz="2000" dirty="0"/>
              <a:t>项目评估审计。项目评估是将项目的所有工作加以客观评价，从而对项目全体成员的成果形成绩效结论。项目的审计应由项目管理部门与财务部门共同进行，相关的审计项目应在项目成本管理中列出。</a:t>
            </a:r>
            <a:endParaRPr lang="zh-CN" altLang="zh-CN" sz="1600" dirty="0"/>
          </a:p>
        </p:txBody>
      </p:sp>
    </p:spTree>
    <p:extLst>
      <p:ext uri="{BB962C8B-B14F-4D97-AF65-F5344CB8AC3E}">
        <p14:creationId xmlns:p14="http://schemas.microsoft.com/office/powerpoint/2010/main" val="347161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问题</a:t>
            </a:r>
            <a:r>
              <a:rPr lang="en-US" altLang="zh-CN" sz="2800" dirty="0"/>
              <a:t>2</a:t>
            </a:r>
            <a:r>
              <a:rPr lang="zh-CN" altLang="zh-CN" sz="2800" dirty="0"/>
              <a:t>参考答案</a:t>
            </a:r>
            <a:br>
              <a:rPr lang="zh-CN" altLang="zh-CN" sz="2800" dirty="0"/>
            </a:br>
            <a:endParaRPr lang="zh-CN" altLang="en-US" dirty="0"/>
          </a:p>
        </p:txBody>
      </p:sp>
      <p:sp>
        <p:nvSpPr>
          <p:cNvPr id="3" name="内容占位符 2"/>
          <p:cNvSpPr>
            <a:spLocks noGrp="1"/>
          </p:cNvSpPr>
          <p:nvPr>
            <p:ph idx="1"/>
          </p:nvPr>
        </p:nvSpPr>
        <p:spPr>
          <a:xfrm>
            <a:off x="295275" y="1489075"/>
            <a:ext cx="8524875" cy="5108674"/>
          </a:xfrm>
        </p:spPr>
        <p:txBody>
          <a:bodyPr/>
          <a:lstStyle/>
          <a:p>
            <a:pPr>
              <a:lnSpc>
                <a:spcPct val="150000"/>
              </a:lnSpc>
            </a:pPr>
            <a:r>
              <a:rPr lang="zh-CN" altLang="zh-CN" dirty="0"/>
              <a:t>项目团队成员转移进入新项目的前提条件：</a:t>
            </a:r>
          </a:p>
          <a:p>
            <a:pPr lvl="1">
              <a:lnSpc>
                <a:spcPct val="150000"/>
              </a:lnSpc>
            </a:pPr>
            <a:r>
              <a:rPr lang="zh-CN" altLang="zh-CN" sz="2000" dirty="0"/>
              <a:t>项目人力资源管理计划中描述的人员转移条件已触发。</a:t>
            </a:r>
          </a:p>
          <a:p>
            <a:pPr lvl="1">
              <a:lnSpc>
                <a:spcPct val="150000"/>
              </a:lnSpc>
            </a:pPr>
            <a:r>
              <a:rPr lang="zh-CN" altLang="zh-CN" sz="2000" dirty="0"/>
              <a:t>项目团队成员所承担的工作已经全部完成，提交了经过确认的可交付物并已完成工作交接。</a:t>
            </a:r>
          </a:p>
          <a:p>
            <a:pPr lvl="1">
              <a:lnSpc>
                <a:spcPct val="150000"/>
              </a:lnSpc>
            </a:pPr>
            <a:r>
              <a:rPr lang="zh-CN" altLang="zh-CN" sz="2000" dirty="0"/>
              <a:t>项目经理与团队成员确认该成员的工作衔接已告一段落或者已完成。</a:t>
            </a:r>
          </a:p>
          <a:p>
            <a:pPr lvl="1">
              <a:lnSpc>
                <a:spcPct val="150000"/>
              </a:lnSpc>
            </a:pPr>
            <a:r>
              <a:rPr lang="zh-CN" altLang="zh-CN" sz="2000" dirty="0"/>
              <a:t>项目经理签发项目团队成员转移确认文件。</a:t>
            </a:r>
          </a:p>
          <a:p>
            <a:pPr lvl="1">
              <a:lnSpc>
                <a:spcPct val="150000"/>
              </a:lnSpc>
            </a:pPr>
            <a:r>
              <a:rPr lang="zh-CN" altLang="zh-CN" sz="2000" dirty="0"/>
              <a:t>项目经理签发项目团队成员的绩效考核文件。</a:t>
            </a:r>
          </a:p>
          <a:p>
            <a:pPr lvl="1">
              <a:lnSpc>
                <a:spcPct val="150000"/>
              </a:lnSpc>
            </a:pPr>
            <a:r>
              <a:rPr lang="zh-CN" altLang="zh-CN" sz="2000" dirty="0"/>
              <a:t>项目经理通知所有相关的干系人。</a:t>
            </a:r>
          </a:p>
          <a:p>
            <a:pPr lvl="1">
              <a:lnSpc>
                <a:spcPct val="150000"/>
              </a:lnSpc>
            </a:pPr>
            <a:r>
              <a:rPr lang="zh-CN" altLang="zh-CN" sz="2000" dirty="0"/>
              <a:t>召开总结表彰大会。</a:t>
            </a:r>
            <a:endParaRPr lang="zh-CN" altLang="en-US" sz="1600" dirty="0"/>
          </a:p>
        </p:txBody>
      </p:sp>
    </p:spTree>
    <p:extLst>
      <p:ext uri="{BB962C8B-B14F-4D97-AF65-F5344CB8AC3E}">
        <p14:creationId xmlns:p14="http://schemas.microsoft.com/office/powerpoint/2010/main" val="330458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问题</a:t>
            </a:r>
            <a:r>
              <a:rPr lang="en-US" altLang="zh-CN" sz="2800" dirty="0"/>
              <a:t>3</a:t>
            </a:r>
            <a:r>
              <a:rPr lang="zh-CN" altLang="zh-CN" sz="2800" dirty="0"/>
              <a:t>参考答案</a:t>
            </a:r>
            <a:br>
              <a:rPr lang="zh-CN" altLang="zh-CN" sz="2800" dirty="0"/>
            </a:br>
            <a:endParaRPr lang="zh-CN" altLang="en-US" dirty="0"/>
          </a:p>
        </p:txBody>
      </p:sp>
      <p:sp>
        <p:nvSpPr>
          <p:cNvPr id="3" name="内容占位符 2"/>
          <p:cNvSpPr>
            <a:spLocks noGrp="1"/>
          </p:cNvSpPr>
          <p:nvPr>
            <p:ph idx="1"/>
          </p:nvPr>
        </p:nvSpPr>
        <p:spPr/>
        <p:txBody>
          <a:bodyPr/>
          <a:lstStyle/>
          <a:p>
            <a:r>
              <a:rPr lang="zh-CN" altLang="zh-CN" dirty="0"/>
              <a:t>项目收尾阶段需要完成的文档包括</a:t>
            </a:r>
          </a:p>
          <a:p>
            <a:pPr lvl="1"/>
            <a:r>
              <a:rPr lang="zh-CN" altLang="zh-CN" sz="2000" dirty="0"/>
              <a:t>项目介绍文档</a:t>
            </a:r>
          </a:p>
          <a:p>
            <a:pPr lvl="1"/>
            <a:r>
              <a:rPr lang="zh-CN" altLang="zh-CN" sz="2000" dirty="0"/>
              <a:t>项目最终报告</a:t>
            </a:r>
          </a:p>
          <a:p>
            <a:pPr lvl="1"/>
            <a:r>
              <a:rPr lang="zh-CN" altLang="zh-CN" sz="2000" dirty="0"/>
              <a:t>项目最终验收报告</a:t>
            </a:r>
          </a:p>
          <a:p>
            <a:pPr lvl="1"/>
            <a:r>
              <a:rPr lang="zh-CN" altLang="zh-CN" sz="2000" dirty="0"/>
              <a:t>系统说明手册</a:t>
            </a:r>
          </a:p>
          <a:p>
            <a:pPr lvl="1"/>
            <a:r>
              <a:rPr lang="zh-CN" altLang="zh-CN" sz="2000" dirty="0"/>
              <a:t>系统维护手册</a:t>
            </a:r>
          </a:p>
          <a:p>
            <a:pPr lvl="1"/>
            <a:r>
              <a:rPr lang="zh-CN" altLang="zh-CN" sz="2000" dirty="0"/>
              <a:t>软硬件产品说明书、质量保证书</a:t>
            </a:r>
          </a:p>
          <a:p>
            <a:pPr lvl="1"/>
            <a:r>
              <a:rPr lang="zh-CN" altLang="zh-CN" sz="2000" dirty="0"/>
              <a:t>项目评估报告</a:t>
            </a:r>
          </a:p>
          <a:p>
            <a:pPr lvl="1"/>
            <a:r>
              <a:rPr lang="zh-CN" altLang="zh-CN" sz="2000" dirty="0"/>
              <a:t>项目审计报告</a:t>
            </a:r>
          </a:p>
          <a:p>
            <a:pPr lvl="1"/>
            <a:r>
              <a:rPr lang="zh-CN" altLang="zh-CN" sz="2000" dirty="0"/>
              <a:t>项目总结会会议纪要</a:t>
            </a:r>
          </a:p>
        </p:txBody>
      </p:sp>
    </p:spTree>
    <p:extLst>
      <p:ext uri="{BB962C8B-B14F-4D97-AF65-F5344CB8AC3E}">
        <p14:creationId xmlns:p14="http://schemas.microsoft.com/office/powerpoint/2010/main" val="274918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2012</a:t>
            </a:r>
            <a:r>
              <a:rPr lang="zh-CN" altLang="en-US" dirty="0"/>
              <a:t>下试题二</a:t>
            </a:r>
          </a:p>
        </p:txBody>
      </p:sp>
      <p:sp>
        <p:nvSpPr>
          <p:cNvPr id="3" name="内容占位符 2"/>
          <p:cNvSpPr>
            <a:spLocks noGrp="1"/>
          </p:cNvSpPr>
          <p:nvPr>
            <p:ph idx="1"/>
          </p:nvPr>
        </p:nvSpPr>
        <p:spPr>
          <a:xfrm>
            <a:off x="295275" y="1133475"/>
            <a:ext cx="8524875" cy="4313238"/>
          </a:xfrm>
        </p:spPr>
        <p:txBody>
          <a:bodyPr/>
          <a:lstStyle/>
          <a:p>
            <a:pPr marL="0" indent="0">
              <a:lnSpc>
                <a:spcPts val="2200"/>
              </a:lnSpc>
              <a:buNone/>
            </a:pPr>
            <a:r>
              <a:rPr lang="zh-CN" altLang="en-US" sz="1800" dirty="0"/>
              <a:t>        </a:t>
            </a:r>
            <a:r>
              <a:rPr lang="zh-CN" altLang="zh-CN" sz="1800" dirty="0"/>
              <a:t>某项目是一个新产品开发项目，项目计划开发周期为</a:t>
            </a:r>
            <a:r>
              <a:rPr lang="en-US" altLang="zh-CN" sz="1800" dirty="0"/>
              <a:t>12</a:t>
            </a:r>
            <a:r>
              <a:rPr lang="zh-CN" altLang="zh-CN" sz="1800" dirty="0"/>
              <a:t>个月，项目团队有</a:t>
            </a:r>
            <a:r>
              <a:rPr lang="en-US" altLang="zh-CN" sz="1800" dirty="0"/>
              <a:t>11</a:t>
            </a:r>
            <a:r>
              <a:rPr lang="zh-CN" altLang="zh-CN" sz="1800" dirty="0"/>
              <a:t>个人，包括：项目经理</a:t>
            </a:r>
            <a:r>
              <a:rPr lang="en-US" altLang="zh-CN" sz="1800" dirty="0"/>
              <a:t>1</a:t>
            </a:r>
            <a:r>
              <a:rPr lang="zh-CN" altLang="zh-CN" sz="1800" dirty="0"/>
              <a:t>人，开发工程师</a:t>
            </a:r>
            <a:r>
              <a:rPr lang="en-US" altLang="zh-CN" sz="1800" dirty="0"/>
              <a:t>5</a:t>
            </a:r>
            <a:r>
              <a:rPr lang="zh-CN" altLang="zh-CN" sz="1800" dirty="0"/>
              <a:t>人，测试工程师</a:t>
            </a:r>
            <a:r>
              <a:rPr lang="en-US" altLang="zh-CN" sz="1800" dirty="0"/>
              <a:t>2</a:t>
            </a:r>
            <a:r>
              <a:rPr lang="zh-CN" altLang="zh-CN" sz="1800" dirty="0"/>
              <a:t>人，文档工程师</a:t>
            </a:r>
            <a:r>
              <a:rPr lang="en-US" altLang="zh-CN" sz="1800" dirty="0"/>
              <a:t>1</a:t>
            </a:r>
            <a:r>
              <a:rPr lang="zh-CN" altLang="zh-CN" sz="1800" dirty="0"/>
              <a:t>人，配置管理</a:t>
            </a:r>
            <a:r>
              <a:rPr lang="en-US" altLang="zh-CN" sz="1800" dirty="0"/>
              <a:t>1</a:t>
            </a:r>
            <a:r>
              <a:rPr lang="zh-CN" altLang="zh-CN" sz="1800" dirty="0"/>
              <a:t>人，</a:t>
            </a:r>
            <a:r>
              <a:rPr lang="en-US" altLang="zh-CN" sz="1800" dirty="0"/>
              <a:t>SQA 1</a:t>
            </a:r>
            <a:r>
              <a:rPr lang="zh-CN" altLang="zh-CN" sz="1800" dirty="0"/>
              <a:t>人。</a:t>
            </a:r>
          </a:p>
          <a:p>
            <a:pPr marL="0" indent="0">
              <a:lnSpc>
                <a:spcPts val="2200"/>
              </a:lnSpc>
              <a:buNone/>
            </a:pPr>
            <a:r>
              <a:rPr lang="zh-CN" altLang="en-US" sz="1800" dirty="0"/>
              <a:t>        </a:t>
            </a:r>
            <a:r>
              <a:rPr lang="zh-CN" altLang="zh-CN" sz="1800" dirty="0"/>
              <a:t>项目于</a:t>
            </a:r>
            <a:r>
              <a:rPr lang="en-US" altLang="zh-CN" sz="1800" dirty="0"/>
              <a:t>2010</a:t>
            </a:r>
            <a:r>
              <a:rPr lang="zh-CN" altLang="zh-CN" sz="1800" dirty="0"/>
              <a:t>年</a:t>
            </a:r>
            <a:r>
              <a:rPr lang="en-US" altLang="zh-CN" sz="1800" dirty="0"/>
              <a:t>7</a:t>
            </a:r>
            <a:r>
              <a:rPr lang="zh-CN" altLang="zh-CN" sz="1800" dirty="0"/>
              <a:t>月</a:t>
            </a:r>
            <a:r>
              <a:rPr lang="en-US" altLang="zh-CN" sz="1800" dirty="0"/>
              <a:t>1</a:t>
            </a:r>
            <a:r>
              <a:rPr lang="zh-CN" altLang="zh-CN" sz="1800" dirty="0"/>
              <a:t>日开始，项目计划如下：需求分析一个月，总体设计一个月，详细设计二个月，编码五个月，测试一个半月，文档准备、客户验收测试半个月，修改</a:t>
            </a:r>
            <a:r>
              <a:rPr lang="en-US" altLang="zh-CN" sz="1800" dirty="0"/>
              <a:t>Bug</a:t>
            </a:r>
            <a:r>
              <a:rPr lang="zh-CN" altLang="zh-CN" sz="1800" dirty="0"/>
              <a:t>并发布半个月，项目开工后，项目团队充满激情地努力工作，项目经理也非常有信心按期完成该项目，并在开工会上公布了该项目的考核与激励制度。</a:t>
            </a:r>
          </a:p>
          <a:p>
            <a:pPr marL="0" indent="0">
              <a:lnSpc>
                <a:spcPts val="2200"/>
              </a:lnSpc>
              <a:buNone/>
            </a:pPr>
            <a:r>
              <a:rPr lang="zh-CN" altLang="en-US" sz="1800" dirty="0"/>
              <a:t>        </a:t>
            </a:r>
            <a:r>
              <a:rPr lang="en-US" altLang="zh-CN" sz="1800" dirty="0"/>
              <a:t>2010</a:t>
            </a:r>
            <a:r>
              <a:rPr lang="zh-CN" altLang="zh-CN" sz="1800" dirty="0"/>
              <a:t>年</a:t>
            </a:r>
            <a:r>
              <a:rPr lang="en-US" altLang="zh-CN" sz="1800" dirty="0"/>
              <a:t>8</a:t>
            </a:r>
            <a:r>
              <a:rPr lang="zh-CN" altLang="zh-CN" sz="1800" dirty="0"/>
              <a:t>月</a:t>
            </a:r>
            <a:r>
              <a:rPr lang="en-US" altLang="zh-CN" sz="1800" dirty="0"/>
              <a:t>1</a:t>
            </a:r>
            <a:r>
              <a:rPr lang="zh-CN" altLang="zh-CN" sz="1800" dirty="0"/>
              <a:t>日，项目组按期完成《需求规格设计说明书》；</a:t>
            </a:r>
            <a:r>
              <a:rPr lang="en-US" altLang="zh-CN" sz="1800" dirty="0"/>
              <a:t>2010</a:t>
            </a:r>
            <a:r>
              <a:rPr lang="zh-CN" altLang="zh-CN" sz="1800" dirty="0"/>
              <a:t>年</a:t>
            </a:r>
            <a:r>
              <a:rPr lang="en-US" altLang="zh-CN" sz="1800" dirty="0"/>
              <a:t>9</a:t>
            </a:r>
            <a:r>
              <a:rPr lang="zh-CN" altLang="zh-CN" sz="1800" dirty="0"/>
              <a:t>月</a:t>
            </a:r>
            <a:r>
              <a:rPr lang="en-US" altLang="zh-CN" sz="1800" dirty="0"/>
              <a:t>1</a:t>
            </a:r>
            <a:r>
              <a:rPr lang="zh-CN" altLang="zh-CN" sz="1800" dirty="0"/>
              <a:t>日，按期完成了总体设计。</a:t>
            </a:r>
          </a:p>
          <a:p>
            <a:pPr marL="0" indent="0">
              <a:lnSpc>
                <a:spcPts val="2200"/>
              </a:lnSpc>
              <a:buNone/>
            </a:pPr>
            <a:r>
              <a:rPr lang="zh-CN" altLang="en-US" sz="1800" dirty="0"/>
              <a:t>        </a:t>
            </a:r>
            <a:r>
              <a:rPr lang="zh-CN" altLang="zh-CN" sz="1800" dirty="0"/>
              <a:t>此时，市场部提出，最近有几名客户都问到这个产品了，</a:t>
            </a:r>
            <a:r>
              <a:rPr lang="en-US" altLang="zh-CN" sz="1800" dirty="0"/>
              <a:t>9</a:t>
            </a:r>
            <a:r>
              <a:rPr lang="zh-CN" altLang="zh-CN" sz="1800" dirty="0"/>
              <a:t>月份可能有客户要看演示的</a:t>
            </a:r>
            <a:r>
              <a:rPr lang="en-US" altLang="zh-CN" sz="1800" dirty="0"/>
              <a:t>DEMO</a:t>
            </a:r>
            <a:r>
              <a:rPr lang="zh-CN" altLang="zh-CN" sz="1800" dirty="0"/>
              <a:t>，需要加快开发进度，问项目经理是否可以先开发</a:t>
            </a:r>
            <a:r>
              <a:rPr lang="en-US" altLang="zh-CN" sz="1800" dirty="0"/>
              <a:t>DEMO</a:t>
            </a:r>
            <a:r>
              <a:rPr lang="zh-CN" altLang="zh-CN" sz="1800" dirty="0"/>
              <a:t>，详细设计后面再补充，先把产品的原型做出来。</a:t>
            </a:r>
          </a:p>
          <a:p>
            <a:pPr marL="0" indent="0">
              <a:lnSpc>
                <a:spcPts val="2200"/>
              </a:lnSpc>
              <a:buNone/>
            </a:pPr>
            <a:r>
              <a:rPr lang="zh-CN" altLang="en-US" sz="1800" dirty="0"/>
              <a:t>        </a:t>
            </a:r>
            <a:r>
              <a:rPr lang="zh-CN" altLang="zh-CN" sz="1800" dirty="0"/>
              <a:t>项目经理经过与项目组和项目管理部协商，决定去掉详细设计这个环节，直接进入产品的编码阶段，安排开发工程师根据总体设计负责各自模块的开发工作。</a:t>
            </a:r>
          </a:p>
          <a:p>
            <a:pPr marL="0" indent="0">
              <a:lnSpc>
                <a:spcPts val="2200"/>
              </a:lnSpc>
              <a:buNone/>
            </a:pPr>
            <a:r>
              <a:rPr lang="zh-CN" altLang="en-US" sz="1800" dirty="0"/>
              <a:t>        </a:t>
            </a:r>
            <a:r>
              <a:rPr lang="en-US" altLang="zh-CN" sz="1800" dirty="0"/>
              <a:t>5</a:t>
            </a:r>
            <a:r>
              <a:rPr lang="zh-CN" altLang="zh-CN" sz="1800" dirty="0"/>
              <a:t>名开发工程师组成的开发小组进入非常忙碌的编码阶段后，经常加班加点，开发过程中，由于原来制定的计划已完全被打乱，</a:t>
            </a:r>
            <a:r>
              <a:rPr lang="en-US" altLang="zh-CN" sz="1800" dirty="0"/>
              <a:t>SQA</a:t>
            </a:r>
            <a:r>
              <a:rPr lang="zh-CN" altLang="zh-CN" sz="1800" dirty="0"/>
              <a:t>无法再根据原来的质量保证计划进行跟踪，项目组其他人员也已无法发挥作用。</a:t>
            </a:r>
            <a:endParaRPr lang="zh-CN" altLang="en-US" sz="1800" dirty="0"/>
          </a:p>
        </p:txBody>
      </p:sp>
    </p:spTree>
    <p:extLst>
      <p:ext uri="{BB962C8B-B14F-4D97-AF65-F5344CB8AC3E}">
        <p14:creationId xmlns:p14="http://schemas.microsoft.com/office/powerpoint/2010/main" val="875135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2012</a:t>
            </a:r>
            <a:r>
              <a:rPr lang="zh-CN" altLang="en-US" dirty="0"/>
              <a:t>下试题二 续</a:t>
            </a:r>
          </a:p>
        </p:txBody>
      </p:sp>
      <p:sp>
        <p:nvSpPr>
          <p:cNvPr id="3" name="内容占位符 2"/>
          <p:cNvSpPr>
            <a:spLocks noGrp="1"/>
          </p:cNvSpPr>
          <p:nvPr>
            <p:ph idx="1"/>
          </p:nvPr>
        </p:nvSpPr>
        <p:spPr/>
        <p:txBody>
          <a:bodyPr/>
          <a:lstStyle/>
          <a:p>
            <a:pPr marL="0" indent="0">
              <a:lnSpc>
                <a:spcPts val="2200"/>
              </a:lnSpc>
              <a:buNone/>
            </a:pPr>
            <a:r>
              <a:rPr lang="zh-CN" altLang="en-US" sz="1800" dirty="0"/>
              <a:t>        </a:t>
            </a:r>
            <a:r>
              <a:rPr lang="en-US" altLang="zh-CN" sz="1800" dirty="0"/>
              <a:t>2011</a:t>
            </a:r>
            <a:r>
              <a:rPr lang="zh-CN" altLang="zh-CN" sz="1800" dirty="0"/>
              <a:t>年</a:t>
            </a:r>
            <a:r>
              <a:rPr lang="en-US" altLang="zh-CN" sz="1800" dirty="0"/>
              <a:t>2</a:t>
            </a:r>
            <a:r>
              <a:rPr lang="zh-CN" altLang="zh-CN" sz="1800" dirty="0"/>
              <a:t>月</a:t>
            </a:r>
            <a:r>
              <a:rPr lang="en-US" altLang="zh-CN" sz="1800" dirty="0"/>
              <a:t>15</a:t>
            </a:r>
            <a:r>
              <a:rPr lang="zh-CN" altLang="zh-CN" sz="1800" dirty="0"/>
              <a:t>日，项目经理向公司管理层反映这个项目存在的问题，市场部提的需求有部分不能实现，遇到了技术瓶颈，而且有团队成员要离职，为此由项目管理部组织会议，对新增的部分需要进行评审，包括研发总监、研发副总裁在内，最终决定产品要继续开发，确定关键技术问题的解决时间为</a:t>
            </a:r>
            <a:r>
              <a:rPr lang="en-US" altLang="zh-CN" sz="1800" dirty="0"/>
              <a:t>2011</a:t>
            </a:r>
            <a:r>
              <a:rPr lang="zh-CN" altLang="zh-CN" sz="1800" dirty="0"/>
              <a:t>年</a:t>
            </a:r>
            <a:r>
              <a:rPr lang="en-US" altLang="zh-CN" sz="1800" dirty="0"/>
              <a:t>3</a:t>
            </a:r>
            <a:r>
              <a:rPr lang="zh-CN" altLang="zh-CN" sz="1800" dirty="0"/>
              <a:t>月</a:t>
            </a:r>
            <a:r>
              <a:rPr lang="en-US" altLang="zh-CN" sz="1800" dirty="0"/>
              <a:t>15</a:t>
            </a:r>
            <a:r>
              <a:rPr lang="zh-CN" altLang="zh-CN" sz="1800" dirty="0"/>
              <a:t>日，其他工作继续进行。</a:t>
            </a:r>
          </a:p>
          <a:p>
            <a:pPr marL="0" indent="0">
              <a:lnSpc>
                <a:spcPts val="2200"/>
              </a:lnSpc>
              <a:buNone/>
            </a:pPr>
            <a:r>
              <a:rPr lang="zh-CN" altLang="en-US" sz="1800" dirty="0"/>
              <a:t>        </a:t>
            </a:r>
            <a:r>
              <a:rPr lang="zh-CN" altLang="zh-CN" sz="1800" dirty="0"/>
              <a:t>遗憾的是，关键技术问题一直到</a:t>
            </a:r>
            <a:r>
              <a:rPr lang="en-US" altLang="zh-CN" sz="1800" dirty="0"/>
              <a:t>5</a:t>
            </a:r>
            <a:r>
              <a:rPr lang="zh-CN" altLang="zh-CN" sz="1800" dirty="0"/>
              <a:t>月</a:t>
            </a:r>
            <a:r>
              <a:rPr lang="en-US" altLang="zh-CN" sz="1800" dirty="0"/>
              <a:t>1</a:t>
            </a:r>
            <a:r>
              <a:rPr lang="zh-CN" altLang="zh-CN" sz="1800" dirty="0"/>
              <a:t>日才解决，这时已有</a:t>
            </a:r>
            <a:r>
              <a:rPr lang="en-US" altLang="zh-CN" sz="1800" dirty="0"/>
              <a:t>2</a:t>
            </a:r>
            <a:r>
              <a:rPr lang="zh-CN" altLang="zh-CN" sz="1800" dirty="0"/>
              <a:t>名开发人员因为信心问题而离职，项目经理除了要考虑项目进度外，还要考虑项目资源，由于此时其他项目任务也很重，公司资源很紧张，他不得不重新招聘开发人员。</a:t>
            </a:r>
          </a:p>
          <a:p>
            <a:pPr marL="0" indent="0">
              <a:lnSpc>
                <a:spcPts val="2200"/>
              </a:lnSpc>
              <a:buNone/>
            </a:pPr>
            <a:r>
              <a:rPr lang="zh-CN" altLang="en-US" sz="1800" dirty="0"/>
              <a:t>        </a:t>
            </a:r>
            <a:r>
              <a:rPr lang="zh-CN" altLang="zh-CN" sz="1800" dirty="0"/>
              <a:t>等项目经理招到</a:t>
            </a:r>
            <a:r>
              <a:rPr lang="en-US" altLang="zh-CN" sz="1800" dirty="0"/>
              <a:t>2</a:t>
            </a:r>
            <a:r>
              <a:rPr lang="zh-CN" altLang="zh-CN" sz="1800" dirty="0"/>
              <a:t>个新人后，已是</a:t>
            </a:r>
            <a:r>
              <a:rPr lang="en-US" altLang="zh-CN" sz="1800" dirty="0"/>
              <a:t>2011</a:t>
            </a:r>
            <a:r>
              <a:rPr lang="zh-CN" altLang="zh-CN" sz="1800" dirty="0"/>
              <a:t>年</a:t>
            </a:r>
            <a:r>
              <a:rPr lang="en-US" altLang="zh-CN" sz="1800" dirty="0"/>
              <a:t>6</a:t>
            </a:r>
            <a:r>
              <a:rPr lang="zh-CN" altLang="zh-CN" sz="1800" dirty="0"/>
              <a:t>月</a:t>
            </a:r>
            <a:r>
              <a:rPr lang="en-US" altLang="zh-CN" sz="1800" dirty="0"/>
              <a:t>15</a:t>
            </a:r>
            <a:r>
              <a:rPr lang="zh-CN" altLang="zh-CN" sz="1800" dirty="0"/>
              <a:t>日，这本应是项目计划中系统测试结束的关键里程碑，但现在编码任务至少还需要</a:t>
            </a:r>
            <a:r>
              <a:rPr lang="en-US" altLang="zh-CN" sz="1800" dirty="0"/>
              <a:t>1</a:t>
            </a:r>
            <a:r>
              <a:rPr lang="zh-CN" altLang="zh-CN" sz="1800" dirty="0"/>
              <a:t>个月，在公司的月度会议上，项目经理向包括</a:t>
            </a:r>
            <a:r>
              <a:rPr lang="zh-CN" altLang="en-US" sz="1800" dirty="0"/>
              <a:t>总监</a:t>
            </a:r>
            <a:r>
              <a:rPr lang="zh-CN" altLang="zh-CN" sz="1800" dirty="0"/>
              <a:t>在内的各位高层领导做了汇报，并因为项目进度延迟受到了批评。</a:t>
            </a:r>
          </a:p>
          <a:p>
            <a:pPr marL="0" indent="0">
              <a:lnSpc>
                <a:spcPts val="2200"/>
              </a:lnSpc>
              <a:buNone/>
            </a:pPr>
            <a:r>
              <a:rPr lang="zh-CN" altLang="en-US" sz="1800" dirty="0"/>
              <a:t>        </a:t>
            </a:r>
            <a:r>
              <a:rPr lang="en-US" altLang="zh-CN" sz="1800" dirty="0"/>
              <a:t>2011</a:t>
            </a:r>
            <a:r>
              <a:rPr lang="zh-CN" altLang="zh-CN" sz="1800" dirty="0"/>
              <a:t>年</a:t>
            </a:r>
            <a:r>
              <a:rPr lang="en-US" altLang="zh-CN" sz="1800" dirty="0"/>
              <a:t>8</a:t>
            </a:r>
            <a:r>
              <a:rPr lang="zh-CN" altLang="zh-CN" sz="1800" dirty="0"/>
              <a:t>月</a:t>
            </a:r>
            <a:r>
              <a:rPr lang="en-US" altLang="zh-CN" sz="1800" dirty="0"/>
              <a:t>1</a:t>
            </a:r>
            <a:r>
              <a:rPr lang="zh-CN" altLang="zh-CN" sz="1800" dirty="0"/>
              <a:t>日，测试部终于拿到了系统的第一个测试版本。</a:t>
            </a:r>
          </a:p>
          <a:p>
            <a:pPr marL="0" indent="0">
              <a:lnSpc>
                <a:spcPts val="2200"/>
              </a:lnSpc>
              <a:buNone/>
            </a:pPr>
            <a:r>
              <a:rPr lang="zh-CN" altLang="en-US" sz="1800" dirty="0"/>
              <a:t>        </a:t>
            </a:r>
            <a:r>
              <a:rPr lang="en-US" altLang="zh-CN" sz="1800" dirty="0"/>
              <a:t>2011</a:t>
            </a:r>
            <a:r>
              <a:rPr lang="zh-CN" altLang="zh-CN" sz="1800" dirty="0"/>
              <a:t>年</a:t>
            </a:r>
            <a:r>
              <a:rPr lang="en-US" altLang="zh-CN" sz="1800" dirty="0"/>
              <a:t>10</a:t>
            </a:r>
            <a:r>
              <a:rPr lang="zh-CN" altLang="zh-CN" sz="1800" dirty="0"/>
              <a:t>月</a:t>
            </a:r>
            <a:r>
              <a:rPr lang="en-US" altLang="zh-CN" sz="1800" dirty="0"/>
              <a:t>20</a:t>
            </a:r>
            <a:r>
              <a:rPr lang="zh-CN" altLang="zh-CN" sz="1800" dirty="0"/>
              <a:t>日，系统终于开发和测试完毕，测试部输出最终的测试报告，同意该产品向市场发布，所有的文档，包括《详细设计》、《需求规格说明书》、《产品说明书》等还没有上传到配置库。</a:t>
            </a:r>
          </a:p>
        </p:txBody>
      </p:sp>
    </p:spTree>
    <p:extLst>
      <p:ext uri="{BB962C8B-B14F-4D97-AF65-F5344CB8AC3E}">
        <p14:creationId xmlns:p14="http://schemas.microsoft.com/office/powerpoint/2010/main" val="1804191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3" name="内容占位符 2"/>
          <p:cNvSpPr>
            <a:spLocks noGrp="1"/>
          </p:cNvSpPr>
          <p:nvPr>
            <p:ph idx="1"/>
          </p:nvPr>
        </p:nvSpPr>
        <p:spPr/>
        <p:txBody>
          <a:bodyPr/>
          <a:lstStyle/>
          <a:p>
            <a:r>
              <a:rPr lang="zh-CN" altLang="zh-CN" sz="2400" dirty="0"/>
              <a:t>问题</a:t>
            </a:r>
            <a:r>
              <a:rPr lang="en-US" altLang="zh-CN" sz="2400" dirty="0"/>
              <a:t>1</a:t>
            </a:r>
            <a:r>
              <a:rPr lang="zh-CN" altLang="zh-CN" sz="2400" dirty="0"/>
              <a:t>：该项目在项目管理方面存在哪些问题？</a:t>
            </a:r>
          </a:p>
          <a:p>
            <a:r>
              <a:rPr lang="zh-CN" altLang="zh-CN" sz="2400" dirty="0"/>
              <a:t>问题</a:t>
            </a:r>
            <a:r>
              <a:rPr lang="en-US" altLang="zh-CN" sz="2400" dirty="0"/>
              <a:t>2</a:t>
            </a:r>
            <a:r>
              <a:rPr lang="zh-CN" altLang="zh-CN" sz="2400" dirty="0"/>
              <a:t>：该项目至少延期了多少时间？</a:t>
            </a:r>
          </a:p>
          <a:p>
            <a:r>
              <a:rPr lang="zh-CN" altLang="zh-CN" sz="2400" dirty="0"/>
              <a:t>问题</a:t>
            </a:r>
            <a:r>
              <a:rPr lang="en-US" altLang="zh-CN" sz="2400" dirty="0"/>
              <a:t>3</a:t>
            </a:r>
            <a:r>
              <a:rPr lang="zh-CN" altLang="zh-CN" sz="2400" dirty="0"/>
              <a:t>：可以采取哪些措施来应对市场提出的要求</a:t>
            </a:r>
          </a:p>
        </p:txBody>
      </p:sp>
    </p:spTree>
    <p:extLst>
      <p:ext uri="{BB962C8B-B14F-4D97-AF65-F5344CB8AC3E}">
        <p14:creationId xmlns:p14="http://schemas.microsoft.com/office/powerpoint/2010/main" val="136517998"/>
      </p:ext>
    </p:extLst>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4902</TotalTime>
  <Words>2820</Words>
  <Application>Microsoft Office PowerPoint</Application>
  <PresentationFormat>全屏显示(4:3)</PresentationFormat>
  <Paragraphs>222</Paragraphs>
  <Slides>22</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宋体</vt:lpstr>
      <vt:lpstr>微软雅黑</vt:lpstr>
      <vt:lpstr>Arial</vt:lpstr>
      <vt:lpstr>Wingdings</vt:lpstr>
      <vt:lpstr>Standarddesign</vt:lpstr>
      <vt:lpstr>实践练习（案例题）</vt:lpstr>
      <vt:lpstr>2013上试题三  案例描述：</vt:lpstr>
      <vt:lpstr>问题：</vt:lpstr>
      <vt:lpstr>问题1参考答案： </vt:lpstr>
      <vt:lpstr>问题2参考答案 </vt:lpstr>
      <vt:lpstr>问题3参考答案 </vt:lpstr>
      <vt:lpstr>2012下试题二</vt:lpstr>
      <vt:lpstr>2012下试题二 续</vt:lpstr>
      <vt:lpstr>问题：</vt:lpstr>
      <vt:lpstr>问题1参考答案 </vt:lpstr>
      <vt:lpstr>问题2参考答案： </vt:lpstr>
      <vt:lpstr>问题3参考答案： </vt:lpstr>
      <vt:lpstr>2012上试题三</vt:lpstr>
      <vt:lpstr>问题：</vt:lpstr>
      <vt:lpstr>问题1参考答案 </vt:lpstr>
      <vt:lpstr>问题2参考答案 </vt:lpstr>
      <vt:lpstr>问题3参考答案 </vt:lpstr>
      <vt:lpstr>2014下试题一</vt:lpstr>
      <vt:lpstr>问题：</vt:lpstr>
      <vt:lpstr>2013年下试题一</vt:lpstr>
      <vt:lpstr>问题：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Administrator</dc:creator>
  <dc:description>PresentationLoad.com</dc:description>
  <cp:lastModifiedBy>msy</cp:lastModifiedBy>
  <cp:revision>632</cp:revision>
  <dcterms:created xsi:type="dcterms:W3CDTF">2007-11-27T23:54:21Z</dcterms:created>
  <dcterms:modified xsi:type="dcterms:W3CDTF">2018-06-14T10:49:58Z</dcterms:modified>
</cp:coreProperties>
</file>