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1" r:id="rId3"/>
    <p:sldId id="267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76" d="100"/>
          <a:sy n="76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type="parTrans" cxnId="{5456C53D-C2F8-42EE-99D6-A5BA547FA5F7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type="sibTrans" cxnId="{5456C53D-C2F8-42EE-99D6-A5BA547FA5F7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type="parTrans" cxnId="{81751717-5459-4D6C-A794-D7A497E570F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type="sibTrans" cxnId="{81751717-5459-4D6C-A794-D7A497E570F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type="parTrans" cxnId="{F6B1A71C-F41F-4F67-82A9-E7C4E206E73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type="sibTrans" cxnId="{F6B1A71C-F41F-4F67-82A9-E7C4E206E73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type="parTrans" cxnId="{E75917EF-F912-405F-A0F1-04FD3EB816B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type="sibTrans" cxnId="{E75917EF-F912-405F-A0F1-04FD3EB816BE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6836" y="1219199"/>
          <a:ext cx="1914217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6191" y="1298554"/>
        <a:ext cx="1755507" cy="1466890"/>
      </dsp:txXfrm>
    </dsp:sp>
    <dsp:sp modelId="{A0CE7CB3-08F0-4163-8284-041640424FD1}">
      <dsp:nvSpPr>
        <dsp:cNvPr id="0" name=""/>
        <dsp:cNvSpPr/>
      </dsp:nvSpPr>
      <dsp:spPr>
        <a:xfrm>
          <a:off x="2031225" y="1219199"/>
          <a:ext cx="1914217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10580" y="1298554"/>
        <a:ext cx="1755507" cy="1466890"/>
      </dsp:txXfrm>
    </dsp:sp>
    <dsp:sp modelId="{40C13BCA-556C-45C7-A308-E83078177EDC}">
      <dsp:nvSpPr>
        <dsp:cNvPr id="0" name=""/>
        <dsp:cNvSpPr/>
      </dsp:nvSpPr>
      <dsp:spPr>
        <a:xfrm>
          <a:off x="4055613" y="1219199"/>
          <a:ext cx="1914217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4968" y="1298554"/>
        <a:ext cx="1755507" cy="1466890"/>
      </dsp:txXfrm>
    </dsp:sp>
    <dsp:sp modelId="{D36BA753-7413-4417-A2F2-A65A486E2551}">
      <dsp:nvSpPr>
        <dsp:cNvPr id="0" name=""/>
        <dsp:cNvSpPr/>
      </dsp:nvSpPr>
      <dsp:spPr>
        <a:xfrm>
          <a:off x="6080001" y="1219199"/>
          <a:ext cx="1914217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9356" y="1298554"/>
        <a:ext cx="1755507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9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4899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37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76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5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0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820201-782F-41C4-A973-F46D3363ACB6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1E55562E-AF4D-4C28-BA8E-DB56B11374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图片 13" descr="软件学院LOGO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1" y="6269850"/>
            <a:ext cx="3653413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1601-A375-46DD-8938-7B33EF9520CD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B11E-E1D7-4163-A06B-60DD0323972A}" type="datetime1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91C2-A0F9-4DC4-9C7D-CB7F6C698F49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8B6456-4083-4CA1-B7B6-4A64A94A519C}" type="datetime1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1A91-32A4-4C90-94F8-967D9DABE934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B564-4BCD-48A9-9F0B-244A54FEFB61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A4A15-BFBC-40ED-A507-4F9BA256E739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F95-2F03-4D8A-91DB-F9774DCC12EB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57B004-3C05-4D9C-A469-B752F5B91055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75E3705-6B97-465D-8DFF-2ACBD075F280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C02E0966-3808-4D58-AF43-838492497755}" type="datetime1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743" y="214314"/>
            <a:ext cx="4648200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估算每项工作所需材料、人员、设备或用品的种类和数量。常用的方法是集体讨论结合自下而上估算。</a:t>
            </a:r>
            <a:endParaRPr lang="en-US" altLang="zh-CN" sz="2400" dirty="0"/>
          </a:p>
          <a:p>
            <a:r>
              <a:rPr lang="zh-CN" altLang="en-US" sz="2400" dirty="0"/>
              <a:t>估算资源的成果：资源需求。工作包所需的资源类型和数量</a:t>
            </a:r>
            <a:endParaRPr lang="en-US" altLang="zh-CN" sz="24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IT</a:t>
            </a:r>
            <a:r>
              <a:rPr lang="zh-CN" altLang="en-US" sz="1800" dirty="0"/>
              <a:t>项目中主要的资源就是人；</a:t>
            </a:r>
            <a:endParaRPr lang="en-US" altLang="zh-CN" sz="1800" dirty="0"/>
          </a:p>
          <a:p>
            <a:pPr lvl="1"/>
            <a:r>
              <a:rPr lang="zh-CN" altLang="en-US" sz="2000" dirty="0"/>
              <a:t>其次是设备、场地等；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09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0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8" y="252412"/>
            <a:ext cx="3570922" cy="11781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xfrm>
            <a:off x="295275" y="1489075"/>
            <a:ext cx="3436067" cy="4313238"/>
          </a:xfrm>
        </p:spPr>
        <p:txBody>
          <a:bodyPr/>
          <a:lstStyle/>
          <a:p>
            <a:r>
              <a:rPr lang="zh-CN" altLang="en-US" sz="2400" dirty="0"/>
              <a:t>注意：此时只有核心团队成员确定了，可以在进度文件中明确分工。而具体的执行人员（例如程序员、测试员等）还没明确到具体人，在分配人力资源时应该用角色编号代替（例如程序员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 bwMode="auto">
          <a:xfrm>
            <a:off x="7742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</a:t>
            </a:r>
            <a:endParaRPr lang="en-US" altLang="zh-CN" sz="2000" dirty="0"/>
          </a:p>
          <a:p>
            <a:pPr lvl="2"/>
            <a:r>
              <a:rPr lang="zh-CN" altLang="en-US" sz="2000" dirty="0"/>
              <a:t>成本较低、耗时较少，但准确性较低，用于项目早期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</a:t>
            </a:r>
            <a:endParaRPr lang="en-US" altLang="zh-CN" sz="2000" dirty="0"/>
          </a:p>
          <a:p>
            <a:pPr lvl="2"/>
            <a:r>
              <a:rPr lang="zh-CN" altLang="en-US" sz="2000" dirty="0"/>
              <a:t>准确性取决于参数模型的成熟和基础数据的可靠性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56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2057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r>
                <a:rPr lang="en-US" altLang="zh-CN" sz="2400" b="1" baseline="-25000" dirty="0"/>
                <a:t/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0400" y="4724400"/>
              <a:ext cx="2209800" cy="1181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4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830" y="1844532"/>
            <a:ext cx="8016240" cy="36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200398" y="1844532"/>
            <a:ext cx="3126659" cy="36861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关键路径是指网络中活动序列，该序列具有最长的</a:t>
            </a:r>
            <a:r>
              <a:rPr lang="zh-CN" altLang="en-US" sz="2000" dirty="0">
                <a:solidFill>
                  <a:srgbClr val="FF0000"/>
                </a:solidFill>
              </a:rPr>
              <a:t>总工期</a:t>
            </a:r>
            <a:r>
              <a:rPr lang="zh-CN" altLang="en-US" sz="2000" dirty="0"/>
              <a:t>并决定了整个项目的最短完成时间；任何关键路径上活动的延迟将直接影响项目的预期完成时间；一个项目可以有多个，并行的关键路径；</a:t>
            </a: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20480" y="5095948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5610" y="4660519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715880" y="5016866"/>
            <a:ext cx="549730" cy="460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263138" y="5095948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09153" y="5585805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4477190" y="5016866"/>
            <a:ext cx="785948" cy="435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2715880" y="5476948"/>
            <a:ext cx="593273" cy="465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015738" y="506329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6474718" y="5444290"/>
            <a:ext cx="541020" cy="8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4520733" y="5452295"/>
            <a:ext cx="742405" cy="489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中进行资源平衡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。包括每项活动的计划开始日期与计划完成日期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进度基准</a:t>
            </a:r>
            <a:r>
              <a:rPr lang="zh-CN" altLang="en-US" sz="2400" dirty="0"/>
              <a:t>。经项目管理团队认可与批准的进度计划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15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参考教材附件中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MS Project</a:t>
            </a:r>
            <a:r>
              <a:rPr lang="zh-CN" altLang="en-US" sz="2400" dirty="0">
                <a:solidFill>
                  <a:srgbClr val="FF0000"/>
                </a:solidFill>
                <a:sym typeface="Wingdings" pitchFamily="2" charset="2"/>
              </a:rPr>
              <a:t>关于时间部分的实验，完成大学生电子商务项目的规划时间工作，形成进度计划</a:t>
            </a:r>
            <a:r>
              <a:rPr lang="zh-CN" altLang="en-US" sz="2400" dirty="0">
                <a:solidFill>
                  <a:srgbClr val="FF0000"/>
                </a:solidFill>
              </a:rPr>
              <a:t>，成果保留，后续的所有练习依此扩展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27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3124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03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</a:p>
        </p:txBody>
      </p:sp>
      <p:sp>
        <p:nvSpPr>
          <p:cNvPr id="6" name="矩形 5"/>
          <p:cNvSpPr/>
          <p:nvPr/>
        </p:nvSpPr>
        <p:spPr>
          <a:xfrm>
            <a:off x="152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（范围管理）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什么时候做？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（时间管理）</a:t>
            </a:r>
          </a:p>
        </p:txBody>
      </p:sp>
      <p:sp>
        <p:nvSpPr>
          <p:cNvPr id="8" name="矩形 7"/>
          <p:cNvSpPr/>
          <p:nvPr/>
        </p:nvSpPr>
        <p:spPr>
          <a:xfrm>
            <a:off x="1981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以什么代价做？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（成本管理）</a:t>
            </a:r>
          </a:p>
        </p:txBody>
      </p:sp>
      <p:sp>
        <p:nvSpPr>
          <p:cNvPr id="9" name="矩形 8"/>
          <p:cNvSpPr/>
          <p:nvPr/>
        </p:nvSpPr>
        <p:spPr>
          <a:xfrm>
            <a:off x="1981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按什么要求做？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（质量管理）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4108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</a:p>
        </p:txBody>
      </p:sp>
      <p:sp>
        <p:nvSpPr>
          <p:cNvPr id="12" name="矩形 11"/>
          <p:cNvSpPr/>
          <p:nvPr/>
        </p:nvSpPr>
        <p:spPr>
          <a:xfrm>
            <a:off x="5638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8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如何沟通？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如何实现综合最优？（整合管理）</a:t>
            </a:r>
          </a:p>
        </p:txBody>
      </p:sp>
      <p:sp>
        <p:nvSpPr>
          <p:cNvPr id="16" name="矩形 15"/>
          <p:cNvSpPr/>
          <p:nvPr/>
        </p:nvSpPr>
        <p:spPr>
          <a:xfrm>
            <a:off x="228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有哪些风险？（风险管理）</a:t>
            </a: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1500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1500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1500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3581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3581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3657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5105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5105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7315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7315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2514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3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6248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815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2590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60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324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822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928662" y="250030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0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识别和记录工作包间逻辑关系。例如编码活动应该位于单元测试活动前面；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种逻辑关系：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04800" y="360316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9600" y="4974768"/>
            <a:ext cx="3352800" cy="1314510"/>
            <a:chOff x="609600" y="5105400"/>
            <a:chExt cx="3352800" cy="131451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81600" y="352696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06815" y="5001081"/>
            <a:ext cx="3327585" cy="1162110"/>
            <a:chOff x="5206815" y="5131713"/>
            <a:chExt cx="3327585" cy="116211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25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38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19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95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95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5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10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86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86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86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43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1428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1619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2133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2133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4114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4191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4343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4191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6858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6781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6781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6781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2063" y="5969913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节点表示活动，箭线表示关系（本例是简略画法）</a:t>
            </a:r>
          </a:p>
        </p:txBody>
      </p:sp>
    </p:spTree>
    <p:extLst>
      <p:ext uri="{BB962C8B-B14F-4D97-AF65-F5344CB8AC3E}">
        <p14:creationId xmlns:p14="http://schemas.microsoft.com/office/powerpoint/2010/main" val="42285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9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90800" y="3581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67000" y="52578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1905000" y="3848100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1905000" y="4724400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343400" y="30480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343400" y="3962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3497580" y="3314700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3497580" y="3848100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419600" y="50292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19600" y="5943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3573780" y="5295900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3573780" y="5524500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19800" y="4419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5250180" y="4229100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5326380" y="4686300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467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5250180" y="3314700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5326380" y="5105400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6926580" y="4686300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6" grpId="0" animBg="1"/>
      <p:bldP spid="17" grpId="0" animBg="1"/>
      <p:bldP spid="26" grpId="0" animBg="1"/>
      <p:bldP spid="27" grpId="0" animBg="1"/>
      <p:bldP spid="3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其它重要技术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天就开始测试；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4343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压缩进度时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重点考虑</a:t>
            </a:r>
          </a:p>
        </p:txBody>
      </p:sp>
    </p:spTree>
    <p:extLst>
      <p:ext uri="{BB962C8B-B14F-4D97-AF65-F5344CB8AC3E}">
        <p14:creationId xmlns:p14="http://schemas.microsoft.com/office/powerpoint/2010/main" val="172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9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797" y="226875"/>
            <a:ext cx="4235706" cy="9529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8170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TM01790493[[fn=小型办公室或家庭式办公室]]</Template>
  <TotalTime>9360</TotalTime>
  <Words>1928</Words>
  <Application>Microsoft Office PowerPoint</Application>
  <PresentationFormat>全屏显示(4:3)</PresentationFormat>
  <Paragraphs>143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Soho</vt:lpstr>
      <vt:lpstr>第三章 项目规划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</vt:lpstr>
      <vt:lpstr>其它重要技术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DEMO：在MS Project中进行资源平衡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xb21cn</cp:lastModifiedBy>
  <cp:revision>875</cp:revision>
  <dcterms:created xsi:type="dcterms:W3CDTF">2007-11-27T23:54:21Z</dcterms:created>
  <dcterms:modified xsi:type="dcterms:W3CDTF">2018-07-09T15:05:09Z</dcterms:modified>
</cp:coreProperties>
</file>