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73"/>
  </p:notesMasterIdLst>
  <p:handoutMasterIdLst>
    <p:handoutMasterId r:id="rId74"/>
  </p:handoutMasterIdLst>
  <p:sldIdLst>
    <p:sldId id="256" r:id="rId2"/>
    <p:sldId id="321" r:id="rId3"/>
    <p:sldId id="334" r:id="rId4"/>
    <p:sldId id="327" r:id="rId5"/>
    <p:sldId id="433" r:id="rId6"/>
    <p:sldId id="328" r:id="rId7"/>
    <p:sldId id="354" r:id="rId8"/>
    <p:sldId id="434" r:id="rId9"/>
    <p:sldId id="435" r:id="rId10"/>
    <p:sldId id="333" r:id="rId11"/>
    <p:sldId id="432" r:id="rId12"/>
    <p:sldId id="358" r:id="rId13"/>
    <p:sldId id="357" r:id="rId14"/>
    <p:sldId id="491" r:id="rId15"/>
    <p:sldId id="492" r:id="rId16"/>
    <p:sldId id="336" r:id="rId17"/>
    <p:sldId id="436" r:id="rId18"/>
    <p:sldId id="438"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89" r:id="rId35"/>
    <p:sldId id="450" r:id="rId36"/>
    <p:sldId id="448" r:id="rId37"/>
    <p:sldId id="467" r:id="rId38"/>
    <p:sldId id="490" r:id="rId39"/>
    <p:sldId id="449" r:id="rId40"/>
    <p:sldId id="440" r:id="rId41"/>
    <p:sldId id="441" r:id="rId42"/>
    <p:sldId id="442" r:id="rId43"/>
    <p:sldId id="443" r:id="rId44"/>
    <p:sldId id="445" r:id="rId45"/>
    <p:sldId id="446" r:id="rId46"/>
    <p:sldId id="468" r:id="rId47"/>
    <p:sldId id="469" r:id="rId48"/>
    <p:sldId id="470" r:id="rId49"/>
    <p:sldId id="471" r:id="rId50"/>
    <p:sldId id="472" r:id="rId51"/>
    <p:sldId id="342" r:id="rId52"/>
    <p:sldId id="420" r:id="rId53"/>
    <p:sldId id="413" r:id="rId54"/>
    <p:sldId id="414" r:id="rId55"/>
    <p:sldId id="415" r:id="rId56"/>
    <p:sldId id="416" r:id="rId57"/>
    <p:sldId id="343" r:id="rId58"/>
    <p:sldId id="344" r:id="rId59"/>
    <p:sldId id="345" r:id="rId60"/>
    <p:sldId id="346" r:id="rId61"/>
    <p:sldId id="347" r:id="rId62"/>
    <p:sldId id="348" r:id="rId63"/>
    <p:sldId id="404" r:id="rId64"/>
    <p:sldId id="405" r:id="rId65"/>
    <p:sldId id="350" r:id="rId66"/>
    <p:sldId id="473" r:id="rId67"/>
    <p:sldId id="393" r:id="rId68"/>
    <p:sldId id="394" r:id="rId69"/>
    <p:sldId id="396" r:id="rId70"/>
    <p:sldId id="411" r:id="rId71"/>
    <p:sldId id="316" r:id="rId7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2684" autoAdjust="0"/>
    <p:restoredTop sz="91008" autoAdjust="0"/>
  </p:normalViewPr>
  <p:slideViewPr>
    <p:cSldViewPr snapToGrid="0">
      <p:cViewPr varScale="1">
        <p:scale>
          <a:sx n="79" d="100"/>
          <a:sy n="79" d="100"/>
        </p:scale>
        <p:origin x="-226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3344274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1136582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charset="0"/>
                <a:ea typeface="+mn-ea"/>
                <a:cs typeface="+mn-cs"/>
              </a:rPr>
              <a:t>开发团队负责单元测试</a:t>
            </a:r>
          </a:p>
          <a:p>
            <a:pPr lvl="0"/>
            <a:r>
              <a:rPr lang="zh-CN" altLang="en-US" sz="1200" kern="1200" dirty="0">
                <a:solidFill>
                  <a:schemeClr val="tx1"/>
                </a:solidFill>
                <a:latin typeface="Arial" charset="0"/>
                <a:ea typeface="+mn-ea"/>
                <a:cs typeface="+mn-cs"/>
              </a:rPr>
              <a:t>测试团队管理测试环境和构建版本</a:t>
            </a:r>
          </a:p>
          <a:p>
            <a:pPr lvl="0"/>
            <a:r>
              <a:rPr lang="zh-CN" altLang="en-US" sz="1200" kern="1200" dirty="0">
                <a:solidFill>
                  <a:schemeClr val="tx1"/>
                </a:solidFill>
                <a:latin typeface="Arial" charset="0"/>
                <a:ea typeface="+mn-ea"/>
                <a:cs typeface="+mn-cs"/>
              </a:rPr>
              <a:t>开发团队与测试团队依靠</a:t>
            </a:r>
            <a:r>
              <a:rPr lang="en-US" sz="1200" kern="1200" dirty="0">
                <a:solidFill>
                  <a:schemeClr val="tx1"/>
                </a:solidFill>
                <a:latin typeface="Arial" charset="0"/>
                <a:ea typeface="+mn-ea"/>
                <a:cs typeface="+mn-cs"/>
              </a:rPr>
              <a:t>Bug</a:t>
            </a:r>
            <a:r>
              <a:rPr lang="zh-CN" altLang="en-US" sz="1200" kern="1200" dirty="0">
                <a:solidFill>
                  <a:schemeClr val="tx1"/>
                </a:solidFill>
                <a:latin typeface="Arial" charset="0"/>
                <a:ea typeface="+mn-ea"/>
                <a:cs typeface="+mn-cs"/>
              </a:rPr>
              <a:t>库和每日构建流程协作</a:t>
            </a:r>
          </a:p>
          <a:p>
            <a:r>
              <a:rPr lang="zh-CN" altLang="en-US" sz="1200" kern="1200" dirty="0">
                <a:solidFill>
                  <a:schemeClr val="tx1"/>
                </a:solidFill>
                <a:latin typeface="Arial" charset="0"/>
                <a:ea typeface="+mn-ea"/>
                <a:cs typeface="+mn-cs"/>
              </a:rPr>
              <a:t>管理团队</a:t>
            </a:r>
            <a:r>
              <a:rPr lang="en-US" sz="1200" kern="1200" dirty="0">
                <a:solidFill>
                  <a:schemeClr val="tx1"/>
                </a:solidFill>
                <a:latin typeface="Arial" charset="0"/>
                <a:ea typeface="+mn-ea"/>
                <a:cs typeface="+mn-cs"/>
              </a:rPr>
              <a:t>(PM</a:t>
            </a:r>
            <a:r>
              <a:rPr lang="zh-CN" altLang="en-US" sz="1200" kern="1200" dirty="0">
                <a:solidFill>
                  <a:schemeClr val="tx1"/>
                </a:solidFill>
                <a:latin typeface="Arial" charset="0"/>
                <a:ea typeface="+mn-ea"/>
                <a:cs typeface="+mn-cs"/>
              </a:rPr>
              <a:t>组</a:t>
            </a:r>
            <a:r>
              <a:rPr lang="en-US" sz="1200" kern="1200" dirty="0">
                <a:solidFill>
                  <a:schemeClr val="tx1"/>
                </a:solidFill>
                <a:latin typeface="Arial" charset="0"/>
                <a:ea typeface="+mn-ea"/>
                <a:cs typeface="+mn-cs"/>
              </a:rPr>
              <a:t>)</a:t>
            </a:r>
            <a:r>
              <a:rPr lang="zh-CN" altLang="en-US" sz="1200" kern="1200" dirty="0">
                <a:solidFill>
                  <a:schemeClr val="tx1"/>
                </a:solidFill>
                <a:latin typeface="Arial"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12</a:t>
            </a:fld>
            <a:endParaRPr lang="de-DE" altLang="zh-CN"/>
          </a:p>
        </p:txBody>
      </p:sp>
    </p:spTree>
    <p:extLst>
      <p:ext uri="{BB962C8B-B14F-4D97-AF65-F5344CB8AC3E}">
        <p14:creationId xmlns:p14="http://schemas.microsoft.com/office/powerpoint/2010/main" val="304876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pPr>
                <a:defRPr/>
              </a:pPr>
              <a:t>52</a:t>
            </a:fld>
            <a:endParaRPr lang="de-DE" altLang="zh-CN">
              <a:solidFill>
                <a:prstClr val="black"/>
              </a:solidFill>
            </a:endParaRPr>
          </a:p>
        </p:txBody>
      </p:sp>
    </p:spTree>
    <p:extLst>
      <p:ext uri="{BB962C8B-B14F-4D97-AF65-F5344CB8AC3E}">
        <p14:creationId xmlns:p14="http://schemas.microsoft.com/office/powerpoint/2010/main" val="407999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57</a:t>
            </a:fld>
            <a:endParaRPr lang="de-DE" altLang="zh-CN"/>
          </a:p>
        </p:txBody>
      </p:sp>
    </p:spTree>
    <p:extLst>
      <p:ext uri="{BB962C8B-B14F-4D97-AF65-F5344CB8AC3E}">
        <p14:creationId xmlns:p14="http://schemas.microsoft.com/office/powerpoint/2010/main" val="2510074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65</a:t>
            </a:fld>
            <a:endParaRPr lang="de-DE" altLang="zh-CN"/>
          </a:p>
        </p:txBody>
      </p:sp>
    </p:spTree>
    <p:extLst>
      <p:ext uri="{BB962C8B-B14F-4D97-AF65-F5344CB8AC3E}">
        <p14:creationId xmlns:p14="http://schemas.microsoft.com/office/powerpoint/2010/main" val="181612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68</a:t>
            </a:fld>
            <a:endParaRPr lang="en-US" altLang="zh-CN" dirty="0"/>
          </a:p>
        </p:txBody>
      </p:sp>
    </p:spTree>
    <p:extLst>
      <p:ext uri="{BB962C8B-B14F-4D97-AF65-F5344CB8AC3E}">
        <p14:creationId xmlns:p14="http://schemas.microsoft.com/office/powerpoint/2010/main" val="372155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charset="0"/>
                <a:ea typeface="+mn-ea"/>
                <a:cs typeface="+mn-cs"/>
              </a:rPr>
              <a:t>每日构建工作一般由测试团队负责，并最好能够实现自动化。</a:t>
            </a:r>
          </a:p>
          <a:p>
            <a:pPr lvl="0"/>
            <a:r>
              <a:rPr lang="zh-CN" altLang="en-US" sz="1200" kern="1200" dirty="0">
                <a:solidFill>
                  <a:schemeClr val="tx1"/>
                </a:solidFill>
                <a:latin typeface="Arial" charset="0"/>
                <a:ea typeface="+mn-ea"/>
                <a:cs typeface="+mn-cs"/>
              </a:rPr>
              <a:t>每日构建要与</a:t>
            </a:r>
            <a:r>
              <a:rPr lang="en-US" sz="1200" kern="1200" dirty="0">
                <a:solidFill>
                  <a:schemeClr val="tx1"/>
                </a:solidFill>
                <a:latin typeface="Arial" charset="0"/>
                <a:ea typeface="+mn-ea"/>
                <a:cs typeface="+mn-cs"/>
              </a:rPr>
              <a:t>BVT</a:t>
            </a:r>
            <a:r>
              <a:rPr lang="zh-CN" altLang="en-US" sz="1200" kern="1200" dirty="0">
                <a:solidFill>
                  <a:schemeClr val="tx1"/>
                </a:solidFill>
                <a:latin typeface="Arial" charset="0"/>
                <a:ea typeface="+mn-ea"/>
                <a:cs typeface="+mn-cs"/>
              </a:rPr>
              <a:t>测试结合，每个成功的</a:t>
            </a:r>
            <a:r>
              <a:rPr lang="en-US" sz="1200" kern="1200" dirty="0">
                <a:solidFill>
                  <a:schemeClr val="tx1"/>
                </a:solidFill>
                <a:latin typeface="Arial" charset="0"/>
                <a:ea typeface="+mn-ea"/>
                <a:cs typeface="+mn-cs"/>
              </a:rPr>
              <a:t>Build</a:t>
            </a:r>
            <a:r>
              <a:rPr lang="zh-CN" altLang="en-US" sz="1200" kern="1200" dirty="0">
                <a:solidFill>
                  <a:schemeClr val="tx1"/>
                </a:solidFill>
                <a:latin typeface="Arial" charset="0"/>
                <a:ea typeface="+mn-ea"/>
                <a:cs typeface="+mn-cs"/>
              </a:rPr>
              <a:t>都应该通过</a:t>
            </a:r>
            <a:r>
              <a:rPr lang="en-US" sz="1200" kern="1200" dirty="0">
                <a:solidFill>
                  <a:schemeClr val="tx1"/>
                </a:solidFill>
                <a:latin typeface="Arial" charset="0"/>
                <a:ea typeface="+mn-ea"/>
                <a:cs typeface="+mn-cs"/>
              </a:rPr>
              <a:t>BVT</a:t>
            </a:r>
            <a:r>
              <a:rPr lang="zh-CN" altLang="en-US" sz="1200" kern="1200" dirty="0">
                <a:solidFill>
                  <a:schemeClr val="tx1"/>
                </a:solidFill>
                <a:latin typeface="Arial" charset="0"/>
                <a:ea typeface="+mn-ea"/>
                <a:cs typeface="+mn-cs"/>
              </a:rPr>
              <a:t>测试。</a:t>
            </a: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13</a:t>
            </a:fld>
            <a:endParaRPr lang="de-DE" altLang="zh-CN"/>
          </a:p>
        </p:txBody>
      </p:sp>
    </p:spTree>
    <p:extLst>
      <p:ext uri="{BB962C8B-B14F-4D97-AF65-F5344CB8AC3E}">
        <p14:creationId xmlns:p14="http://schemas.microsoft.com/office/powerpoint/2010/main" val="18661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19</a:t>
            </a:fld>
            <a:endParaRPr lang="de-DE" altLang="zh-CN"/>
          </a:p>
        </p:txBody>
      </p:sp>
    </p:spTree>
    <p:extLst>
      <p:ext uri="{BB962C8B-B14F-4D97-AF65-F5344CB8AC3E}">
        <p14:creationId xmlns:p14="http://schemas.microsoft.com/office/powerpoint/2010/main" val="43265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20</a:t>
            </a:fld>
            <a:endParaRPr lang="de-DE" altLang="zh-CN"/>
          </a:p>
        </p:txBody>
      </p:sp>
    </p:spTree>
    <p:extLst>
      <p:ext uri="{BB962C8B-B14F-4D97-AF65-F5344CB8AC3E}">
        <p14:creationId xmlns:p14="http://schemas.microsoft.com/office/powerpoint/2010/main" val="61458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26</a:t>
            </a:fld>
            <a:endParaRPr lang="en-US" altLang="zh-CN"/>
          </a:p>
        </p:txBody>
      </p:sp>
    </p:spTree>
    <p:extLst>
      <p:ext uri="{BB962C8B-B14F-4D97-AF65-F5344CB8AC3E}">
        <p14:creationId xmlns:p14="http://schemas.microsoft.com/office/powerpoint/2010/main" val="180705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27</a:t>
            </a:fld>
            <a:endParaRPr lang="en-US" altLang="zh-CN"/>
          </a:p>
        </p:txBody>
      </p:sp>
    </p:spTree>
    <p:extLst>
      <p:ext uri="{BB962C8B-B14F-4D97-AF65-F5344CB8AC3E}">
        <p14:creationId xmlns:p14="http://schemas.microsoft.com/office/powerpoint/2010/main" val="44340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28</a:t>
            </a:fld>
            <a:endParaRPr lang="en-US" altLang="zh-CN"/>
          </a:p>
        </p:txBody>
      </p:sp>
    </p:spTree>
    <p:extLst>
      <p:ext uri="{BB962C8B-B14F-4D97-AF65-F5344CB8AC3E}">
        <p14:creationId xmlns:p14="http://schemas.microsoft.com/office/powerpoint/2010/main" val="151120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29</a:t>
            </a:fld>
            <a:endParaRPr lang="en-US" altLang="zh-CN"/>
          </a:p>
        </p:txBody>
      </p:sp>
    </p:spTree>
    <p:extLst>
      <p:ext uri="{BB962C8B-B14F-4D97-AF65-F5344CB8AC3E}">
        <p14:creationId xmlns:p14="http://schemas.microsoft.com/office/powerpoint/2010/main" val="279815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30</a:t>
            </a:fld>
            <a:endParaRPr lang="en-US" altLang="zh-CN"/>
          </a:p>
        </p:txBody>
      </p:sp>
    </p:spTree>
    <p:extLst>
      <p:ext uri="{BB962C8B-B14F-4D97-AF65-F5344CB8AC3E}">
        <p14:creationId xmlns:p14="http://schemas.microsoft.com/office/powerpoint/2010/main" val="3059881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hyperlink" Target="http://www.apesk.com/mbti/dati.asp" TargetMode="External"/><Relationship Id="rId2" Type="http://schemas.openxmlformats.org/officeDocument/2006/relationships/hyperlink" Target="../&#21442;&#32771;&#36164;&#26009;/MBTI&#27979;&#35797;&#32467;&#26524;.docx" TargetMode="External"/><Relationship Id="rId1" Type="http://schemas.openxmlformats.org/officeDocument/2006/relationships/slideLayout" Target="../slideLayouts/slideLayout2.xml"/><Relationship Id="rId5" Type="http://schemas.openxmlformats.org/officeDocument/2006/relationships/hyperlink" Target="http://www.apesk.com/disc/" TargetMode="External"/><Relationship Id="rId4" Type="http://schemas.openxmlformats.org/officeDocument/2006/relationships/hyperlink" Target="../&#21442;&#32771;&#36164;&#26009;/DISC&#27979;&#35797;&#32467;&#26524;.docx"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26696;&#20363;/&#25191;&#34892;&#19982;&#30417;&#25511;/E_Huma_001%20&#22242;&#38431;&#32489;&#25928;&#35780;&#20215;.doc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26696;&#20363;/&#25191;&#34892;&#19982;&#30417;&#25511;/E_Huma_002%20&#21464;&#26356;&#35831;&#27714;.docx"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69.xml.rels><?xml version="1.0" encoding="UTF-8" standalone="yes"?>
<Relationships xmlns="http://schemas.openxmlformats.org/package/2006/relationships"><Relationship Id="rId2" Type="http://schemas.openxmlformats.org/officeDocument/2006/relationships/hyperlink" Target="../&#26696;&#20363;/&#25191;&#34892;&#19982;&#30417;&#25511;/M_Risk_001%20&#34394;&#25311;&#23398;&#38498;&#39033;&#30446;&#39118;&#38505;&#30331;&#35760;&#20876;(&#26356;&#26032;).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实例：北京利达智通陈君发的实习总结</a:t>
            </a:r>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rgbClr val="FF0000"/>
                </a:solidFill>
              </a:rPr>
              <a:t>现在有时候编译不通过</a:t>
            </a:r>
            <a:r>
              <a:rPr lang="zh-CN" altLang="en-US" dirty="0"/>
              <a:t>，</a:t>
            </a:r>
            <a:r>
              <a:rPr lang="zh-CN" altLang="en-US" dirty="0">
                <a:solidFill>
                  <a:srgbClr val="7030A0"/>
                </a:solidFill>
              </a:rPr>
              <a:t>重新下一版，好不容易通过了，又发现</a:t>
            </a:r>
            <a:r>
              <a:rPr lang="en-US" altLang="zh-CN" dirty="0">
                <a:solidFill>
                  <a:srgbClr val="7030A0"/>
                </a:solidFill>
              </a:rPr>
              <a:t>exe</a:t>
            </a:r>
            <a:r>
              <a:rPr lang="zh-CN" altLang="en-US" dirty="0">
                <a:solidFill>
                  <a:srgbClr val="7030A0"/>
                </a:solidFill>
              </a:rPr>
              <a:t>程序起不来</a:t>
            </a:r>
            <a:r>
              <a:rPr lang="zh-CN" altLang="en-US" dirty="0"/>
              <a:t>！很是让人崩溃，这两天也在这件事情上浪费了不少的时间。这个时候就想到了不知道某本书上写的一段关于项目组中管理代码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a:t>
            </a:r>
            <a:r>
              <a:rPr lang="zh-CN" altLang="en-US" dirty="0">
                <a:solidFill>
                  <a:srgbClr val="FF0000"/>
                </a:solidFill>
              </a:rPr>
              <a:t>所以还会有另外一个服务器，这个服务器的作用是当每天工作结束之后有一个人负责将第一号服务器上的版本进行编译，运行，如果没有错误再将第一号服务器上的代码上传到新服务器上。这样就能每天从新服务器上下载代码，将提交的代码放到原来的服务器上，这样就能避免因为提交代码失误而造成耽误大家时间的事件发生。</a:t>
            </a:r>
            <a:br>
              <a:rPr lang="zh-CN" altLang="en-US" dirty="0">
                <a:solidFill>
                  <a:srgbClr val="FF0000"/>
                </a:solidFill>
              </a:rPr>
            </a:br>
            <a:endParaRPr lang="zh-CN" altLang="en-US" dirty="0">
              <a:solidFill>
                <a:srgbClr val="FF0000"/>
              </a:solidFill>
            </a:endParaRPr>
          </a:p>
        </p:txBody>
      </p:sp>
    </p:spTree>
    <p:extLst>
      <p:ext uri="{BB962C8B-B14F-4D97-AF65-F5344CB8AC3E}">
        <p14:creationId xmlns:p14="http://schemas.microsoft.com/office/powerpoint/2010/main" val="41350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p>
        </p:txBody>
      </p:sp>
      <p:pic>
        <p:nvPicPr>
          <p:cNvPr id="4" name="Picture 97"/>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886" y="1484493"/>
            <a:ext cx="7601041" cy="4898672"/>
          </a:xfrm>
          <a:prstGeom prst="rect">
            <a:avLst/>
          </a:prstGeom>
          <a:noFill/>
          <a:ln>
            <a:noFill/>
          </a:ln>
          <a:effectLs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1" y="1395872"/>
            <a:ext cx="8626460" cy="4711014"/>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p>
        </p:txBody>
      </p:sp>
      <p:sp>
        <p:nvSpPr>
          <p:cNvPr id="3" name="内容占位符 2"/>
          <p:cNvSpPr>
            <a:spLocks noGrp="1"/>
          </p:cNvSpPr>
          <p:nvPr>
            <p:ph idx="1"/>
          </p:nvPr>
        </p:nvSpPr>
        <p:spPr>
          <a:xfrm>
            <a:off x="295275" y="1489075"/>
            <a:ext cx="8524875" cy="5120272"/>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单元测试、集成测试、验收测试、集成测试</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p>
          <a:p>
            <a:pPr lvl="1"/>
            <a:endParaRPr lang="zh-CN" altLang="en-US" dirty="0"/>
          </a:p>
        </p:txBody>
      </p:sp>
    </p:spTree>
    <p:extLst>
      <p:ext uri="{BB962C8B-B14F-4D97-AF65-F5344CB8AC3E}">
        <p14:creationId xmlns:p14="http://schemas.microsoft.com/office/powerpoint/2010/main" val="292600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extLst>
      <p:ext uri="{BB962C8B-B14F-4D97-AF65-F5344CB8AC3E}">
        <p14:creationId xmlns:p14="http://schemas.microsoft.com/office/powerpoint/2010/main" val="139523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p>
        </p:txBody>
      </p:sp>
      <p:sp>
        <p:nvSpPr>
          <p:cNvPr id="3" name="内容占位符 2"/>
          <p:cNvSpPr>
            <a:spLocks noGrp="1"/>
          </p:cNvSpPr>
          <p:nvPr>
            <p:ph idx="1"/>
          </p:nvPr>
        </p:nvSpPr>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定期项目内部报告（日、周报）</a:t>
            </a:r>
            <a:endParaRPr lang="en-US" altLang="zh-CN" sz="2200" dirty="0"/>
          </a:p>
          <a:p>
            <a:pPr lvl="1"/>
            <a:r>
              <a:rPr lang="zh-CN" altLang="en-US" sz="2200" dirty="0"/>
              <a:t>项目例会（避免“会而不议、议而不决、决而不行”，并做好会议记录）</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3. </a:t>
            </a:r>
            <a:r>
              <a:rPr lang="zh-CN" altLang="en-US" sz="2800" dirty="0"/>
              <a:t>评审绩效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3755571" y="2988129"/>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57132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p>
        </p:txBody>
      </p:sp>
      <p:sp>
        <p:nvSpPr>
          <p:cNvPr id="3" name="内容占位符 2"/>
          <p:cNvSpPr>
            <a:spLocks noGrp="1"/>
          </p:cNvSpPr>
          <p:nvPr>
            <p:ph idx="1"/>
          </p:nvPr>
        </p:nvSpPr>
        <p:spPr/>
        <p:txBody>
          <a:bodyPr/>
          <a:lstStyle/>
          <a:p>
            <a:pPr marL="512763" indent="-457200">
              <a:buFont typeface="+mj-lt"/>
              <a:buAutoNum type="arabicPeriod"/>
            </a:pPr>
            <a:r>
              <a:rPr lang="zh-CN" altLang="en-US" sz="2400" dirty="0"/>
              <a:t>确定（范围、进度、成本、质量）偏差（将现状与基准比较，得出偏差）； </a:t>
            </a:r>
            <a:endParaRPr lang="en-US" altLang="zh-CN" sz="2400" dirty="0"/>
          </a:p>
          <a:p>
            <a:pPr marL="512763" indent="-457200">
              <a:buFont typeface="+mj-lt"/>
              <a:buAutoNum type="arabicPeriod"/>
            </a:pPr>
            <a:r>
              <a:rPr lang="zh-CN" altLang="en-US" sz="2400" dirty="0"/>
              <a:t>分析产生偏差原因；</a:t>
            </a:r>
            <a:endParaRPr lang="en-US" altLang="zh-CN" sz="2400" dirty="0"/>
          </a:p>
          <a:p>
            <a:pPr marL="512763" indent="-457200">
              <a:buFont typeface="+mj-lt"/>
              <a:buAutoNum type="arabicPeriod"/>
            </a:pPr>
            <a:r>
              <a:rPr lang="zh-CN" altLang="en-US" sz="2400" dirty="0"/>
              <a:t>确定对偏差的态度；</a:t>
            </a:r>
            <a:endParaRPr lang="en-US" altLang="zh-CN" sz="2400" dirty="0"/>
          </a:p>
          <a:p>
            <a:pPr marL="776288" lvl="1" indent="-457200">
              <a:buFont typeface="+mj-lt"/>
              <a:buAutoNum type="arabicPeriod"/>
            </a:pPr>
            <a:r>
              <a:rPr lang="zh-CN" altLang="en-US" sz="2200" dirty="0"/>
              <a:t>偏差可控：继续现状，等待下一评审周期；</a:t>
            </a:r>
            <a:endParaRPr lang="en-US" altLang="zh-CN" sz="2200" dirty="0"/>
          </a:p>
          <a:p>
            <a:pPr marL="776288" lvl="1" indent="-457200">
              <a:buFont typeface="+mj-lt"/>
              <a:buAutoNum type="arabicPeriod"/>
            </a:pPr>
            <a:r>
              <a:rPr lang="zh-CN" altLang="en-US" sz="2200" dirty="0"/>
              <a:t>偏差不可控：制定纠正偏差的措施，提出变更请求；</a:t>
            </a:r>
            <a:endParaRPr lang="en-US" altLang="zh-CN" sz="2400" dirty="0"/>
          </a:p>
        </p:txBody>
      </p:sp>
      <p:cxnSp>
        <p:nvCxnSpPr>
          <p:cNvPr id="4" name="直接连接符 3"/>
          <p:cNvCxnSpPr/>
          <p:nvPr/>
        </p:nvCxnSpPr>
        <p:spPr bwMode="auto">
          <a:xfrm rot="5400000">
            <a:off x="3699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1077658" y="4212772"/>
            <a:ext cx="5257855" cy="2171699"/>
            <a:chOff x="1207521" y="2708465"/>
            <a:chExt cx="5257855"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7484" cy="46166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1094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charset="0"/>
              </a:endParaRPr>
            </a:p>
          </p:txBody>
        </p:sp>
        <p:sp>
          <p:nvSpPr>
            <p:cNvPr id="12" name="TextBox 11"/>
            <p:cNvSpPr txBox="1"/>
            <p:nvPr/>
          </p:nvSpPr>
          <p:spPr>
            <a:xfrm>
              <a:off x="1910429" y="3037117"/>
              <a:ext cx="407484" cy="46166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6262982" y="5721667"/>
            <a:ext cx="3054041" cy="707886"/>
          </a:xfrm>
          <a:prstGeom prst="rect">
            <a:avLst/>
          </a:prstGeom>
          <a:noFill/>
        </p:spPr>
        <p:txBody>
          <a:bodyPr wrap="none" rtlCol="0">
            <a:spAutoFit/>
          </a:bodyPr>
          <a:lstStyle/>
          <a:p>
            <a:r>
              <a:rPr lang="en-US" altLang="zh-CN" dirty="0">
                <a:latin typeface="方正姚体" pitchFamily="2" charset="-122"/>
                <a:ea typeface="方正姚体" pitchFamily="2" charset="-122"/>
              </a:rPr>
              <a:t>B,   Baseline:</a:t>
            </a:r>
            <a:r>
              <a:rPr lang="zh-CN" altLang="en-US" dirty="0">
                <a:latin typeface="方正姚体" pitchFamily="2" charset="-122"/>
                <a:ea typeface="方正姚体" pitchFamily="2" charset="-122"/>
              </a:rPr>
              <a:t>基准计划；</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A,   Active:</a:t>
            </a:r>
            <a:r>
              <a:rPr lang="zh-CN" altLang="en-US" dirty="0">
                <a:latin typeface="方正姚体" pitchFamily="2" charset="-122"/>
                <a:ea typeface="方正姚体" pitchFamily="2" charset="-122"/>
              </a:rPr>
              <a:t>实际执行状况；</a:t>
            </a:r>
            <a:endParaRPr lang="en-US" altLang="zh-CN" dirty="0">
              <a:latin typeface="方正姚体" pitchFamily="2" charset="-122"/>
              <a:ea typeface="方正姚体" pitchFamily="2" charset="-122"/>
            </a:endParaRPr>
          </a:p>
        </p:txBody>
      </p:sp>
      <p:sp>
        <p:nvSpPr>
          <p:cNvPr id="14" name="TextBox 13"/>
          <p:cNvSpPr txBox="1"/>
          <p:nvPr/>
        </p:nvSpPr>
        <p:spPr>
          <a:xfrm>
            <a:off x="1919014" y="6229498"/>
            <a:ext cx="954107" cy="400110"/>
          </a:xfrm>
          <a:prstGeom prst="rect">
            <a:avLst/>
          </a:prstGeom>
          <a:noFill/>
        </p:spPr>
        <p:txBody>
          <a:bodyPr wrap="none" rtlCol="0">
            <a:spAutoFit/>
          </a:bodyPr>
          <a:lstStyle/>
          <a:p>
            <a:r>
              <a:rPr lang="zh-CN" altLang="en-US" dirty="0"/>
              <a:t>监控点</a:t>
            </a:r>
          </a:p>
        </p:txBody>
      </p:sp>
      <p:cxnSp>
        <p:nvCxnSpPr>
          <p:cNvPr id="15" name="直接连接符 14"/>
          <p:cNvCxnSpPr/>
          <p:nvPr/>
        </p:nvCxnSpPr>
        <p:spPr bwMode="auto">
          <a:xfrm rot="5400000">
            <a:off x="2610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1418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extLst>
      <p:ext uri="{BB962C8B-B14F-4D97-AF65-F5344CB8AC3E}">
        <p14:creationId xmlns:p14="http://schemas.microsoft.com/office/powerpoint/2010/main" val="312726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分析成本偏差（挣值管理 </a:t>
            </a:r>
            <a:r>
              <a:rPr lang="en-US" altLang="zh-CN" dirty="0"/>
              <a:t>EVM)</a:t>
            </a:r>
            <a:endParaRPr lang="zh-CN" altLang="en-US" dirty="0"/>
          </a:p>
        </p:txBody>
      </p:sp>
      <p:sp>
        <p:nvSpPr>
          <p:cNvPr id="3" name="内容占位符 2"/>
          <p:cNvSpPr>
            <a:spLocks noGrp="1"/>
          </p:cNvSpPr>
          <p:nvPr>
            <p:ph idx="1"/>
          </p:nvPr>
        </p:nvSpPr>
        <p:spPr>
          <a:xfrm>
            <a:off x="295275" y="1489075"/>
            <a:ext cx="8524875" cy="3017611"/>
          </a:xfrm>
        </p:spPr>
        <p:txBody>
          <a:bodyPr/>
          <a:lstStyle/>
          <a:p>
            <a:r>
              <a:rPr lang="en-US" altLang="zh-CN" sz="2400" dirty="0"/>
              <a:t>EVM</a:t>
            </a:r>
            <a:r>
              <a:rPr lang="zh-CN" altLang="en-US" sz="2400" dirty="0"/>
              <a:t>是一种常用的绩效测量方法，综合考虑项目范围、成本与进度指标，就是在既定的范围之下综合考虑进度和成本绩效，以避免单独衡量时间或成本的弊端：</a:t>
            </a:r>
            <a:endParaRPr lang="en-US" altLang="zh-CN" sz="2400" dirty="0"/>
          </a:p>
          <a:p>
            <a:pPr lvl="2"/>
            <a:r>
              <a:rPr lang="zh-CN" altLang="en-US" sz="2000" dirty="0"/>
              <a:t>例</a:t>
            </a:r>
            <a:r>
              <a:rPr lang="en-US" altLang="zh-CN" sz="2000" dirty="0"/>
              <a:t>1</a:t>
            </a:r>
            <a:r>
              <a:rPr lang="zh-CN" altLang="en-US" sz="2000" dirty="0"/>
              <a:t>：总预算</a:t>
            </a:r>
            <a:r>
              <a:rPr lang="en-US" altLang="zh-CN" sz="2000" dirty="0"/>
              <a:t>10</a:t>
            </a:r>
            <a:r>
              <a:rPr lang="zh-CN" altLang="en-US" sz="2000" dirty="0"/>
              <a:t>万，为期</a:t>
            </a:r>
            <a:r>
              <a:rPr lang="en-US" altLang="zh-CN" sz="2000" dirty="0"/>
              <a:t>10</a:t>
            </a:r>
            <a:r>
              <a:rPr lang="zh-CN" altLang="en-US" sz="2000" dirty="0"/>
              <a:t>天的项目</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，成本支出为</a:t>
            </a:r>
            <a:r>
              <a:rPr lang="en-US" altLang="zh-CN" sz="2000" dirty="0"/>
              <a:t>5</a:t>
            </a:r>
            <a:r>
              <a:rPr lang="zh-CN" altLang="en-US" sz="2000" dirty="0"/>
              <a:t>万。这种情况下，进度是快了还是慢了？</a:t>
            </a:r>
          </a:p>
        </p:txBody>
      </p:sp>
      <p:graphicFrame>
        <p:nvGraphicFramePr>
          <p:cNvPr id="4" name="表格 3"/>
          <p:cNvGraphicFramePr>
            <a:graphicFrameLocks noGrp="1"/>
          </p:cNvGraphicFramePr>
          <p:nvPr>
            <p:extLst>
              <p:ext uri="{D42A27DB-BD31-4B8C-83A1-F6EECF244321}">
                <p14:modId xmlns:p14="http://schemas.microsoft.com/office/powerpoint/2010/main" val="59724457"/>
              </p:ext>
            </p:extLst>
          </p:nvPr>
        </p:nvGraphicFramePr>
        <p:xfrm>
          <a:off x="821872" y="4581071"/>
          <a:ext cx="7701642" cy="1381760"/>
        </p:xfrm>
        <a:graphic>
          <a:graphicData uri="http://schemas.openxmlformats.org/drawingml/2006/table">
            <a:tbl>
              <a:tblPr firstRow="1" bandRow="1">
                <a:tableStyleId>{5940675A-B579-460E-94D1-54222C63F5DA}</a:tableStyleId>
              </a:tblPr>
              <a:tblGrid>
                <a:gridCol w="1524000">
                  <a:extLst>
                    <a:ext uri="{9D8B030D-6E8A-4147-A177-3AD203B41FA5}">
                      <a16:colId xmlns="" xmlns:a16="http://schemas.microsoft.com/office/drawing/2014/main" val="20000"/>
                    </a:ext>
                  </a:extLst>
                </a:gridCol>
                <a:gridCol w="1808480">
                  <a:extLst>
                    <a:ext uri="{9D8B030D-6E8A-4147-A177-3AD203B41FA5}">
                      <a16:colId xmlns="" xmlns:a16="http://schemas.microsoft.com/office/drawing/2014/main" val="20001"/>
                    </a:ext>
                  </a:extLst>
                </a:gridCol>
                <a:gridCol w="1744980">
                  <a:extLst>
                    <a:ext uri="{9D8B030D-6E8A-4147-A177-3AD203B41FA5}">
                      <a16:colId xmlns="" xmlns:a16="http://schemas.microsoft.com/office/drawing/2014/main" val="20002"/>
                    </a:ext>
                  </a:extLst>
                </a:gridCol>
                <a:gridCol w="2624182">
                  <a:extLst>
                    <a:ext uri="{9D8B030D-6E8A-4147-A177-3AD203B41FA5}">
                      <a16:colId xmlns="" xmlns:a16="http://schemas.microsoft.com/office/drawing/2014/main" val="20003"/>
                    </a:ext>
                  </a:extLst>
                </a:gridCol>
              </a:tblGrid>
              <a:tr h="370840">
                <a:tc>
                  <a:txBody>
                    <a:bodyPr/>
                    <a:lstStyle/>
                    <a:p>
                      <a:endParaRPr lang="zh-CN" altLang="en-US" dirty="0">
                        <a:latin typeface="黑体" pitchFamily="49" charset="-122"/>
                        <a:ea typeface="黑体" pitchFamily="49" charset="-122"/>
                      </a:endParaRPr>
                    </a:p>
                  </a:txBody>
                  <a:tcPr/>
                </a:tc>
                <a:tc>
                  <a: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en-US" altLang="zh-CN" baseline="0" dirty="0">
                          <a:latin typeface="黑体" pitchFamily="49" charset="-122"/>
                          <a:ea typeface="黑体" pitchFamily="49" charset="-122"/>
                        </a:rPr>
                        <a:t> </a:t>
                      </a:r>
                      <a:r>
                        <a:rPr lang="zh-CN" altLang="en-US" baseline="0" dirty="0">
                          <a:latin typeface="黑体" pitchFamily="49" charset="-122"/>
                          <a:ea typeface="黑体" pitchFamily="49" charset="-122"/>
                        </a:rPr>
                        <a:t>天计划支出</a:t>
                      </a:r>
                      <a:endParaRPr lang="zh-CN" altLang="en-US" dirty="0">
                        <a:latin typeface="黑体" pitchFamily="49" charset="-122"/>
                        <a:ea typeface="黑体" pitchFamily="49" charset="-122"/>
                      </a:endParaRPr>
                    </a:p>
                  </a:txBody>
                  <a:tcPr/>
                </a:tc>
                <a:tc>
                  <a: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天实际支出</a:t>
                      </a:r>
                    </a:p>
                  </a:txBody>
                  <a:tcPr/>
                </a:tc>
                <a:tc>
                  <a: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3 </a:t>
                      </a:r>
                      <a:r>
                        <a:rPr lang="zh-CN" altLang="en-US" dirty="0">
                          <a:latin typeface="黑体" pitchFamily="49" charset="-122"/>
                          <a:ea typeface="黑体" pitchFamily="49" charset="-122"/>
                        </a:rPr>
                        <a:t>天实际完成任务</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计划支出</a:t>
                      </a:r>
                    </a:p>
                  </a:txBody>
                  <a:tcPr/>
                </a:tc>
                <a:extLst>
                  <a:ext uri="{0D108BD9-81ED-4DB2-BD59-A6C34878D82A}">
                    <a16:rowId xmlns="" xmlns:a16="http://schemas.microsoft.com/office/drawing/2014/main" val="10000"/>
                  </a:ext>
                </a:extLst>
              </a:tr>
              <a:tr h="370840">
                <a:tc>
                  <a:txBody>
                    <a:bodyPr/>
                    <a:lstStyle/>
                    <a:p>
                      <a:r>
                        <a:rPr lang="zh-CN" altLang="en-US" dirty="0">
                          <a:latin typeface="黑体" pitchFamily="49" charset="-122"/>
                          <a:ea typeface="黑体" pitchFamily="49" charset="-122"/>
                        </a:rPr>
                        <a:t>例</a:t>
                      </a:r>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3</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a:txBody>
                  <a:tcPr/>
                </a:tc>
                <a:extLst>
                  <a:ext uri="{0D108BD9-81ED-4DB2-BD59-A6C34878D82A}">
                    <a16:rowId xmlns="" xmlns:a16="http://schemas.microsoft.com/office/drawing/2014/main" val="10001"/>
                  </a:ext>
                </a:extLst>
              </a:tr>
              <a:tr h="370840">
                <a:tc>
                  <a:txBody>
                    <a:bodyPr/>
                    <a:lstStyle/>
                    <a:p>
                      <a:r>
                        <a:rPr lang="zh-CN" altLang="en-US" dirty="0">
                          <a:latin typeface="黑体" pitchFamily="49" charset="-122"/>
                          <a:ea typeface="黑体" pitchFamily="49" charset="-122"/>
                        </a:rPr>
                        <a:t>例</a:t>
                      </a:r>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3</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5</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4</a:t>
                      </a:r>
                      <a:endParaRPr lang="zh-CN" altLang="en-US" dirty="0">
                        <a:latin typeface="黑体" pitchFamily="49" charset="-122"/>
                        <a:ea typeface="黑体" pitchFamily="49" charset="-122"/>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48962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l="11875" t="26874" r="6250" b="12145"/>
          <a:stretch>
            <a:fillRect/>
          </a:stretch>
        </p:blipFill>
        <p:spPr bwMode="auto">
          <a:xfrm>
            <a:off x="397331" y="1798416"/>
            <a:ext cx="8382000" cy="3775099"/>
          </a:xfrm>
          <a:prstGeom prst="rect">
            <a:avLst/>
          </a:prstGeom>
          <a:noFill/>
          <a:ln w="9525">
            <a:noFill/>
            <a:miter lim="800000"/>
            <a:headEnd/>
            <a:tailEnd/>
          </a:ln>
          <a:effectLst/>
        </p:spPr>
      </p:pic>
      <p:sp>
        <p:nvSpPr>
          <p:cNvPr id="6" name="圆角矩形 5"/>
          <p:cNvSpPr/>
          <p:nvPr/>
        </p:nvSpPr>
        <p:spPr>
          <a:xfrm>
            <a:off x="371472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834463" y="2857499"/>
            <a:ext cx="1608394" cy="41365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。截止某时点计划要完成的工作的预算价值：</a:t>
            </a:r>
            <a:r>
              <a:rPr lang="en-US" altLang="zh-CN" sz="2400" dirty="0"/>
              <a:t>PV=</a:t>
            </a:r>
            <a:r>
              <a:rPr lang="zh-CN" altLang="en-US" sz="2400" dirty="0"/>
              <a:t>计划要完成的工作量 </a:t>
            </a:r>
            <a:r>
              <a:rPr lang="en-US" altLang="zh-CN" sz="2400" dirty="0"/>
              <a:t>× </a:t>
            </a:r>
            <a:r>
              <a:rPr lang="zh-CN" altLang="en-US" sz="2400" dirty="0"/>
              <a:t>预算单价</a:t>
            </a:r>
            <a:endParaRPr lang="en-US" altLang="zh-CN" sz="2400" dirty="0"/>
          </a:p>
          <a:p>
            <a:r>
              <a:rPr lang="zh-CN" altLang="en-US" sz="2400" dirty="0"/>
              <a:t>实际成本</a:t>
            </a:r>
            <a:r>
              <a:rPr lang="en-US" altLang="zh-CN" sz="2400" dirty="0"/>
              <a:t>(AC)</a:t>
            </a:r>
            <a:r>
              <a:rPr lang="zh-CN" altLang="en-US" sz="2400" dirty="0"/>
              <a:t>。截至某时点实际已完成工作的实际成本：</a:t>
            </a:r>
            <a:r>
              <a:rPr lang="en-US" altLang="zh-CN" sz="2400" dirty="0"/>
              <a:t/>
            </a:r>
            <a:br>
              <a:rPr lang="en-US" altLang="zh-CN" sz="2400" dirty="0"/>
            </a:br>
            <a:r>
              <a:rPr lang="en-US" altLang="zh-CN" sz="2400" dirty="0"/>
              <a:t>AC=</a:t>
            </a:r>
            <a:r>
              <a:rPr lang="zh-CN" altLang="en-US" sz="2400" dirty="0"/>
              <a:t>实际已完成的工作量</a:t>
            </a:r>
            <a:r>
              <a:rPr lang="en-US" altLang="zh-CN" sz="2400" dirty="0"/>
              <a:t>×</a:t>
            </a:r>
            <a:r>
              <a:rPr lang="zh-CN" altLang="en-US" sz="2400" dirty="0"/>
              <a:t>实际单价</a:t>
            </a:r>
            <a:endParaRPr lang="en-US" altLang="zh-CN" sz="2400" dirty="0"/>
          </a:p>
          <a:p>
            <a:r>
              <a:rPr lang="zh-CN" altLang="en-US" sz="2400" dirty="0"/>
              <a:t>挣值</a:t>
            </a:r>
            <a:r>
              <a:rPr lang="en-US" altLang="zh-CN" sz="2400" dirty="0"/>
              <a:t>(EV)</a:t>
            </a:r>
            <a:r>
              <a:rPr lang="zh-CN" altLang="en-US" sz="2400" dirty="0"/>
              <a:t>。截至某时点实际已完成工作的预算价值：</a:t>
            </a:r>
            <a:r>
              <a:rPr lang="en-US" altLang="zh-CN" sz="2400" dirty="0"/>
              <a:t/>
            </a:r>
            <a:br>
              <a:rPr lang="en-US" altLang="zh-CN" sz="2400" dirty="0"/>
            </a:br>
            <a:r>
              <a:rPr lang="en-US" altLang="zh-CN" sz="2400" dirty="0"/>
              <a:t>EV=</a:t>
            </a:r>
            <a:r>
              <a:rPr lang="zh-CN" altLang="en-US" sz="2400" dirty="0"/>
              <a:t>实际已完成的工作量</a:t>
            </a:r>
            <a:r>
              <a:rPr lang="en-US" altLang="zh-CN" sz="2400" dirty="0"/>
              <a:t>×</a:t>
            </a:r>
            <a:r>
              <a:rPr lang="zh-CN" altLang="en-US" sz="2400" dirty="0"/>
              <a:t>预算单价</a:t>
            </a:r>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p>
        </p:txBody>
      </p:sp>
      <p:graphicFrame>
        <p:nvGraphicFramePr>
          <p:cNvPr id="5" name="表格 4"/>
          <p:cNvGraphicFramePr>
            <a:graphicFrameLocks noGrp="1"/>
          </p:cNvGraphicFramePr>
          <p:nvPr>
            <p:extLst>
              <p:ext uri="{D42A27DB-BD31-4B8C-83A1-F6EECF244321}">
                <p14:modId xmlns:p14="http://schemas.microsoft.com/office/powerpoint/2010/main" val="1902632817"/>
              </p:ext>
            </p:extLst>
          </p:nvPr>
        </p:nvGraphicFramePr>
        <p:xfrm>
          <a:off x="821872" y="4581071"/>
          <a:ext cx="7701642" cy="1381760"/>
        </p:xfrm>
        <a:graphic>
          <a:graphicData uri="http://schemas.openxmlformats.org/drawingml/2006/table">
            <a:tbl>
              <a:tblPr firstRow="1" bandRow="1">
                <a:tableStyleId>{5940675A-B579-460E-94D1-54222C63F5DA}</a:tableStyleId>
              </a:tblPr>
              <a:tblGrid>
                <a:gridCol w="1524000">
                  <a:extLst>
                    <a:ext uri="{9D8B030D-6E8A-4147-A177-3AD203B41FA5}">
                      <a16:colId xmlns="" xmlns:a16="http://schemas.microsoft.com/office/drawing/2014/main" val="20000"/>
                    </a:ext>
                  </a:extLst>
                </a:gridCol>
                <a:gridCol w="1808480">
                  <a:extLst>
                    <a:ext uri="{9D8B030D-6E8A-4147-A177-3AD203B41FA5}">
                      <a16:colId xmlns="" xmlns:a16="http://schemas.microsoft.com/office/drawing/2014/main" val="20001"/>
                    </a:ext>
                  </a:extLst>
                </a:gridCol>
                <a:gridCol w="1744980">
                  <a:extLst>
                    <a:ext uri="{9D8B030D-6E8A-4147-A177-3AD203B41FA5}">
                      <a16:colId xmlns="" xmlns:a16="http://schemas.microsoft.com/office/drawing/2014/main" val="20002"/>
                    </a:ext>
                  </a:extLst>
                </a:gridCol>
                <a:gridCol w="2624182">
                  <a:extLst>
                    <a:ext uri="{9D8B030D-6E8A-4147-A177-3AD203B41FA5}">
                      <a16:colId xmlns="" xmlns:a16="http://schemas.microsoft.com/office/drawing/2014/main" val="20003"/>
                    </a:ext>
                  </a:extLst>
                </a:gridCol>
              </a:tblGrid>
              <a:tr h="370840">
                <a:tc>
                  <a:txBody>
                    <a:bodyPr/>
                    <a:lstStyle/>
                    <a:p>
                      <a:endParaRPr lang="zh-CN" altLang="en-US" dirty="0">
                        <a:latin typeface="黑体" pitchFamily="49" charset="-122"/>
                        <a:ea typeface="黑体" pitchFamily="49" charset="-122"/>
                      </a:endParaRPr>
                    </a:p>
                  </a:txBody>
                  <a:tcPr/>
                </a:tc>
                <a:tc>
                  <a:txBody>
                    <a:bodyPr/>
                    <a:lstStyle/>
                    <a:p>
                      <a:pPr algn="ctr"/>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en-US" altLang="zh-CN" baseline="0" dirty="0">
                          <a:latin typeface="黑体" pitchFamily="49" charset="-122"/>
                          <a:ea typeface="黑体" pitchFamily="49" charset="-122"/>
                        </a:rPr>
                        <a:t> </a:t>
                      </a:r>
                      <a:r>
                        <a:rPr lang="zh-CN" altLang="en-US" baseline="0" dirty="0">
                          <a:latin typeface="黑体" pitchFamily="49" charset="-122"/>
                          <a:ea typeface="黑体" pitchFamily="49" charset="-122"/>
                        </a:rPr>
                        <a:t>天计划支出</a:t>
                      </a:r>
                      <a:r>
                        <a:rPr lang="zh-CN" altLang="en-US" b="1" baseline="0" dirty="0">
                          <a:solidFill>
                            <a:srgbClr val="FF0000"/>
                          </a:solidFill>
                          <a:latin typeface="黑体" pitchFamily="49" charset="-122"/>
                          <a:ea typeface="黑体" pitchFamily="49" charset="-122"/>
                        </a:rPr>
                        <a:t>（</a:t>
                      </a:r>
                      <a:r>
                        <a:rPr lang="en-US" altLang="zh-CN" b="1" baseline="0" dirty="0">
                          <a:solidFill>
                            <a:srgbClr val="FF0000"/>
                          </a:solidFill>
                          <a:latin typeface="黑体" pitchFamily="49" charset="-122"/>
                          <a:ea typeface="黑体" pitchFamily="49" charset="-122"/>
                        </a:rPr>
                        <a:t>PV</a:t>
                      </a:r>
                      <a:r>
                        <a:rPr lang="zh-CN" altLang="en-US" b="1" baseline="0" dirty="0">
                          <a:solidFill>
                            <a:srgbClr val="FF0000"/>
                          </a:solidFill>
                          <a:latin typeface="黑体" pitchFamily="49" charset="-122"/>
                          <a:ea typeface="黑体" pitchFamily="49" charset="-122"/>
                        </a:rPr>
                        <a:t>）</a:t>
                      </a:r>
                      <a:endParaRPr lang="zh-CN" altLang="en-US" b="1" dirty="0">
                        <a:solidFill>
                          <a:srgbClr val="FF0000"/>
                        </a:solidFill>
                        <a:latin typeface="黑体" pitchFamily="49" charset="-122"/>
                        <a:ea typeface="黑体" pitchFamily="49" charset="-122"/>
                      </a:endParaRPr>
                    </a:p>
                  </a:txBody>
                  <a:tcPr/>
                </a:tc>
                <a:tc>
                  <a: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天实际支出</a:t>
                      </a:r>
                      <a:endParaRPr lang="en-US" altLang="zh-CN" dirty="0">
                        <a:latin typeface="黑体" pitchFamily="49" charset="-122"/>
                        <a:ea typeface="黑体" pitchFamily="49" charset="-122"/>
                      </a:endParaRPr>
                    </a:p>
                    <a:p>
                      <a:pPr algn="ctr"/>
                      <a:r>
                        <a:rPr lang="zh-CN" altLang="en-US" b="1" dirty="0">
                          <a:solidFill>
                            <a:srgbClr val="FF0000"/>
                          </a:solidFill>
                          <a:latin typeface="黑体" pitchFamily="49" charset="-122"/>
                          <a:ea typeface="黑体" pitchFamily="49" charset="-122"/>
                        </a:rPr>
                        <a:t>（</a:t>
                      </a:r>
                      <a:r>
                        <a:rPr lang="en-US" altLang="zh-CN" b="1" dirty="0">
                          <a:solidFill>
                            <a:srgbClr val="FF0000"/>
                          </a:solidFill>
                          <a:latin typeface="黑体" pitchFamily="49" charset="-122"/>
                          <a:ea typeface="黑体" pitchFamily="49" charset="-122"/>
                        </a:rPr>
                        <a:t>AC</a:t>
                      </a:r>
                      <a:r>
                        <a:rPr lang="zh-CN" altLang="en-US" b="1" dirty="0">
                          <a:solidFill>
                            <a:srgbClr val="FF0000"/>
                          </a:solidFill>
                          <a:latin typeface="黑体" pitchFamily="49" charset="-122"/>
                          <a:ea typeface="黑体" pitchFamily="49" charset="-122"/>
                        </a:rPr>
                        <a:t>）</a:t>
                      </a:r>
                    </a:p>
                  </a:txBody>
                  <a:tcPr/>
                </a:tc>
                <a:tc>
                  <a:txBody>
                    <a:bodyPr/>
                    <a:lstStyle/>
                    <a:p>
                      <a:pPr algn="ctr"/>
                      <a:r>
                        <a:rPr lang="zh-CN" altLang="en-US" dirty="0">
                          <a:latin typeface="黑体" pitchFamily="49" charset="-122"/>
                          <a:ea typeface="黑体" pitchFamily="49" charset="-122"/>
                        </a:rPr>
                        <a:t>第</a:t>
                      </a:r>
                      <a:r>
                        <a:rPr lang="en-US" altLang="zh-CN" dirty="0">
                          <a:latin typeface="黑体" pitchFamily="49" charset="-122"/>
                          <a:ea typeface="黑体" pitchFamily="49" charset="-122"/>
                        </a:rPr>
                        <a:t>3 </a:t>
                      </a:r>
                      <a:r>
                        <a:rPr lang="zh-CN" altLang="en-US" dirty="0">
                          <a:latin typeface="黑体" pitchFamily="49" charset="-122"/>
                          <a:ea typeface="黑体" pitchFamily="49" charset="-122"/>
                        </a:rPr>
                        <a:t>天实际完成任务</a:t>
                      </a:r>
                      <a:endParaRPr lang="en-US" altLang="zh-CN" dirty="0">
                        <a:latin typeface="黑体" pitchFamily="49" charset="-122"/>
                        <a:ea typeface="黑体" pitchFamily="49" charset="-122"/>
                      </a:endParaRPr>
                    </a:p>
                    <a:p>
                      <a:pPr algn="ctr"/>
                      <a:r>
                        <a:rPr lang="zh-CN" altLang="en-US" dirty="0">
                          <a:latin typeface="黑体" pitchFamily="49" charset="-122"/>
                          <a:ea typeface="黑体" pitchFamily="49" charset="-122"/>
                        </a:rPr>
                        <a:t>计划支出</a:t>
                      </a:r>
                      <a:r>
                        <a:rPr lang="zh-CN" altLang="en-US" b="1" dirty="0">
                          <a:solidFill>
                            <a:srgbClr val="FF0000"/>
                          </a:solidFill>
                          <a:latin typeface="黑体" pitchFamily="49" charset="-122"/>
                          <a:ea typeface="黑体" pitchFamily="49" charset="-122"/>
                        </a:rPr>
                        <a:t>（</a:t>
                      </a:r>
                      <a:r>
                        <a:rPr lang="en-US" altLang="zh-CN" b="1" dirty="0">
                          <a:solidFill>
                            <a:srgbClr val="FF0000"/>
                          </a:solidFill>
                          <a:latin typeface="黑体" pitchFamily="49" charset="-122"/>
                          <a:ea typeface="黑体" pitchFamily="49" charset="-122"/>
                        </a:rPr>
                        <a:t>EV</a:t>
                      </a:r>
                      <a:r>
                        <a:rPr lang="zh-CN" altLang="en-US" b="1" dirty="0">
                          <a:solidFill>
                            <a:srgbClr val="FF0000"/>
                          </a:solidFill>
                          <a:latin typeface="黑体" pitchFamily="49" charset="-122"/>
                          <a:ea typeface="黑体" pitchFamily="49" charset="-122"/>
                        </a:rPr>
                        <a:t>）</a:t>
                      </a:r>
                    </a:p>
                  </a:txBody>
                  <a:tcPr/>
                </a:tc>
                <a:extLst>
                  <a:ext uri="{0D108BD9-81ED-4DB2-BD59-A6C34878D82A}">
                    <a16:rowId xmlns="" xmlns:a16="http://schemas.microsoft.com/office/drawing/2014/main" val="10000"/>
                  </a:ext>
                </a:extLst>
              </a:tr>
              <a:tr h="370840">
                <a:tc>
                  <a:txBody>
                    <a:bodyPr/>
                    <a:lstStyle/>
                    <a:p>
                      <a:r>
                        <a:rPr lang="zh-CN" altLang="en-US" dirty="0">
                          <a:latin typeface="黑体" pitchFamily="49" charset="-122"/>
                          <a:ea typeface="黑体" pitchFamily="49" charset="-122"/>
                        </a:rPr>
                        <a:t>例</a:t>
                      </a:r>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3</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a:txBody>
                  <a:tcPr/>
                </a:tc>
                <a:extLst>
                  <a:ext uri="{0D108BD9-81ED-4DB2-BD59-A6C34878D82A}">
                    <a16:rowId xmlns="" xmlns:a16="http://schemas.microsoft.com/office/drawing/2014/main" val="10001"/>
                  </a:ext>
                </a:extLst>
              </a:tr>
              <a:tr h="370840">
                <a:tc>
                  <a:txBody>
                    <a:bodyPr/>
                    <a:lstStyle/>
                    <a:p>
                      <a:r>
                        <a:rPr lang="zh-CN" altLang="en-US" dirty="0">
                          <a:latin typeface="黑体" pitchFamily="49" charset="-122"/>
                          <a:ea typeface="黑体" pitchFamily="49" charset="-122"/>
                        </a:rPr>
                        <a:t>例</a:t>
                      </a:r>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3</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5</a:t>
                      </a:r>
                      <a:endParaRPr lang="zh-CN" altLang="en-US" dirty="0">
                        <a:latin typeface="黑体" pitchFamily="49" charset="-122"/>
                        <a:ea typeface="黑体" pitchFamily="49" charset="-122"/>
                      </a:endParaRPr>
                    </a:p>
                  </a:txBody>
                  <a:tcPr/>
                </a:tc>
                <a:tc>
                  <a:txBody>
                    <a:bodyPr/>
                    <a:lstStyle/>
                    <a:p>
                      <a:r>
                        <a:rPr lang="en-US" altLang="zh-CN" dirty="0">
                          <a:latin typeface="黑体" pitchFamily="49" charset="-122"/>
                          <a:ea typeface="黑体" pitchFamily="49" charset="-122"/>
                        </a:rPr>
                        <a:t>4</a:t>
                      </a:r>
                      <a:endParaRPr lang="zh-CN" altLang="en-US" dirty="0">
                        <a:latin typeface="黑体" pitchFamily="49" charset="-122"/>
                        <a:ea typeface="黑体" pitchFamily="49" charset="-122"/>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42160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537853733"/>
              </p:ext>
            </p:extLst>
          </p:nvPr>
        </p:nvGraphicFramePr>
        <p:xfrm>
          <a:off x="295275" y="1489075"/>
          <a:ext cx="8524876" cy="1737360"/>
        </p:xfrm>
        <a:graphic>
          <a:graphicData uri="http://schemas.openxmlformats.org/drawingml/2006/table">
            <a:tbl>
              <a:tblPr firstRow="1" bandRow="1">
                <a:tableStyleId>{5940675A-B579-460E-94D1-54222C63F5DA}</a:tableStyleId>
              </a:tblPr>
              <a:tblGrid>
                <a:gridCol w="2131219">
                  <a:extLst>
                    <a:ext uri="{9D8B030D-6E8A-4147-A177-3AD203B41FA5}">
                      <a16:colId xmlns="" xmlns:a16="http://schemas.microsoft.com/office/drawing/2014/main" val="20000"/>
                    </a:ext>
                  </a:extLst>
                </a:gridCol>
                <a:gridCol w="2131219">
                  <a:extLst>
                    <a:ext uri="{9D8B030D-6E8A-4147-A177-3AD203B41FA5}">
                      <a16:colId xmlns="" xmlns:a16="http://schemas.microsoft.com/office/drawing/2014/main" val="20001"/>
                    </a:ext>
                  </a:extLst>
                </a:gridCol>
                <a:gridCol w="2131219">
                  <a:extLst>
                    <a:ext uri="{9D8B030D-6E8A-4147-A177-3AD203B41FA5}">
                      <a16:colId xmlns="" xmlns:a16="http://schemas.microsoft.com/office/drawing/2014/main" val="20002"/>
                    </a:ext>
                  </a:extLst>
                </a:gridCol>
                <a:gridCol w="2131219">
                  <a:extLst>
                    <a:ext uri="{9D8B030D-6E8A-4147-A177-3AD203B41FA5}">
                      <a16:colId xmlns="" xmlns:a16="http://schemas.microsoft.com/office/drawing/2014/main" val="20003"/>
                    </a:ext>
                  </a:extLst>
                </a:gridCol>
              </a:tblGrid>
              <a:tr h="370840">
                <a:tc>
                  <a:txBody>
                    <a:bodyPr/>
                    <a:lstStyle/>
                    <a:p>
                      <a:pPr algn="ctr"/>
                      <a:endParaRPr lang="zh-CN" altLang="en-US" sz="2400" b="1" dirty="0">
                        <a:latin typeface="微软雅黑" pitchFamily="34" charset="-122"/>
                        <a:ea typeface="微软雅黑" pitchFamily="34" charset="-122"/>
                      </a:endParaRPr>
                    </a:p>
                  </a:txBody>
                  <a:tcPr/>
                </a:tc>
                <a:tc>
                  <a:txBody>
                    <a:bodyPr/>
                    <a:lstStyle/>
                    <a:p>
                      <a:pPr algn="ctr"/>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天</a:t>
                      </a:r>
                    </a:p>
                  </a:txBody>
                  <a:tcPr/>
                </a:tc>
                <a:tc>
                  <a:txBody>
                    <a:bodyPr/>
                    <a:lstStyle/>
                    <a:p>
                      <a:pPr algn="ctr"/>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天</a:t>
                      </a:r>
                    </a:p>
                  </a:txBody>
                  <a:tcPr/>
                </a:tc>
                <a:tc>
                  <a:txBody>
                    <a:bodyPr/>
                    <a:lstStyle/>
                    <a:p>
                      <a:pPr algn="ctr"/>
                      <a:r>
                        <a:rPr lang="zh-CN" altLang="en-US" sz="2400" b="1" dirty="0">
                          <a:latin typeface="微软雅黑" pitchFamily="34" charset="-122"/>
                          <a:ea typeface="微软雅黑" pitchFamily="34" charset="-122"/>
                        </a:rPr>
                        <a:t>第</a:t>
                      </a: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天</a:t>
                      </a:r>
                    </a:p>
                  </a:txBody>
                  <a:tcPr/>
                </a:tc>
                <a:extLst>
                  <a:ext uri="{0D108BD9-81ED-4DB2-BD59-A6C34878D82A}">
                    <a16:rowId xmlns="" xmlns:a16="http://schemas.microsoft.com/office/drawing/2014/main" val="10000"/>
                  </a:ext>
                </a:extLst>
              </a:tr>
              <a:tr h="370840">
                <a:tc>
                  <a:txBody>
                    <a:bodyPr/>
                    <a:lstStyle/>
                    <a:p>
                      <a:r>
                        <a:rPr lang="zh-CN" altLang="en-US" sz="2400" dirty="0">
                          <a:latin typeface="微软雅黑" pitchFamily="34" charset="-122"/>
                          <a:ea typeface="微软雅黑" pitchFamily="34" charset="-122"/>
                        </a:rPr>
                        <a:t>计划</a:t>
                      </a:r>
                    </a:p>
                  </a:txBody>
                  <a:tcPr/>
                </a:tc>
                <a:tc>
                  <a:txBody>
                    <a:bodyPr/>
                    <a:lstStyle/>
                    <a:p>
                      <a:r>
                        <a:rPr lang="zh-CN" altLang="en-US" sz="2400" dirty="0">
                          <a:latin typeface="微软雅黑" pitchFamily="34" charset="-122"/>
                          <a:ea typeface="微软雅黑" pitchFamily="34" charset="-122"/>
                        </a:rPr>
                        <a:t>鼠标  </a:t>
                      </a:r>
                      <a:r>
                        <a:rPr lang="en-US" altLang="zh-CN" sz="2400" dirty="0">
                          <a:latin typeface="微软雅黑" pitchFamily="34" charset="-122"/>
                          <a:ea typeface="微软雅黑" pitchFamily="34" charset="-122"/>
                        </a:rPr>
                        <a:t>50</a:t>
                      </a:r>
                      <a:endParaRPr lang="zh-CN" altLang="en-US" sz="2400" dirty="0">
                        <a:latin typeface="微软雅黑" pitchFamily="34" charset="-122"/>
                        <a:ea typeface="微软雅黑" pitchFamily="34" charset="-122"/>
                      </a:endParaRPr>
                    </a:p>
                  </a:txBody>
                  <a:tcPr/>
                </a:tc>
                <a:tc>
                  <a:txBody>
                    <a:bodyPr/>
                    <a:lstStyle/>
                    <a:p>
                      <a:r>
                        <a:rPr lang="zh-CN" altLang="en-US" sz="2400" dirty="0">
                          <a:latin typeface="微软雅黑" pitchFamily="34" charset="-122"/>
                          <a:ea typeface="微软雅黑" pitchFamily="34" charset="-122"/>
                        </a:rPr>
                        <a:t>键盘  </a:t>
                      </a:r>
                      <a:r>
                        <a:rPr lang="en-US" altLang="zh-CN" sz="2400" dirty="0">
                          <a:latin typeface="微软雅黑" pitchFamily="34" charset="-122"/>
                          <a:ea typeface="微软雅黑" pitchFamily="34" charset="-122"/>
                        </a:rPr>
                        <a:t>100</a:t>
                      </a:r>
                      <a:endParaRPr lang="zh-CN" altLang="en-US" sz="2400" dirty="0">
                        <a:latin typeface="微软雅黑" pitchFamily="34" charset="-122"/>
                        <a:ea typeface="微软雅黑" pitchFamily="34" charset="-122"/>
                      </a:endParaRPr>
                    </a:p>
                  </a:txBody>
                  <a:tcPr/>
                </a:tc>
                <a:tc>
                  <a:txBody>
                    <a:bodyPr/>
                    <a:lstStyle/>
                    <a:p>
                      <a:r>
                        <a:rPr lang="en-US" altLang="zh-CN" sz="2400" dirty="0">
                          <a:latin typeface="微软雅黑" pitchFamily="34" charset="-122"/>
                          <a:ea typeface="微软雅黑" pitchFamily="34" charset="-122"/>
                        </a:rPr>
                        <a:t>U</a:t>
                      </a:r>
                      <a:r>
                        <a:rPr lang="zh-CN" altLang="en-US" sz="2400" dirty="0">
                          <a:latin typeface="微软雅黑" pitchFamily="34" charset="-122"/>
                          <a:ea typeface="微软雅黑" pitchFamily="34" charset="-122"/>
                        </a:rPr>
                        <a:t>盘  </a:t>
                      </a:r>
                      <a:r>
                        <a:rPr lang="en-US" altLang="zh-CN" sz="2400" dirty="0">
                          <a:latin typeface="微软雅黑" pitchFamily="34" charset="-122"/>
                          <a:ea typeface="微软雅黑" pitchFamily="34" charset="-122"/>
                        </a:rPr>
                        <a:t>200</a:t>
                      </a:r>
                      <a:endParaRPr lang="zh-CN" altLang="en-US" sz="2400" dirty="0">
                        <a:latin typeface="微软雅黑" pitchFamily="34" charset="-122"/>
                        <a:ea typeface="微软雅黑" pitchFamily="34" charset="-122"/>
                      </a:endParaRPr>
                    </a:p>
                  </a:txBody>
                  <a:tcPr/>
                </a:tc>
                <a:extLst>
                  <a:ext uri="{0D108BD9-81ED-4DB2-BD59-A6C34878D82A}">
                    <a16:rowId xmlns="" xmlns:a16="http://schemas.microsoft.com/office/drawing/2014/main" val="10001"/>
                  </a:ext>
                </a:extLst>
              </a:tr>
              <a:tr h="370840">
                <a:tc>
                  <a:txBody>
                    <a:bodyPr/>
                    <a:lstStyle/>
                    <a:p>
                      <a:r>
                        <a:rPr lang="zh-CN" altLang="en-US" sz="2400" dirty="0">
                          <a:latin typeface="微软雅黑" pitchFamily="34" charset="-122"/>
                          <a:ea typeface="微软雅黑" pitchFamily="34" charset="-122"/>
                        </a:rPr>
                        <a:t>实际</a:t>
                      </a:r>
                    </a:p>
                  </a:txBody>
                  <a:tcPr/>
                </a:tc>
                <a:tc>
                  <a:txBody>
                    <a:bodyPr/>
                    <a:lstStyle/>
                    <a:p>
                      <a:r>
                        <a:rPr lang="zh-CN" altLang="en-US" sz="2400" dirty="0">
                          <a:latin typeface="微软雅黑" pitchFamily="34" charset="-122"/>
                          <a:ea typeface="微软雅黑" pitchFamily="34" charset="-122"/>
                        </a:rPr>
                        <a:t>鼠标  </a:t>
                      </a:r>
                      <a:r>
                        <a:rPr lang="en-US" altLang="zh-CN" sz="2400" dirty="0">
                          <a:latin typeface="微软雅黑" pitchFamily="34" charset="-122"/>
                          <a:ea typeface="微软雅黑" pitchFamily="34" charset="-122"/>
                        </a:rPr>
                        <a:t>60</a:t>
                      </a:r>
                    </a:p>
                    <a:p>
                      <a:r>
                        <a:rPr lang="zh-CN" altLang="en-US" sz="2400" dirty="0">
                          <a:latin typeface="微软雅黑" pitchFamily="34" charset="-122"/>
                          <a:ea typeface="微软雅黑" pitchFamily="34" charset="-122"/>
                        </a:rPr>
                        <a:t>键盘  </a:t>
                      </a:r>
                      <a:r>
                        <a:rPr lang="en-US" altLang="zh-CN" sz="2400" dirty="0">
                          <a:latin typeface="微软雅黑" pitchFamily="34" charset="-122"/>
                          <a:ea typeface="微软雅黑" pitchFamily="34" charset="-122"/>
                        </a:rPr>
                        <a:t>120</a:t>
                      </a:r>
                      <a:endParaRPr lang="zh-CN" altLang="en-US" sz="2400" dirty="0">
                        <a:latin typeface="微软雅黑" pitchFamily="34" charset="-122"/>
                        <a:ea typeface="微软雅黑" pitchFamily="34" charset="-122"/>
                      </a:endParaRPr>
                    </a:p>
                  </a:txBody>
                  <a:tcPr/>
                </a:tc>
                <a:tc>
                  <a:txBody>
                    <a:bodyPr/>
                    <a:lstStyle/>
                    <a:p>
                      <a:endParaRPr lang="zh-CN" altLang="en-US" sz="2400">
                        <a:latin typeface="微软雅黑" pitchFamily="34" charset="-122"/>
                        <a:ea typeface="微软雅黑" pitchFamily="34" charset="-122"/>
                      </a:endParaRPr>
                    </a:p>
                  </a:txBody>
                  <a:tcPr/>
                </a:tc>
                <a:tc>
                  <a:txBody>
                    <a:bodyPr/>
                    <a:lstStyle/>
                    <a:p>
                      <a:endParaRPr lang="zh-CN" altLang="en-US" sz="2400" dirty="0">
                        <a:latin typeface="微软雅黑" pitchFamily="34" charset="-122"/>
                        <a:ea typeface="微软雅黑" pitchFamily="34" charset="-122"/>
                      </a:endParaRPr>
                    </a:p>
                  </a:txBody>
                  <a:tcPr/>
                </a:tc>
                <a:extLst>
                  <a:ext uri="{0D108BD9-81ED-4DB2-BD59-A6C34878D82A}">
                    <a16:rowId xmlns="" xmlns:a16="http://schemas.microsoft.com/office/drawing/2014/main" val="10002"/>
                  </a:ext>
                </a:extLst>
              </a:tr>
            </a:tbl>
          </a:graphicData>
        </a:graphic>
      </p:graphicFrame>
      <p:sp>
        <p:nvSpPr>
          <p:cNvPr id="5" name="内容占位符 2"/>
          <p:cNvSpPr txBox="1">
            <a:spLocks/>
          </p:cNvSpPr>
          <p:nvPr/>
        </p:nvSpPr>
        <p:spPr bwMode="auto">
          <a:xfrm>
            <a:off x="295275" y="3510646"/>
            <a:ext cx="8524875" cy="24386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1518556" y="5949273"/>
            <a:ext cx="6547758" cy="400110"/>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p>
        </p:txBody>
      </p:sp>
    </p:spTree>
    <p:extLst>
      <p:ext uri="{BB962C8B-B14F-4D97-AF65-F5344CB8AC3E}">
        <p14:creationId xmlns:p14="http://schemas.microsoft.com/office/powerpoint/2010/main" val="724759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p>
        </p:txBody>
      </p:sp>
      <p:sp>
        <p:nvSpPr>
          <p:cNvPr id="3" name="内容占位符 2"/>
          <p:cNvSpPr>
            <a:spLocks noGrp="1"/>
          </p:cNvSpPr>
          <p:nvPr>
            <p:ph sz="quarter" idx="1"/>
          </p:nvPr>
        </p:nvSpPr>
        <p:spPr>
          <a:xfrm>
            <a:off x="179615" y="1489075"/>
            <a:ext cx="8640536" cy="4313238"/>
          </a:xfrm>
        </p:spPr>
        <p:txBody>
          <a:bodyPr/>
          <a:lstStyle/>
          <a:p>
            <a:r>
              <a:rPr lang="zh-CN" altLang="en-US" sz="2400" dirty="0"/>
              <a:t>适用于任何行业的任何项目，操作步骤为：</a:t>
            </a:r>
            <a:endParaRPr lang="en-US" altLang="zh-CN" sz="2400" dirty="0"/>
          </a:p>
          <a:p>
            <a:pPr marL="776288"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288"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288" lvl="1" indent="-457200">
              <a:buFont typeface="+mj-lt"/>
              <a:buAutoNum type="arabicPeriod"/>
            </a:pPr>
            <a:r>
              <a:rPr lang="zh-CN" altLang="en-US" sz="2000" dirty="0"/>
              <a:t>如有必要，还需进行预测，计算如下指标：完工尚需估算</a:t>
            </a:r>
            <a:r>
              <a:rPr lang="en-US" altLang="zh-CN" sz="2000" dirty="0"/>
              <a:t>ETC</a:t>
            </a:r>
            <a:r>
              <a:rPr lang="zh-CN" altLang="en-US" sz="2000" dirty="0"/>
              <a:t>、完工估算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rgbClr val="FF0000"/>
                </a:solidFill>
              </a:rPr>
              <a:t>完工预算</a:t>
            </a:r>
            <a:r>
              <a:rPr lang="en-US" altLang="zh-CN" dirty="0">
                <a:solidFill>
                  <a:srgbClr val="FF0000"/>
                </a:solidFill>
              </a:rPr>
              <a:t>(BAC)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的成本基准，除非已批准变更，否则不能改变；</a:t>
            </a:r>
            <a:endParaRPr lang="en-US" altLang="zh-CN" dirty="0"/>
          </a:p>
          <a:p>
            <a:pPr lvl="3"/>
            <a:r>
              <a:rPr lang="zh-CN" altLang="en-US" dirty="0">
                <a:solidFill>
                  <a:srgbClr val="FF0000"/>
                </a:solidFill>
              </a:rPr>
              <a:t>完工工期</a:t>
            </a:r>
            <a:r>
              <a:rPr lang="en-US" altLang="zh-CN" dirty="0">
                <a:solidFill>
                  <a:srgbClr val="FF0000"/>
                </a:solidFill>
              </a:rPr>
              <a:t>(BDAC)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的进度基准，除非已批准变更，否则不能改变；</a:t>
            </a:r>
          </a:p>
          <a:p>
            <a:pPr marL="1052513"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extLst>
      <p:ext uri="{BB962C8B-B14F-4D97-AF65-F5344CB8AC3E}">
        <p14:creationId xmlns:p14="http://schemas.microsoft.com/office/powerpoint/2010/main" val="323761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653360932"/>
              </p:ext>
            </p:extLst>
          </p:nvPr>
        </p:nvGraphicFramePr>
        <p:xfrm>
          <a:off x="-8784906" y="1134421"/>
          <a:ext cx="8305800" cy="6412665"/>
        </p:xfrm>
        <a:graphic>
          <a:graphicData uri="http://schemas.openxmlformats.org/drawingml/2006/table">
            <a:tbl>
              <a:tblPr firstRow="1" bandRow="1">
                <a:tableStyleId>{5940675A-B579-460E-94D1-54222C63F5DA}</a:tableStyleId>
              </a:tblPr>
              <a:tblGrid>
                <a:gridCol w="11430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3276600">
                  <a:extLst>
                    <a:ext uri="{9D8B030D-6E8A-4147-A177-3AD203B41FA5}">
                      <a16:colId xmlns="" xmlns:a16="http://schemas.microsoft.com/office/drawing/2014/main" val="20003"/>
                    </a:ext>
                  </a:extLst>
                </a:gridCol>
                <a:gridCol w="1143000">
                  <a:extLst>
                    <a:ext uri="{9D8B030D-6E8A-4147-A177-3AD203B41FA5}">
                      <a16:colId xmlns="" xmlns:a16="http://schemas.microsoft.com/office/drawing/2014/main" val="20004"/>
                    </a:ext>
                  </a:extLst>
                </a:gridCol>
              </a:tblGrid>
              <a:tr h="377625">
                <a:tc>
                  <a:txBody>
                    <a:bodyPr/>
                    <a:lstStyle/>
                    <a:p>
                      <a:pPr algn="ctr"/>
                      <a:r>
                        <a:rPr lang="zh-CN" altLang="en-US" b="1" dirty="0"/>
                        <a:t>类别</a:t>
                      </a:r>
                    </a:p>
                  </a:txBody>
                  <a:tcPr/>
                </a:tc>
                <a:tc>
                  <a:txBody>
                    <a:bodyPr/>
                    <a:lstStyle/>
                    <a:p>
                      <a:pPr algn="ctr"/>
                      <a:r>
                        <a:rPr lang="zh-CN" altLang="en-US" b="1" dirty="0"/>
                        <a:t>名称</a:t>
                      </a:r>
                    </a:p>
                  </a:txBody>
                  <a:tcPr/>
                </a:tc>
                <a:tc>
                  <a:txBody>
                    <a:bodyPr/>
                    <a:lstStyle/>
                    <a:p>
                      <a:pPr algn="ctr"/>
                      <a:r>
                        <a:rPr lang="zh-CN" altLang="en-US" b="1" dirty="0"/>
                        <a:t>英文缩写</a:t>
                      </a:r>
                    </a:p>
                  </a:txBody>
                  <a:tcPr/>
                </a:tc>
                <a:tc>
                  <a:txBody>
                    <a:bodyPr/>
                    <a:lstStyle/>
                    <a:p>
                      <a:pPr algn="ctr"/>
                      <a:r>
                        <a:rPr lang="zh-CN" altLang="en-US" b="1" dirty="0"/>
                        <a:t>含义（</a:t>
                      </a:r>
                      <a:r>
                        <a:rPr lang="zh-CN" altLang="en-US" b="1" dirty="0">
                          <a:solidFill>
                            <a:srgbClr val="FF0000"/>
                          </a:solidFill>
                        </a:rPr>
                        <a:t>截至某时点</a:t>
                      </a:r>
                      <a:r>
                        <a:rPr lang="zh-CN" altLang="en-US" b="1" dirty="0"/>
                        <a:t>）</a:t>
                      </a:r>
                    </a:p>
                  </a:txBody>
                  <a:tcPr/>
                </a:tc>
                <a:tc>
                  <a:txBody>
                    <a:bodyPr/>
                    <a:lstStyle/>
                    <a:p>
                      <a:pPr algn="ctr"/>
                      <a:r>
                        <a:rPr lang="zh-CN" altLang="en-US" b="1" dirty="0"/>
                        <a:t>计算工式</a:t>
                      </a:r>
                    </a:p>
                  </a:txBody>
                  <a:tcPr/>
                </a:tc>
                <a:extLst>
                  <a:ext uri="{0D108BD9-81ED-4DB2-BD59-A6C34878D82A}">
                    <a16:rowId xmlns="" xmlns:a16="http://schemas.microsoft.com/office/drawing/2014/main" val="10000"/>
                  </a:ext>
                </a:extLst>
              </a:tr>
              <a:tr h="370840">
                <a:tc rowSpan="2">
                  <a:txBody>
                    <a:bodyPr/>
                    <a:lstStyle/>
                    <a:p>
                      <a:pPr algn="ctr"/>
                      <a:r>
                        <a:rPr lang="zh-CN" altLang="en-US" dirty="0"/>
                        <a:t>成本绩效</a:t>
                      </a:r>
                    </a:p>
                  </a:txBody>
                  <a:tcPr/>
                </a:tc>
                <a:tc>
                  <a:txBody>
                    <a:bodyPr/>
                    <a:lstStyle/>
                    <a:p>
                      <a:r>
                        <a:rPr lang="zh-CN" altLang="en-US" dirty="0"/>
                        <a:t>成本偏差</a:t>
                      </a:r>
                    </a:p>
                  </a:txBody>
                  <a:tcPr/>
                </a:tc>
                <a:tc>
                  <a:txBody>
                    <a:bodyPr/>
                    <a:lstStyle/>
                    <a:p>
                      <a:r>
                        <a:rPr lang="en-US" altLang="zh-CN" dirty="0"/>
                        <a:t>CV</a:t>
                      </a:r>
                      <a:endParaRPr lang="zh-CN" altLang="en-US" dirty="0"/>
                    </a:p>
                  </a:txBody>
                  <a:tcPr/>
                </a:tc>
                <a:tc>
                  <a:txBody>
                    <a:bodyPr/>
                    <a:lstStyle/>
                    <a:p>
                      <a:r>
                        <a:rPr lang="zh-CN" altLang="en-US" dirty="0"/>
                        <a:t>已经发生多少成本偏差，</a:t>
                      </a:r>
                      <a:r>
                        <a:rPr lang="zh-CN" altLang="en-US" b="1" dirty="0">
                          <a:solidFill>
                            <a:srgbClr val="FF0000"/>
                          </a:solidFill>
                        </a:rPr>
                        <a:t>正值节约，负值超支</a:t>
                      </a:r>
                    </a:p>
                  </a:txBody>
                  <a:tcPr/>
                </a:tc>
                <a:tc>
                  <a:txBody>
                    <a:bodyPr/>
                    <a:lstStyle/>
                    <a:p>
                      <a:r>
                        <a:rPr lang="en-US" altLang="zh-CN" dirty="0"/>
                        <a:t>EV-AC</a:t>
                      </a:r>
                      <a:endParaRPr lang="zh-CN" altLang="en-US" dirty="0"/>
                    </a:p>
                  </a:txBody>
                  <a:tcPr/>
                </a:tc>
                <a:extLst>
                  <a:ext uri="{0D108BD9-81ED-4DB2-BD59-A6C34878D82A}">
                    <a16:rowId xmlns="" xmlns:a16="http://schemas.microsoft.com/office/drawing/2014/main" val="10001"/>
                  </a:ext>
                </a:extLst>
              </a:tr>
              <a:tr h="370840">
                <a:tc vMerge="1">
                  <a:txBody>
                    <a:bodyPr/>
                    <a:lstStyle/>
                    <a:p>
                      <a:endParaRPr lang="zh-CN" altLang="en-US" dirty="0"/>
                    </a:p>
                  </a:txBody>
                  <a:tcPr/>
                </a:tc>
                <a:tc>
                  <a:txBody>
                    <a:bodyPr/>
                    <a:lstStyle/>
                    <a:p>
                      <a:r>
                        <a:rPr lang="zh-CN" altLang="en-US" dirty="0"/>
                        <a:t>成本绩效指数</a:t>
                      </a:r>
                    </a:p>
                  </a:txBody>
                  <a:tcPr/>
                </a:tc>
                <a:tc>
                  <a:txBody>
                    <a:bodyPr/>
                    <a:lstStyle/>
                    <a:p>
                      <a:r>
                        <a:rPr lang="en-US" altLang="zh-CN" dirty="0"/>
                        <a:t>CPI</a:t>
                      </a:r>
                      <a:endParaRPr lang="zh-CN" altLang="en-US" dirty="0"/>
                    </a:p>
                  </a:txBody>
                  <a:tcPr/>
                </a:tc>
                <a:tc>
                  <a:txBody>
                    <a:bodyPr/>
                    <a:lstStyle/>
                    <a:p>
                      <a:r>
                        <a:rPr lang="zh-CN" altLang="en-US" dirty="0"/>
                        <a:t>实际花费的每</a:t>
                      </a:r>
                      <a:r>
                        <a:rPr lang="en-US" altLang="zh-CN" dirty="0"/>
                        <a:t>1</a:t>
                      </a:r>
                      <a:r>
                        <a:rPr lang="zh-CN" altLang="en-US" dirty="0"/>
                        <a:t>元钱做了价值多少钱的事（按预算价值算），</a:t>
                      </a:r>
                      <a:r>
                        <a:rPr lang="zh-CN" altLang="en-US" b="1" dirty="0">
                          <a:solidFill>
                            <a:srgbClr val="FF0000"/>
                          </a:solidFill>
                        </a:rPr>
                        <a:t>大于</a:t>
                      </a:r>
                      <a:r>
                        <a:rPr lang="en-US" altLang="zh-CN" b="1" dirty="0">
                          <a:solidFill>
                            <a:srgbClr val="FF0000"/>
                          </a:solidFill>
                        </a:rPr>
                        <a:t>1</a:t>
                      </a:r>
                      <a:r>
                        <a:rPr lang="zh-CN" altLang="en-US" b="1" dirty="0">
                          <a:solidFill>
                            <a:srgbClr val="FF0000"/>
                          </a:solidFill>
                        </a:rPr>
                        <a:t>好，小于</a:t>
                      </a:r>
                      <a:r>
                        <a:rPr lang="en-US" altLang="zh-CN" b="1" dirty="0">
                          <a:solidFill>
                            <a:srgbClr val="FF0000"/>
                          </a:solidFill>
                        </a:rPr>
                        <a:t>1</a:t>
                      </a:r>
                      <a:r>
                        <a:rPr lang="zh-CN" altLang="en-US" b="1" dirty="0">
                          <a:solidFill>
                            <a:srgbClr val="FF0000"/>
                          </a:solidFill>
                        </a:rPr>
                        <a:t>不好</a:t>
                      </a:r>
                    </a:p>
                  </a:txBody>
                  <a:tcPr/>
                </a:tc>
                <a:tc>
                  <a:txBody>
                    <a:bodyPr/>
                    <a:lstStyle/>
                    <a:p>
                      <a:r>
                        <a:rPr lang="en-US" altLang="zh-CN" dirty="0"/>
                        <a:t>EV/AC</a:t>
                      </a:r>
                      <a:endParaRPr lang="zh-CN" altLang="en-US" dirty="0"/>
                    </a:p>
                  </a:txBody>
                  <a:tcPr/>
                </a:tc>
                <a:extLst>
                  <a:ext uri="{0D108BD9-81ED-4DB2-BD59-A6C34878D82A}">
                    <a16:rowId xmlns="" xmlns:a16="http://schemas.microsoft.com/office/drawing/2014/main" val="10002"/>
                  </a:ext>
                </a:extLst>
              </a:tr>
              <a:tr h="370840">
                <a:tc rowSpan="2">
                  <a:txBody>
                    <a:bodyPr/>
                    <a:lstStyle/>
                    <a:p>
                      <a:pPr algn="ctr"/>
                      <a:r>
                        <a:rPr lang="zh-CN" altLang="en-US" dirty="0"/>
                        <a:t>进度绩效</a:t>
                      </a:r>
                    </a:p>
                  </a:txBody>
                  <a:tcPr/>
                </a:tc>
                <a:tc>
                  <a:txBody>
                    <a:bodyPr/>
                    <a:lstStyle/>
                    <a:p>
                      <a:r>
                        <a:rPr lang="zh-CN" altLang="en-US" dirty="0"/>
                        <a:t>进度偏差</a:t>
                      </a:r>
                    </a:p>
                  </a:txBody>
                  <a:tcPr/>
                </a:tc>
                <a:tc>
                  <a:txBody>
                    <a:bodyPr/>
                    <a:lstStyle/>
                    <a:p>
                      <a:r>
                        <a:rPr lang="en-US" altLang="zh-CN" dirty="0"/>
                        <a:t>SV</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已经发生多少进度偏差，</a:t>
                      </a:r>
                      <a:r>
                        <a:rPr lang="zh-CN" altLang="en-US" b="1" dirty="0">
                          <a:solidFill>
                            <a:srgbClr val="FF0000"/>
                          </a:solidFill>
                        </a:rPr>
                        <a:t>正值提前，负值落后</a:t>
                      </a:r>
                    </a:p>
                  </a:txBody>
                  <a:tcPr/>
                </a:tc>
                <a:tc>
                  <a:txBody>
                    <a:bodyPr/>
                    <a:lstStyle/>
                    <a:p>
                      <a:r>
                        <a:rPr lang="en-US" altLang="zh-CN" dirty="0"/>
                        <a:t>EV-PV</a:t>
                      </a:r>
                      <a:endParaRPr lang="zh-CN" altLang="en-US" dirty="0"/>
                    </a:p>
                  </a:txBody>
                  <a:tcPr/>
                </a:tc>
                <a:extLst>
                  <a:ext uri="{0D108BD9-81ED-4DB2-BD59-A6C34878D82A}">
                    <a16:rowId xmlns="" xmlns:a16="http://schemas.microsoft.com/office/drawing/2014/main" val="10003"/>
                  </a:ext>
                </a:extLst>
              </a:tr>
              <a:tr h="370840">
                <a:tc vMerge="1">
                  <a:txBody>
                    <a:bodyPr/>
                    <a:lstStyle/>
                    <a:p>
                      <a:endParaRPr lang="zh-CN" altLang="en-US" dirty="0"/>
                    </a:p>
                  </a:txBody>
                  <a:tcPr/>
                </a:tc>
                <a:tc>
                  <a:txBody>
                    <a:bodyPr/>
                    <a:lstStyle/>
                    <a:p>
                      <a:r>
                        <a:rPr lang="zh-CN" altLang="en-US" dirty="0"/>
                        <a:t>进度绩效指数</a:t>
                      </a:r>
                    </a:p>
                  </a:txBody>
                  <a:tcPr/>
                </a:tc>
                <a:tc>
                  <a:txBody>
                    <a:bodyPr/>
                    <a:lstStyle/>
                    <a:p>
                      <a:r>
                        <a:rPr lang="en-US" altLang="zh-CN" dirty="0"/>
                        <a:t>SPI</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实际进度是计划进度的百分比，</a:t>
                      </a:r>
                      <a:r>
                        <a:rPr lang="zh-CN" altLang="en-US" b="1" dirty="0">
                          <a:solidFill>
                            <a:srgbClr val="FF0000"/>
                          </a:solidFill>
                        </a:rPr>
                        <a:t>大于</a:t>
                      </a:r>
                      <a:r>
                        <a:rPr lang="en-US" altLang="zh-CN" b="1" dirty="0">
                          <a:solidFill>
                            <a:srgbClr val="FF0000"/>
                          </a:solidFill>
                        </a:rPr>
                        <a:t>1</a:t>
                      </a:r>
                      <a:r>
                        <a:rPr lang="zh-CN" altLang="en-US" b="1" dirty="0">
                          <a:solidFill>
                            <a:srgbClr val="FF0000"/>
                          </a:solidFill>
                        </a:rPr>
                        <a:t>好，小于</a:t>
                      </a:r>
                      <a:r>
                        <a:rPr lang="en-US" altLang="zh-CN" b="1" dirty="0">
                          <a:solidFill>
                            <a:srgbClr val="FF0000"/>
                          </a:solidFill>
                        </a:rPr>
                        <a:t>1</a:t>
                      </a:r>
                      <a:r>
                        <a:rPr lang="zh-CN" altLang="en-US" b="1" dirty="0">
                          <a:solidFill>
                            <a:srgbClr val="FF0000"/>
                          </a:solidFill>
                        </a:rPr>
                        <a:t>不好</a:t>
                      </a:r>
                    </a:p>
                  </a:txBody>
                  <a:tcPr/>
                </a:tc>
                <a:tc>
                  <a:txBody>
                    <a:bodyPr/>
                    <a:lstStyle/>
                    <a:p>
                      <a:r>
                        <a:rPr lang="en-US" altLang="zh-CN" dirty="0"/>
                        <a:t>EV/PV</a:t>
                      </a:r>
                      <a:endParaRPr lang="zh-CN" altLang="en-US" dirty="0"/>
                    </a:p>
                  </a:txBody>
                  <a:tcPr/>
                </a:tc>
                <a:extLst>
                  <a:ext uri="{0D108BD9-81ED-4DB2-BD59-A6C34878D82A}">
                    <a16:rowId xmlns="" xmlns:a16="http://schemas.microsoft.com/office/drawing/2014/main" val="10004"/>
                  </a:ext>
                </a:extLst>
              </a:tr>
              <a:tr h="185420">
                <a:tc rowSpan="5">
                  <a:txBody>
                    <a:bodyPr/>
                    <a:lstStyle/>
                    <a:p>
                      <a:pPr algn="ctr"/>
                      <a:r>
                        <a:rPr lang="zh-CN" altLang="en-US" dirty="0"/>
                        <a:t>预测指标</a:t>
                      </a:r>
                    </a:p>
                  </a:txBody>
                  <a:tcPr/>
                </a:tc>
                <a:tc rowSpan="2">
                  <a:txBody>
                    <a:bodyPr/>
                    <a:lstStyle/>
                    <a:p>
                      <a:r>
                        <a:rPr lang="zh-CN" altLang="en-US" dirty="0"/>
                        <a:t>完工尚需估算</a:t>
                      </a:r>
                    </a:p>
                  </a:txBody>
                  <a:tcPr/>
                </a:tc>
                <a:tc rowSpan="2">
                  <a:txBody>
                    <a:bodyPr/>
                    <a:lstStyle/>
                    <a:p>
                      <a:r>
                        <a:rPr lang="en-US" altLang="zh-CN" dirty="0"/>
                        <a:t>ETC</a:t>
                      </a:r>
                      <a:endParaRPr lang="zh-CN" altLang="en-US" dirty="0"/>
                    </a:p>
                  </a:txBody>
                  <a:tcPr/>
                </a:tc>
                <a:tc rowSpan="2">
                  <a:txBody>
                    <a:bodyPr/>
                    <a:lstStyle/>
                    <a:p>
                      <a:r>
                        <a:rPr lang="zh-CN" altLang="en-US" dirty="0"/>
                        <a:t>重新估算完成剩余工作还需要的成本</a:t>
                      </a:r>
                    </a:p>
                  </a:txBody>
                  <a:tcPr/>
                </a:tc>
                <a:tc>
                  <a:txBody>
                    <a:bodyPr/>
                    <a:lstStyle/>
                    <a:p>
                      <a:r>
                        <a:rPr lang="en-US" altLang="zh-CN" dirty="0"/>
                        <a:t>BAC-EV</a:t>
                      </a:r>
                      <a:endParaRPr lang="zh-CN" altLang="en-US" dirty="0"/>
                    </a:p>
                  </a:txBody>
                  <a:tcPr/>
                </a:tc>
                <a:extLst>
                  <a:ext uri="{0D108BD9-81ED-4DB2-BD59-A6C34878D82A}">
                    <a16:rowId xmlns="" xmlns:a16="http://schemas.microsoft.com/office/drawing/2014/main" val="10005"/>
                  </a:ext>
                </a:extLst>
              </a:tr>
              <a:tr h="18542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r>
                        <a:rPr lang="zh-CN" altLang="en-US" dirty="0"/>
                        <a:t>自下而上</a:t>
                      </a:r>
                      <a:r>
                        <a:rPr lang="en-US" altLang="zh-CN" dirty="0"/>
                        <a:t/>
                      </a:r>
                      <a:br>
                        <a:rPr lang="en-US" altLang="zh-CN" dirty="0"/>
                      </a:br>
                      <a:r>
                        <a:rPr lang="zh-CN" altLang="en-US" dirty="0"/>
                        <a:t>估算</a:t>
                      </a:r>
                    </a:p>
                  </a:txBody>
                  <a:tcPr/>
                </a:tc>
                <a:extLst>
                  <a:ext uri="{0D108BD9-81ED-4DB2-BD59-A6C34878D82A}">
                    <a16:rowId xmlns="" xmlns:a16="http://schemas.microsoft.com/office/drawing/2014/main" val="10006"/>
                  </a:ext>
                </a:extLst>
              </a:tr>
              <a:tr h="370840">
                <a:tc vMerge="1">
                  <a:txBody>
                    <a:bodyPr/>
                    <a:lstStyle/>
                    <a:p>
                      <a:endParaRPr lang="zh-CN" altLang="en-US" dirty="0"/>
                    </a:p>
                  </a:txBody>
                  <a:tcPr/>
                </a:tc>
                <a:tc>
                  <a:txBody>
                    <a:bodyPr/>
                    <a:lstStyle/>
                    <a:p>
                      <a:r>
                        <a:rPr lang="zh-CN" altLang="en-US" dirty="0"/>
                        <a:t>完工估算</a:t>
                      </a:r>
                    </a:p>
                  </a:txBody>
                  <a:tcPr/>
                </a:tc>
                <a:tc>
                  <a:txBody>
                    <a:bodyPr/>
                    <a:lstStyle/>
                    <a:p>
                      <a:r>
                        <a:rPr lang="en-US" altLang="zh-CN" dirty="0"/>
                        <a:t>EAC</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重新估算完成整个项目所需要的成本</a:t>
                      </a:r>
                    </a:p>
                  </a:txBody>
                  <a:tcPr/>
                </a:tc>
                <a:tc>
                  <a:txBody>
                    <a:bodyPr/>
                    <a:lstStyle/>
                    <a:p>
                      <a:r>
                        <a:rPr lang="en-US" altLang="zh-CN" dirty="0"/>
                        <a:t>BAC/CPI</a:t>
                      </a:r>
                      <a:endParaRPr lang="zh-CN" altLang="en-US" dirty="0"/>
                    </a:p>
                  </a:txBody>
                  <a:tcPr/>
                </a:tc>
                <a:extLst>
                  <a:ext uri="{0D108BD9-81ED-4DB2-BD59-A6C34878D82A}">
                    <a16:rowId xmlns="" xmlns:a16="http://schemas.microsoft.com/office/drawing/2014/main" val="10007"/>
                  </a:ext>
                </a:extLst>
              </a:tr>
              <a:tr h="370840">
                <a:tc vMerge="1">
                  <a:txBody>
                    <a:bodyPr/>
                    <a:lstStyle/>
                    <a:p>
                      <a:endParaRPr lang="zh-CN" altLang="en-US" dirty="0"/>
                    </a:p>
                  </a:txBody>
                  <a:tcPr/>
                </a:tc>
                <a:tc>
                  <a:txBody>
                    <a:bodyPr/>
                    <a:lstStyle/>
                    <a:p>
                      <a:r>
                        <a:rPr lang="zh-CN" altLang="en-US" dirty="0"/>
                        <a:t>完工尚需</a:t>
                      </a:r>
                      <a:r>
                        <a:rPr lang="en-US" altLang="zh-CN" dirty="0"/>
                        <a:t/>
                      </a:r>
                      <a:br>
                        <a:rPr lang="en-US" altLang="zh-CN" dirty="0"/>
                      </a:br>
                      <a:r>
                        <a:rPr lang="zh-CN" altLang="en-US" dirty="0"/>
                        <a:t>绩效指数</a:t>
                      </a:r>
                    </a:p>
                  </a:txBody>
                  <a:tcPr/>
                </a:tc>
                <a:tc>
                  <a:txBody>
                    <a:bodyPr/>
                    <a:lstStyle/>
                    <a:p>
                      <a:r>
                        <a:rPr lang="en-US" altLang="zh-CN" dirty="0"/>
                        <a:t>TCPI</a:t>
                      </a:r>
                      <a:endParaRPr lang="zh-CN" altLang="en-US" dirty="0"/>
                    </a:p>
                  </a:txBody>
                  <a:tcPr/>
                </a:tc>
                <a:tc>
                  <a:txBody>
                    <a:bodyPr/>
                    <a:lstStyle/>
                    <a:p>
                      <a:r>
                        <a:rPr lang="zh-CN" altLang="en-US" dirty="0"/>
                        <a:t>重新估算的、为了在既定的预算内完工，而必须达到的未来绩效水平</a:t>
                      </a:r>
                    </a:p>
                  </a:txBody>
                  <a:tcPr/>
                </a:tc>
                <a:tc>
                  <a:txBody>
                    <a:bodyPr/>
                    <a:lstStyle/>
                    <a:p>
                      <a:r>
                        <a:rPr lang="en-US" altLang="zh-CN" dirty="0"/>
                        <a:t>(BAC-EV)/</a:t>
                      </a:r>
                      <a:br>
                        <a:rPr lang="en-US" altLang="zh-CN" dirty="0"/>
                      </a:br>
                      <a:r>
                        <a:rPr lang="en-US" altLang="zh-CN" dirty="0"/>
                        <a:t>(BAC-AC)</a:t>
                      </a:r>
                      <a:endParaRPr lang="zh-CN" altLang="en-US" dirty="0"/>
                    </a:p>
                  </a:txBody>
                  <a:tcPr/>
                </a:tc>
                <a:extLst>
                  <a:ext uri="{0D108BD9-81ED-4DB2-BD59-A6C34878D82A}">
                    <a16:rowId xmlns="" xmlns:a16="http://schemas.microsoft.com/office/drawing/2014/main" val="10008"/>
                  </a:ext>
                </a:extLst>
              </a:tr>
              <a:tr h="370840">
                <a:tc vMerge="1">
                  <a:txBody>
                    <a:bodyPr/>
                    <a:lstStyle/>
                    <a:p>
                      <a:pPr algn="ctr"/>
                      <a:endParaRPr lang="zh-CN" altLang="en-US" dirty="0"/>
                    </a:p>
                  </a:txBody>
                  <a:tcPr/>
                </a:tc>
                <a:tc>
                  <a:txBody>
                    <a:bodyPr/>
                    <a:lstStyle/>
                    <a:p>
                      <a:r>
                        <a:rPr lang="zh-CN" altLang="en-US" dirty="0"/>
                        <a:t>估计完工工期</a:t>
                      </a:r>
                    </a:p>
                  </a:txBody>
                  <a:tcPr/>
                </a:tc>
                <a:tc>
                  <a:txBody>
                    <a:bodyPr/>
                    <a:lstStyle/>
                    <a:p>
                      <a:r>
                        <a:rPr lang="en-US" altLang="zh-CN" dirty="0"/>
                        <a:t>EDAC</a:t>
                      </a:r>
                      <a:endParaRPr lang="zh-CN" altLang="en-US" dirty="0"/>
                    </a:p>
                  </a:txBody>
                  <a:tcPr/>
                </a:tc>
                <a:tc>
                  <a:txBody>
                    <a:bodyPr/>
                    <a:lstStyle/>
                    <a:p>
                      <a:r>
                        <a:rPr lang="zh-CN" altLang="en-US" dirty="0"/>
                        <a:t>重新估算完成整个项目的工期</a:t>
                      </a:r>
                    </a:p>
                  </a:txBody>
                  <a:tcPr/>
                </a:tc>
                <a:tc>
                  <a:txBody>
                    <a:bodyPr/>
                    <a:lstStyle/>
                    <a:p>
                      <a:r>
                        <a:rPr lang="en-US" altLang="zh-CN" dirty="0"/>
                        <a:t>BDAC/SPI</a:t>
                      </a:r>
                      <a:endParaRPr lang="zh-CN" altLang="en-US" dirty="0"/>
                    </a:p>
                  </a:txBody>
                  <a:tcPr/>
                </a:tc>
                <a:extLst>
                  <a:ext uri="{0D108BD9-81ED-4DB2-BD59-A6C34878D82A}">
                    <a16:rowId xmlns="" xmlns:a16="http://schemas.microsoft.com/office/drawing/2014/main" val="10009"/>
                  </a:ext>
                </a:extLst>
              </a:tr>
            </a:tbl>
          </a:graphicData>
        </a:graphic>
      </p:graphicFrame>
      <p:sp>
        <p:nvSpPr>
          <p:cNvPr id="4" name="页脚占位符 3"/>
          <p:cNvSpPr>
            <a:spLocks noGrp="1"/>
          </p:cNvSpPr>
          <p:nvPr>
            <p:ph type="ftr" sz="quarter" idx="10"/>
          </p:nvPr>
        </p:nvSpPr>
        <p:spPr/>
        <p:txBody>
          <a:bodyPr/>
          <a:lstStyle/>
          <a:p>
            <a:r>
              <a:rPr lang="en-US" smtClean="0"/>
              <a:t>Information Technology Project Management, Fifth Edition, Copyright 2007</a:t>
            </a:r>
            <a:endParaRPr lang="en-US" dirty="0"/>
          </a:p>
        </p:txBody>
      </p:sp>
    </p:spTree>
    <p:extLst>
      <p:ext uri="{BB962C8B-B14F-4D97-AF65-F5344CB8AC3E}">
        <p14:creationId xmlns:p14="http://schemas.microsoft.com/office/powerpoint/2010/main" val="4234706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305800" cy="762000"/>
          </a:xfrm>
        </p:spPr>
        <p:txBody>
          <a:bodyPr/>
          <a:lstStyle/>
          <a:p>
            <a:r>
              <a:rPr lang="zh-CN" altLang="en-US" dirty="0"/>
              <a:t>挣值管理法练习</a:t>
            </a:r>
          </a:p>
        </p:txBody>
      </p:sp>
      <p:sp>
        <p:nvSpPr>
          <p:cNvPr id="3" name="内容占位符 2"/>
          <p:cNvSpPr>
            <a:spLocks noGrp="1"/>
          </p:cNvSpPr>
          <p:nvPr>
            <p:ph sz="quarter" idx="1"/>
          </p:nvPr>
        </p:nvSpPr>
        <p:spPr>
          <a:xfrm>
            <a:off x="381000" y="1121238"/>
            <a:ext cx="8305800" cy="5867400"/>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r>
              <a:rPr lang="en-US" altLang="zh-CN" dirty="0" smtClean="0"/>
              <a:t>                 =             0.8</a:t>
            </a:r>
            <a:r>
              <a:rPr lang="zh-CN" altLang="en-US" dirty="0" smtClean="0"/>
              <a:t>*</a:t>
            </a:r>
            <a:r>
              <a:rPr lang="en-US" altLang="zh-CN" dirty="0" smtClean="0"/>
              <a:t>1000</a:t>
            </a:r>
            <a:endParaRPr lang="en-US" altLang="zh-CN" dirty="0"/>
          </a:p>
          <a:p>
            <a:pPr lvl="1"/>
            <a:r>
              <a:rPr lang="en-US" altLang="zh-CN" dirty="0"/>
              <a:t>AC                           </a:t>
            </a:r>
            <a:r>
              <a:rPr lang="en-US" altLang="zh-CN" dirty="0" smtClean="0"/>
              <a:t>=              300</a:t>
            </a:r>
            <a:endParaRPr lang="en-US" altLang="zh-CN" dirty="0"/>
          </a:p>
          <a:p>
            <a:pPr lvl="1"/>
            <a:r>
              <a:rPr lang="en-US" altLang="zh-CN" dirty="0"/>
              <a:t>EV                           </a:t>
            </a:r>
            <a:r>
              <a:rPr lang="en-US" altLang="zh-CN" dirty="0" smtClean="0"/>
              <a:t>=              500</a:t>
            </a:r>
            <a:endParaRPr lang="en-US" altLang="zh-CN" dirty="0"/>
          </a:p>
          <a:p>
            <a:pPr lvl="1"/>
            <a:r>
              <a:rPr lang="en-US" altLang="zh-CN" dirty="0"/>
              <a:t>BAC                         </a:t>
            </a:r>
            <a:r>
              <a:rPr lang="en-US" altLang="zh-CN" dirty="0" smtClean="0"/>
              <a:t>=              1000</a:t>
            </a:r>
            <a:endParaRPr lang="en-US" altLang="zh-CN" dirty="0"/>
          </a:p>
          <a:p>
            <a:pPr lvl="1"/>
            <a:r>
              <a:rPr lang="en-US" altLang="zh-CN" dirty="0"/>
              <a:t>BDAC                      =</a:t>
            </a:r>
          </a:p>
          <a:p>
            <a:pPr lvl="1"/>
            <a:r>
              <a:rPr lang="en-US" altLang="zh-CN" dirty="0"/>
              <a:t>CV                           =</a:t>
            </a:r>
          </a:p>
          <a:p>
            <a:pPr lvl="1"/>
            <a:r>
              <a:rPr lang="en-US" altLang="zh-CN" dirty="0"/>
              <a:t>CPI                          =</a:t>
            </a:r>
          </a:p>
          <a:p>
            <a:pPr lvl="1"/>
            <a:r>
              <a:rPr lang="en-US" altLang="zh-CN" dirty="0"/>
              <a:t>SV                           =</a:t>
            </a:r>
          </a:p>
          <a:p>
            <a:pPr lvl="1"/>
            <a:r>
              <a:rPr lang="en-US" altLang="zh-CN" dirty="0"/>
              <a:t>SPI                          =</a:t>
            </a:r>
          </a:p>
          <a:p>
            <a:pPr lvl="1"/>
            <a:r>
              <a:rPr lang="en-US" altLang="zh-CN" dirty="0"/>
              <a:t>EAC = BAC/CPI     =</a:t>
            </a:r>
          </a:p>
          <a:p>
            <a:pPr lvl="1"/>
            <a:r>
              <a:rPr lang="en-US" altLang="zh-CN" dirty="0"/>
              <a:t>EDAC=BDAC/SPI  = </a:t>
            </a:r>
            <a:endParaRPr lang="zh-CN" altLang="en-US" dirty="0"/>
          </a:p>
        </p:txBody>
      </p:sp>
      <p:sp>
        <p:nvSpPr>
          <p:cNvPr id="6" name="TextBox 5"/>
          <p:cNvSpPr txBox="1"/>
          <p:nvPr/>
        </p:nvSpPr>
        <p:spPr>
          <a:xfrm>
            <a:off x="3375609" y="2057400"/>
            <a:ext cx="1963999" cy="4324261"/>
          </a:xfrm>
          <a:prstGeom prst="rect">
            <a:avLst/>
          </a:prstGeom>
          <a:noFill/>
        </p:spPr>
        <p:txBody>
          <a:bodyPr wrap="none" rtlCol="0">
            <a:spAutoFit/>
          </a:bodyPr>
          <a:lstStyle/>
          <a:p>
            <a:pPr>
              <a:lnSpc>
                <a:spcPct val="125000"/>
              </a:lnSpc>
            </a:pPr>
            <a:r>
              <a:rPr lang="en-US" altLang="zh-CN" dirty="0"/>
              <a:t>800</a:t>
            </a:r>
          </a:p>
          <a:p>
            <a:pPr>
              <a:lnSpc>
                <a:spcPct val="125000"/>
              </a:lnSpc>
            </a:pPr>
            <a:r>
              <a:rPr lang="en-US" altLang="zh-CN" dirty="0"/>
              <a:t>300</a:t>
            </a:r>
          </a:p>
          <a:p>
            <a:pPr>
              <a:lnSpc>
                <a:spcPct val="125000"/>
              </a:lnSpc>
            </a:pPr>
            <a:r>
              <a:rPr lang="en-US" altLang="zh-CN" dirty="0"/>
              <a:t>500</a:t>
            </a:r>
          </a:p>
          <a:p>
            <a:pPr>
              <a:lnSpc>
                <a:spcPct val="125000"/>
              </a:lnSpc>
            </a:pPr>
            <a:r>
              <a:rPr lang="en-US" altLang="zh-CN" dirty="0"/>
              <a:t>1000</a:t>
            </a:r>
          </a:p>
          <a:p>
            <a:pPr>
              <a:lnSpc>
                <a:spcPct val="125000"/>
              </a:lnSpc>
            </a:pPr>
            <a:r>
              <a:rPr lang="en-US" altLang="zh-CN" dirty="0"/>
              <a:t>6</a:t>
            </a:r>
            <a:r>
              <a:rPr lang="zh-CN" altLang="en-US" dirty="0" smtClean="0"/>
              <a:t>周      </a:t>
            </a:r>
            <a:r>
              <a:rPr lang="en-US" altLang="zh-CN" dirty="0" smtClean="0"/>
              <a:t>6</a:t>
            </a:r>
            <a:endParaRPr lang="en-US" altLang="zh-CN" dirty="0"/>
          </a:p>
          <a:p>
            <a:pPr>
              <a:lnSpc>
                <a:spcPct val="125000"/>
              </a:lnSpc>
            </a:pPr>
            <a:r>
              <a:rPr lang="en-US" altLang="zh-CN" dirty="0" smtClean="0"/>
              <a:t>200   500-300</a:t>
            </a:r>
            <a:endParaRPr lang="en-US" altLang="zh-CN" dirty="0"/>
          </a:p>
          <a:p>
            <a:pPr>
              <a:lnSpc>
                <a:spcPct val="125000"/>
              </a:lnSpc>
            </a:pPr>
            <a:r>
              <a:rPr lang="en-US" altLang="zh-CN" dirty="0" smtClean="0"/>
              <a:t>1.7   500</a:t>
            </a:r>
            <a:r>
              <a:rPr lang="en-US" altLang="zh-CN" dirty="0" smtClean="0"/>
              <a:t>/300</a:t>
            </a:r>
            <a:endParaRPr lang="en-US" altLang="zh-CN" dirty="0"/>
          </a:p>
          <a:p>
            <a:pPr>
              <a:lnSpc>
                <a:spcPct val="125000"/>
              </a:lnSpc>
            </a:pPr>
            <a:r>
              <a:rPr lang="en-US" altLang="zh-CN" dirty="0"/>
              <a:t>- </a:t>
            </a:r>
            <a:r>
              <a:rPr lang="en-US" altLang="zh-CN" dirty="0" smtClean="0"/>
              <a:t>300  500-800</a:t>
            </a:r>
            <a:endParaRPr lang="en-US" altLang="zh-CN" dirty="0"/>
          </a:p>
          <a:p>
            <a:pPr>
              <a:lnSpc>
                <a:spcPct val="125000"/>
              </a:lnSpc>
            </a:pPr>
            <a:r>
              <a:rPr lang="en-US" altLang="zh-CN" smtClean="0"/>
              <a:t>0.625   500</a:t>
            </a:r>
            <a:r>
              <a:rPr lang="en-US" altLang="zh-CN" smtClean="0"/>
              <a:t>/800</a:t>
            </a:r>
            <a:endParaRPr lang="en-US" altLang="zh-CN" dirty="0"/>
          </a:p>
          <a:p>
            <a:pPr>
              <a:lnSpc>
                <a:spcPct val="125000"/>
              </a:lnSpc>
            </a:pPr>
            <a:r>
              <a:rPr lang="en-US" altLang="zh-CN" dirty="0"/>
              <a:t>600</a:t>
            </a:r>
          </a:p>
          <a:p>
            <a:pPr>
              <a:lnSpc>
                <a:spcPct val="125000"/>
              </a:lnSpc>
            </a:pPr>
            <a:r>
              <a:rPr lang="en-US" altLang="zh-CN" dirty="0"/>
              <a:t>9.6</a:t>
            </a:r>
            <a:r>
              <a:rPr lang="zh-CN" altLang="en-US" dirty="0"/>
              <a:t>周</a:t>
            </a:r>
          </a:p>
        </p:txBody>
      </p:sp>
    </p:spTree>
    <p:extLst>
      <p:ext uri="{BB962C8B-B14F-4D97-AF65-F5344CB8AC3E}">
        <p14:creationId xmlns:p14="http://schemas.microsoft.com/office/powerpoint/2010/main" val="24812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extLst>
      <p:ext uri="{BB962C8B-B14F-4D97-AF65-F5344CB8AC3E}">
        <p14:creationId xmlns:p14="http://schemas.microsoft.com/office/powerpoint/2010/main" val="1521801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371600"/>
            <a:ext cx="4419600" cy="4572000"/>
          </a:xfrm>
        </p:spPr>
        <p:txBody>
          <a:bodyPr/>
          <a:lstStyle/>
          <a:p>
            <a:r>
              <a:rPr lang="zh-CN" altLang="en-US" sz="2400" dirty="0">
                <a:latin typeface="Arial" charset="0"/>
              </a:rPr>
              <a:t>在项目进行的第四个月，计划的总费用 是</a:t>
            </a:r>
            <a:r>
              <a:rPr lang="en-US" altLang="zh-CN" sz="2400" dirty="0">
                <a:latin typeface="Arial" charset="0"/>
              </a:rPr>
              <a:t>10</a:t>
            </a:r>
            <a:r>
              <a:rPr lang="zh-CN" altLang="en-US" sz="2400" dirty="0">
                <a:latin typeface="Arial" charset="0"/>
              </a:rPr>
              <a:t>万元，而实际支付是</a:t>
            </a:r>
            <a:r>
              <a:rPr lang="en-US" altLang="zh-CN" sz="2400" dirty="0">
                <a:latin typeface="Arial" charset="0"/>
              </a:rPr>
              <a:t>12</a:t>
            </a:r>
            <a:r>
              <a:rPr lang="zh-CN" altLang="en-US" sz="2400" dirty="0">
                <a:latin typeface="Arial" charset="0"/>
              </a:rPr>
              <a:t>万元，这个项目的进度如何？</a:t>
            </a:r>
            <a:endParaRPr lang="en-US" altLang="zh-CN" sz="2400" dirty="0">
              <a:latin typeface="Arial" charset="0"/>
            </a:endParaRPr>
          </a:p>
          <a:p>
            <a:pPr marL="776288" lvl="1" indent="-457200">
              <a:buFont typeface="+mj-lt"/>
              <a:buAutoNum type="alphaUcPeriod"/>
            </a:pPr>
            <a:r>
              <a:rPr lang="zh-CN" altLang="en-US" sz="2000" dirty="0"/>
              <a:t>比时间表提前</a:t>
            </a:r>
            <a:endParaRPr lang="en-US" altLang="zh-CN" sz="2000" dirty="0"/>
          </a:p>
          <a:p>
            <a:pPr marL="776288" lvl="1" indent="-457200">
              <a:buFont typeface="+mj-lt"/>
              <a:buAutoNum type="alphaUcPeriod"/>
            </a:pPr>
            <a:r>
              <a:rPr lang="zh-CN" altLang="en-US" sz="2000" dirty="0"/>
              <a:t>由于成本超支，项目面临困难</a:t>
            </a:r>
            <a:endParaRPr lang="en-US" altLang="zh-CN" sz="2000" dirty="0"/>
          </a:p>
          <a:p>
            <a:pPr marL="776288" lvl="1" indent="-457200">
              <a:buFont typeface="+mj-lt"/>
              <a:buAutoNum type="alphaUcPeriod"/>
            </a:pPr>
            <a:r>
              <a:rPr lang="zh-CN" altLang="en-US" sz="2000" dirty="0"/>
              <a:t>项目将在原来的预算内完成</a:t>
            </a:r>
            <a:endParaRPr lang="en-US" altLang="zh-CN" sz="2000" dirty="0"/>
          </a:p>
          <a:p>
            <a:pPr marL="776288" lvl="1" indent="-457200">
              <a:buFont typeface="+mj-lt"/>
              <a:buAutoNum type="alphaUcPeriod"/>
            </a:pPr>
            <a:r>
              <a:rPr lang="zh-CN" altLang="en-US" sz="2000" dirty="0"/>
              <a:t>提供的信息不足以对这一问题做出判断</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2020305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556682"/>
            <a:ext cx="4419600" cy="4572000"/>
          </a:xfrm>
        </p:spPr>
        <p:txBody>
          <a:bodyPr/>
          <a:lstStyle/>
          <a:p>
            <a:r>
              <a:rPr lang="zh-CN" altLang="en-US" sz="2400" dirty="0">
                <a:latin typeface="Arial" charset="0"/>
              </a:rPr>
              <a:t>在项目绩效审核会上，项目经理告诉团队实际成本低于初始估算，进度执行良好，比计划的基准还稍好一些。在这种情况下使用挣值管理，</a:t>
            </a:r>
            <a:r>
              <a:rPr lang="en-US" altLang="zh-CN" sz="2400" dirty="0">
                <a:latin typeface="Arial" charset="0"/>
              </a:rPr>
              <a:t>CPI</a:t>
            </a:r>
            <a:r>
              <a:rPr lang="zh-CN" altLang="en-US" sz="2400" dirty="0">
                <a:latin typeface="Arial" charset="0"/>
              </a:rPr>
              <a:t>和</a:t>
            </a:r>
            <a:r>
              <a:rPr lang="en-US" altLang="zh-CN" sz="2400" dirty="0">
                <a:latin typeface="Arial" charset="0"/>
              </a:rPr>
              <a:t>SPI</a:t>
            </a:r>
            <a:r>
              <a:rPr lang="zh-CN" altLang="en-US" sz="2400" dirty="0">
                <a:latin typeface="Arial" charset="0"/>
              </a:rPr>
              <a:t>的指数表现如何？</a:t>
            </a:r>
            <a:endParaRPr lang="en-US" altLang="zh-CN" sz="2400" dirty="0">
              <a:latin typeface="Arial" charset="0"/>
            </a:endParaRPr>
          </a:p>
          <a:p>
            <a:pPr marL="776288" lvl="1" indent="-457200">
              <a:buFont typeface="+mj-lt"/>
              <a:buAutoNum type="alphaUcPeriod"/>
            </a:pPr>
            <a:r>
              <a:rPr lang="en-US" altLang="zh-CN" sz="2000" dirty="0"/>
              <a:t>CPI&gt;1.0;SPI&lt;1.0</a:t>
            </a:r>
          </a:p>
          <a:p>
            <a:pPr marL="776288" lvl="1" indent="-457200">
              <a:buFont typeface="+mj-lt"/>
              <a:buAutoNum type="alphaUcPeriod"/>
            </a:pPr>
            <a:r>
              <a:rPr lang="en-US" altLang="zh-CN" sz="2000" dirty="0"/>
              <a:t>CPI&gt;1.0;SPI&gt;1.0</a:t>
            </a:r>
          </a:p>
          <a:p>
            <a:pPr marL="776288" lvl="1" indent="-457200">
              <a:buFont typeface="+mj-lt"/>
              <a:buAutoNum type="alphaUcPeriod"/>
            </a:pPr>
            <a:r>
              <a:rPr lang="en-US" altLang="zh-CN" sz="2000" dirty="0"/>
              <a:t>CPI&lt;1.0;SPI&gt;1.0</a:t>
            </a:r>
          </a:p>
          <a:p>
            <a:pPr marL="776288"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769257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485903"/>
            <a:ext cx="4419600" cy="4572000"/>
          </a:xfrm>
        </p:spPr>
        <p:txBody>
          <a:bodyPr/>
          <a:lstStyle/>
          <a:p>
            <a:r>
              <a:rPr lang="zh-CN" altLang="en-US" sz="2400" dirty="0">
                <a:latin typeface="Arial" charset="0"/>
              </a:rPr>
              <a:t>一项偏差报告显示</a:t>
            </a:r>
            <a:r>
              <a:rPr lang="en-US" altLang="zh-CN" sz="2400" dirty="0">
                <a:latin typeface="Arial" charset="0"/>
              </a:rPr>
              <a:t>PV=120,EV=100,AC=120.</a:t>
            </a:r>
            <a:r>
              <a:rPr lang="zh-CN" altLang="en-US" sz="2400" dirty="0">
                <a:latin typeface="Arial" charset="0"/>
              </a:rPr>
              <a:t>基于上述数据，下列哪种说法是正确的？</a:t>
            </a:r>
            <a:endParaRPr lang="en-US" altLang="zh-CN" sz="2400" dirty="0">
              <a:latin typeface="Arial" charset="0"/>
            </a:endParaRPr>
          </a:p>
          <a:p>
            <a:pPr marL="776288" lvl="1" indent="-457200">
              <a:buFont typeface="+mj-lt"/>
              <a:buAutoNum type="alphaUcPeriod"/>
            </a:pPr>
            <a:r>
              <a:rPr lang="zh-CN" altLang="en-US" sz="2000" dirty="0"/>
              <a:t>落后于进度，符合预算</a:t>
            </a:r>
            <a:endParaRPr lang="en-US" altLang="zh-CN" sz="2000" dirty="0"/>
          </a:p>
          <a:p>
            <a:pPr marL="776288" lvl="1" indent="-457200">
              <a:buFont typeface="+mj-lt"/>
              <a:buAutoNum type="alphaUcPeriod"/>
            </a:pPr>
            <a:r>
              <a:rPr lang="zh-CN" altLang="en-US" sz="2000" dirty="0"/>
              <a:t>超前于进度，超出预算</a:t>
            </a:r>
            <a:endParaRPr lang="en-US" altLang="zh-CN" sz="2000" dirty="0"/>
          </a:p>
          <a:p>
            <a:pPr marL="776288" lvl="1" indent="-457200">
              <a:buFont typeface="+mj-lt"/>
              <a:buAutoNum type="alphaUcPeriod"/>
            </a:pPr>
            <a:r>
              <a:rPr lang="zh-CN" altLang="en-US" sz="2000" dirty="0"/>
              <a:t>落后于进度，超出预算</a:t>
            </a:r>
            <a:endParaRPr lang="en-US" altLang="zh-CN" sz="2000" dirty="0"/>
          </a:p>
          <a:p>
            <a:pPr marL="776288" lvl="1" indent="-457200">
              <a:buFont typeface="+mj-lt"/>
              <a:buAutoNum type="alphaUcPeriod"/>
            </a:pPr>
            <a:r>
              <a:rPr lang="zh-CN" altLang="en-US" sz="2000" dirty="0"/>
              <a:t>超前于进度，符合预算</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2100379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371600"/>
            <a:ext cx="4419600" cy="4572000"/>
          </a:xfrm>
        </p:spPr>
        <p:txBody>
          <a:bodyPr/>
          <a:lstStyle/>
          <a:p>
            <a:r>
              <a:rPr lang="zh-CN" altLang="en-US" sz="2400" dirty="0">
                <a:latin typeface="Arial" charset="0"/>
              </a:rPr>
              <a:t>假设挣值</a:t>
            </a:r>
            <a:r>
              <a:rPr lang="en-US" altLang="zh-CN" sz="2400" dirty="0">
                <a:latin typeface="Arial" charset="0"/>
              </a:rPr>
              <a:t>(EV)=350</a:t>
            </a:r>
            <a:r>
              <a:rPr lang="zh-CN" altLang="en-US" sz="2400" dirty="0">
                <a:latin typeface="Arial" charset="0"/>
              </a:rPr>
              <a:t>，实际成本</a:t>
            </a:r>
            <a:r>
              <a:rPr lang="en-US" altLang="zh-CN" sz="2400" dirty="0">
                <a:latin typeface="Arial" charset="0"/>
              </a:rPr>
              <a:t>(AC)=400</a:t>
            </a:r>
            <a:r>
              <a:rPr lang="zh-CN" altLang="en-US" sz="2400" dirty="0">
                <a:latin typeface="Arial" charset="0"/>
              </a:rPr>
              <a:t>，计划值</a:t>
            </a:r>
            <a:r>
              <a:rPr lang="en-US" altLang="zh-CN" sz="2400" dirty="0">
                <a:latin typeface="Arial" charset="0"/>
              </a:rPr>
              <a:t>(PV)=325</a:t>
            </a:r>
            <a:r>
              <a:rPr lang="zh-CN" altLang="en-US" sz="2400" dirty="0">
                <a:latin typeface="Arial" charset="0"/>
              </a:rPr>
              <a:t>，那么成本偏差</a:t>
            </a:r>
            <a:r>
              <a:rPr lang="en-US" altLang="zh-CN" sz="2400" dirty="0">
                <a:latin typeface="Arial" charset="0"/>
              </a:rPr>
              <a:t>(CV)</a:t>
            </a:r>
            <a:r>
              <a:rPr lang="zh-CN" altLang="en-US" sz="2400" dirty="0">
                <a:latin typeface="Arial" charset="0"/>
              </a:rPr>
              <a:t>等于</a:t>
            </a:r>
            <a:endParaRPr lang="en-US" altLang="zh-CN" sz="2400" dirty="0">
              <a:latin typeface="Arial" charset="0"/>
            </a:endParaRPr>
          </a:p>
          <a:p>
            <a:pPr marL="776288" lvl="1" indent="-457200">
              <a:buFont typeface="+mj-lt"/>
              <a:buAutoNum type="alphaUcPeriod"/>
            </a:pPr>
            <a:r>
              <a:rPr lang="en-US" altLang="zh-CN" sz="2000" dirty="0"/>
              <a:t>350</a:t>
            </a:r>
          </a:p>
          <a:p>
            <a:pPr marL="776288" lvl="1" indent="-457200">
              <a:buFont typeface="+mj-lt"/>
              <a:buAutoNum type="alphaUcPeriod"/>
            </a:pPr>
            <a:r>
              <a:rPr lang="en-US" altLang="zh-CN" sz="2000" dirty="0"/>
              <a:t>-75</a:t>
            </a:r>
          </a:p>
          <a:p>
            <a:pPr marL="776288" lvl="1" indent="-457200">
              <a:buFont typeface="+mj-lt"/>
              <a:buAutoNum type="alphaUcPeriod"/>
            </a:pPr>
            <a:r>
              <a:rPr lang="en-US" altLang="zh-CN" sz="2000" dirty="0"/>
              <a:t>400</a:t>
            </a:r>
          </a:p>
          <a:p>
            <a:pPr marL="776288"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418110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2"/>
          <a:srcRect/>
          <a:stretch>
            <a:fillRect/>
          </a:stretch>
        </p:blipFill>
        <p:spPr bwMode="auto">
          <a:xfrm>
            <a:off x="5894614" y="2242457"/>
            <a:ext cx="3249386" cy="3249386"/>
          </a:xfrm>
          <a:prstGeom prst="rect">
            <a:avLst/>
          </a:prstGeom>
          <a:noFill/>
        </p:spPr>
      </p:pic>
      <p:sp>
        <p:nvSpPr>
          <p:cNvPr id="2" name="标题 1"/>
          <p:cNvSpPr>
            <a:spLocks noGrp="1"/>
          </p:cNvSpPr>
          <p:nvPr>
            <p:ph type="title"/>
          </p:nvPr>
        </p:nvSpPr>
        <p:spPr>
          <a:noFill/>
          <a:ln w="9525">
            <a:noFill/>
            <a:miter lim="800000"/>
            <a:headEnd/>
            <a:tailEnd/>
          </a:ln>
        </p:spPr>
        <p:txBody>
          <a:bodyPr vert="horz" wrap="square" lIns="0" tIns="45720" rIns="0" bIns="45720" numCol="1" anchor="t" anchorCtr="0" compatLnSpc="1">
            <a:prstTxWarp prst="textNoShape">
              <a:avLst/>
            </a:prstTxWarp>
          </a:bodyPr>
          <a:lstStyle/>
          <a:p>
            <a:r>
              <a:rPr lang="zh-CN" altLang="en-US" dirty="0"/>
              <a:t>思考</a:t>
            </a:r>
          </a:p>
        </p:txBody>
      </p:sp>
      <p:sp>
        <p:nvSpPr>
          <p:cNvPr id="3" name="内容占位符 2"/>
          <p:cNvSpPr>
            <a:spLocks noGrp="1"/>
          </p:cNvSpPr>
          <p:nvPr>
            <p:ph sz="quarter" idx="1"/>
          </p:nvPr>
        </p:nvSpPr>
        <p:spPr>
          <a:xfrm>
            <a:off x="295276" y="1489075"/>
            <a:ext cx="5566682" cy="4313238"/>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itchFamily="34" charset="-122"/>
                <a:ea typeface="微软雅黑" pitchFamily="34" charset="-122"/>
              </a:rPr>
              <a:t>但是，项目实施的客观环境随时都在变化，项目计划要对项目实施有切实的指导作用，就必须及时识别环境的变化，迅速作出必要的应对和调整；</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4876800" y="1447800"/>
            <a:ext cx="3810000" cy="3810000"/>
          </a:xfrm>
          <a:prstGeom prst="rect">
            <a:avLst/>
          </a:prstGeom>
          <a:noFill/>
        </p:spPr>
      </p:pic>
      <p:sp>
        <p:nvSpPr>
          <p:cNvPr id="3" name="内容占位符 2"/>
          <p:cNvSpPr>
            <a:spLocks noGrp="1"/>
          </p:cNvSpPr>
          <p:nvPr>
            <p:ph sz="quarter" idx="1"/>
          </p:nvPr>
        </p:nvSpPr>
        <p:spPr>
          <a:xfrm>
            <a:off x="381000" y="1371600"/>
            <a:ext cx="4419600" cy="4572000"/>
          </a:xfrm>
        </p:spPr>
        <p:txBody>
          <a:bodyPr/>
          <a:lstStyle/>
          <a:p>
            <a:r>
              <a:rPr lang="zh-CN" altLang="en-US" sz="2400" dirty="0">
                <a:latin typeface="Arial" charset="0"/>
              </a:rPr>
              <a:t>一般，计算完工估算</a:t>
            </a:r>
            <a:r>
              <a:rPr lang="en-US" altLang="zh-CN" sz="2400" dirty="0">
                <a:latin typeface="Arial" charset="0"/>
              </a:rPr>
              <a:t>(EAC)</a:t>
            </a:r>
            <a:r>
              <a:rPr lang="zh-CN" altLang="en-US" sz="2400" dirty="0">
                <a:latin typeface="Arial" charset="0"/>
              </a:rPr>
              <a:t>的方法是用完工预算</a:t>
            </a:r>
            <a:r>
              <a:rPr lang="en-US" altLang="zh-CN" sz="2400" dirty="0">
                <a:latin typeface="Arial" charset="0"/>
              </a:rPr>
              <a:t>(BAC)</a:t>
            </a:r>
            <a:r>
              <a:rPr lang="zh-CN" altLang="en-US" sz="2400" dirty="0">
                <a:latin typeface="Arial" charset="0"/>
              </a:rPr>
              <a:t>：</a:t>
            </a:r>
            <a:endParaRPr lang="en-US" altLang="zh-CN" sz="2400" dirty="0">
              <a:latin typeface="Arial" charset="0"/>
            </a:endParaRPr>
          </a:p>
          <a:p>
            <a:pPr marL="776288" lvl="1" indent="-457200">
              <a:buFont typeface="+mj-lt"/>
              <a:buAutoNum type="alphaUcPeriod"/>
            </a:pPr>
            <a:r>
              <a:rPr lang="zh-CN" altLang="en-US" sz="2000" dirty="0"/>
              <a:t>除以进度绩效指数</a:t>
            </a:r>
            <a:r>
              <a:rPr lang="en-US" altLang="zh-CN" sz="2000" dirty="0"/>
              <a:t>(SPI)</a:t>
            </a:r>
          </a:p>
          <a:p>
            <a:pPr marL="776288" lvl="1" indent="-457200">
              <a:buFont typeface="+mj-lt"/>
              <a:buAutoNum type="alphaUcPeriod"/>
            </a:pPr>
            <a:r>
              <a:rPr lang="zh-CN" altLang="en-US" sz="2000" dirty="0"/>
              <a:t>乘以进度绩效指数</a:t>
            </a:r>
            <a:r>
              <a:rPr lang="en-US" altLang="zh-CN" sz="2000" dirty="0"/>
              <a:t>(SPI)</a:t>
            </a:r>
          </a:p>
          <a:p>
            <a:pPr marL="776288" lvl="1" indent="-457200">
              <a:buFont typeface="+mj-lt"/>
              <a:buAutoNum type="alphaUcPeriod"/>
            </a:pPr>
            <a:r>
              <a:rPr lang="zh-CN" altLang="en-US" sz="2000" dirty="0"/>
              <a:t>乘以费用绩效指数</a:t>
            </a:r>
            <a:r>
              <a:rPr lang="en-US" altLang="zh-CN" sz="2000" dirty="0"/>
              <a:t>(CPI)</a:t>
            </a:r>
          </a:p>
          <a:p>
            <a:pPr marL="776288"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
        <p:nvSpPr>
          <p:cNvPr id="7" name="标题 1"/>
          <p:cNvSpPr>
            <a:spLocks noGrp="1"/>
          </p:cNvSpPr>
          <p:nvPr>
            <p:ph type="title"/>
          </p:nvPr>
        </p:nvSpPr>
        <p:spPr>
          <a:xfrm>
            <a:off x="300038" y="252413"/>
            <a:ext cx="8520112" cy="647700"/>
          </a:xfrm>
        </p:spPr>
        <p:txBody>
          <a:bodyPr/>
          <a:lstStyle/>
          <a:p>
            <a:r>
              <a:rPr lang="en-US" altLang="zh-CN" dirty="0"/>
              <a:t>EVM</a:t>
            </a:r>
            <a:r>
              <a:rPr lang="zh-CN" altLang="en-US" dirty="0"/>
              <a:t>练习</a:t>
            </a:r>
          </a:p>
        </p:txBody>
      </p:sp>
    </p:spTree>
    <p:extLst>
      <p:ext uri="{BB962C8B-B14F-4D97-AF65-F5344CB8AC3E}">
        <p14:creationId xmlns:p14="http://schemas.microsoft.com/office/powerpoint/2010/main" val="698495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extLst>
              <p:ext uri="{D42A27DB-BD31-4B8C-83A1-F6EECF244321}">
                <p14:modId xmlns:p14="http://schemas.microsoft.com/office/powerpoint/2010/main" val="2551914549"/>
              </p:ext>
            </p:extLst>
          </p:nvPr>
        </p:nvGraphicFramePr>
        <p:xfrm>
          <a:off x="381000" y="1600200"/>
          <a:ext cx="8305803" cy="2494280"/>
        </p:xfrm>
        <a:graphic>
          <a:graphicData uri="http://schemas.openxmlformats.org/drawingml/2006/table">
            <a:tbl>
              <a:tblPr firstRow="1" bandRow="1">
                <a:tableStyleId>{5940675A-B579-460E-94D1-54222C63F5DA}</a:tableStyleId>
              </a:tblPr>
              <a:tblGrid>
                <a:gridCol w="922867">
                  <a:extLst>
                    <a:ext uri="{9D8B030D-6E8A-4147-A177-3AD203B41FA5}">
                      <a16:colId xmlns="" xmlns:a16="http://schemas.microsoft.com/office/drawing/2014/main" val="20000"/>
                    </a:ext>
                  </a:extLst>
                </a:gridCol>
                <a:gridCol w="922867">
                  <a:extLst>
                    <a:ext uri="{9D8B030D-6E8A-4147-A177-3AD203B41FA5}">
                      <a16:colId xmlns="" xmlns:a16="http://schemas.microsoft.com/office/drawing/2014/main" val="20001"/>
                    </a:ext>
                  </a:extLst>
                </a:gridCol>
                <a:gridCol w="922867">
                  <a:extLst>
                    <a:ext uri="{9D8B030D-6E8A-4147-A177-3AD203B41FA5}">
                      <a16:colId xmlns="" xmlns:a16="http://schemas.microsoft.com/office/drawing/2014/main" val="20002"/>
                    </a:ext>
                  </a:extLst>
                </a:gridCol>
                <a:gridCol w="922867">
                  <a:extLst>
                    <a:ext uri="{9D8B030D-6E8A-4147-A177-3AD203B41FA5}">
                      <a16:colId xmlns="" xmlns:a16="http://schemas.microsoft.com/office/drawing/2014/main" val="20003"/>
                    </a:ext>
                  </a:extLst>
                </a:gridCol>
                <a:gridCol w="922867">
                  <a:extLst>
                    <a:ext uri="{9D8B030D-6E8A-4147-A177-3AD203B41FA5}">
                      <a16:colId xmlns="" xmlns:a16="http://schemas.microsoft.com/office/drawing/2014/main" val="20004"/>
                    </a:ext>
                  </a:extLst>
                </a:gridCol>
                <a:gridCol w="922867">
                  <a:extLst>
                    <a:ext uri="{9D8B030D-6E8A-4147-A177-3AD203B41FA5}">
                      <a16:colId xmlns="" xmlns:a16="http://schemas.microsoft.com/office/drawing/2014/main" val="20005"/>
                    </a:ext>
                  </a:extLst>
                </a:gridCol>
                <a:gridCol w="922867">
                  <a:extLst>
                    <a:ext uri="{9D8B030D-6E8A-4147-A177-3AD203B41FA5}">
                      <a16:colId xmlns="" xmlns:a16="http://schemas.microsoft.com/office/drawing/2014/main" val="20006"/>
                    </a:ext>
                  </a:extLst>
                </a:gridCol>
                <a:gridCol w="922867">
                  <a:extLst>
                    <a:ext uri="{9D8B030D-6E8A-4147-A177-3AD203B41FA5}">
                      <a16:colId xmlns="" xmlns:a16="http://schemas.microsoft.com/office/drawing/2014/main" val="20007"/>
                    </a:ext>
                  </a:extLst>
                </a:gridCol>
                <a:gridCol w="922867">
                  <a:extLst>
                    <a:ext uri="{9D8B030D-6E8A-4147-A177-3AD203B41FA5}">
                      <a16:colId xmlns="" xmlns:a16="http://schemas.microsoft.com/office/drawing/2014/main" val="20008"/>
                    </a:ext>
                  </a:extLst>
                </a:gridCol>
              </a:tblGrid>
              <a:tr h="370840">
                <a:tc>
                  <a:txBody>
                    <a:bodyPr/>
                    <a:lstStyle/>
                    <a:p>
                      <a:pPr algn="ctr"/>
                      <a:endParaRPr lang="zh-CN" altLang="en-US" b="1" dirty="0"/>
                    </a:p>
                  </a:txBody>
                  <a:tcPr/>
                </a:tc>
                <a:tc>
                  <a:txBody>
                    <a:bodyPr/>
                    <a:lstStyle/>
                    <a:p>
                      <a:pPr algn="ctr"/>
                      <a:r>
                        <a:rPr lang="zh-CN" altLang="en-US" b="1" dirty="0"/>
                        <a:t>活动</a:t>
                      </a:r>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extLst>
                  <a:ext uri="{0D108BD9-81ED-4DB2-BD59-A6C34878D82A}">
                    <a16:rowId xmlns="" xmlns:a16="http://schemas.microsoft.com/office/drawing/2014/main" val="10000"/>
                  </a:ext>
                </a:extLst>
              </a:tr>
              <a:tr h="370840">
                <a:tc>
                  <a:txBody>
                    <a:bodyPr/>
                    <a:lstStyle/>
                    <a:p>
                      <a:r>
                        <a:rPr lang="en-US" altLang="zh-CN" dirty="0"/>
                        <a:t>1</a:t>
                      </a:r>
                      <a:endParaRPr lang="zh-CN" altLang="en-US" dirty="0"/>
                    </a:p>
                  </a:txBody>
                  <a:tcPr/>
                </a:tc>
                <a:tc>
                  <a:txBody>
                    <a:bodyPr/>
                    <a:lstStyle/>
                    <a:p>
                      <a:r>
                        <a:rPr lang="zh-CN" altLang="en-US" dirty="0"/>
                        <a:t>装修</a:t>
                      </a:r>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smtClean="0"/>
                        <a:t>EA-AC 1500</a:t>
                      </a:r>
                      <a:endParaRPr lang="zh-CN" altLang="en-US" dirty="0"/>
                    </a:p>
                  </a:txBody>
                  <a:tcPr/>
                </a:tc>
                <a:tc>
                  <a:txBody>
                    <a:bodyPr/>
                    <a:lstStyle/>
                    <a:p>
                      <a:r>
                        <a:rPr lang="en-US" altLang="zh-CN" dirty="0" smtClean="0"/>
                        <a:t>EA-PV</a:t>
                      </a:r>
                    </a:p>
                    <a:p>
                      <a:r>
                        <a:rPr lang="en-US" altLang="zh-CN" dirty="0" smtClean="0"/>
                        <a:t>-5000</a:t>
                      </a:r>
                      <a:endParaRPr lang="zh-CN" altLang="en-US" dirty="0"/>
                    </a:p>
                  </a:txBody>
                  <a:tcPr/>
                </a:tc>
                <a:tc>
                  <a:txBody>
                    <a:bodyPr/>
                    <a:lstStyle/>
                    <a:p>
                      <a:r>
                        <a:rPr lang="en-US" altLang="zh-CN" dirty="0" smtClean="0"/>
                        <a:t>EA/AC</a:t>
                      </a:r>
                    </a:p>
                    <a:p>
                      <a:r>
                        <a:rPr lang="en-US" altLang="zh-CN" dirty="0" smtClean="0"/>
                        <a:t>1.08</a:t>
                      </a:r>
                      <a:endParaRPr lang="zh-CN" altLang="en-US" dirty="0"/>
                    </a:p>
                  </a:txBody>
                  <a:tcPr/>
                </a:tc>
                <a:tc>
                  <a:txBody>
                    <a:bodyPr/>
                    <a:lstStyle/>
                    <a:p>
                      <a:r>
                        <a:rPr lang="en-US" altLang="zh-CN" dirty="0" smtClean="0"/>
                        <a:t>EA/PV</a:t>
                      </a:r>
                    </a:p>
                    <a:p>
                      <a:r>
                        <a:rPr lang="en-US" altLang="zh-CN" dirty="0" smtClean="0"/>
                        <a:t>0.8</a:t>
                      </a:r>
                      <a:endParaRPr lang="zh-CN" altLang="en-US" dirty="0"/>
                    </a:p>
                  </a:txBody>
                  <a:tcPr/>
                </a:tc>
                <a:extLst>
                  <a:ext uri="{0D108BD9-81ED-4DB2-BD59-A6C34878D82A}">
                    <a16:rowId xmlns="" xmlns:a16="http://schemas.microsoft.com/office/drawing/2014/main" val="10001"/>
                  </a:ext>
                </a:extLst>
              </a:tr>
              <a:tr h="370840">
                <a:tc>
                  <a:txBody>
                    <a:bodyPr/>
                    <a:lstStyle/>
                    <a:p>
                      <a:r>
                        <a:rPr lang="en-US" altLang="zh-CN" dirty="0"/>
                        <a:t>2</a:t>
                      </a:r>
                      <a:endParaRPr lang="zh-CN" altLang="en-US" dirty="0"/>
                    </a:p>
                  </a:txBody>
                  <a:tcPr/>
                </a:tc>
                <a:tc>
                  <a:txBody>
                    <a:bodyPr/>
                    <a:lstStyle/>
                    <a:p>
                      <a:r>
                        <a:rPr lang="zh-CN" altLang="en-US" dirty="0"/>
                        <a:t>油漆</a:t>
                      </a:r>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 xmlns:a16="http://schemas.microsoft.com/office/drawing/2014/main" val="10002"/>
                  </a:ext>
                </a:extLst>
              </a:tr>
              <a:tr h="370840">
                <a:tc>
                  <a:txBody>
                    <a:bodyPr/>
                    <a:lstStyle/>
                    <a:p>
                      <a:r>
                        <a:rPr lang="en-US" altLang="zh-CN" dirty="0"/>
                        <a:t>3</a:t>
                      </a:r>
                      <a:endParaRPr lang="zh-CN" altLang="en-US" dirty="0"/>
                    </a:p>
                  </a:txBody>
                  <a:tcPr/>
                </a:tc>
                <a:tc>
                  <a:txBody>
                    <a:bodyPr/>
                    <a:lstStyle/>
                    <a:p>
                      <a:r>
                        <a:rPr lang="zh-CN" altLang="en-US" dirty="0"/>
                        <a:t>搬入</a:t>
                      </a:r>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extLst>
                  <a:ext uri="{0D108BD9-81ED-4DB2-BD59-A6C34878D82A}">
                    <a16:rowId xmlns="" xmlns:a16="http://schemas.microsoft.com/office/drawing/2014/main" val="10003"/>
                  </a:ext>
                </a:extLst>
              </a:tr>
              <a:tr h="370840">
                <a:tc>
                  <a:txBody>
                    <a:bodyPr/>
                    <a:lstStyle/>
                    <a:p>
                      <a:r>
                        <a:rPr lang="en-US" altLang="zh-CN" dirty="0"/>
                        <a:t>4</a:t>
                      </a:r>
                      <a:endParaRPr lang="zh-CN" altLang="en-US" dirty="0"/>
                    </a:p>
                  </a:txBody>
                  <a:tcPr/>
                </a:tc>
                <a:tc>
                  <a:txBody>
                    <a:bodyPr/>
                    <a:lstStyle/>
                    <a:p>
                      <a:r>
                        <a:rPr lang="zh-CN" altLang="en-US" dirty="0"/>
                        <a:t>清扫</a:t>
                      </a:r>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 xmlns:a16="http://schemas.microsoft.com/office/drawing/2014/main" val="10004"/>
                  </a:ext>
                </a:extLst>
              </a:tr>
              <a:tr h="370840">
                <a:tc>
                  <a:txBody>
                    <a:bodyPr/>
                    <a:lstStyle/>
                    <a:p>
                      <a:pPr algn="ctr"/>
                      <a:r>
                        <a:rPr lang="zh-CN" altLang="en-US" b="1" dirty="0"/>
                        <a:t>合计</a:t>
                      </a:r>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extLst>
                  <a:ext uri="{0D108BD9-81ED-4DB2-BD59-A6C34878D82A}">
                    <a16:rowId xmlns="" xmlns:a16="http://schemas.microsoft.com/office/drawing/2014/main" val="10005"/>
                  </a:ext>
                </a:extLst>
              </a:tr>
            </a:tbl>
          </a:graphicData>
        </a:graphic>
      </p:graphicFrame>
      <p:sp>
        <p:nvSpPr>
          <p:cNvPr id="7" name="TextBox 6"/>
          <p:cNvSpPr txBox="1"/>
          <p:nvPr/>
        </p:nvSpPr>
        <p:spPr>
          <a:xfrm>
            <a:off x="1752600" y="1143000"/>
            <a:ext cx="5673348" cy="430887"/>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p>
        </p:txBody>
      </p:sp>
      <p:sp>
        <p:nvSpPr>
          <p:cNvPr id="8" name="TextBox 7"/>
          <p:cNvSpPr txBox="1"/>
          <p:nvPr/>
        </p:nvSpPr>
        <p:spPr>
          <a:xfrm>
            <a:off x="1752600" y="3962400"/>
            <a:ext cx="5509842" cy="430887"/>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p>
        </p:txBody>
      </p:sp>
      <p:graphicFrame>
        <p:nvGraphicFramePr>
          <p:cNvPr id="9" name="表格 8"/>
          <p:cNvGraphicFramePr>
            <a:graphicFrameLocks noGrp="1"/>
          </p:cNvGraphicFramePr>
          <p:nvPr/>
        </p:nvGraphicFramePr>
        <p:xfrm>
          <a:off x="2057400" y="4404360"/>
          <a:ext cx="4614335" cy="1854200"/>
        </p:xfrm>
        <a:graphic>
          <a:graphicData uri="http://schemas.openxmlformats.org/drawingml/2006/table">
            <a:tbl>
              <a:tblPr firstRow="1" bandRow="1">
                <a:tableStyleId>{5940675A-B579-460E-94D1-54222C63F5DA}</a:tableStyleId>
              </a:tblPr>
              <a:tblGrid>
                <a:gridCol w="922867">
                  <a:extLst>
                    <a:ext uri="{9D8B030D-6E8A-4147-A177-3AD203B41FA5}">
                      <a16:colId xmlns="" xmlns:a16="http://schemas.microsoft.com/office/drawing/2014/main" val="20000"/>
                    </a:ext>
                  </a:extLst>
                </a:gridCol>
                <a:gridCol w="922867">
                  <a:extLst>
                    <a:ext uri="{9D8B030D-6E8A-4147-A177-3AD203B41FA5}">
                      <a16:colId xmlns="" xmlns:a16="http://schemas.microsoft.com/office/drawing/2014/main" val="20001"/>
                    </a:ext>
                  </a:extLst>
                </a:gridCol>
                <a:gridCol w="922867">
                  <a:extLst>
                    <a:ext uri="{9D8B030D-6E8A-4147-A177-3AD203B41FA5}">
                      <a16:colId xmlns="" xmlns:a16="http://schemas.microsoft.com/office/drawing/2014/main" val="20002"/>
                    </a:ext>
                  </a:extLst>
                </a:gridCol>
                <a:gridCol w="922867">
                  <a:extLst>
                    <a:ext uri="{9D8B030D-6E8A-4147-A177-3AD203B41FA5}">
                      <a16:colId xmlns="" xmlns:a16="http://schemas.microsoft.com/office/drawing/2014/main" val="20003"/>
                    </a:ext>
                  </a:extLst>
                </a:gridCol>
                <a:gridCol w="922867">
                  <a:extLst>
                    <a:ext uri="{9D8B030D-6E8A-4147-A177-3AD203B41FA5}">
                      <a16:colId xmlns="" xmlns:a16="http://schemas.microsoft.com/office/drawing/2014/main" val="20004"/>
                    </a:ext>
                  </a:extLst>
                </a:gridCol>
              </a:tblGrid>
              <a:tr h="370840">
                <a:tc>
                  <a:txBody>
                    <a:bodyPr/>
                    <a:lstStyle/>
                    <a:p>
                      <a:pPr algn="ctr"/>
                      <a:endParaRPr lang="zh-CN" altLang="en-US" b="1" dirty="0"/>
                    </a:p>
                  </a:txBody>
                  <a:tcPr/>
                </a:tc>
                <a:tc>
                  <a:txBody>
                    <a:bodyPr/>
                    <a:lstStyle/>
                    <a:p>
                      <a:pPr algn="ctr"/>
                      <a:r>
                        <a:rPr lang="zh-CN" altLang="en-US" b="1" dirty="0"/>
                        <a:t>活动</a:t>
                      </a:r>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extLst>
                  <a:ext uri="{0D108BD9-81ED-4DB2-BD59-A6C34878D82A}">
                    <a16:rowId xmlns="" xmlns:a16="http://schemas.microsoft.com/office/drawing/2014/main" val="10000"/>
                  </a:ext>
                </a:extLst>
              </a:tr>
              <a:tr h="370840">
                <a:tc>
                  <a:txBody>
                    <a:bodyPr/>
                    <a:lstStyle/>
                    <a:p>
                      <a:r>
                        <a:rPr lang="en-US" altLang="zh-CN" dirty="0"/>
                        <a:t>1</a:t>
                      </a:r>
                      <a:endParaRPr lang="zh-CN" altLang="en-US" dirty="0"/>
                    </a:p>
                  </a:txBody>
                  <a:tcPr/>
                </a:tc>
                <a:tc>
                  <a:txBody>
                    <a:bodyPr/>
                    <a:lstStyle/>
                    <a:p>
                      <a:r>
                        <a:rPr lang="zh-CN" altLang="en-US" dirty="0"/>
                        <a:t>装修</a:t>
                      </a:r>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extLst>
                  <a:ext uri="{0D108BD9-81ED-4DB2-BD59-A6C34878D82A}">
                    <a16:rowId xmlns="" xmlns:a16="http://schemas.microsoft.com/office/drawing/2014/main" val="10001"/>
                  </a:ext>
                </a:extLst>
              </a:tr>
              <a:tr h="370840">
                <a:tc>
                  <a:txBody>
                    <a:bodyPr/>
                    <a:lstStyle/>
                    <a:p>
                      <a:r>
                        <a:rPr lang="en-US" altLang="zh-CN" dirty="0"/>
                        <a:t>2</a:t>
                      </a:r>
                      <a:endParaRPr lang="zh-CN" altLang="en-US" dirty="0"/>
                    </a:p>
                  </a:txBody>
                  <a:tcPr/>
                </a:tc>
                <a:tc>
                  <a:txBody>
                    <a:bodyPr/>
                    <a:lstStyle/>
                    <a:p>
                      <a:r>
                        <a:rPr lang="zh-CN" altLang="en-US" dirty="0"/>
                        <a:t>油漆</a:t>
                      </a:r>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extLst>
                  <a:ext uri="{0D108BD9-81ED-4DB2-BD59-A6C34878D82A}">
                    <a16:rowId xmlns="" xmlns:a16="http://schemas.microsoft.com/office/drawing/2014/main" val="10002"/>
                  </a:ext>
                </a:extLst>
              </a:tr>
              <a:tr h="370840">
                <a:tc>
                  <a:txBody>
                    <a:bodyPr/>
                    <a:lstStyle/>
                    <a:p>
                      <a:r>
                        <a:rPr lang="en-US" altLang="zh-CN" dirty="0"/>
                        <a:t>3</a:t>
                      </a:r>
                      <a:endParaRPr lang="zh-CN" altLang="en-US" dirty="0"/>
                    </a:p>
                  </a:txBody>
                  <a:tcPr/>
                </a:tc>
                <a:tc>
                  <a:txBody>
                    <a:bodyPr/>
                    <a:lstStyle/>
                    <a:p>
                      <a:r>
                        <a:rPr lang="zh-CN" altLang="en-US" dirty="0"/>
                        <a:t>搬入</a:t>
                      </a:r>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extLst>
                  <a:ext uri="{0D108BD9-81ED-4DB2-BD59-A6C34878D82A}">
                    <a16:rowId xmlns="" xmlns:a16="http://schemas.microsoft.com/office/drawing/2014/main" val="10003"/>
                  </a:ext>
                </a:extLst>
              </a:tr>
              <a:tr h="370840">
                <a:tc>
                  <a:txBody>
                    <a:bodyPr/>
                    <a:lstStyle/>
                    <a:p>
                      <a:r>
                        <a:rPr lang="en-US" altLang="zh-CN" dirty="0"/>
                        <a:t>4</a:t>
                      </a:r>
                      <a:endParaRPr lang="zh-CN" altLang="en-US" dirty="0"/>
                    </a:p>
                  </a:txBody>
                  <a:tcPr/>
                </a:tc>
                <a:tc>
                  <a:txBody>
                    <a:bodyPr/>
                    <a:lstStyle/>
                    <a:p>
                      <a:r>
                        <a:rPr lang="zh-CN" altLang="en-US" dirty="0"/>
                        <a:t>清扫</a:t>
                      </a:r>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extLst>
                  <a:ext uri="{0D108BD9-81ED-4DB2-BD59-A6C34878D82A}">
                    <a16:rowId xmlns="" xmlns:a16="http://schemas.microsoft.com/office/drawing/2014/main" val="10004"/>
                  </a:ext>
                </a:extLst>
              </a:tr>
            </a:tbl>
          </a:graphicData>
        </a:graphic>
      </p:graphicFrame>
      <p:sp>
        <p:nvSpPr>
          <p:cNvPr id="10" name="TextBox 9"/>
          <p:cNvSpPr txBox="1"/>
          <p:nvPr/>
        </p:nvSpPr>
        <p:spPr>
          <a:xfrm>
            <a:off x="838200" y="6248400"/>
            <a:ext cx="4868640" cy="430887"/>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11" name="标题 1"/>
          <p:cNvSpPr txBox="1">
            <a:spLocks/>
          </p:cNvSpPr>
          <p:nvPr/>
        </p:nvSpPr>
        <p:spPr bwMode="gray">
          <a:xfrm>
            <a:off x="452438" y="4048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a:lstStyle>
          <a:p>
            <a:r>
              <a:rPr lang="en-US" altLang="zh-CN" dirty="0"/>
              <a:t>EVM</a:t>
            </a:r>
            <a:r>
              <a:rPr lang="zh-CN" altLang="en-US" dirty="0"/>
              <a:t>计算练习</a:t>
            </a:r>
          </a:p>
        </p:txBody>
      </p:sp>
    </p:spTree>
    <p:extLst>
      <p:ext uri="{BB962C8B-B14F-4D97-AF65-F5344CB8AC3E}">
        <p14:creationId xmlns:p14="http://schemas.microsoft.com/office/powerpoint/2010/main" val="1484503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extLst>
              <p:ext uri="{D42A27DB-BD31-4B8C-83A1-F6EECF244321}">
                <p14:modId xmlns:p14="http://schemas.microsoft.com/office/powerpoint/2010/main" val="2299824580"/>
              </p:ext>
            </p:extLst>
          </p:nvPr>
        </p:nvGraphicFramePr>
        <p:xfrm>
          <a:off x="381000" y="1502226"/>
          <a:ext cx="8305803" cy="2225040"/>
        </p:xfrm>
        <a:graphic>
          <a:graphicData uri="http://schemas.openxmlformats.org/drawingml/2006/table">
            <a:tbl>
              <a:tblPr firstRow="1" bandRow="1">
                <a:tableStyleId>{5940675A-B579-460E-94D1-54222C63F5DA}</a:tableStyleId>
              </a:tblPr>
              <a:tblGrid>
                <a:gridCol w="922867">
                  <a:extLst>
                    <a:ext uri="{9D8B030D-6E8A-4147-A177-3AD203B41FA5}">
                      <a16:colId xmlns="" xmlns:a16="http://schemas.microsoft.com/office/drawing/2014/main" val="20000"/>
                    </a:ext>
                  </a:extLst>
                </a:gridCol>
                <a:gridCol w="922867">
                  <a:extLst>
                    <a:ext uri="{9D8B030D-6E8A-4147-A177-3AD203B41FA5}">
                      <a16:colId xmlns="" xmlns:a16="http://schemas.microsoft.com/office/drawing/2014/main" val="20001"/>
                    </a:ext>
                  </a:extLst>
                </a:gridCol>
                <a:gridCol w="922867">
                  <a:extLst>
                    <a:ext uri="{9D8B030D-6E8A-4147-A177-3AD203B41FA5}">
                      <a16:colId xmlns="" xmlns:a16="http://schemas.microsoft.com/office/drawing/2014/main" val="20002"/>
                    </a:ext>
                  </a:extLst>
                </a:gridCol>
                <a:gridCol w="922867">
                  <a:extLst>
                    <a:ext uri="{9D8B030D-6E8A-4147-A177-3AD203B41FA5}">
                      <a16:colId xmlns="" xmlns:a16="http://schemas.microsoft.com/office/drawing/2014/main" val="20003"/>
                    </a:ext>
                  </a:extLst>
                </a:gridCol>
                <a:gridCol w="922867">
                  <a:extLst>
                    <a:ext uri="{9D8B030D-6E8A-4147-A177-3AD203B41FA5}">
                      <a16:colId xmlns="" xmlns:a16="http://schemas.microsoft.com/office/drawing/2014/main" val="20004"/>
                    </a:ext>
                  </a:extLst>
                </a:gridCol>
                <a:gridCol w="922867">
                  <a:extLst>
                    <a:ext uri="{9D8B030D-6E8A-4147-A177-3AD203B41FA5}">
                      <a16:colId xmlns="" xmlns:a16="http://schemas.microsoft.com/office/drawing/2014/main" val="20005"/>
                    </a:ext>
                  </a:extLst>
                </a:gridCol>
                <a:gridCol w="922867">
                  <a:extLst>
                    <a:ext uri="{9D8B030D-6E8A-4147-A177-3AD203B41FA5}">
                      <a16:colId xmlns="" xmlns:a16="http://schemas.microsoft.com/office/drawing/2014/main" val="20006"/>
                    </a:ext>
                  </a:extLst>
                </a:gridCol>
                <a:gridCol w="922867">
                  <a:extLst>
                    <a:ext uri="{9D8B030D-6E8A-4147-A177-3AD203B41FA5}">
                      <a16:colId xmlns="" xmlns:a16="http://schemas.microsoft.com/office/drawing/2014/main" val="20007"/>
                    </a:ext>
                  </a:extLst>
                </a:gridCol>
                <a:gridCol w="922867">
                  <a:extLst>
                    <a:ext uri="{9D8B030D-6E8A-4147-A177-3AD203B41FA5}">
                      <a16:colId xmlns="" xmlns:a16="http://schemas.microsoft.com/office/drawing/2014/main" val="20008"/>
                    </a:ext>
                  </a:extLst>
                </a:gridCol>
              </a:tblGrid>
              <a:tr h="370840">
                <a:tc>
                  <a:txBody>
                    <a:bodyPr/>
                    <a:lstStyle/>
                    <a:p>
                      <a:pPr algn="ctr"/>
                      <a:endParaRPr lang="zh-CN" altLang="en-US" b="1" dirty="0"/>
                    </a:p>
                  </a:txBody>
                  <a:tcPr/>
                </a:tc>
                <a:tc>
                  <a:txBody>
                    <a:bodyPr/>
                    <a:lstStyle/>
                    <a:p>
                      <a:pPr algn="ctr"/>
                      <a:r>
                        <a:rPr lang="zh-CN" altLang="en-US" b="1" dirty="0"/>
                        <a:t>活动</a:t>
                      </a:r>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extLst>
                  <a:ext uri="{0D108BD9-81ED-4DB2-BD59-A6C34878D82A}">
                    <a16:rowId xmlns="" xmlns:a16="http://schemas.microsoft.com/office/drawing/2014/main" val="10000"/>
                  </a:ext>
                </a:extLst>
              </a:tr>
              <a:tr h="370840">
                <a:tc>
                  <a:txBody>
                    <a:bodyPr/>
                    <a:lstStyle/>
                    <a:p>
                      <a:r>
                        <a:rPr lang="en-US" altLang="zh-CN" dirty="0"/>
                        <a:t>1</a:t>
                      </a:r>
                      <a:endParaRPr lang="zh-CN" altLang="en-US" dirty="0"/>
                    </a:p>
                  </a:txBody>
                  <a:tcPr/>
                </a:tc>
                <a:tc>
                  <a:txBody>
                    <a:bodyPr/>
                    <a:lstStyle/>
                    <a:p>
                      <a:r>
                        <a:rPr lang="zh-CN" altLang="en-US" dirty="0"/>
                        <a:t>装修</a:t>
                      </a:r>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extLst>
                  <a:ext uri="{0D108BD9-81ED-4DB2-BD59-A6C34878D82A}">
                    <a16:rowId xmlns="" xmlns:a16="http://schemas.microsoft.com/office/drawing/2014/main" val="10001"/>
                  </a:ext>
                </a:extLst>
              </a:tr>
              <a:tr h="370840">
                <a:tc>
                  <a:txBody>
                    <a:bodyPr/>
                    <a:lstStyle/>
                    <a:p>
                      <a:r>
                        <a:rPr lang="en-US" altLang="zh-CN" dirty="0"/>
                        <a:t>2</a:t>
                      </a:r>
                      <a:endParaRPr lang="zh-CN" altLang="en-US" dirty="0"/>
                    </a:p>
                  </a:txBody>
                  <a:tcPr/>
                </a:tc>
                <a:tc>
                  <a:txBody>
                    <a:bodyPr/>
                    <a:lstStyle/>
                    <a:p>
                      <a:r>
                        <a:rPr lang="zh-CN" altLang="en-US" dirty="0"/>
                        <a:t>油漆</a:t>
                      </a:r>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extLst>
                  <a:ext uri="{0D108BD9-81ED-4DB2-BD59-A6C34878D82A}">
                    <a16:rowId xmlns="" xmlns:a16="http://schemas.microsoft.com/office/drawing/2014/main" val="10002"/>
                  </a:ext>
                </a:extLst>
              </a:tr>
              <a:tr h="370840">
                <a:tc>
                  <a:txBody>
                    <a:bodyPr/>
                    <a:lstStyle/>
                    <a:p>
                      <a:r>
                        <a:rPr lang="en-US" altLang="zh-CN" dirty="0"/>
                        <a:t>3</a:t>
                      </a:r>
                      <a:endParaRPr lang="zh-CN" altLang="en-US" dirty="0"/>
                    </a:p>
                  </a:txBody>
                  <a:tcPr/>
                </a:tc>
                <a:tc>
                  <a:txBody>
                    <a:bodyPr/>
                    <a:lstStyle/>
                    <a:p>
                      <a:r>
                        <a:rPr lang="zh-CN" altLang="en-US" dirty="0"/>
                        <a:t>搬入</a:t>
                      </a:r>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extLst>
                  <a:ext uri="{0D108BD9-81ED-4DB2-BD59-A6C34878D82A}">
                    <a16:rowId xmlns="" xmlns:a16="http://schemas.microsoft.com/office/drawing/2014/main" val="10003"/>
                  </a:ext>
                </a:extLst>
              </a:tr>
              <a:tr h="370840">
                <a:tc>
                  <a:txBody>
                    <a:bodyPr/>
                    <a:lstStyle/>
                    <a:p>
                      <a:r>
                        <a:rPr lang="en-US" altLang="zh-CN" dirty="0"/>
                        <a:t>4</a:t>
                      </a:r>
                      <a:endParaRPr lang="zh-CN" altLang="en-US" dirty="0"/>
                    </a:p>
                  </a:txBody>
                  <a:tcPr/>
                </a:tc>
                <a:tc>
                  <a:txBody>
                    <a:bodyPr/>
                    <a:lstStyle/>
                    <a:p>
                      <a:r>
                        <a:rPr lang="zh-CN" altLang="en-US" dirty="0"/>
                        <a:t>清扫</a:t>
                      </a:r>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extLst>
                  <a:ext uri="{0D108BD9-81ED-4DB2-BD59-A6C34878D82A}">
                    <a16:rowId xmlns="" xmlns:a16="http://schemas.microsoft.com/office/drawing/2014/main" val="10004"/>
                  </a:ext>
                </a:extLst>
              </a:tr>
              <a:tr h="370840">
                <a:tc>
                  <a:txBody>
                    <a:bodyPr/>
                    <a:lstStyle/>
                    <a:p>
                      <a:pPr algn="ctr"/>
                      <a:r>
                        <a:rPr lang="zh-CN" altLang="en-US" b="1" dirty="0"/>
                        <a:t>合计</a:t>
                      </a:r>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extLst>
                  <a:ext uri="{0D108BD9-81ED-4DB2-BD59-A6C34878D82A}">
                    <a16:rowId xmlns="" xmlns:a16="http://schemas.microsoft.com/office/drawing/2014/main" val="10005"/>
                  </a:ext>
                </a:extLst>
              </a:tr>
            </a:tbl>
          </a:graphicData>
        </a:graphic>
      </p:graphicFrame>
      <p:sp>
        <p:nvSpPr>
          <p:cNvPr id="7" name="TextBox 6"/>
          <p:cNvSpPr txBox="1"/>
          <p:nvPr/>
        </p:nvSpPr>
        <p:spPr>
          <a:xfrm>
            <a:off x="1752600" y="1045026"/>
            <a:ext cx="5673348" cy="430887"/>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p>
        </p:txBody>
      </p:sp>
      <p:sp>
        <p:nvSpPr>
          <p:cNvPr id="8" name="TextBox 7"/>
          <p:cNvSpPr txBox="1"/>
          <p:nvPr/>
        </p:nvSpPr>
        <p:spPr>
          <a:xfrm>
            <a:off x="1752600" y="3864426"/>
            <a:ext cx="5775940" cy="430887"/>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p>
        </p:txBody>
      </p:sp>
      <p:graphicFrame>
        <p:nvGraphicFramePr>
          <p:cNvPr id="11" name="内容占位符 5"/>
          <p:cNvGraphicFramePr>
            <a:graphicFrameLocks/>
          </p:cNvGraphicFramePr>
          <p:nvPr>
            <p:extLst>
              <p:ext uri="{D42A27DB-BD31-4B8C-83A1-F6EECF244321}">
                <p14:modId xmlns:p14="http://schemas.microsoft.com/office/powerpoint/2010/main" val="1099961917"/>
              </p:ext>
            </p:extLst>
          </p:nvPr>
        </p:nvGraphicFramePr>
        <p:xfrm>
          <a:off x="457200" y="4245426"/>
          <a:ext cx="8305803" cy="2225040"/>
        </p:xfrm>
        <a:graphic>
          <a:graphicData uri="http://schemas.openxmlformats.org/drawingml/2006/table">
            <a:tbl>
              <a:tblPr firstRow="1" bandRow="1">
                <a:tableStyleId>{5940675A-B579-460E-94D1-54222C63F5DA}</a:tableStyleId>
              </a:tblPr>
              <a:tblGrid>
                <a:gridCol w="922867">
                  <a:extLst>
                    <a:ext uri="{9D8B030D-6E8A-4147-A177-3AD203B41FA5}">
                      <a16:colId xmlns="" xmlns:a16="http://schemas.microsoft.com/office/drawing/2014/main" val="20000"/>
                    </a:ext>
                  </a:extLst>
                </a:gridCol>
                <a:gridCol w="922867">
                  <a:extLst>
                    <a:ext uri="{9D8B030D-6E8A-4147-A177-3AD203B41FA5}">
                      <a16:colId xmlns="" xmlns:a16="http://schemas.microsoft.com/office/drawing/2014/main" val="20001"/>
                    </a:ext>
                  </a:extLst>
                </a:gridCol>
                <a:gridCol w="922867">
                  <a:extLst>
                    <a:ext uri="{9D8B030D-6E8A-4147-A177-3AD203B41FA5}">
                      <a16:colId xmlns="" xmlns:a16="http://schemas.microsoft.com/office/drawing/2014/main" val="20002"/>
                    </a:ext>
                  </a:extLst>
                </a:gridCol>
                <a:gridCol w="922867">
                  <a:extLst>
                    <a:ext uri="{9D8B030D-6E8A-4147-A177-3AD203B41FA5}">
                      <a16:colId xmlns="" xmlns:a16="http://schemas.microsoft.com/office/drawing/2014/main" val="20003"/>
                    </a:ext>
                  </a:extLst>
                </a:gridCol>
                <a:gridCol w="922867">
                  <a:extLst>
                    <a:ext uri="{9D8B030D-6E8A-4147-A177-3AD203B41FA5}">
                      <a16:colId xmlns="" xmlns:a16="http://schemas.microsoft.com/office/drawing/2014/main" val="20004"/>
                    </a:ext>
                  </a:extLst>
                </a:gridCol>
                <a:gridCol w="922867">
                  <a:extLst>
                    <a:ext uri="{9D8B030D-6E8A-4147-A177-3AD203B41FA5}">
                      <a16:colId xmlns="" xmlns:a16="http://schemas.microsoft.com/office/drawing/2014/main" val="20005"/>
                    </a:ext>
                  </a:extLst>
                </a:gridCol>
                <a:gridCol w="922867">
                  <a:extLst>
                    <a:ext uri="{9D8B030D-6E8A-4147-A177-3AD203B41FA5}">
                      <a16:colId xmlns="" xmlns:a16="http://schemas.microsoft.com/office/drawing/2014/main" val="20006"/>
                    </a:ext>
                  </a:extLst>
                </a:gridCol>
                <a:gridCol w="922867">
                  <a:extLst>
                    <a:ext uri="{9D8B030D-6E8A-4147-A177-3AD203B41FA5}">
                      <a16:colId xmlns="" xmlns:a16="http://schemas.microsoft.com/office/drawing/2014/main" val="20007"/>
                    </a:ext>
                  </a:extLst>
                </a:gridCol>
                <a:gridCol w="922867">
                  <a:extLst>
                    <a:ext uri="{9D8B030D-6E8A-4147-A177-3AD203B41FA5}">
                      <a16:colId xmlns="" xmlns:a16="http://schemas.microsoft.com/office/drawing/2014/main" val="20008"/>
                    </a:ext>
                  </a:extLst>
                </a:gridCol>
              </a:tblGrid>
              <a:tr h="370840">
                <a:tc>
                  <a:txBody>
                    <a:bodyPr/>
                    <a:lstStyle/>
                    <a:p>
                      <a:pPr algn="ctr"/>
                      <a:endParaRPr lang="zh-CN" altLang="en-US" b="1" dirty="0"/>
                    </a:p>
                  </a:txBody>
                  <a:tcPr/>
                </a:tc>
                <a:tc>
                  <a:txBody>
                    <a:bodyPr/>
                    <a:lstStyle/>
                    <a:p>
                      <a:pPr algn="ctr"/>
                      <a:r>
                        <a:rPr lang="zh-CN" altLang="en-US" b="1" dirty="0"/>
                        <a:t>活动</a:t>
                      </a:r>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extLst>
                  <a:ext uri="{0D108BD9-81ED-4DB2-BD59-A6C34878D82A}">
                    <a16:rowId xmlns="" xmlns:a16="http://schemas.microsoft.com/office/drawing/2014/main" val="10000"/>
                  </a:ext>
                </a:extLst>
              </a:tr>
              <a:tr h="370840">
                <a:tc>
                  <a:txBody>
                    <a:bodyPr/>
                    <a:lstStyle/>
                    <a:p>
                      <a:r>
                        <a:rPr lang="en-US" altLang="zh-CN" dirty="0"/>
                        <a:t>1</a:t>
                      </a:r>
                      <a:endParaRPr lang="zh-CN" altLang="en-US" dirty="0"/>
                    </a:p>
                  </a:txBody>
                  <a:tcPr/>
                </a:tc>
                <a:tc>
                  <a:txBody>
                    <a:bodyPr/>
                    <a:lstStyle/>
                    <a:p>
                      <a:r>
                        <a:rPr lang="zh-CN" altLang="en-US" dirty="0"/>
                        <a:t>装修</a:t>
                      </a:r>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extLst>
                  <a:ext uri="{0D108BD9-81ED-4DB2-BD59-A6C34878D82A}">
                    <a16:rowId xmlns="" xmlns:a16="http://schemas.microsoft.com/office/drawing/2014/main" val="10001"/>
                  </a:ext>
                </a:extLst>
              </a:tr>
              <a:tr h="370840">
                <a:tc>
                  <a:txBody>
                    <a:bodyPr/>
                    <a:lstStyle/>
                    <a:p>
                      <a:r>
                        <a:rPr lang="en-US" altLang="zh-CN" dirty="0"/>
                        <a:t>2</a:t>
                      </a:r>
                      <a:endParaRPr lang="zh-CN" altLang="en-US" dirty="0"/>
                    </a:p>
                  </a:txBody>
                  <a:tcPr/>
                </a:tc>
                <a:tc>
                  <a:txBody>
                    <a:bodyPr/>
                    <a:lstStyle/>
                    <a:p>
                      <a:r>
                        <a:rPr lang="zh-CN" altLang="en-US" dirty="0"/>
                        <a:t>油漆</a:t>
                      </a:r>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extLst>
                  <a:ext uri="{0D108BD9-81ED-4DB2-BD59-A6C34878D82A}">
                    <a16:rowId xmlns="" xmlns:a16="http://schemas.microsoft.com/office/drawing/2014/main" val="10002"/>
                  </a:ext>
                </a:extLst>
              </a:tr>
              <a:tr h="370840">
                <a:tc>
                  <a:txBody>
                    <a:bodyPr/>
                    <a:lstStyle/>
                    <a:p>
                      <a:r>
                        <a:rPr lang="en-US" altLang="zh-CN" dirty="0"/>
                        <a:t>3</a:t>
                      </a:r>
                      <a:endParaRPr lang="zh-CN" altLang="en-US" dirty="0"/>
                    </a:p>
                  </a:txBody>
                  <a:tcPr/>
                </a:tc>
                <a:tc>
                  <a:txBody>
                    <a:bodyPr/>
                    <a:lstStyle/>
                    <a:p>
                      <a:r>
                        <a:rPr lang="zh-CN" altLang="en-US" dirty="0"/>
                        <a:t>搬入</a:t>
                      </a:r>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extLst>
                  <a:ext uri="{0D108BD9-81ED-4DB2-BD59-A6C34878D82A}">
                    <a16:rowId xmlns="" xmlns:a16="http://schemas.microsoft.com/office/drawing/2014/main" val="10003"/>
                  </a:ext>
                </a:extLst>
              </a:tr>
              <a:tr h="370840">
                <a:tc>
                  <a:txBody>
                    <a:bodyPr/>
                    <a:lstStyle/>
                    <a:p>
                      <a:r>
                        <a:rPr lang="en-US" altLang="zh-CN" dirty="0"/>
                        <a:t>4</a:t>
                      </a:r>
                      <a:endParaRPr lang="zh-CN" altLang="en-US" dirty="0"/>
                    </a:p>
                  </a:txBody>
                  <a:tcPr/>
                </a:tc>
                <a:tc>
                  <a:txBody>
                    <a:bodyPr/>
                    <a:lstStyle/>
                    <a:p>
                      <a:r>
                        <a:rPr lang="zh-CN" altLang="en-US" dirty="0"/>
                        <a:t>清扫</a:t>
                      </a:r>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extLst>
                  <a:ext uri="{0D108BD9-81ED-4DB2-BD59-A6C34878D82A}">
                    <a16:rowId xmlns="" xmlns:a16="http://schemas.microsoft.com/office/drawing/2014/main" val="10004"/>
                  </a:ext>
                </a:extLst>
              </a:tr>
              <a:tr h="370840">
                <a:tc>
                  <a:txBody>
                    <a:bodyPr/>
                    <a:lstStyle/>
                    <a:p>
                      <a:pPr algn="ctr"/>
                      <a:r>
                        <a:rPr lang="zh-CN" altLang="en-US" b="1" dirty="0"/>
                        <a:t>合计</a:t>
                      </a:r>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extLst>
                  <a:ext uri="{0D108BD9-81ED-4DB2-BD59-A6C34878D82A}">
                    <a16:rowId xmlns="" xmlns:a16="http://schemas.microsoft.com/office/drawing/2014/main" val="10005"/>
                  </a:ext>
                </a:extLst>
              </a:tr>
            </a:tbl>
          </a:graphicData>
        </a:graphic>
      </p:graphicFrame>
      <p:sp>
        <p:nvSpPr>
          <p:cNvPr id="9" name="标题 1"/>
          <p:cNvSpPr txBox="1">
            <a:spLocks/>
          </p:cNvSpPr>
          <p:nvPr/>
        </p:nvSpPr>
        <p:spPr bwMode="gray">
          <a:xfrm>
            <a:off x="452438" y="4048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a:lstStyle>
          <a:p>
            <a:r>
              <a:rPr lang="en-US" altLang="zh-CN" dirty="0"/>
              <a:t>EVM</a:t>
            </a:r>
            <a:r>
              <a:rPr lang="zh-CN" altLang="en-US" dirty="0"/>
              <a:t>计算练习答案</a:t>
            </a:r>
          </a:p>
        </p:txBody>
      </p:sp>
    </p:spTree>
    <p:extLst>
      <p:ext uri="{BB962C8B-B14F-4D97-AF65-F5344CB8AC3E}">
        <p14:creationId xmlns:p14="http://schemas.microsoft.com/office/powerpoint/2010/main" val="384337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p>
        </p:txBody>
      </p:sp>
    </p:spTree>
    <p:extLst>
      <p:ext uri="{BB962C8B-B14F-4D97-AF65-F5344CB8AC3E}">
        <p14:creationId xmlns:p14="http://schemas.microsoft.com/office/powerpoint/2010/main" val="401963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2"/>
          <a:srcRect l="11250" t="22739" r="20625" b="9044"/>
          <a:stretch>
            <a:fillRect/>
          </a:stretch>
        </p:blipFill>
        <p:spPr bwMode="auto">
          <a:xfrm>
            <a:off x="381000" y="1415154"/>
            <a:ext cx="8305800" cy="5029200"/>
          </a:xfrm>
          <a:prstGeom prst="rect">
            <a:avLst/>
          </a:prstGeom>
          <a:noFill/>
          <a:ln w="9525">
            <a:noFill/>
            <a:miter lim="800000"/>
            <a:headEnd/>
            <a:tailEnd/>
          </a:ln>
          <a:effectLst/>
        </p:spPr>
      </p:pic>
    </p:spTree>
    <p:extLst>
      <p:ext uri="{BB962C8B-B14F-4D97-AF65-F5344CB8AC3E}">
        <p14:creationId xmlns:p14="http://schemas.microsoft.com/office/powerpoint/2010/main" val="3758183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extLst>
      <p:ext uri="{BB962C8B-B14F-4D97-AF65-F5344CB8AC3E}">
        <p14:creationId xmlns:p14="http://schemas.microsoft.com/office/powerpoint/2010/main" val="1931920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p>
          <a:p>
            <a:endParaRPr lang="zh-CN" altLang="en-US" sz="2400" dirty="0"/>
          </a:p>
        </p:txBody>
      </p:sp>
    </p:spTree>
    <p:extLst>
      <p:ext uri="{BB962C8B-B14F-4D97-AF65-F5344CB8AC3E}">
        <p14:creationId xmlns:p14="http://schemas.microsoft.com/office/powerpoint/2010/main" val="1715761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extLst>
      <p:ext uri="{BB962C8B-B14F-4D97-AF65-F5344CB8AC3E}">
        <p14:creationId xmlns:p14="http://schemas.microsoft.com/office/powerpoint/2010/main" val="1439271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p>
        </p:txBody>
      </p:sp>
      <p:sp>
        <p:nvSpPr>
          <p:cNvPr id="3" name="内容占位符 2"/>
          <p:cNvSpPr>
            <a:spLocks noGrp="1"/>
          </p:cNvSpPr>
          <p:nvPr>
            <p:ph idx="1"/>
          </p:nvPr>
        </p:nvSpPr>
        <p:spPr/>
        <p:txBody>
          <a:bodyPr/>
          <a:lstStyle/>
          <a:p>
            <a:r>
              <a:rPr lang="zh-CN" altLang="en-US" dirty="0"/>
              <a:t>范围、成本、质量偏差都可能带来成本的偏差；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p>
        </p:txBody>
      </p:sp>
      <p:grpSp>
        <p:nvGrpSpPr>
          <p:cNvPr id="4" name="组合 3"/>
          <p:cNvGrpSpPr/>
          <p:nvPr/>
        </p:nvGrpSpPr>
        <p:grpSpPr>
          <a:xfrm>
            <a:off x="2628941" y="2962903"/>
            <a:ext cx="3695660" cy="3505200"/>
            <a:chOff x="5057160" y="2743200"/>
            <a:chExt cx="3695660" cy="3505200"/>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itchFamily="34" charset="-122"/>
                <a:ea typeface="微软雅黑"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itchFamily="34" charset="-122"/>
                <a:ea typeface="微软雅黑"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质量</a:t>
              </a:r>
            </a:p>
          </p:txBody>
        </p:sp>
        <p:sp>
          <p:nvSpPr>
            <p:cNvPr id="8" name="TextBox 7"/>
            <p:cNvSpPr txBox="1"/>
            <p:nvPr/>
          </p:nvSpPr>
          <p:spPr>
            <a:xfrm rot="18176836">
              <a:off x="5801190" y="3925146"/>
              <a:ext cx="748923"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范围</a:t>
              </a:r>
            </a:p>
          </p:txBody>
        </p:sp>
        <p:sp>
          <p:nvSpPr>
            <p:cNvPr id="9" name="TextBox 8"/>
            <p:cNvSpPr txBox="1"/>
            <p:nvPr/>
          </p:nvSpPr>
          <p:spPr>
            <a:xfrm rot="3577484">
              <a:off x="7327516" y="3848355"/>
              <a:ext cx="748923"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时间</a:t>
              </a:r>
            </a:p>
          </p:txBody>
        </p:sp>
        <p:sp>
          <p:nvSpPr>
            <p:cNvPr id="10" name="TextBox 9"/>
            <p:cNvSpPr txBox="1"/>
            <p:nvPr/>
          </p:nvSpPr>
          <p:spPr>
            <a:xfrm>
              <a:off x="6553200" y="5181600"/>
              <a:ext cx="748923"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成本</a:t>
              </a: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风险</a:t>
              </a: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风险</a:t>
              </a: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风险</a:t>
              </a: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风险</a:t>
              </a:r>
            </a:p>
          </p:txBody>
        </p:sp>
        <p:sp>
          <p:nvSpPr>
            <p:cNvPr id="15" name="TextBox 14"/>
            <p:cNvSpPr txBox="1"/>
            <p:nvPr/>
          </p:nvSpPr>
          <p:spPr>
            <a:xfrm>
              <a:off x="6248400" y="2743200"/>
              <a:ext cx="1313180"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客户需求</a:t>
              </a:r>
            </a:p>
          </p:txBody>
        </p:sp>
        <p:sp>
          <p:nvSpPr>
            <p:cNvPr id="16" name="TextBox 15"/>
            <p:cNvSpPr txBox="1"/>
            <p:nvPr/>
          </p:nvSpPr>
          <p:spPr>
            <a:xfrm>
              <a:off x="6324600" y="5817513"/>
              <a:ext cx="1313180" cy="430887"/>
            </a:xfrm>
            <a:prstGeom prst="rect">
              <a:avLst/>
            </a:prstGeom>
            <a:noFill/>
          </p:spPr>
          <p:txBody>
            <a:bodyPr wrap="none" rtlCol="0">
              <a:spAutoFit/>
            </a:bodyPr>
            <a:lstStyle/>
            <a:p>
              <a:r>
                <a:rPr lang="zh-CN" altLang="en-US" b="1" dirty="0">
                  <a:latin typeface="微软雅黑" pitchFamily="34" charset="-122"/>
                  <a:ea typeface="微软雅黑" pitchFamily="34" charset="-122"/>
                </a:rPr>
                <a:t>客户需求</a:t>
              </a:r>
            </a:p>
          </p:txBody>
        </p:sp>
        <p:sp>
          <p:nvSpPr>
            <p:cNvPr id="17" name="TextBox 16"/>
            <p:cNvSpPr txBox="1"/>
            <p:nvPr/>
          </p:nvSpPr>
          <p:spPr>
            <a:xfrm>
              <a:off x="5057160" y="3886200"/>
              <a:ext cx="523220" cy="1220847"/>
            </a:xfrm>
            <a:prstGeom prst="rect">
              <a:avLst/>
            </a:prstGeom>
            <a:noFill/>
          </p:spPr>
          <p:txBody>
            <a:bodyPr vert="eaVert" wrap="none" rtlCol="0">
              <a:spAutoFit/>
            </a:bodyPr>
            <a:lstStyle/>
            <a:p>
              <a:r>
                <a:rPr lang="zh-CN" altLang="en-US" b="1" dirty="0">
                  <a:latin typeface="微软雅黑" pitchFamily="34" charset="-122"/>
                  <a:ea typeface="微软雅黑" pitchFamily="34" charset="-122"/>
                </a:rPr>
                <a:t>客户需求</a:t>
              </a:r>
            </a:p>
          </p:txBody>
        </p:sp>
        <p:sp>
          <p:nvSpPr>
            <p:cNvPr id="18" name="TextBox 17"/>
            <p:cNvSpPr txBox="1"/>
            <p:nvPr/>
          </p:nvSpPr>
          <p:spPr>
            <a:xfrm>
              <a:off x="8229600" y="3962400"/>
              <a:ext cx="523220" cy="1220847"/>
            </a:xfrm>
            <a:prstGeom prst="rect">
              <a:avLst/>
            </a:prstGeom>
            <a:noFill/>
          </p:spPr>
          <p:txBody>
            <a:bodyPr vert="eaVert" wrap="none" rtlCol="0">
              <a:spAutoFit/>
            </a:bodyPr>
            <a:lstStyle/>
            <a:p>
              <a:r>
                <a:rPr lang="zh-CN" altLang="en-US" b="1" dirty="0">
                  <a:latin typeface="微软雅黑" pitchFamily="34" charset="-122"/>
                  <a:ea typeface="微软雅黑" pitchFamily="34" charset="-122"/>
                </a:rPr>
                <a:t>客户需求</a:t>
              </a:r>
            </a:p>
          </p:txBody>
        </p:sp>
      </p:grpSp>
    </p:spTree>
    <p:extLst>
      <p:ext uri="{BB962C8B-B14F-4D97-AF65-F5344CB8AC3E}">
        <p14:creationId xmlns:p14="http://schemas.microsoft.com/office/powerpoint/2010/main" val="19041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报告绩效、沟通变更</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4751614" y="2988129"/>
            <a:ext cx="16818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8943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方法：面对面、电话、邮件、计算机聊天等；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extLst>
      <p:ext uri="{BB962C8B-B14F-4D97-AF65-F5344CB8AC3E}">
        <p14:creationId xmlns:p14="http://schemas.microsoft.com/office/powerpoint/2010/main" val="1253957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762" lvl="1" indent="-457200">
              <a:buFont typeface="+mj-lt"/>
              <a:buAutoNum type="arabicPeriod"/>
            </a:pPr>
            <a:r>
              <a:rPr lang="zh-CN" altLang="en-US" sz="2200" dirty="0"/>
              <a:t>绩效评审发现项目的进展偏差较大，必须加以纠正；</a:t>
            </a:r>
            <a:endParaRPr lang="en-US" altLang="zh-CN" sz="2200" dirty="0"/>
          </a:p>
          <a:p>
            <a:pPr marL="639762" lvl="1" indent="-457200">
              <a:buFont typeface="+mj-lt"/>
              <a:buAutoNum type="arabicPeriod"/>
            </a:pPr>
            <a:r>
              <a:rPr lang="zh-CN" altLang="en-US" sz="2200" dirty="0"/>
              <a:t>客户或其他任何人提出了有意义的变更建议；</a:t>
            </a:r>
            <a:endParaRPr lang="en-US" altLang="zh-CN" sz="2200" dirty="0"/>
          </a:p>
          <a:p>
            <a:r>
              <a:rPr lang="zh-CN" altLang="en-US" sz="2400" dirty="0">
                <a:solidFill>
                  <a:srgbClr val="FF0000"/>
                </a:solidFill>
              </a:rPr>
              <a:t>无论是何种情况的变更需求，都必须经过变更控制过程，不能私自进行；</a:t>
            </a:r>
          </a:p>
        </p:txBody>
      </p:sp>
    </p:spTree>
    <p:extLst>
      <p:ext uri="{BB962C8B-B14F-4D97-AF65-F5344CB8AC3E}">
        <p14:creationId xmlns:p14="http://schemas.microsoft.com/office/powerpoint/2010/main" val="1953859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6449787" y="2988129"/>
            <a:ext cx="914399" cy="297180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9343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p>
        </p:txBody>
      </p:sp>
      <p:cxnSp>
        <p:nvCxnSpPr>
          <p:cNvPr id="15" name="直接连接符 14"/>
          <p:cNvCxnSpPr/>
          <p:nvPr/>
        </p:nvCxnSpPr>
        <p:spPr bwMode="auto">
          <a:xfrm rot="5400000">
            <a:off x="3829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1207521" y="2761280"/>
            <a:ext cx="7119312" cy="3380015"/>
            <a:chOff x="1207521" y="2156165"/>
            <a:chExt cx="7119312"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7484" cy="46166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1224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charset="0"/>
              </a:endParaRPr>
            </a:p>
          </p:txBody>
        </p:sp>
        <p:sp>
          <p:nvSpPr>
            <p:cNvPr id="21" name="TextBox 20"/>
            <p:cNvSpPr txBox="1"/>
            <p:nvPr/>
          </p:nvSpPr>
          <p:spPr>
            <a:xfrm>
              <a:off x="1910429" y="3037117"/>
              <a:ext cx="407484" cy="46166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4751614" y="3612454"/>
            <a:ext cx="881743" cy="1082144"/>
            <a:chOff x="4751614" y="3380014"/>
            <a:chExt cx="661307" cy="576588"/>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22" name="TextBox 21"/>
            <p:cNvSpPr txBox="1"/>
            <p:nvPr/>
          </p:nvSpPr>
          <p:spPr>
            <a:xfrm>
              <a:off x="4976130" y="3494937"/>
              <a:ext cx="407484" cy="461665"/>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4767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23" name="TextBox 22"/>
            <p:cNvSpPr txBox="1"/>
            <p:nvPr/>
          </p:nvSpPr>
          <p:spPr>
            <a:xfrm>
              <a:off x="6809631" y="3271072"/>
              <a:ext cx="474810" cy="461665"/>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5691019" y="4929302"/>
            <a:ext cx="3453189" cy="1323439"/>
          </a:xfrm>
          <a:prstGeom prst="rect">
            <a:avLst/>
          </a:prstGeom>
          <a:noFill/>
        </p:spPr>
        <p:txBody>
          <a:bodyPr wrap="none" rtlCol="0">
            <a:spAutoFit/>
          </a:bodyPr>
          <a:lstStyle/>
          <a:p>
            <a:r>
              <a:rPr lang="en-US" altLang="zh-CN" dirty="0">
                <a:latin typeface="方正姚体" pitchFamily="2" charset="-122"/>
                <a:ea typeface="方正姚体" pitchFamily="2" charset="-122"/>
              </a:rPr>
              <a:t>B,   Baseline:</a:t>
            </a:r>
            <a:r>
              <a:rPr lang="zh-CN" altLang="en-US" dirty="0">
                <a:latin typeface="方正姚体" pitchFamily="2" charset="-122"/>
                <a:ea typeface="方正姚体" pitchFamily="2" charset="-122"/>
              </a:rPr>
              <a:t>基准计划；</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A,   Active:</a:t>
            </a:r>
            <a:r>
              <a:rPr lang="zh-CN" altLang="en-US" dirty="0">
                <a:latin typeface="方正姚体" pitchFamily="2" charset="-122"/>
                <a:ea typeface="方正姚体" pitchFamily="2" charset="-122"/>
              </a:rPr>
              <a:t>实际执行状况；</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C,   Control:</a:t>
            </a:r>
            <a:r>
              <a:rPr lang="zh-CN" altLang="en-US" dirty="0">
                <a:latin typeface="方正姚体" pitchFamily="2" charset="-122"/>
                <a:ea typeface="方正姚体" pitchFamily="2" charset="-122"/>
              </a:rPr>
              <a:t>控制计划和行动；</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W,   Wrong:</a:t>
            </a:r>
            <a:r>
              <a:rPr lang="zh-CN" altLang="en-US" dirty="0">
                <a:latin typeface="方正姚体" pitchFamily="2" charset="-122"/>
                <a:ea typeface="方正姚体" pitchFamily="2" charset="-122"/>
              </a:rPr>
              <a:t>错误的控制思想；</a:t>
            </a:r>
          </a:p>
        </p:txBody>
      </p:sp>
      <p:sp>
        <p:nvSpPr>
          <p:cNvPr id="29" name="TextBox 28"/>
          <p:cNvSpPr txBox="1"/>
          <p:nvPr/>
        </p:nvSpPr>
        <p:spPr>
          <a:xfrm>
            <a:off x="4245430" y="2779689"/>
            <a:ext cx="954107" cy="400110"/>
          </a:xfrm>
          <a:prstGeom prst="rect">
            <a:avLst/>
          </a:prstGeom>
          <a:noFill/>
        </p:spPr>
        <p:txBody>
          <a:bodyPr wrap="none" rtlCol="0">
            <a:spAutoFit/>
          </a:bodyPr>
          <a:lstStyle/>
          <a:p>
            <a:r>
              <a:rPr lang="zh-CN" altLang="en-US" dirty="0"/>
              <a:t>监控点</a:t>
            </a:r>
          </a:p>
        </p:txBody>
      </p:sp>
      <p:cxnSp>
        <p:nvCxnSpPr>
          <p:cNvPr id="26" name="直接连接符 25"/>
          <p:cNvCxnSpPr/>
          <p:nvPr/>
        </p:nvCxnSpPr>
        <p:spPr bwMode="auto">
          <a:xfrm rot="5400000">
            <a:off x="2740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1548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1894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effectLst/>
                <a:latin typeface="Arial" charset="0"/>
              </a:rPr>
              <a:t>变更原则：</a:t>
            </a:r>
            <a:endParaRPr kumimoji="0" lang="en-US" altLang="zh-CN" sz="2000" b="1" i="0" u="none" strike="noStrike" cap="none" normalizeH="0" baseline="0" dirty="0">
              <a:ln>
                <a:noFill/>
              </a:ln>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effectLst/>
                <a:latin typeface="Arial" charset="0"/>
              </a:rPr>
              <a:t>尽快回到基准路径</a:t>
            </a:r>
          </a:p>
        </p:txBody>
      </p:sp>
      <p:sp>
        <p:nvSpPr>
          <p:cNvPr id="10" name="TextBox 9"/>
          <p:cNvSpPr txBox="1"/>
          <p:nvPr/>
        </p:nvSpPr>
        <p:spPr>
          <a:xfrm>
            <a:off x="395804" y="1118279"/>
            <a:ext cx="8791189" cy="1631216"/>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p>
        </p:txBody>
      </p:sp>
    </p:spTree>
    <p:extLst>
      <p:ext uri="{BB962C8B-B14F-4D97-AF65-F5344CB8AC3E}">
        <p14:creationId xmlns:p14="http://schemas.microsoft.com/office/powerpoint/2010/main" val="201523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381000" y="2016893"/>
            <a:ext cx="8305800" cy="3281413"/>
          </a:xfrm>
          <a:prstGeom prst="rect">
            <a:avLst/>
          </a:prstGeom>
          <a:noFill/>
          <a:ln w="9525">
            <a:noFill/>
            <a:miter lim="800000"/>
            <a:headEnd/>
            <a:tailEnd/>
          </a:ln>
          <a:effectLst/>
        </p:spPr>
      </p:pic>
    </p:spTree>
    <p:extLst>
      <p:ext uri="{BB962C8B-B14F-4D97-AF65-F5344CB8AC3E}">
        <p14:creationId xmlns:p14="http://schemas.microsoft.com/office/powerpoint/2010/main" val="378795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变更控制委员会负责接收与审查变更请求，并批准或否决这些变更请求；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extLst>
      <p:ext uri="{BB962C8B-B14F-4D97-AF65-F5344CB8AC3E}">
        <p14:creationId xmlns:p14="http://schemas.microsoft.com/office/powerpoint/2010/main" val="1212744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7364186" y="298812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97393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extLst>
      <p:ext uri="{BB962C8B-B14F-4D97-AF65-F5344CB8AC3E}">
        <p14:creationId xmlns:p14="http://schemas.microsoft.com/office/powerpoint/2010/main" val="253442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054" y="1489075"/>
            <a:ext cx="7531317" cy="4313238"/>
          </a:xfrm>
        </p:spPr>
      </p:pic>
    </p:spTree>
    <p:extLst>
      <p:ext uri="{BB962C8B-B14F-4D97-AF65-F5344CB8AC3E}">
        <p14:creationId xmlns:p14="http://schemas.microsoft.com/office/powerpoint/2010/main" val="4092070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p>
        </p:txBody>
      </p:sp>
    </p:spTree>
    <p:extLst>
      <p:ext uri="{BB962C8B-B14F-4D97-AF65-F5344CB8AC3E}">
        <p14:creationId xmlns:p14="http://schemas.microsoft.com/office/powerpoint/2010/main" val="419984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326570" y="2922814"/>
            <a:ext cx="1698172" cy="320989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13205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项目团队建设和管理</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1142999" y="2122715"/>
            <a:ext cx="7903029" cy="4082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98074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p>
        </p:txBody>
      </p:sp>
      <p:sp>
        <p:nvSpPr>
          <p:cNvPr id="3" name="内容占位符 2"/>
          <p:cNvSpPr>
            <a:spLocks noGrp="1"/>
          </p:cNvSpPr>
          <p:nvPr>
            <p:ph idx="1"/>
          </p:nvPr>
        </p:nvSpPr>
        <p:spPr/>
        <p:txBody>
          <a:bodyPr/>
          <a:lstStyle/>
          <a:p>
            <a:r>
              <a:rPr lang="zh-CN" altLang="en-US" sz="2400" dirty="0"/>
              <a:t>建设团队：提高工作能力、促进团队互动和改善团队氛围，以提高项目绩效；</a:t>
            </a:r>
            <a:endParaRPr lang="en-US" altLang="zh-CN" sz="2400" dirty="0"/>
          </a:p>
          <a:p>
            <a:r>
              <a:rPr lang="zh-CN" altLang="en-US" sz="2400" dirty="0"/>
              <a:t>管理团队：跟踪团队成员的表现、提供反馈、解决问题并管理变更，以优化项目绩效；</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45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273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887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838200" y="2083713"/>
            <a:ext cx="7924800" cy="4012287"/>
            <a:chOff x="838200" y="2286000"/>
            <a:chExt cx="7924800" cy="4012287"/>
          </a:xfrm>
        </p:grpSpPr>
        <p:grpSp>
          <p:nvGrpSpPr>
            <p:cNvPr id="6" name="组合 5"/>
            <p:cNvGrpSpPr/>
            <p:nvPr/>
          </p:nvGrpSpPr>
          <p:grpSpPr>
            <a:xfrm>
              <a:off x="838200" y="2286000"/>
              <a:ext cx="7924800" cy="4012287"/>
              <a:chOff x="1218406" y="3810794"/>
              <a:chExt cx="5550317" cy="2487493"/>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748923" cy="430887"/>
              </a:xfrm>
              <a:prstGeom prst="rect">
                <a:avLst/>
              </a:prstGeom>
              <a:noFill/>
              <a:ln w="28575">
                <a:noFill/>
              </a:ln>
            </p:spPr>
            <p:txBody>
              <a:bodyPr wrap="none" rtlCol="0">
                <a:spAutoFit/>
              </a:bodyPr>
              <a:lstStyle/>
              <a:p>
                <a:r>
                  <a:rPr lang="zh-CN" altLang="en-US" dirty="0">
                    <a:solidFill>
                      <a:srgbClr val="000000"/>
                    </a:solidFill>
                  </a:rPr>
                  <a:t>时间</a:t>
                </a: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1066800" y="1828800"/>
            <a:ext cx="748923" cy="430887"/>
          </a:xfrm>
          <a:prstGeom prst="rect">
            <a:avLst/>
          </a:prstGeom>
          <a:noFill/>
        </p:spPr>
        <p:txBody>
          <a:bodyPr wrap="none" rtlCol="0">
            <a:spAutoFit/>
          </a:bodyPr>
          <a:lstStyle/>
          <a:p>
            <a:r>
              <a:rPr lang="zh-CN" altLang="en-US" dirty="0">
                <a:solidFill>
                  <a:srgbClr val="000000"/>
                </a:solidFill>
              </a:rPr>
              <a:t>形成</a:t>
            </a:r>
          </a:p>
        </p:txBody>
      </p:sp>
      <p:sp>
        <p:nvSpPr>
          <p:cNvPr id="18" name="TextBox 17"/>
          <p:cNvSpPr txBox="1"/>
          <p:nvPr/>
        </p:nvSpPr>
        <p:spPr>
          <a:xfrm>
            <a:off x="2590800" y="1828800"/>
            <a:ext cx="748923" cy="430887"/>
          </a:xfrm>
          <a:prstGeom prst="rect">
            <a:avLst/>
          </a:prstGeom>
          <a:noFill/>
        </p:spPr>
        <p:txBody>
          <a:bodyPr wrap="none" rtlCol="0">
            <a:spAutoFit/>
          </a:bodyPr>
          <a:lstStyle/>
          <a:p>
            <a:r>
              <a:rPr lang="zh-CN" altLang="en-US" dirty="0">
                <a:solidFill>
                  <a:srgbClr val="000000"/>
                </a:solidFill>
              </a:rPr>
              <a:t>震荡</a:t>
            </a:r>
          </a:p>
        </p:txBody>
      </p:sp>
      <p:sp>
        <p:nvSpPr>
          <p:cNvPr id="19" name="TextBox 18"/>
          <p:cNvSpPr txBox="1"/>
          <p:nvPr/>
        </p:nvSpPr>
        <p:spPr>
          <a:xfrm>
            <a:off x="3962400" y="1828800"/>
            <a:ext cx="748923" cy="430887"/>
          </a:xfrm>
          <a:prstGeom prst="rect">
            <a:avLst/>
          </a:prstGeom>
          <a:noFill/>
        </p:spPr>
        <p:txBody>
          <a:bodyPr wrap="none" rtlCol="0">
            <a:spAutoFit/>
          </a:bodyPr>
          <a:lstStyle/>
          <a:p>
            <a:r>
              <a:rPr lang="zh-CN" altLang="en-US" dirty="0">
                <a:solidFill>
                  <a:srgbClr val="000000"/>
                </a:solidFill>
              </a:rPr>
              <a:t>规范</a:t>
            </a:r>
          </a:p>
        </p:txBody>
      </p:sp>
      <p:sp>
        <p:nvSpPr>
          <p:cNvPr id="20" name="TextBox 19"/>
          <p:cNvSpPr txBox="1"/>
          <p:nvPr/>
        </p:nvSpPr>
        <p:spPr>
          <a:xfrm>
            <a:off x="5562600" y="1828800"/>
            <a:ext cx="748923" cy="430887"/>
          </a:xfrm>
          <a:prstGeom prst="rect">
            <a:avLst/>
          </a:prstGeom>
          <a:noFill/>
        </p:spPr>
        <p:txBody>
          <a:bodyPr wrap="none" rtlCol="0">
            <a:spAutoFit/>
          </a:bodyPr>
          <a:lstStyle/>
          <a:p>
            <a:r>
              <a:rPr lang="zh-CN" altLang="en-US" dirty="0">
                <a:solidFill>
                  <a:srgbClr val="000000"/>
                </a:solidFill>
              </a:rPr>
              <a:t>成熟</a:t>
            </a:r>
          </a:p>
        </p:txBody>
      </p:sp>
      <p:sp>
        <p:nvSpPr>
          <p:cNvPr id="27" name="TextBox 26"/>
          <p:cNvSpPr txBox="1"/>
          <p:nvPr/>
        </p:nvSpPr>
        <p:spPr>
          <a:xfrm>
            <a:off x="304800" y="5334000"/>
            <a:ext cx="466794" cy="430887"/>
          </a:xfrm>
          <a:prstGeom prst="rect">
            <a:avLst/>
          </a:prstGeom>
          <a:noFill/>
        </p:spPr>
        <p:txBody>
          <a:bodyPr wrap="none" rtlCol="0">
            <a:spAutoFit/>
          </a:bodyPr>
          <a:lstStyle/>
          <a:p>
            <a:r>
              <a:rPr lang="zh-CN" altLang="en-US" dirty="0">
                <a:solidFill>
                  <a:srgbClr val="000000"/>
                </a:solidFill>
              </a:rPr>
              <a:t>低</a:t>
            </a:r>
          </a:p>
        </p:txBody>
      </p:sp>
      <p:sp>
        <p:nvSpPr>
          <p:cNvPr id="28" name="TextBox 27"/>
          <p:cNvSpPr txBox="1"/>
          <p:nvPr/>
        </p:nvSpPr>
        <p:spPr>
          <a:xfrm>
            <a:off x="304800" y="2057400"/>
            <a:ext cx="466794" cy="430887"/>
          </a:xfrm>
          <a:prstGeom prst="rect">
            <a:avLst/>
          </a:prstGeom>
          <a:noFill/>
        </p:spPr>
        <p:txBody>
          <a:bodyPr wrap="none" rtlCol="0">
            <a:spAutoFit/>
          </a:bodyPr>
          <a:lstStyle/>
          <a:p>
            <a:r>
              <a:rPr lang="zh-CN" altLang="en-US" dirty="0">
                <a:solidFill>
                  <a:srgbClr val="000000"/>
                </a:solidFill>
              </a:rPr>
              <a:t>高</a:t>
            </a:r>
          </a:p>
        </p:txBody>
      </p:sp>
      <p:pic>
        <p:nvPicPr>
          <p:cNvPr id="1029" name="Picture 5"/>
          <p:cNvPicPr>
            <a:picLocks noChangeAspect="1" noChangeArrowheads="1"/>
          </p:cNvPicPr>
          <p:nvPr/>
        </p:nvPicPr>
        <p:blipFill>
          <a:blip r:embed="rId6"/>
          <a:srcRect/>
          <a:stretch>
            <a:fillRect/>
          </a:stretch>
        </p:blipFill>
        <p:spPr bwMode="auto">
          <a:xfrm>
            <a:off x="5247819" y="3139621"/>
            <a:ext cx="1185636" cy="1090785"/>
          </a:xfrm>
          <a:prstGeom prst="rect">
            <a:avLst/>
          </a:prstGeom>
          <a:noFill/>
          <a:ln w="9525">
            <a:noFill/>
            <a:miter lim="800000"/>
            <a:headEnd/>
            <a:tailEnd/>
          </a:ln>
          <a:effectLst/>
        </p:spPr>
      </p:pic>
    </p:spTree>
    <p:extLst>
      <p:ext uri="{BB962C8B-B14F-4D97-AF65-F5344CB8AC3E}">
        <p14:creationId xmlns:p14="http://schemas.microsoft.com/office/powerpoint/2010/main" val="2961381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p>
        </p:txBody>
      </p:sp>
      <p:sp>
        <p:nvSpPr>
          <p:cNvPr id="3" name="内容占位符 2"/>
          <p:cNvSpPr>
            <a:spLocks noGrp="1"/>
          </p:cNvSpPr>
          <p:nvPr>
            <p:ph idx="1"/>
          </p:nvPr>
        </p:nvSpPr>
        <p:spPr>
          <a:xfrm>
            <a:off x="295275" y="1489074"/>
            <a:ext cx="8524875" cy="4846411"/>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应向项目组成员宣传项目目标，并为他们描绘未来的美好前景及项目成功所能带来的效益；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p>
        </p:txBody>
      </p:sp>
      <p:sp>
        <p:nvSpPr>
          <p:cNvPr id="3" name="内容占位符 2"/>
          <p:cNvSpPr>
            <a:spLocks noGrp="1"/>
          </p:cNvSpPr>
          <p:nvPr>
            <p:ph idx="1"/>
          </p:nvPr>
        </p:nvSpPr>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987" lvl="2" indent="-457200">
              <a:buFont typeface="+mj-lt"/>
              <a:buAutoNum type="arabicPeriod"/>
            </a:pPr>
            <a:r>
              <a:rPr lang="zh-CN" altLang="en-US" sz="2000" dirty="0"/>
              <a:t>允许成员表达不满或他们所关注的问题，接受及容忍成员的任何不满；</a:t>
            </a:r>
            <a:endParaRPr lang="en-US" altLang="zh-CN" sz="2000" dirty="0"/>
          </a:p>
          <a:p>
            <a:pPr marL="915987" lvl="2" indent="-457200">
              <a:buFont typeface="+mj-lt"/>
              <a:buAutoNum type="arabicPeriod"/>
            </a:pPr>
            <a:r>
              <a:rPr lang="zh-CN" altLang="en-US" sz="2000" dirty="0"/>
              <a:t>做好导向工作，努力解决问题、矛盾；</a:t>
            </a:r>
            <a:endParaRPr lang="en-US" altLang="zh-CN" sz="2000" dirty="0"/>
          </a:p>
          <a:p>
            <a:pPr marL="915987" lvl="2" indent="-457200">
              <a:buFont typeface="+mj-lt"/>
              <a:buAutoNum type="arabicPeriod"/>
            </a:pPr>
            <a:r>
              <a:rPr lang="zh-CN" altLang="en-US" sz="2000" dirty="0"/>
              <a:t>依靠团队成员共同解决问题，共同决策；</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p>
        </p:txBody>
      </p:sp>
      <p:sp>
        <p:nvSpPr>
          <p:cNvPr id="3" name="内容占位符 2"/>
          <p:cNvSpPr>
            <a:spLocks noGrp="1"/>
          </p:cNvSpPr>
          <p:nvPr>
            <p:ph idx="1"/>
          </p:nvPr>
        </p:nvSpPr>
        <p:spPr>
          <a:xfrm>
            <a:off x="295275" y="1489075"/>
            <a:ext cx="8524875" cy="4830082"/>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762" lvl="1" indent="-457200">
              <a:buFont typeface="+mj-lt"/>
              <a:buAutoNum type="arabicPeriod"/>
            </a:pPr>
            <a:r>
              <a:rPr lang="zh-CN" altLang="en-US" sz="2000" dirty="0"/>
              <a:t>尽量减少指导性工作，给予团队成员更多的支持和帮助；</a:t>
            </a:r>
            <a:endParaRPr lang="en-US" altLang="zh-CN" sz="2000" dirty="0"/>
          </a:p>
          <a:p>
            <a:pPr marL="639762" lvl="1" indent="-457200">
              <a:buFont typeface="+mj-lt"/>
              <a:buAutoNum type="arabicPeriod"/>
            </a:pPr>
            <a:r>
              <a:rPr lang="zh-CN" altLang="en-US" sz="2000" dirty="0"/>
              <a:t>在确立团队规范的同时，要鼓励成员的个性发挥；</a:t>
            </a:r>
            <a:endParaRPr lang="en-US" altLang="zh-CN" sz="2000" dirty="0"/>
          </a:p>
          <a:p>
            <a:pPr marL="639762" lvl="1" indent="-457200">
              <a:buFont typeface="+mj-lt"/>
              <a:buAutoNum type="arabicPeriod"/>
            </a:pPr>
            <a:r>
              <a:rPr lang="zh-CN" altLang="en-US" sz="2000" dirty="0"/>
              <a:t>培育团队文化，注重培养成员对团队的认同感、归属感，努力营造出相互协作、互相帮助、互相关爱、努力奉献的精神氛围；</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p>
        </p:txBody>
      </p:sp>
      <p:sp>
        <p:nvSpPr>
          <p:cNvPr id="3" name="内容占位符 2"/>
          <p:cNvSpPr>
            <a:spLocks noGrp="1"/>
          </p:cNvSpPr>
          <p:nvPr>
            <p:ph idx="1"/>
          </p:nvPr>
        </p:nvSpPr>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462" lvl="1" indent="-342900">
              <a:buFont typeface="+mj-lt"/>
              <a:buAutoNum type="arabicPeriod"/>
            </a:pPr>
            <a:r>
              <a:rPr lang="zh-CN" altLang="en-US" sz="2000" dirty="0"/>
              <a:t>授予团队成员更大的权力，尽量发挥成员的潜力；</a:t>
            </a:r>
            <a:endParaRPr lang="en-US" altLang="zh-CN" sz="2000" dirty="0"/>
          </a:p>
          <a:p>
            <a:pPr marL="525462"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462"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45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273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887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838200" y="2083713"/>
            <a:ext cx="7924800" cy="4012287"/>
            <a:chOff x="838200" y="2286000"/>
            <a:chExt cx="7924800" cy="4012287"/>
          </a:xfrm>
        </p:grpSpPr>
        <p:grpSp>
          <p:nvGrpSpPr>
            <p:cNvPr id="6" name="组合 5"/>
            <p:cNvGrpSpPr/>
            <p:nvPr/>
          </p:nvGrpSpPr>
          <p:grpSpPr>
            <a:xfrm>
              <a:off x="838200" y="2286000"/>
              <a:ext cx="7924800" cy="4012287"/>
              <a:chOff x="1218406" y="3810794"/>
              <a:chExt cx="5550317" cy="2487493"/>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748923" cy="430887"/>
              </a:xfrm>
              <a:prstGeom prst="rect">
                <a:avLst/>
              </a:prstGeom>
              <a:noFill/>
              <a:ln w="28575">
                <a:noFill/>
              </a:ln>
            </p:spPr>
            <p:txBody>
              <a:bodyPr wrap="none" rtlCol="0">
                <a:spAutoFit/>
              </a:bodyPr>
              <a:lstStyle/>
              <a:p>
                <a:r>
                  <a:rPr lang="zh-CN" altLang="en-US" dirty="0"/>
                  <a:t>时间</a:t>
                </a: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1066800" y="1828800"/>
            <a:ext cx="748923" cy="430887"/>
          </a:xfrm>
          <a:prstGeom prst="rect">
            <a:avLst/>
          </a:prstGeom>
          <a:noFill/>
        </p:spPr>
        <p:txBody>
          <a:bodyPr wrap="none" rtlCol="0">
            <a:spAutoFit/>
          </a:bodyPr>
          <a:lstStyle/>
          <a:p>
            <a:r>
              <a:rPr lang="zh-CN" altLang="en-US" dirty="0"/>
              <a:t>形成</a:t>
            </a:r>
          </a:p>
        </p:txBody>
      </p:sp>
      <p:sp>
        <p:nvSpPr>
          <p:cNvPr id="18" name="TextBox 17"/>
          <p:cNvSpPr txBox="1"/>
          <p:nvPr/>
        </p:nvSpPr>
        <p:spPr>
          <a:xfrm>
            <a:off x="2590800" y="1828800"/>
            <a:ext cx="748923" cy="430887"/>
          </a:xfrm>
          <a:prstGeom prst="rect">
            <a:avLst/>
          </a:prstGeom>
          <a:noFill/>
        </p:spPr>
        <p:txBody>
          <a:bodyPr wrap="none" rtlCol="0">
            <a:spAutoFit/>
          </a:bodyPr>
          <a:lstStyle/>
          <a:p>
            <a:r>
              <a:rPr lang="zh-CN" altLang="en-US" dirty="0"/>
              <a:t>震荡</a:t>
            </a:r>
          </a:p>
        </p:txBody>
      </p:sp>
      <p:sp>
        <p:nvSpPr>
          <p:cNvPr id="19" name="TextBox 18"/>
          <p:cNvSpPr txBox="1"/>
          <p:nvPr/>
        </p:nvSpPr>
        <p:spPr>
          <a:xfrm>
            <a:off x="3962400" y="1828800"/>
            <a:ext cx="748923" cy="430887"/>
          </a:xfrm>
          <a:prstGeom prst="rect">
            <a:avLst/>
          </a:prstGeom>
          <a:noFill/>
        </p:spPr>
        <p:txBody>
          <a:bodyPr wrap="none" rtlCol="0">
            <a:spAutoFit/>
          </a:bodyPr>
          <a:lstStyle/>
          <a:p>
            <a:r>
              <a:rPr lang="zh-CN" altLang="en-US" dirty="0"/>
              <a:t>规范</a:t>
            </a:r>
          </a:p>
        </p:txBody>
      </p:sp>
      <p:sp>
        <p:nvSpPr>
          <p:cNvPr id="20" name="TextBox 19"/>
          <p:cNvSpPr txBox="1"/>
          <p:nvPr/>
        </p:nvSpPr>
        <p:spPr>
          <a:xfrm>
            <a:off x="5562600" y="1828800"/>
            <a:ext cx="748923" cy="430887"/>
          </a:xfrm>
          <a:prstGeom prst="rect">
            <a:avLst/>
          </a:prstGeom>
          <a:noFill/>
        </p:spPr>
        <p:txBody>
          <a:bodyPr wrap="none" rtlCol="0">
            <a:spAutoFit/>
          </a:bodyPr>
          <a:lstStyle/>
          <a:p>
            <a:r>
              <a:rPr lang="zh-CN" altLang="en-US" dirty="0"/>
              <a:t>成熟</a:t>
            </a:r>
          </a:p>
        </p:txBody>
      </p:sp>
      <p:sp>
        <p:nvSpPr>
          <p:cNvPr id="22" name="任意多边形 21"/>
          <p:cNvSpPr/>
          <p:nvPr/>
        </p:nvSpPr>
        <p:spPr>
          <a:xfrm>
            <a:off x="834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4516105" y="5007462"/>
            <a:ext cx="1210588" cy="400110"/>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工作绩效</a:t>
            </a:r>
          </a:p>
        </p:txBody>
      </p:sp>
      <p:sp>
        <p:nvSpPr>
          <p:cNvPr id="25" name="任意多边形 24"/>
          <p:cNvSpPr/>
          <p:nvPr/>
        </p:nvSpPr>
        <p:spPr>
          <a:xfrm>
            <a:off x="818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1017785" y="4512145"/>
            <a:ext cx="1210588" cy="400110"/>
          </a:xfrm>
          <a:prstGeom prst="rect">
            <a:avLst/>
          </a:prstGeom>
          <a:noFill/>
        </p:spPr>
        <p:txBody>
          <a:bodyPr wrap="none" rtlCol="0">
            <a:spAutoFit/>
          </a:bodyPr>
          <a:lstStyle/>
          <a:p>
            <a:r>
              <a:rPr lang="zh-CN" altLang="en-US" b="1" dirty="0">
                <a:latin typeface="微软雅黑" pitchFamily="34" charset="-122"/>
                <a:ea typeface="微软雅黑" pitchFamily="34" charset="-122"/>
              </a:rPr>
              <a:t>团队精神</a:t>
            </a:r>
          </a:p>
        </p:txBody>
      </p:sp>
      <p:sp>
        <p:nvSpPr>
          <p:cNvPr id="27" name="TextBox 26"/>
          <p:cNvSpPr txBox="1"/>
          <p:nvPr/>
        </p:nvSpPr>
        <p:spPr>
          <a:xfrm>
            <a:off x="304800" y="5334000"/>
            <a:ext cx="466794" cy="430887"/>
          </a:xfrm>
          <a:prstGeom prst="rect">
            <a:avLst/>
          </a:prstGeom>
          <a:noFill/>
        </p:spPr>
        <p:txBody>
          <a:bodyPr wrap="none" rtlCol="0">
            <a:spAutoFit/>
          </a:bodyPr>
          <a:lstStyle/>
          <a:p>
            <a:r>
              <a:rPr lang="zh-CN" altLang="en-US" dirty="0"/>
              <a:t>低</a:t>
            </a:r>
          </a:p>
        </p:txBody>
      </p:sp>
      <p:sp>
        <p:nvSpPr>
          <p:cNvPr id="28" name="TextBox 27"/>
          <p:cNvSpPr txBox="1"/>
          <p:nvPr/>
        </p:nvSpPr>
        <p:spPr>
          <a:xfrm>
            <a:off x="304800" y="2057400"/>
            <a:ext cx="466794" cy="430887"/>
          </a:xfrm>
          <a:prstGeom prst="rect">
            <a:avLst/>
          </a:prstGeom>
          <a:noFill/>
        </p:spPr>
        <p:txBody>
          <a:bodyPr wrap="none" rtlCol="0">
            <a:spAutoFit/>
          </a:bodyPr>
          <a:lstStyle/>
          <a:p>
            <a:r>
              <a:rPr lang="zh-CN" altLang="en-US" dirty="0"/>
              <a:t>高</a:t>
            </a:r>
          </a:p>
        </p:txBody>
      </p:sp>
      <p:pic>
        <p:nvPicPr>
          <p:cNvPr id="1029" name="Picture 5"/>
          <p:cNvPicPr>
            <a:picLocks noChangeAspect="1" noChangeArrowheads="1"/>
          </p:cNvPicPr>
          <p:nvPr/>
        </p:nvPicPr>
        <p:blipFill>
          <a:blip r:embed="rId6"/>
          <a:srcRect/>
          <a:stretch>
            <a:fillRect/>
          </a:stretch>
        </p:blipFill>
        <p:spPr bwMode="auto">
          <a:xfrm>
            <a:off x="5247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animBg="1"/>
      <p:bldP spid="23" grpId="0"/>
      <p:bldP spid="25" grpId="0" animBg="1"/>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p>
        </p:txBody>
      </p:sp>
      <p:sp>
        <p:nvSpPr>
          <p:cNvPr id="3" name="内容占位符 2"/>
          <p:cNvSpPr>
            <a:spLocks noGrp="1"/>
          </p:cNvSpPr>
          <p:nvPr>
            <p:ph idx="1"/>
          </p:nvPr>
        </p:nvSpPr>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p>
          <a:p>
            <a:pPr lvl="1"/>
            <a:r>
              <a:rPr lang="en-US" altLang="zh-CN" sz="2000" dirty="0">
                <a:hlinkClick r:id="rId2" action="ppaction://hlinkfile"/>
              </a:rPr>
              <a:t>MBTI</a:t>
            </a:r>
            <a:r>
              <a:rPr lang="zh-CN" altLang="en-US" sz="2000" dirty="0">
                <a:hlinkClick r:id="rId2" action="ppaction://hlinkfile"/>
              </a:rPr>
              <a:t>职业性格测试</a:t>
            </a:r>
            <a:r>
              <a:rPr lang="zh-CN" altLang="en-US" sz="2000" dirty="0"/>
              <a:t>：</a:t>
            </a:r>
            <a:r>
              <a:rPr lang="en-US" sz="2000" dirty="0">
                <a:hlinkClick r:id="rId3"/>
              </a:rPr>
              <a:t>http://www.apesk.com/mbti/dati.asp</a:t>
            </a:r>
            <a:r>
              <a:rPr lang="en-US" sz="2000" dirty="0"/>
              <a:t> </a:t>
            </a:r>
            <a:endParaRPr lang="en-US" altLang="zh-CN" sz="2000" dirty="0"/>
          </a:p>
          <a:p>
            <a:pPr lvl="1"/>
            <a:r>
              <a:rPr lang="en-US" altLang="zh-CN" sz="2000" dirty="0">
                <a:hlinkClick r:id="rId4" action="ppaction://hlinkfile"/>
              </a:rPr>
              <a:t>DISC</a:t>
            </a:r>
            <a:r>
              <a:rPr lang="zh-CN" altLang="en-US" sz="2000" dirty="0">
                <a:hlinkClick r:id="rId4" action="ppaction://hlinkfile"/>
              </a:rPr>
              <a:t>测试</a:t>
            </a:r>
            <a:r>
              <a:rPr lang="zh-CN" altLang="en-US" sz="2000" dirty="0"/>
              <a:t>：</a:t>
            </a:r>
            <a:r>
              <a:rPr lang="en-US" sz="2000" u="sng" dirty="0">
                <a:hlinkClick r:id="rId5"/>
              </a:rPr>
              <a:t>http://www.apesk.com/disc/</a:t>
            </a:r>
            <a:endParaRPr lang="en-US" sz="2000" u="sng" dirty="0"/>
          </a:p>
          <a:p>
            <a:pPr lvl="1"/>
            <a:r>
              <a:rPr lang="zh-CN" altLang="en-US" sz="2000" dirty="0"/>
              <a:t>参见教材</a:t>
            </a:r>
            <a:r>
              <a:rPr lang="en-US" altLang="zh-CN" sz="2000" dirty="0"/>
              <a:t>220</a:t>
            </a:r>
            <a:r>
              <a:rPr lang="zh-CN" altLang="en-US" sz="2000" dirty="0"/>
              <a:t>页</a:t>
            </a:r>
            <a:r>
              <a:rPr lang="en-US" altLang="zh-CN" sz="2000" dirty="0"/>
              <a:t>—223</a:t>
            </a:r>
            <a:r>
              <a:rPr lang="zh-CN" altLang="en-US" sz="2000" dirty="0"/>
              <a:t>页；</a:t>
            </a:r>
            <a:endParaRPr lang="en-US" altLang="zh-CN" sz="2000" dirty="0"/>
          </a:p>
          <a:p>
            <a:r>
              <a:rPr lang="zh-CN" altLang="en-US" sz="2400" dirty="0"/>
              <a:t>基本规则。尽早制定并遵守明确的规则，对项目团队成员的可接受行为做出明确规定</a:t>
            </a:r>
            <a:r>
              <a:rPr lang="en-US" altLang="zh-CN" sz="2400" dirty="0"/>
              <a:t>(</a:t>
            </a:r>
            <a:r>
              <a:rPr lang="zh-CN" altLang="en-US" sz="2400" dirty="0"/>
              <a:t>教材</a:t>
            </a:r>
            <a:r>
              <a:rPr lang="en-US" altLang="zh-CN" sz="2400" dirty="0"/>
              <a:t>61</a:t>
            </a:r>
            <a:r>
              <a:rPr lang="zh-CN" altLang="en-US" sz="2400" dirty="0"/>
              <a:t>页“团队契约”</a:t>
            </a:r>
            <a:r>
              <a:rPr lang="en-US" altLang="zh-CN" sz="2400" dirty="0"/>
              <a:t>); </a:t>
            </a:r>
          </a:p>
          <a:p>
            <a:r>
              <a:rPr lang="zh-CN" altLang="en-US" sz="2400" dirty="0"/>
              <a:t>培训。可以是正式或非正式的，包括：课堂培训、在线培训、计算机辅助培训、在岗培训、辅导及指导等</a:t>
            </a:r>
            <a:r>
              <a:rPr lang="en-US" altLang="zh-CN" sz="2400" dirty="0"/>
              <a:t>; </a:t>
            </a:r>
          </a:p>
          <a:p>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在决定认可与奖励时，应考虑文化差异，例如：</a:t>
            </a:r>
            <a:r>
              <a:rPr lang="en-US" altLang="zh-CN" sz="2000" dirty="0"/>
              <a:t>IBM</a:t>
            </a:r>
            <a:r>
              <a:rPr lang="zh-CN" altLang="en-US" sz="2000" dirty="0"/>
              <a:t>东京事件；</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把项目团队问题当做“团队的问题”加以讨论和处理。应当鼓励整个团队协作解决这些问题；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en-US" altLang="zh-CN" sz="2000" dirty="0"/>
              <a:t>(</a:t>
            </a:r>
            <a:r>
              <a:rPr lang="zh-CN" altLang="en-US" sz="2000" dirty="0"/>
              <a:t>谁也不得罪</a:t>
            </a:r>
            <a:r>
              <a:rPr lang="en-US" altLang="zh-CN" sz="2000" dirty="0"/>
              <a:t>)</a:t>
            </a:r>
            <a:r>
              <a:rPr lang="zh-CN" altLang="en-US" sz="2000" dirty="0"/>
              <a:t>；</a:t>
            </a:r>
            <a:endParaRPr lang="en-US" altLang="zh-CN" sz="2000" dirty="0"/>
          </a:p>
          <a:p>
            <a:pPr lvl="1"/>
            <a:r>
              <a:rPr lang="zh-CN" altLang="en-US" sz="2000" dirty="0"/>
              <a:t>妥协：寻找让全体当事人在一定程度上满意的方案</a:t>
            </a:r>
            <a:r>
              <a:rPr lang="en-US" altLang="zh-CN" sz="2000" dirty="0"/>
              <a:t>(</a:t>
            </a:r>
            <a:r>
              <a:rPr lang="zh-CN" altLang="en-US" sz="2000" dirty="0"/>
              <a:t>各让一步</a:t>
            </a:r>
            <a:r>
              <a:rPr lang="en-US" altLang="zh-CN" sz="2000" dirty="0"/>
              <a:t>)</a:t>
            </a:r>
            <a:r>
              <a:rPr lang="zh-CN" altLang="en-US" sz="2000" dirty="0"/>
              <a:t>；</a:t>
            </a:r>
            <a:endParaRPr lang="en-US" altLang="zh-CN" sz="2000" dirty="0"/>
          </a:p>
          <a:p>
            <a:pPr lvl="1"/>
            <a:r>
              <a:rPr lang="zh-CN" altLang="en-US" sz="2000" dirty="0"/>
              <a:t>缓解：强调一致而非差异（求同存异）；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p>
        </p:txBody>
      </p:sp>
      <p:graphicFrame>
        <p:nvGraphicFramePr>
          <p:cNvPr id="6" name="内容占位符 5"/>
          <p:cNvGraphicFramePr>
            <a:graphicFrameLocks noGrp="1"/>
          </p:cNvGraphicFramePr>
          <p:nvPr>
            <p:ph sz="quarter" idx="1"/>
          </p:nvPr>
        </p:nvGraphicFramePr>
        <p:xfrm>
          <a:off x="381000" y="2090057"/>
          <a:ext cx="8305800" cy="3870960"/>
        </p:xfrm>
        <a:graphic>
          <a:graphicData uri="http://schemas.openxmlformats.org/drawingml/2006/table">
            <a:tbl>
              <a:tblPr firstRow="1" bandRow="1">
                <a:tableStyleId>{5940675A-B579-460E-94D1-54222C63F5DA}</a:tableStyleId>
              </a:tblPr>
              <a:tblGrid>
                <a:gridCol w="1709057">
                  <a:extLst>
                    <a:ext uri="{9D8B030D-6E8A-4147-A177-3AD203B41FA5}">
                      <a16:colId xmlns="" xmlns:a16="http://schemas.microsoft.com/office/drawing/2014/main" val="20000"/>
                    </a:ext>
                  </a:extLst>
                </a:gridCol>
                <a:gridCol w="6596743">
                  <a:extLst>
                    <a:ext uri="{9D8B030D-6E8A-4147-A177-3AD203B41FA5}">
                      <a16:colId xmlns=""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a:t>参照权力</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a:t>项目经理拥有超凡的个人魅力</a:t>
                      </a:r>
                    </a:p>
                  </a:txBody>
                  <a:tcPr/>
                </a:tc>
                <a:extLst>
                  <a:ext uri="{0D108BD9-81ED-4DB2-BD59-A6C34878D82A}">
                    <a16:rowId xmlns="" xmlns:a16="http://schemas.microsoft.com/office/drawing/2014/main" val="10000"/>
                  </a:ext>
                </a:extLst>
              </a:tr>
              <a:tr h="370840">
                <a:tc>
                  <a:txBody>
                    <a:bodyPr/>
                    <a:lstStyle/>
                    <a:p>
                      <a:r>
                        <a:rPr lang="zh-CN" altLang="en-US" sz="2800" dirty="0"/>
                        <a:t>专家权力</a:t>
                      </a:r>
                    </a:p>
                  </a:txBody>
                  <a:tcPr/>
                </a:tc>
                <a:tc>
                  <a:txBody>
                    <a:bodyPr/>
                    <a:lstStyle/>
                    <a:p>
                      <a:r>
                        <a:rPr lang="zh-CN" altLang="en-US" sz="2800" dirty="0"/>
                        <a:t>如果项目经理在某个领域是专家，团队成员更倾向于听从项目经理的安排</a:t>
                      </a:r>
                    </a:p>
                  </a:txBody>
                  <a:tcPr/>
                </a:tc>
                <a:extLst>
                  <a:ext uri="{0D108BD9-81ED-4DB2-BD59-A6C34878D82A}">
                    <a16:rowId xmlns="" xmlns:a16="http://schemas.microsoft.com/office/drawing/2014/main" val="10001"/>
                  </a:ext>
                </a:extLst>
              </a:tr>
              <a:tr h="370840">
                <a:tc>
                  <a:txBody>
                    <a:bodyPr/>
                    <a:lstStyle/>
                    <a:p>
                      <a:r>
                        <a:rPr lang="zh-CN" altLang="en-US" sz="2800" dirty="0"/>
                        <a:t>奖励权力</a:t>
                      </a:r>
                    </a:p>
                  </a:txBody>
                  <a:tcPr/>
                </a:tc>
                <a:tc>
                  <a:txBody>
                    <a:bodyPr/>
                    <a:lstStyle/>
                    <a:p>
                      <a:r>
                        <a:rPr lang="zh-CN" altLang="en-US" sz="2800" dirty="0"/>
                        <a:t>通过奖励来鼓励成员工作。包括晋升、机会、表彰、金钱等</a:t>
                      </a:r>
                      <a:endParaRPr lang="en-US" altLang="zh-CN" sz="2800" dirty="0"/>
                    </a:p>
                  </a:txBody>
                  <a:tcPr/>
                </a:tc>
                <a:extLst>
                  <a:ext uri="{0D108BD9-81ED-4DB2-BD59-A6C34878D82A}">
                    <a16:rowId xmlns="" xmlns:a16="http://schemas.microsoft.com/office/drawing/2014/main" val="10002"/>
                  </a:ext>
                </a:extLst>
              </a:tr>
              <a:tr h="370840">
                <a:tc>
                  <a:txBody>
                    <a:bodyPr/>
                    <a:lstStyle/>
                    <a:p>
                      <a:r>
                        <a:rPr lang="zh-CN" altLang="en-US" sz="2800" dirty="0"/>
                        <a:t>合法权力 </a:t>
                      </a:r>
                    </a:p>
                  </a:txBody>
                  <a:tcPr/>
                </a:tc>
                <a:tc>
                  <a:txBody>
                    <a:bodyPr/>
                    <a:lstStyle/>
                    <a:p>
                      <a:r>
                        <a:rPr lang="zh-CN" altLang="en-US" sz="2800" dirty="0"/>
                        <a:t>通过职位授予的权力去指挥成员工作</a:t>
                      </a:r>
                    </a:p>
                  </a:txBody>
                  <a:tcPr/>
                </a:tc>
                <a:extLst>
                  <a:ext uri="{0D108BD9-81ED-4DB2-BD59-A6C34878D82A}">
                    <a16:rowId xmlns="" xmlns:a16="http://schemas.microsoft.com/office/drawing/2014/main" val="10003"/>
                  </a:ext>
                </a:extLst>
              </a:tr>
              <a:tr h="370840">
                <a:tc>
                  <a:txBody>
                    <a:bodyPr/>
                    <a:lstStyle/>
                    <a:p>
                      <a:r>
                        <a:rPr lang="zh-CN" altLang="en-US" sz="2800" dirty="0"/>
                        <a:t>强制权力</a:t>
                      </a:r>
                    </a:p>
                  </a:txBody>
                  <a:tcPr/>
                </a:tc>
                <a:tc>
                  <a:txBody>
                    <a:bodyPr/>
                    <a:lstStyle/>
                    <a:p>
                      <a:r>
                        <a:rPr lang="zh-CN" altLang="en-US" sz="2800" dirty="0"/>
                        <a:t>通过惩罚方法驱使成员做他们不愿意做的事情，适用于制止消极行为</a:t>
                      </a:r>
                    </a:p>
                  </a:txBody>
                  <a:tcPr/>
                </a:tc>
                <a:extLst>
                  <a:ext uri="{0D108BD9-81ED-4DB2-BD59-A6C34878D82A}">
                    <a16:rowId xmlns="" xmlns:a16="http://schemas.microsoft.com/office/drawing/2014/main" val="10004"/>
                  </a:ext>
                </a:extLst>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a:spLocks/>
          </p:cNvSpPr>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kumimoji="0" lang="zh-CN" altLang="en-US" sz="2400" b="0" i="0" u="none" strike="noStrike" kern="0" cap="none" spc="0" normalizeH="0" baseline="0" noProof="0" dirty="0">
                <a:ln>
                  <a:noFill/>
                </a:ln>
                <a:effectLst/>
                <a:uLnTx/>
                <a:uFillTx/>
                <a:latin typeface="微软雅黑" pitchFamily="34" charset="-122"/>
                <a:ea typeface="微软雅黑" pitchFamily="34" charset="-122"/>
                <a:cs typeface="+mn-cs"/>
              </a:rPr>
              <a:t>权力：</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p>
        </p:txBody>
      </p:sp>
      <p:graphicFrame>
        <p:nvGraphicFramePr>
          <p:cNvPr id="6" name="内容占位符 5"/>
          <p:cNvGraphicFramePr>
            <a:graphicFrameLocks noGrp="1"/>
          </p:cNvGraphicFramePr>
          <p:nvPr>
            <p:ph sz="quarter" idx="1"/>
          </p:nvPr>
        </p:nvGraphicFramePr>
        <p:xfrm>
          <a:off x="413657" y="2106386"/>
          <a:ext cx="8305800" cy="4023360"/>
        </p:xfrm>
        <a:graphic>
          <a:graphicData uri="http://schemas.openxmlformats.org/drawingml/2006/table">
            <a:tbl>
              <a:tblPr firstRow="1" bandRow="1">
                <a:tableStyleId>{5940675A-B579-460E-94D1-54222C63F5DA}</a:tableStyleId>
              </a:tblPr>
              <a:tblGrid>
                <a:gridCol w="1496786">
                  <a:extLst>
                    <a:ext uri="{9D8B030D-6E8A-4147-A177-3AD203B41FA5}">
                      <a16:colId xmlns="" xmlns:a16="http://schemas.microsoft.com/office/drawing/2014/main" val="20000"/>
                    </a:ext>
                  </a:extLst>
                </a:gridCol>
                <a:gridCol w="1910443">
                  <a:extLst>
                    <a:ext uri="{9D8B030D-6E8A-4147-A177-3AD203B41FA5}">
                      <a16:colId xmlns="" xmlns:a16="http://schemas.microsoft.com/office/drawing/2014/main" val="20001"/>
                    </a:ext>
                  </a:extLst>
                </a:gridCol>
                <a:gridCol w="2530928">
                  <a:extLst>
                    <a:ext uri="{9D8B030D-6E8A-4147-A177-3AD203B41FA5}">
                      <a16:colId xmlns="" xmlns:a16="http://schemas.microsoft.com/office/drawing/2014/main" val="20002"/>
                    </a:ext>
                  </a:extLst>
                </a:gridCol>
                <a:gridCol w="2367643">
                  <a:extLst>
                    <a:ext uri="{9D8B030D-6E8A-4147-A177-3AD203B41FA5}">
                      <a16:colId xmlns="" xmlns:a16="http://schemas.microsoft.com/office/drawing/2014/main" val="20003"/>
                    </a:ext>
                  </a:extLst>
                </a:gridCol>
              </a:tblGrid>
              <a:tr h="370840">
                <a:tc>
                  <a:txBody>
                    <a:bodyPr/>
                    <a:lstStyle/>
                    <a:p>
                      <a:r>
                        <a:rPr lang="zh-CN" altLang="en-US" sz="2400" dirty="0"/>
                        <a:t>管理风格</a:t>
                      </a:r>
                    </a:p>
                  </a:txBody>
                  <a:tcPr/>
                </a:tc>
                <a:tc>
                  <a:txBody>
                    <a:bodyPr/>
                    <a:lstStyle/>
                    <a:p>
                      <a:r>
                        <a:rPr lang="zh-CN" altLang="en-US" sz="2400" dirty="0"/>
                        <a:t>优点</a:t>
                      </a:r>
                    </a:p>
                  </a:txBody>
                  <a:tcPr/>
                </a:tc>
                <a:tc>
                  <a:txBody>
                    <a:bodyPr/>
                    <a:lstStyle/>
                    <a:p>
                      <a:r>
                        <a:rPr lang="zh-CN" altLang="en-US" sz="2400" dirty="0"/>
                        <a:t>缺点</a:t>
                      </a:r>
                    </a:p>
                  </a:txBody>
                  <a:tcPr/>
                </a:tc>
                <a:tc>
                  <a:txBody>
                    <a:bodyPr/>
                    <a:lstStyle/>
                    <a:p>
                      <a:r>
                        <a:rPr lang="zh-CN" altLang="en-US" sz="2400" dirty="0"/>
                        <a:t>适用于</a:t>
                      </a:r>
                    </a:p>
                  </a:txBody>
                  <a:tcPr/>
                </a:tc>
                <a:extLst>
                  <a:ext uri="{0D108BD9-81ED-4DB2-BD59-A6C34878D82A}">
                    <a16:rowId xmlns="" xmlns:a16="http://schemas.microsoft.com/office/drawing/2014/main" val="10000"/>
                  </a:ext>
                </a:extLst>
              </a:tr>
              <a:tr h="370840">
                <a:tc>
                  <a:txBody>
                    <a:bodyPr/>
                    <a:lstStyle/>
                    <a:p>
                      <a:r>
                        <a:rPr lang="zh-CN" altLang="en-US" sz="2400" dirty="0"/>
                        <a:t>独裁式</a:t>
                      </a:r>
                    </a:p>
                  </a:txBody>
                  <a:tcPr/>
                </a:tc>
                <a:tc>
                  <a:txBody>
                    <a:bodyPr/>
                    <a:lstStyle/>
                    <a:p>
                      <a:r>
                        <a:rPr lang="zh-CN" altLang="en-US" sz="2400" dirty="0"/>
                        <a:t>快速决策</a:t>
                      </a:r>
                    </a:p>
                  </a:txBody>
                  <a:tcPr/>
                </a:tc>
                <a:tc>
                  <a:txBody>
                    <a:bodyPr/>
                    <a:lstStyle/>
                    <a:p>
                      <a:pPr>
                        <a:buFont typeface="Arial" pitchFamily="34" charset="0"/>
                        <a:buChar char="•"/>
                      </a:pPr>
                      <a:r>
                        <a:rPr lang="zh-CN" altLang="en-US" sz="2400" dirty="0"/>
                        <a:t>武断或错误决策</a:t>
                      </a:r>
                      <a:endParaRPr lang="en-US" altLang="zh-CN" sz="2400" dirty="0"/>
                    </a:p>
                    <a:p>
                      <a:pPr>
                        <a:buFont typeface="Arial" pitchFamily="34" charset="0"/>
                        <a:buChar char="•"/>
                      </a:pPr>
                      <a:r>
                        <a:rPr lang="zh-CN" altLang="en-US" sz="2400" dirty="0"/>
                        <a:t>限制成员的选择会导致士气低落</a:t>
                      </a:r>
                    </a:p>
                  </a:txBody>
                  <a:tcPr/>
                </a:tc>
                <a:tc>
                  <a:txBody>
                    <a:bodyPr/>
                    <a:lstStyle/>
                    <a:p>
                      <a:r>
                        <a:rPr lang="zh-CN" altLang="en-US" sz="2400" dirty="0"/>
                        <a:t>成熟、低风险、有详细说明的项目</a:t>
                      </a:r>
                    </a:p>
                  </a:txBody>
                  <a:tcPr/>
                </a:tc>
                <a:extLst>
                  <a:ext uri="{0D108BD9-81ED-4DB2-BD59-A6C34878D82A}">
                    <a16:rowId xmlns="" xmlns:a16="http://schemas.microsoft.com/office/drawing/2014/main" val="10001"/>
                  </a:ext>
                </a:extLst>
              </a:tr>
              <a:tr h="370840">
                <a:tc>
                  <a:txBody>
                    <a:bodyPr/>
                    <a:lstStyle/>
                    <a:p>
                      <a:r>
                        <a:rPr lang="zh-CN" altLang="en-US" sz="2400" dirty="0"/>
                        <a:t>放任式</a:t>
                      </a:r>
                    </a:p>
                  </a:txBody>
                  <a:tcPr/>
                </a:tc>
                <a:tc>
                  <a:txBody>
                    <a:bodyPr/>
                    <a:lstStyle/>
                    <a:p>
                      <a:r>
                        <a:rPr lang="zh-CN" altLang="en-US" sz="2400" dirty="0"/>
                        <a:t>充分发挥成员的创造力和个人价值</a:t>
                      </a:r>
                    </a:p>
                  </a:txBody>
                  <a:tcPr/>
                </a:tc>
                <a:tc>
                  <a:txBody>
                    <a:bodyPr/>
                    <a:lstStyle/>
                    <a:p>
                      <a:r>
                        <a:rPr lang="zh-CN" altLang="en-US" sz="2400" dirty="0"/>
                        <a:t>目标不明确、不易做决定</a:t>
                      </a:r>
                    </a:p>
                  </a:txBody>
                  <a:tcPr/>
                </a:tc>
                <a:tc>
                  <a:txBody>
                    <a:bodyPr/>
                    <a:lstStyle/>
                    <a:p>
                      <a:r>
                        <a:rPr lang="zh-CN" altLang="en-US" sz="2400" dirty="0"/>
                        <a:t>创新性、研究性项目</a:t>
                      </a:r>
                    </a:p>
                  </a:txBody>
                  <a:tcPr/>
                </a:tc>
                <a:extLst>
                  <a:ext uri="{0D108BD9-81ED-4DB2-BD59-A6C34878D82A}">
                    <a16:rowId xmlns="" xmlns:a16="http://schemas.microsoft.com/office/drawing/2014/main" val="10002"/>
                  </a:ext>
                </a:extLst>
              </a:tr>
              <a:tr h="370840">
                <a:tc>
                  <a:txBody>
                    <a:bodyPr/>
                    <a:lstStyle/>
                    <a:p>
                      <a:r>
                        <a:rPr lang="zh-CN" altLang="en-US" sz="2400" dirty="0"/>
                        <a:t>民主式</a:t>
                      </a:r>
                    </a:p>
                  </a:txBody>
                  <a:tcPr/>
                </a:tc>
                <a:tc>
                  <a:txBody>
                    <a:bodyPr/>
                    <a:lstStyle/>
                    <a:p>
                      <a:r>
                        <a:rPr lang="zh-CN" altLang="en-US" sz="2400" dirty="0"/>
                        <a:t>成员参与度高，愿意承担义务</a:t>
                      </a:r>
                    </a:p>
                  </a:txBody>
                  <a:tcPr/>
                </a:tc>
                <a:tc>
                  <a:txBody>
                    <a:bodyPr/>
                    <a:lstStyle/>
                    <a:p>
                      <a:pPr>
                        <a:buFont typeface="Arial" pitchFamily="34" charset="0"/>
                        <a:buChar char="•"/>
                      </a:pPr>
                      <a:r>
                        <a:rPr lang="zh-CN" altLang="en-US" sz="2400" dirty="0"/>
                        <a:t>延误时机</a:t>
                      </a:r>
                      <a:endParaRPr lang="en-US" altLang="zh-CN" sz="2400" dirty="0"/>
                    </a:p>
                    <a:p>
                      <a:pPr>
                        <a:buFont typeface="Arial" pitchFamily="34" charset="0"/>
                        <a:buChar char="•"/>
                      </a:pPr>
                      <a:r>
                        <a:rPr lang="zh-CN" altLang="en-US" sz="2400" dirty="0"/>
                        <a:t>多数人专政</a:t>
                      </a:r>
                    </a:p>
                  </a:txBody>
                  <a:tcPr/>
                </a:tc>
                <a:tc>
                  <a:txBody>
                    <a:bodyPr/>
                    <a:lstStyle/>
                    <a:p>
                      <a:r>
                        <a:rPr lang="zh-CN" altLang="en-US" sz="2400" dirty="0"/>
                        <a:t>大部分项目</a:t>
                      </a:r>
                    </a:p>
                  </a:txBody>
                  <a:tcPr/>
                </a:tc>
                <a:extLst>
                  <a:ext uri="{0D108BD9-81ED-4DB2-BD59-A6C34878D82A}">
                    <a16:rowId xmlns="" xmlns:a16="http://schemas.microsoft.com/office/drawing/2014/main" val="10003"/>
                  </a:ext>
                </a:extLst>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a:spLocks/>
          </p:cNvSpPr>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kumimoji="0" lang="zh-CN" altLang="en-US" sz="2400" b="0" i="0" u="none" strike="noStrike" kern="0" cap="none" spc="0" normalizeH="0" baseline="0" noProof="0" dirty="0">
                <a:ln>
                  <a:noFill/>
                </a:ln>
                <a:effectLst/>
                <a:uLnTx/>
                <a:uFillTx/>
                <a:latin typeface="微软雅黑" pitchFamily="34" charset="-122"/>
                <a:ea typeface="微软雅黑" pitchFamily="34" charset="-122"/>
                <a:cs typeface="+mn-cs"/>
              </a:rPr>
              <a:t>管理风格：</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p>
        </p:txBody>
      </p:sp>
      <p:sp>
        <p:nvSpPr>
          <p:cNvPr id="3" name="内容占位符 2"/>
          <p:cNvSpPr>
            <a:spLocks noGrp="1"/>
          </p:cNvSpPr>
          <p:nvPr>
            <p:ph idx="1"/>
          </p:nvPr>
        </p:nvSpPr>
        <p:spPr/>
        <p:txBody>
          <a:bodyPr/>
          <a:lstStyle/>
          <a:p>
            <a:r>
              <a:rPr lang="zh-CN" altLang="en-US" sz="2400" dirty="0">
                <a:hlinkClick r:id="rId3" action="ppaction://hlinkfile"/>
              </a:rPr>
              <a:t>团队绩效评价</a:t>
            </a:r>
            <a:r>
              <a:rPr lang="zh-CN" altLang="en-US" sz="2400" dirty="0"/>
              <a:t>。随着项目团队建设工作的开展，项目管理团队应该对项目团队的有效性，进行正式或非正式评价：</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4"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风险管理</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1142999" y="2563598"/>
            <a:ext cx="7903029" cy="4082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706580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288"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288" lvl="1" indent="-457200">
              <a:buFont typeface="+mj-lt"/>
              <a:buAutoNum type="arabicPeriod"/>
            </a:pPr>
            <a:r>
              <a:rPr lang="zh-CN" altLang="en-US" sz="2000" dirty="0"/>
              <a:t>对新的风险因素制定应对计划，并且补充到风险应对计划中；</a:t>
            </a:r>
            <a:endParaRPr lang="en-US" altLang="zh-CN" sz="2000" dirty="0"/>
          </a:p>
          <a:p>
            <a:pPr marL="776288"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288" lvl="1" indent="-457200">
              <a:buFont typeface="+mj-lt"/>
              <a:buAutoNum type="arabicPeriod"/>
            </a:pPr>
            <a:r>
              <a:rPr lang="zh-CN" altLang="en-US" sz="2000" dirty="0"/>
              <a:t>根据实际情况评估应对措施的效果，并做出适当的调整；</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p>
        </p:txBody>
      </p:sp>
      <p:sp>
        <p:nvSpPr>
          <p:cNvPr id="3" name="内容占位符 2"/>
          <p:cNvSpPr>
            <a:spLocks noGrp="1"/>
          </p:cNvSpPr>
          <p:nvPr>
            <p:ph idx="1"/>
          </p:nvPr>
        </p:nvSpPr>
        <p:spPr>
          <a:xfrm>
            <a:off x="381000" y="1371600"/>
            <a:ext cx="8229600"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p>
        </p:txBody>
      </p:sp>
      <p:sp>
        <p:nvSpPr>
          <p:cNvPr id="3" name="内容占位符 2"/>
          <p:cNvSpPr>
            <a:spLocks noGrp="1"/>
          </p:cNvSpPr>
          <p:nvPr>
            <p:ph sz="quarter" idx="1"/>
          </p:nvPr>
        </p:nvSpPr>
        <p:spPr>
          <a:xfrm>
            <a:off x="295275" y="1503363"/>
            <a:ext cx="8524875" cy="4313238"/>
          </a:xfrm>
        </p:spPr>
        <p:txBody>
          <a:bodyPr/>
          <a:lstStyle/>
          <a:p>
            <a:r>
              <a:rPr lang="zh-CN" altLang="en-US" sz="2400" dirty="0">
                <a:hlinkClick r:id="rId2"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p>
          <a:p>
            <a:r>
              <a:rPr lang="zh-CN" altLang="en-US" sz="2400" dirty="0"/>
              <a:t>在同一地点共同工作（团队内部沟通、与客户沟通都很方便）</a:t>
            </a:r>
          </a:p>
          <a:p>
            <a:r>
              <a:rPr lang="zh-CN" altLang="en-US" sz="2400" dirty="0"/>
              <a:t>要求客户加入项目团队（指定特定接口人）</a:t>
            </a:r>
          </a:p>
          <a:p>
            <a:r>
              <a:rPr lang="zh-CN" altLang="en-US" sz="2400" dirty="0"/>
              <a:t>全体参与项目重要活动（项目不神秘原则）</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2999"/>
            <a:ext cx="9144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执行、汇报绩效指标</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042"/>
            <a:ext cx="9144000" cy="4525662"/>
          </a:xfrm>
          <a:prstGeom prst="rect">
            <a:avLst/>
          </a:prstGeom>
        </p:spPr>
      </p:pic>
      <p:sp>
        <p:nvSpPr>
          <p:cNvPr id="3" name="矩形 2"/>
          <p:cNvSpPr/>
          <p:nvPr/>
        </p:nvSpPr>
        <p:spPr bwMode="auto">
          <a:xfrm>
            <a:off x="2024741" y="3608614"/>
            <a:ext cx="1730829" cy="2334986"/>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5185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extLst>
      <p:ext uri="{BB962C8B-B14F-4D97-AF65-F5344CB8AC3E}">
        <p14:creationId xmlns:p14="http://schemas.microsoft.com/office/powerpoint/2010/main" val="1948886878"/>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5680</TotalTime>
  <Words>8598</Words>
  <Application>Microsoft Office PowerPoint</Application>
  <PresentationFormat>全屏显示(4:3)</PresentationFormat>
  <Paragraphs>685</Paragraphs>
  <Slides>71</Slides>
  <Notes>13</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执行、汇报绩效指标</vt:lpstr>
      <vt:lpstr>执行</vt:lpstr>
      <vt:lpstr>执行过程中的最佳实践</vt:lpstr>
      <vt:lpstr>实例：北京利达智通陈君发的实习总结</vt:lpstr>
      <vt:lpstr>持续集成</vt:lpstr>
      <vt:lpstr>每日构建</vt:lpstr>
      <vt:lpstr>实施质量控制</vt:lpstr>
      <vt:lpstr>实施采购</vt:lpstr>
      <vt:lpstr>汇报 &amp; 收集绩效指标</vt:lpstr>
      <vt:lpstr>3. 评审绩效</vt:lpstr>
      <vt:lpstr>评审各项绩效指标</vt:lpstr>
      <vt:lpstr>分析成本偏差（挣值管理 EVM)</vt:lpstr>
      <vt:lpstr>EVM中的重要概念</vt:lpstr>
      <vt:lpstr>挣值(EV)的例子</vt:lpstr>
      <vt:lpstr>挣值分析法操作步骤</vt:lpstr>
      <vt:lpstr>PowerPoint 演示文稿</vt:lpstr>
      <vt:lpstr>挣值管理法练习</vt:lpstr>
      <vt:lpstr>挣值管理中EV的估算方法</vt:lpstr>
      <vt:lpstr>EVM练习</vt:lpstr>
      <vt:lpstr>EVM练习</vt:lpstr>
      <vt:lpstr>EVM练习</vt:lpstr>
      <vt:lpstr>EVM练习</vt:lpstr>
      <vt:lpstr>EVM练习</vt:lpstr>
      <vt:lpstr>PowerPoint 演示文稿</vt:lpstr>
      <vt:lpstr>PowerPoint 演示文稿</vt:lpstr>
      <vt:lpstr>DEMO：在MS Project中进行挣值分析</vt:lpstr>
      <vt:lpstr>PowerPoint 演示文稿</vt:lpstr>
      <vt:lpstr>分析进度偏差原因</vt:lpstr>
      <vt:lpstr>分析范围偏差原因</vt:lpstr>
      <vt:lpstr>质量偏差</vt:lpstr>
      <vt:lpstr>分析成本偏差原因</vt:lpstr>
      <vt:lpstr>4. 报告绩效、沟通变更</vt:lpstr>
      <vt:lpstr>报告绩效情况</vt:lpstr>
      <vt:lpstr>沟通变更</vt:lpstr>
      <vt:lpstr>5. 变更控制 &amp; 实施变更</vt:lpstr>
      <vt:lpstr>变更的原则</vt:lpstr>
      <vt:lpstr>典型的变更控制流程</vt:lpstr>
      <vt:lpstr>变更控制委员会 </vt:lpstr>
      <vt:lpstr>6. 发布成果 &amp; 项目验收</vt:lpstr>
      <vt:lpstr>发布项目成果</vt:lpstr>
      <vt:lpstr>项目验收</vt:lpstr>
      <vt:lpstr>验收过程</vt:lpstr>
      <vt:lpstr>7.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8.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xb21cn</cp:lastModifiedBy>
  <cp:revision>729</cp:revision>
  <dcterms:created xsi:type="dcterms:W3CDTF">2007-11-27T23:54:21Z</dcterms:created>
  <dcterms:modified xsi:type="dcterms:W3CDTF">2018-07-09T07:42:38Z</dcterms:modified>
</cp:coreProperties>
</file>