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46"/>
  </p:notesMasterIdLst>
  <p:handoutMasterIdLst>
    <p:handoutMasterId r:id="rId47"/>
  </p:handoutMasterIdLst>
  <p:sldIdLst>
    <p:sldId id="256" r:id="rId2"/>
    <p:sldId id="257" r:id="rId3"/>
    <p:sldId id="260" r:id="rId4"/>
    <p:sldId id="261" r:id="rId5"/>
    <p:sldId id="259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300" r:id="rId39"/>
    <p:sldId id="295" r:id="rId40"/>
    <p:sldId id="296" r:id="rId41"/>
    <p:sldId id="297" r:id="rId42"/>
    <p:sldId id="298" r:id="rId43"/>
    <p:sldId id="299" r:id="rId44"/>
    <p:sldId id="301" r:id="rId45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BED4"/>
    <a:srgbClr val="000066"/>
    <a:srgbClr val="00153E"/>
    <a:srgbClr val="9AA0D6"/>
    <a:srgbClr val="8E70F0"/>
    <a:srgbClr val="0081E2"/>
    <a:srgbClr val="CFBFD3"/>
    <a:srgbClr val="BFD5BD"/>
    <a:srgbClr val="333399"/>
    <a:srgbClr val="BCD6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71" d="100"/>
          <a:sy n="71" d="100"/>
        </p:scale>
        <p:origin x="67" y="216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9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 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ko-KR" altLang="en-US" dirty="0"/>
              <a:t>화면 설계</a:t>
            </a:r>
            <a:r>
              <a:rPr lang="en-US" altLang="ko-KR" dirty="0"/>
              <a:t>(UI </a:t>
            </a:r>
            <a:r>
              <a:rPr lang="ko-KR" altLang="en-US" dirty="0"/>
              <a:t>명세서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84657" y="4701831"/>
            <a:ext cx="2302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Mixharmony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50" t="16012" r="18692" b="17465"/>
          <a:stretch/>
        </p:blipFill>
        <p:spPr bwMode="auto">
          <a:xfrm>
            <a:off x="330200" y="1173031"/>
            <a:ext cx="3979334" cy="4997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1370235"/>
              </p:ext>
            </p:extLst>
          </p:nvPr>
        </p:nvGraphicFramePr>
        <p:xfrm>
          <a:off x="4512622" y="3040924"/>
          <a:ext cx="4452826" cy="13896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경고 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447978" y="2831044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800004" y="3874330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2681237" y="3874330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13491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로그아웃 확인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283638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173031"/>
            <a:ext cx="4183811" cy="376369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수강과목을 등록하는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7" y="1669720"/>
            <a:ext cx="4183812" cy="1848221"/>
            <a:chOff x="4614127" y="1667050"/>
            <a:chExt cx="4246381" cy="1848221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7" y="1667050"/>
              <a:ext cx="4246380" cy="317883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2105253"/>
              <a:ext cx="4246380" cy="1410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사용자가 직접 입력한다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정보를 모두 입력하고 등록확인 버튼을 클릭하면 저장확인 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</a:t>
              </a: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-05)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정보를 모두 입력하지 않고 등록확인 버튼을 클릭하면 경고 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</a:t>
              </a: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-04)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나타나다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7" y="3732201"/>
            <a:ext cx="4183811" cy="2133906"/>
            <a:chOff x="4614128" y="4036184"/>
            <a:chExt cx="4183811" cy="2133906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8" y="4036184"/>
              <a:ext cx="4183811" cy="34698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8" y="4470400"/>
              <a:ext cx="4183811" cy="169969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남색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 박스는 흰색에 남색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테두리가 있는 것으로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흰색과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직관적으로 작성한다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등록확인 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808953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등록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98" t="14985" r="19048" b="17780"/>
          <a:stretch/>
        </p:blipFill>
        <p:spPr>
          <a:xfrm>
            <a:off x="568960" y="1352003"/>
            <a:ext cx="3383280" cy="459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783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98" t="14985" r="19048" b="17780"/>
          <a:stretch/>
        </p:blipFill>
        <p:spPr>
          <a:xfrm>
            <a:off x="335280" y="1352003"/>
            <a:ext cx="3616960" cy="4591597"/>
          </a:xfrm>
          <a:prstGeom prst="rect">
            <a:avLst/>
          </a:prstGeom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552918" y="2407532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552918" y="307289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552918" y="3677174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412983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등록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타원 10"/>
          <p:cNvSpPr>
            <a:spLocks noChangeAspect="1"/>
          </p:cNvSpPr>
          <p:nvPr/>
        </p:nvSpPr>
        <p:spPr bwMode="auto">
          <a:xfrm>
            <a:off x="581205" y="4319240"/>
            <a:ext cx="222662" cy="222662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>
            <a:spLocks noChangeAspect="1"/>
          </p:cNvSpPr>
          <p:nvPr/>
        </p:nvSpPr>
        <p:spPr bwMode="auto">
          <a:xfrm>
            <a:off x="2168173" y="4325631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 bwMode="auto">
          <a:xfrm>
            <a:off x="571045" y="4855245"/>
            <a:ext cx="237685" cy="237685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6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7939306"/>
              </p:ext>
            </p:extLst>
          </p:nvPr>
        </p:nvGraphicFramePr>
        <p:xfrm>
          <a:off x="4512622" y="2185059"/>
          <a:ext cx="4452826" cy="27760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학교명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교수님 성명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요일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시간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693350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 년도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012310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 학기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738579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분반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09560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 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628594"/>
                  </a:ext>
                </a:extLst>
              </a:tr>
            </a:tbl>
          </a:graphicData>
        </a:graphic>
      </p:graphicFrame>
      <p:sp>
        <p:nvSpPr>
          <p:cNvPr id="17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sp>
        <p:nvSpPr>
          <p:cNvPr id="13" name="타원 12"/>
          <p:cNvSpPr>
            <a:spLocks noChangeAspect="1"/>
          </p:cNvSpPr>
          <p:nvPr/>
        </p:nvSpPr>
        <p:spPr bwMode="auto">
          <a:xfrm>
            <a:off x="2128303" y="3664392"/>
            <a:ext cx="222662" cy="222662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>
            <a:spLocks noChangeAspect="1"/>
          </p:cNvSpPr>
          <p:nvPr/>
        </p:nvSpPr>
        <p:spPr bwMode="auto">
          <a:xfrm>
            <a:off x="2154270" y="5424205"/>
            <a:ext cx="237685" cy="237685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4905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173031"/>
            <a:ext cx="4183811" cy="488010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수강과목 정보를 모두 입력하지 않았을 경우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경고 화면이 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나타난다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8" y="1748274"/>
            <a:ext cx="4183811" cy="1383131"/>
            <a:chOff x="4614128" y="1626925"/>
            <a:chExt cx="4183811" cy="1383131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626925"/>
              <a:ext cx="4183811" cy="317883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2032043"/>
              <a:ext cx="4183811" cy="97801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항목의 정보가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모두 입력되지 않은 항목이 있을 경우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등록확인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을 클릭한 경우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경고 화면이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버튼을 클릭하면 수강 과목 등록화면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(SC-04)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7" y="3231540"/>
            <a:ext cx="4183811" cy="2133906"/>
            <a:chOff x="4614128" y="4036184"/>
            <a:chExt cx="4183811" cy="2133906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8" y="4036184"/>
              <a:ext cx="4183811" cy="34698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8" y="4470400"/>
              <a:ext cx="4183811" cy="169969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하늘색으로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경고화면은 텍스트 상자로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202524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정보 미 입력 경고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122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3" t="15466" r="18070" b="17380"/>
          <a:stretch/>
        </p:blipFill>
        <p:spPr bwMode="auto">
          <a:xfrm>
            <a:off x="385012" y="1208330"/>
            <a:ext cx="3878980" cy="4740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바닥글 개체 틀 3"/>
          <p:cNvSpPr txBox="1">
            <a:spLocks/>
          </p:cNvSpPr>
          <p:nvPr/>
        </p:nvSpPr>
        <p:spPr bwMode="black">
          <a:xfrm>
            <a:off x="6236181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i="1" kern="1200" baseline="0">
                <a:solidFill>
                  <a:srgbClr val="000066"/>
                </a:solidFill>
                <a:latin typeface="Times New Roman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HY울릉도M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HY울릉도M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HY울릉도M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HY울릉도M" pitchFamily="18" charset="-127"/>
                <a:cs typeface="+mn-cs"/>
              </a:defRPr>
            </a:lvl5pPr>
            <a:lvl6pPr marL="22860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HY울릉도M" pitchFamily="18" charset="-127"/>
                <a:cs typeface="+mn-cs"/>
              </a:defRPr>
            </a:lvl6pPr>
            <a:lvl7pPr marL="27432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HY울릉도M" pitchFamily="18" charset="-127"/>
                <a:cs typeface="+mn-cs"/>
              </a:defRPr>
            </a:lvl7pPr>
            <a:lvl8pPr marL="32004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HY울릉도M" pitchFamily="18" charset="-127"/>
                <a:cs typeface="+mn-cs"/>
              </a:defRPr>
            </a:lvl8pPr>
            <a:lvl9pPr marL="36576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HY울릉도M" pitchFamily="18" charset="-127"/>
                <a:cs typeface="+mn-cs"/>
              </a:defRPr>
            </a:lvl9pPr>
          </a:lstStyle>
          <a:p>
            <a:pPr algn="r"/>
            <a:r>
              <a:rPr lang="en-US" altLang="ko-KR" sz="1600"/>
              <a:t>Mixharmony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371550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3" t="15466" r="18070" b="17380"/>
          <a:stretch/>
        </p:blipFill>
        <p:spPr bwMode="auto">
          <a:xfrm>
            <a:off x="385012" y="1208330"/>
            <a:ext cx="3878980" cy="4740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486345" y="291242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2631975" y="4055331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6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1591140"/>
              </p:ext>
            </p:extLst>
          </p:nvPr>
        </p:nvGraphicFramePr>
        <p:xfrm>
          <a:off x="4494309" y="3009798"/>
          <a:ext cx="4452826" cy="11123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경고 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080027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정보 미 입력 경고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048492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173031"/>
            <a:ext cx="4183811" cy="488010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수강과목 정보를 모두 입력하고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등록확인 버튼을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클릭하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면 호가인 창이 나타난다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8" y="1748274"/>
            <a:ext cx="4183811" cy="1383131"/>
            <a:chOff x="4614128" y="1626925"/>
            <a:chExt cx="4183811" cy="1383131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626925"/>
              <a:ext cx="4183811" cy="317883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2032043"/>
              <a:ext cx="4183811" cy="97801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항목의 정보를 모두 입력하고 등록확인 버튼을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클릭하였을 경우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</a:t>
              </a: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창이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버튼을 클릭하면 메인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(C-02)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넘어간다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7" y="3231540"/>
            <a:ext cx="4183811" cy="2133906"/>
            <a:chOff x="4614128" y="4036184"/>
            <a:chExt cx="4183811" cy="2133906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8" y="4036184"/>
              <a:ext cx="4183811" cy="34698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8" y="4470400"/>
              <a:ext cx="4183811" cy="169969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하늘색으로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화면은 텍스트 상자로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112242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등록 확인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146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16" t="16503" r="18285" b="18052"/>
          <a:stretch/>
        </p:blipFill>
        <p:spPr bwMode="auto">
          <a:xfrm>
            <a:off x="337365" y="1187098"/>
            <a:ext cx="4012773" cy="5058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310329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16" t="16503" r="18285" b="18052"/>
          <a:stretch/>
        </p:blipFill>
        <p:spPr bwMode="auto">
          <a:xfrm>
            <a:off x="519764" y="1417036"/>
            <a:ext cx="3647975" cy="4598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519764" y="312230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2736915" y="4122169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6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9861271"/>
              </p:ext>
            </p:extLst>
          </p:nvPr>
        </p:nvGraphicFramePr>
        <p:xfrm>
          <a:off x="4494309" y="3009798"/>
          <a:ext cx="4452826" cy="11123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335826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등록 확인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835440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173031"/>
            <a:ext cx="4183811" cy="488010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수강과목 정보를 편집하고 싶으면 메인에서 해당과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목상에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서 오른쪽 마우스 클릭하고 변경을 클릭하면 편집 화면이 나타난다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7" y="1780096"/>
            <a:ext cx="4183811" cy="1819066"/>
            <a:chOff x="4614128" y="1626926"/>
            <a:chExt cx="4183811" cy="1284050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626926"/>
              <a:ext cx="4183811" cy="234579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1932963"/>
              <a:ext cx="4183811" cy="97801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메인 화면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(SC-02)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에서 편집할 과목에서 마우스 우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클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릭 시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 제거 버튼이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 버튼을 클릭하면 과목 편집 화면이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 정보를 입력하고 수정하기 버튼을 클릭하면 수정된 정보가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저장된 메인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(SC-02)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378057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편집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170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28" t="16894" r="21892" b="47443"/>
          <a:stretch/>
        </p:blipFill>
        <p:spPr bwMode="auto">
          <a:xfrm>
            <a:off x="308006" y="1173031"/>
            <a:ext cx="1852865" cy="1076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그림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92" t="16149" r="18103" b="18061"/>
          <a:stretch/>
        </p:blipFill>
        <p:spPr bwMode="auto">
          <a:xfrm>
            <a:off x="192505" y="2380252"/>
            <a:ext cx="3936733" cy="3978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그룹 14"/>
          <p:cNvGrpSpPr/>
          <p:nvPr/>
        </p:nvGrpSpPr>
        <p:grpSpPr>
          <a:xfrm>
            <a:off x="4614128" y="3700394"/>
            <a:ext cx="4183813" cy="2546402"/>
            <a:chOff x="4614127" y="4016995"/>
            <a:chExt cx="4183813" cy="2022920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4614127" y="4016995"/>
              <a:ext cx="4183811" cy="271755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4614129" y="4340225"/>
              <a:ext cx="4183811" cy="169969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남색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 박스는 흰색에 남색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테두리가 있는 것으로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흰색과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직관적으로 작성한다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수정하기 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메인 화면에서 수강 과목은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제거는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sp>
        <p:nvSpPr>
          <p:cNvPr id="18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701891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28" t="16894" r="21892" b="47443"/>
          <a:stretch/>
        </p:blipFill>
        <p:spPr bwMode="auto">
          <a:xfrm>
            <a:off x="308006" y="1173031"/>
            <a:ext cx="1852865" cy="1076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그림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92" t="16149" r="18103" b="18061"/>
          <a:stretch/>
        </p:blipFill>
        <p:spPr bwMode="auto">
          <a:xfrm>
            <a:off x="192505" y="2380252"/>
            <a:ext cx="3936733" cy="3978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337912" y="1494350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337912" y="1729600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sp>
        <p:nvSpPr>
          <p:cNvPr id="13" name="타원 12"/>
          <p:cNvSpPr>
            <a:spLocks noChangeAspect="1"/>
          </p:cNvSpPr>
          <p:nvPr/>
        </p:nvSpPr>
        <p:spPr bwMode="auto">
          <a:xfrm>
            <a:off x="470034" y="3356103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>
            <a:spLocks noChangeAspect="1"/>
          </p:cNvSpPr>
          <p:nvPr/>
        </p:nvSpPr>
        <p:spPr bwMode="auto">
          <a:xfrm>
            <a:off x="470034" y="3900005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 bwMode="auto">
          <a:xfrm>
            <a:off x="470034" y="4376760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>
            <a:spLocks noChangeAspect="1"/>
          </p:cNvSpPr>
          <p:nvPr/>
        </p:nvSpPr>
        <p:spPr bwMode="auto">
          <a:xfrm>
            <a:off x="470034" y="489086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>
            <a:spLocks noChangeAspect="1"/>
          </p:cNvSpPr>
          <p:nvPr/>
        </p:nvSpPr>
        <p:spPr bwMode="auto">
          <a:xfrm>
            <a:off x="477784" y="535698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493257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편집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타원 19"/>
          <p:cNvSpPr>
            <a:spLocks noChangeAspect="1"/>
          </p:cNvSpPr>
          <p:nvPr/>
        </p:nvSpPr>
        <p:spPr bwMode="auto">
          <a:xfrm>
            <a:off x="2237603" y="5865523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6411850"/>
              </p:ext>
            </p:extLst>
          </p:nvPr>
        </p:nvGraphicFramePr>
        <p:xfrm>
          <a:off x="4406767" y="1976663"/>
          <a:ext cx="4452826" cy="31786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!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버튼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제거 선택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제거 선택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입력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변경사항시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담당교수 입력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변경사항시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012310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시간 입력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변경사항시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09560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수강학기 입력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변경사항시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62859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분반 입력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변경사항시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430942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수정하기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936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2615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173031"/>
            <a:ext cx="4183811" cy="488010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수강과목 편집을 완료하고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수정하기 버튼을 클릭 시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이를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확인하는 화면이 나타난다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8" y="1783799"/>
            <a:ext cx="4183811" cy="1687945"/>
            <a:chOff x="4614128" y="1626925"/>
            <a:chExt cx="4183811" cy="1687945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626925"/>
              <a:ext cx="4183811" cy="317883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2032043"/>
              <a:ext cx="4183811" cy="128282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편집항목의 정보를 모두 입력하고 등록확인 버튼을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클릭하였을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경우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이를 확인하는 확인 창이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버튼을 클릭하면 메인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(C-02)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넘어간다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 버튼을 클릭하면 과목 편집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(SC-07)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3662038"/>
            <a:ext cx="4183811" cy="2169430"/>
            <a:chOff x="4614128" y="4000660"/>
            <a:chExt cx="4183811" cy="2169430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8" y="4000660"/>
              <a:ext cx="4183811" cy="34698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8" y="4470400"/>
              <a:ext cx="4183811" cy="169969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하늘색으로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화면은 텍스트 상자로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140603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편집 확인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pic>
        <p:nvPicPr>
          <p:cNvPr id="8194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75" t="15876" r="17878" b="17739"/>
          <a:stretch/>
        </p:blipFill>
        <p:spPr bwMode="auto">
          <a:xfrm>
            <a:off x="558265" y="1340518"/>
            <a:ext cx="3388092" cy="4650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9335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2288201"/>
              </p:ext>
            </p:extLst>
          </p:nvPr>
        </p:nvGraphicFramePr>
        <p:xfrm>
          <a:off x="280988" y="1025525"/>
          <a:ext cx="8582024" cy="3423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0.1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기술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오소정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Ver0.2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System map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오소정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Ver0.3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System process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오소정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Ver0.4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오타 확인 및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오소정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Ver0.5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기술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오소정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Ver0.6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기술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오소정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Ver0.7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기술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오소정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2017.06.05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Ver0.8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요구사항 변경으로 인한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기술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구보선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146219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75" t="15876" r="17878" b="17739"/>
          <a:stretch/>
        </p:blipFill>
        <p:spPr bwMode="auto">
          <a:xfrm>
            <a:off x="388861" y="1107994"/>
            <a:ext cx="3726901" cy="5115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473509" y="3009798"/>
            <a:ext cx="212819" cy="212819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070904" y="4190226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6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5006716"/>
              </p:ext>
            </p:extLst>
          </p:nvPr>
        </p:nvGraphicFramePr>
        <p:xfrm>
          <a:off x="4494309" y="3009798"/>
          <a:ext cx="4452826" cy="13638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80811"/>
                  </a:ext>
                </a:extLst>
              </a:tr>
            </a:tbl>
          </a:graphicData>
        </a:graphic>
      </p:graphicFrame>
      <p:sp>
        <p:nvSpPr>
          <p:cNvPr id="10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sp>
        <p:nvSpPr>
          <p:cNvPr id="12" name="타원 11"/>
          <p:cNvSpPr>
            <a:spLocks noChangeAspect="1"/>
          </p:cNvSpPr>
          <p:nvPr/>
        </p:nvSpPr>
        <p:spPr bwMode="auto">
          <a:xfrm>
            <a:off x="2568594" y="4190226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456729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편집 확인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3884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173030"/>
            <a:ext cx="4246380" cy="523533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수강과목 편집을 미완료하고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수정하기 버튼을 클릭 시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이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 err="1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 경고하는 화면이 나타난다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8" y="1783799"/>
            <a:ext cx="4246380" cy="1473121"/>
            <a:chOff x="4614128" y="1626925"/>
            <a:chExt cx="4183811" cy="1473121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626925"/>
              <a:ext cx="4183811" cy="317883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2032044"/>
              <a:ext cx="4183811" cy="106800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편집항목의 정보를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미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입력하고 등록확인 버튼을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클릭하였을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경우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이를 경고하는 경고 창이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버튼을 클릭하면 과목 편집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(SC-07)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3479158"/>
            <a:ext cx="4246380" cy="2093869"/>
            <a:chOff x="4614128" y="4000660"/>
            <a:chExt cx="4183811" cy="2169430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8" y="4000660"/>
              <a:ext cx="4183811" cy="34698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8" y="4470400"/>
              <a:ext cx="4183811" cy="169969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하늘색으로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경고 화면은 텍스트 상자로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902242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편집 정보 미 입력 경고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pic>
        <p:nvPicPr>
          <p:cNvPr id="9218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30" t="15002" r="18223" b="16759"/>
          <a:stretch/>
        </p:blipFill>
        <p:spPr bwMode="auto">
          <a:xfrm>
            <a:off x="452398" y="1173029"/>
            <a:ext cx="3734592" cy="495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87133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30" t="15855" r="18223" b="17977"/>
          <a:stretch/>
        </p:blipFill>
        <p:spPr bwMode="auto">
          <a:xfrm>
            <a:off x="452398" y="1235221"/>
            <a:ext cx="3734592" cy="4808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519764" y="300979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2736915" y="4122169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6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2605050"/>
              </p:ext>
            </p:extLst>
          </p:nvPr>
        </p:nvGraphicFramePr>
        <p:xfrm>
          <a:off x="4494309" y="3009798"/>
          <a:ext cx="4452826" cy="11123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경고 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graphicFrame>
        <p:nvGraphicFramePr>
          <p:cNvPr id="12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468431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편집 정보 미 입력 경고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75319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23476"/>
            <a:ext cx="4183811" cy="488010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수강과목 정보를 삭제하고 싶으면 메인 화면에서 해당과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목 옆에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!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버튼을 클릭하고 제거를 클릭하면 확인 화면이 나타난다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8" y="1805286"/>
            <a:ext cx="4246381" cy="1867156"/>
            <a:chOff x="4614128" y="1626926"/>
            <a:chExt cx="4246381" cy="1317996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626926"/>
              <a:ext cx="4246381" cy="22254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1915681"/>
              <a:ext cx="4246381" cy="102924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메인 화면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(SC-02)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에서 편집할 과목에서 오른쪽마우스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클릭시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변경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 제거 버튼이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제거 버튼을 클릭하면 이를 확인하는 확인화면이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확인화면에서 취소 버튼을 클릭하면 메인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(SC-02)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확인화면에서 확인 버튼을 클릭하면 해당과목이 삭제 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160362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편집 확인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170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28" t="16894" r="21892" b="47443"/>
          <a:stretch/>
        </p:blipFill>
        <p:spPr bwMode="auto">
          <a:xfrm>
            <a:off x="308006" y="1173031"/>
            <a:ext cx="1852865" cy="1076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그룹 14"/>
          <p:cNvGrpSpPr/>
          <p:nvPr/>
        </p:nvGrpSpPr>
        <p:grpSpPr>
          <a:xfrm>
            <a:off x="4614126" y="3820068"/>
            <a:ext cx="4183813" cy="2408007"/>
            <a:chOff x="4614127" y="4016995"/>
            <a:chExt cx="4183813" cy="2185465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4614127" y="4016995"/>
              <a:ext cx="4183811" cy="271755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4614129" y="4373880"/>
              <a:ext cx="4183811" cy="182858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하늘색으로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흰색과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객관적으로 선택한다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확인하기 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메인 화면에서 과목 명은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 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제거는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18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pic>
        <p:nvPicPr>
          <p:cNvPr id="10242" name="그림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82" t="15837" r="17609" b="17153"/>
          <a:stretch/>
        </p:blipFill>
        <p:spPr bwMode="auto">
          <a:xfrm>
            <a:off x="308006" y="2399264"/>
            <a:ext cx="3840482" cy="3779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3457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82" t="15837" r="17609" b="17153"/>
          <a:stretch/>
        </p:blipFill>
        <p:spPr bwMode="auto">
          <a:xfrm>
            <a:off x="308006" y="2399264"/>
            <a:ext cx="3840482" cy="3779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그림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28" t="16894" r="21892" b="47443"/>
          <a:stretch/>
        </p:blipFill>
        <p:spPr bwMode="auto">
          <a:xfrm>
            <a:off x="308006" y="1173031"/>
            <a:ext cx="1852865" cy="1076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337912" y="1494350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337912" y="1729600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sp>
        <p:nvSpPr>
          <p:cNvPr id="13" name="타원 12"/>
          <p:cNvSpPr>
            <a:spLocks noChangeAspect="1"/>
          </p:cNvSpPr>
          <p:nvPr/>
        </p:nvSpPr>
        <p:spPr bwMode="auto">
          <a:xfrm>
            <a:off x="470034" y="3750683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 bwMode="auto">
          <a:xfrm>
            <a:off x="851567" y="468098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>
            <a:spLocks noChangeAspect="1"/>
          </p:cNvSpPr>
          <p:nvPr/>
        </p:nvSpPr>
        <p:spPr bwMode="auto">
          <a:xfrm>
            <a:off x="2500027" y="468098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4730130"/>
              </p:ext>
            </p:extLst>
          </p:nvPr>
        </p:nvGraphicFramePr>
        <p:xfrm>
          <a:off x="4483769" y="2399264"/>
          <a:ext cx="4452826" cy="21042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오른쪽 마우스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제거 선택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제거 선택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012310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095604"/>
                  </a:ext>
                </a:extLst>
              </a:tr>
            </a:tbl>
          </a:graphicData>
        </a:graphic>
      </p:graphicFrame>
      <p:graphicFrame>
        <p:nvGraphicFramePr>
          <p:cNvPr id="22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807743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편집 확인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70176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173031"/>
            <a:ext cx="4246380" cy="467715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메인 화면에서 과목명을 클릭하면 해당과목의 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TO DO LIST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화면이 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나타난다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7" y="1739241"/>
            <a:ext cx="4246381" cy="2416856"/>
            <a:chOff x="4614128" y="1626926"/>
            <a:chExt cx="4183811" cy="2416856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626926"/>
              <a:ext cx="4183811" cy="284276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1949776"/>
              <a:ext cx="4183811" cy="209400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메인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(SC-02)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에서 과목을 클릭하면 해당과목의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 </a:t>
              </a: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화면으로 넘어간다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아래의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+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클릭하면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 등록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(SC-12)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넘어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정렬 버튼을 클릭하면 사용자가 원하는 방법으로 정렬하는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</a:t>
              </a: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SC-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19)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 뜬다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(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완료 항목 숨기기 옆 체크박스 체크 여부에 따라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완료 된 항목이 숨겨지거나 보이기도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.)</a:t>
              </a:r>
            </a:p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수강 과목을 클릭하면 메인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(SC-02)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넘어간다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LOG OUT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클릭하면 로그아웃을 확인하는 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(SC-03)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 뜬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오른쪽 위 화면의 종 모양 버튼을 클릭하면 알림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(SC-20)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넘어간다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4193421"/>
            <a:ext cx="4246380" cy="2096582"/>
            <a:chOff x="4614128" y="4073508"/>
            <a:chExt cx="4246380" cy="2096582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8" y="4073508"/>
              <a:ext cx="4246380" cy="34698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8" y="4470400"/>
              <a:ext cx="4246380" cy="169969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남색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 박스는 흰색에 남색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테두리가 있는 것으로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흰색과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+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박스와 정렬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LOG OUT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박스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정렬박스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수강과목 박스는 버튼으로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215019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UC006, UC007, UC008, 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FBA0FE7-94F2-495A-BE07-D655AEAC6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51" y="1254967"/>
            <a:ext cx="3575665" cy="480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8339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3584953"/>
              </p:ext>
            </p:extLst>
          </p:nvPr>
        </p:nvGraphicFramePr>
        <p:xfrm>
          <a:off x="4512622" y="2185059"/>
          <a:ext cx="4452826" cy="27929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사용자가 저장한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목록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알림 선택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항목 등록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012310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 과목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226069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로그아웃 버튼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09560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항목 숨기기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보이기 체크박스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CHECK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033409"/>
                  </a:ext>
                </a:extLst>
              </a:tr>
            </a:tbl>
          </a:graphicData>
        </a:graphic>
      </p:graphicFrame>
      <p:sp>
        <p:nvSpPr>
          <p:cNvPr id="14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graphicFrame>
        <p:nvGraphicFramePr>
          <p:cNvPr id="12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640230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UC006, UC007, UC008, 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26CFAC7C-F9DD-433F-BD75-53AF73A35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49" y="1249248"/>
            <a:ext cx="3501050" cy="4707294"/>
          </a:xfrm>
          <a:prstGeom prst="rect">
            <a:avLst/>
          </a:prstGeom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343038" y="2060275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3202407" y="2089990"/>
            <a:ext cx="268578" cy="268578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469236" y="4200864"/>
            <a:ext cx="251612" cy="251612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2483657" y="470140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406028" y="5397901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>
            <a:spLocks noChangeAspect="1"/>
          </p:cNvSpPr>
          <p:nvPr/>
        </p:nvSpPr>
        <p:spPr bwMode="auto">
          <a:xfrm>
            <a:off x="2142973" y="5397901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B15F952-EB92-4C6C-A619-F73CACD6F705}"/>
              </a:ext>
            </a:extLst>
          </p:cNvPr>
          <p:cNvSpPr>
            <a:spLocks noChangeAspect="1"/>
          </p:cNvSpPr>
          <p:nvPr/>
        </p:nvSpPr>
        <p:spPr bwMode="auto">
          <a:xfrm>
            <a:off x="406028" y="4712513"/>
            <a:ext cx="251612" cy="251612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62027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173031"/>
            <a:ext cx="4183811" cy="376369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TO DO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항목을 등록하는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7" y="1669720"/>
            <a:ext cx="4183812" cy="2081235"/>
            <a:chOff x="4614127" y="1667050"/>
            <a:chExt cx="4246381" cy="2081235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7" y="1667050"/>
              <a:ext cx="4246380" cy="317883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2105252"/>
              <a:ext cx="4246380" cy="164303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사용자가 직접 입력한다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중요도는 사용자 편의대로 설정할 수 있다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(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미설정시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3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단계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정보를 모두 입력하고 등록 버튼을 클릭하면 저장확인 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(SC-14) </a:t>
              </a: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정보를 모두 입력하지 않고 등록확인 버튼을 클릭하면 경고 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</a:t>
              </a: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-13)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나타나다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7" y="3915763"/>
            <a:ext cx="4183811" cy="2133906"/>
            <a:chOff x="4614128" y="4036184"/>
            <a:chExt cx="4183811" cy="2133906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8" y="4036184"/>
              <a:ext cx="4183811" cy="34698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8" y="4470400"/>
              <a:ext cx="4183811" cy="169969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남색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 박스는 흰색에 남색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테두리가 있는 것으로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흰색과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직관적으로 작성한다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496752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등록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UC006</a:t>
                      </a:r>
                      <a:endParaRPr lang="ko-KR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pic>
        <p:nvPicPr>
          <p:cNvPr id="12290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53" t="15072" r="18282" b="17482"/>
          <a:stretch/>
        </p:blipFill>
        <p:spPr bwMode="auto">
          <a:xfrm>
            <a:off x="422981" y="1190960"/>
            <a:ext cx="3610003" cy="4962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62088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53" t="15072" r="18282" b="17482"/>
          <a:stretch/>
        </p:blipFill>
        <p:spPr bwMode="auto">
          <a:xfrm>
            <a:off x="422981" y="1190960"/>
            <a:ext cx="3610003" cy="4962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657858" y="2573562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698927" y="321562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698927" y="3894533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/>
          <p:cNvSpPr>
            <a:spLocks noChangeAspect="1"/>
          </p:cNvSpPr>
          <p:nvPr/>
        </p:nvSpPr>
        <p:spPr bwMode="auto">
          <a:xfrm>
            <a:off x="1707361" y="4366196"/>
            <a:ext cx="222662" cy="222662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>
            <a:spLocks noChangeAspect="1"/>
          </p:cNvSpPr>
          <p:nvPr/>
        </p:nvSpPr>
        <p:spPr bwMode="auto">
          <a:xfrm>
            <a:off x="2769130" y="5563059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6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1381642"/>
              </p:ext>
            </p:extLst>
          </p:nvPr>
        </p:nvGraphicFramePr>
        <p:xfrm>
          <a:off x="4512622" y="2185059"/>
          <a:ext cx="4452826" cy="19183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항목명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 마감일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8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중요도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012310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095604"/>
                  </a:ext>
                </a:extLst>
              </a:tr>
            </a:tbl>
          </a:graphicData>
        </a:graphic>
      </p:graphicFrame>
      <p:sp>
        <p:nvSpPr>
          <p:cNvPr id="17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graphicFrame>
        <p:nvGraphicFramePr>
          <p:cNvPr id="12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655938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등록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UC006</a:t>
                      </a:r>
                      <a:endParaRPr lang="ko-KR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17363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23476"/>
            <a:ext cx="4246380" cy="488010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TO DO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항목 정보를 전부 등록하지 않았을 시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이를 경고하는 화면이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나타난다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3" y="1997331"/>
            <a:ext cx="4246381" cy="1428802"/>
            <a:chOff x="4614128" y="1626926"/>
            <a:chExt cx="4246381" cy="1008569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626926"/>
              <a:ext cx="4246381" cy="22254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1915681"/>
              <a:ext cx="4246381" cy="71981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TO DO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항목 등록화면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(SC-12)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에서 정보를 전부 등록하지 않았을 경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우 경고화면이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버튼을 클릭하면 다시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(SC-12)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555447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정보 미 입력 경고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4645409" y="3753735"/>
            <a:ext cx="4183813" cy="1896457"/>
            <a:chOff x="4614127" y="4016995"/>
            <a:chExt cx="4183813" cy="1721191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4614127" y="4016995"/>
              <a:ext cx="4183811" cy="271755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4614129" y="4373880"/>
              <a:ext cx="4183811" cy="136430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하늘색으로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흰색과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객관적으로 선택한다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8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pic>
        <p:nvPicPr>
          <p:cNvPr id="13314" name="Picture 2" descr="KakaoTalk_20170428_12472336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67" t="15692" r="17863" b="17685"/>
          <a:stretch/>
        </p:blipFill>
        <p:spPr bwMode="auto">
          <a:xfrm>
            <a:off x="576719" y="1362705"/>
            <a:ext cx="3437016" cy="4619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0612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Map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18" y="1025525"/>
            <a:ext cx="8760060" cy="5514423"/>
          </a:xfrm>
        </p:spPr>
      </p:pic>
    </p:spTree>
    <p:extLst>
      <p:ext uri="{BB962C8B-B14F-4D97-AF65-F5344CB8AC3E}">
        <p14:creationId xmlns:p14="http://schemas.microsoft.com/office/powerpoint/2010/main" val="27119809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KakaoTalk_20170428_12472336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67" t="15692" r="17863" b="17685"/>
          <a:stretch/>
        </p:blipFill>
        <p:spPr bwMode="auto">
          <a:xfrm>
            <a:off x="470034" y="1362705"/>
            <a:ext cx="3543701" cy="4619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574974" y="3044017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2500027" y="412339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graphicFrame>
        <p:nvGraphicFramePr>
          <p:cNvPr id="2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5724446"/>
              </p:ext>
            </p:extLst>
          </p:nvPr>
        </p:nvGraphicFramePr>
        <p:xfrm>
          <a:off x="4320140" y="2851651"/>
          <a:ext cx="4452826" cy="11123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경고 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603147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정보 미 입력 경고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65321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23476"/>
            <a:ext cx="4246380" cy="488010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TO DO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항목 정보를 전부하고 등록버튼을 클릭 시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정보 저장 확인 창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이 나타난다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3" y="1997331"/>
            <a:ext cx="4246381" cy="1428802"/>
            <a:chOff x="4614128" y="1626926"/>
            <a:chExt cx="4246381" cy="1008569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626926"/>
              <a:ext cx="4246381" cy="22254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1915681"/>
              <a:ext cx="4246381" cy="71981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TO DO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항목 등록화면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(SC-12)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에서 정보를 전부 하고 등록 버튼을 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클릭하면 확인 창이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해당 창은 확인을 클릭하면 사라진다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012872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등록 확인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4645409" y="3753735"/>
            <a:ext cx="4183813" cy="1896457"/>
            <a:chOff x="4614127" y="4016995"/>
            <a:chExt cx="4183813" cy="1721191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4614127" y="4016995"/>
              <a:ext cx="4183811" cy="271755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4614129" y="4373880"/>
              <a:ext cx="4183811" cy="136430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하늘색으로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흰색과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창은 텍스트 상자로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8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pic>
        <p:nvPicPr>
          <p:cNvPr id="14338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3" t="15738" r="18392" b="17957"/>
          <a:stretch/>
        </p:blipFill>
        <p:spPr bwMode="auto">
          <a:xfrm>
            <a:off x="471639" y="1296943"/>
            <a:ext cx="3426592" cy="455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그림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56" t="56163" r="26275" b="37683"/>
          <a:stretch/>
        </p:blipFill>
        <p:spPr bwMode="auto">
          <a:xfrm>
            <a:off x="2733260" y="3829531"/>
            <a:ext cx="1003853" cy="44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96095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3" t="15738" r="18392" b="17957"/>
          <a:stretch/>
        </p:blipFill>
        <p:spPr bwMode="auto">
          <a:xfrm>
            <a:off x="471639" y="1296943"/>
            <a:ext cx="3426592" cy="455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그림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56" t="56163" r="26275" b="37683"/>
          <a:stretch/>
        </p:blipFill>
        <p:spPr bwMode="auto">
          <a:xfrm>
            <a:off x="2733260" y="3829531"/>
            <a:ext cx="1003853" cy="44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574974" y="2746711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graphicFrame>
        <p:nvGraphicFramePr>
          <p:cNvPr id="2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0368585"/>
              </p:ext>
            </p:extLst>
          </p:nvPr>
        </p:nvGraphicFramePr>
        <p:xfrm>
          <a:off x="4320140" y="2851651"/>
          <a:ext cx="4452826" cy="11123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8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8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101648"/>
                  </a:ext>
                </a:extLst>
              </a:tr>
            </a:tbl>
          </a:graphicData>
        </a:graphic>
      </p:graphicFrame>
      <p:graphicFrame>
        <p:nvGraphicFramePr>
          <p:cNvPr id="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586195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등록 확인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타원 15"/>
          <p:cNvSpPr>
            <a:spLocks noChangeAspect="1"/>
          </p:cNvSpPr>
          <p:nvPr/>
        </p:nvSpPr>
        <p:spPr bwMode="auto">
          <a:xfrm>
            <a:off x="2703105" y="3724591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84413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110718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편집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pic>
        <p:nvPicPr>
          <p:cNvPr id="15362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49" t="15163" r="18060" b="17683"/>
          <a:stretch/>
        </p:blipFill>
        <p:spPr bwMode="auto">
          <a:xfrm>
            <a:off x="269508" y="2762220"/>
            <a:ext cx="4128238" cy="3555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직사각형 13"/>
          <p:cNvSpPr/>
          <p:nvPr/>
        </p:nvSpPr>
        <p:spPr bwMode="auto">
          <a:xfrm>
            <a:off x="4614128" y="1173031"/>
            <a:ext cx="4183811" cy="488010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TO DO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항목을 편집하고 싶으면 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TO DO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LIST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상에서 오른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쪽 마우스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614127" y="1780096"/>
            <a:ext cx="4183811" cy="1819066"/>
            <a:chOff x="4614128" y="1626926"/>
            <a:chExt cx="4183811" cy="1284050"/>
          </a:xfrm>
        </p:grpSpPr>
        <p:sp>
          <p:nvSpPr>
            <p:cNvPr id="21" name="직사각형 20"/>
            <p:cNvSpPr/>
            <p:nvPr/>
          </p:nvSpPr>
          <p:spPr bwMode="auto">
            <a:xfrm>
              <a:off x="4614128" y="1626926"/>
              <a:ext cx="4183811" cy="234579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 bwMode="auto">
            <a:xfrm>
              <a:off x="4614128" y="1932963"/>
              <a:ext cx="4183811" cy="97801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(SC-11)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에서 해당 항목에서 마우스 우 클릭 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</a:t>
              </a: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제거 버튼이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 버튼을 클릭하면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 편집 화면이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 정보를 입력하고 편집등록 버튼을 클릭하면 수정된 정보가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저장된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(SC-11)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4614128" y="3700394"/>
            <a:ext cx="4183813" cy="2546402"/>
            <a:chOff x="4614127" y="4016995"/>
            <a:chExt cx="4183813" cy="2022920"/>
          </a:xfrm>
        </p:grpSpPr>
        <p:sp>
          <p:nvSpPr>
            <p:cNvPr id="25" name="직사각형 24"/>
            <p:cNvSpPr/>
            <p:nvPr/>
          </p:nvSpPr>
          <p:spPr bwMode="auto">
            <a:xfrm>
              <a:off x="4614127" y="4016995"/>
              <a:ext cx="4183811" cy="271755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 bwMode="auto">
            <a:xfrm>
              <a:off x="4614129" y="4340225"/>
              <a:ext cx="4183811" cy="169969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남색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 박스는 흰색에 남색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테두리가 있는 것으로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흰색과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직관적으로 작성한다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수정하기 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화면에서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편집등록은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pic>
        <p:nvPicPr>
          <p:cNvPr id="15363" name="Picture 3" descr="KakaoTalk_20170428_12383513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21" t="15199" r="287" b="48114"/>
          <a:stretch/>
        </p:blipFill>
        <p:spPr bwMode="auto">
          <a:xfrm>
            <a:off x="470636" y="1173031"/>
            <a:ext cx="2157061" cy="1444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59858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49" t="15163" r="18060" b="17683"/>
          <a:stretch/>
        </p:blipFill>
        <p:spPr bwMode="auto">
          <a:xfrm>
            <a:off x="269508" y="2725816"/>
            <a:ext cx="4128238" cy="3555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 descr="KakaoTalk_20170428_12383513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21" t="15199" r="287" b="48114"/>
          <a:stretch/>
        </p:blipFill>
        <p:spPr bwMode="auto">
          <a:xfrm>
            <a:off x="470636" y="1173032"/>
            <a:ext cx="2157061" cy="983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337912" y="1494350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337912" y="1729600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sp>
        <p:nvSpPr>
          <p:cNvPr id="13" name="타원 12"/>
          <p:cNvSpPr>
            <a:spLocks noChangeAspect="1"/>
          </p:cNvSpPr>
          <p:nvPr/>
        </p:nvSpPr>
        <p:spPr bwMode="auto">
          <a:xfrm>
            <a:off x="470034" y="3750683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 bwMode="auto">
          <a:xfrm>
            <a:off x="464075" y="4180475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>
            <a:spLocks noChangeAspect="1"/>
          </p:cNvSpPr>
          <p:nvPr/>
        </p:nvSpPr>
        <p:spPr bwMode="auto">
          <a:xfrm>
            <a:off x="470636" y="468098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9566718"/>
              </p:ext>
            </p:extLst>
          </p:nvPr>
        </p:nvGraphicFramePr>
        <p:xfrm>
          <a:off x="4483769" y="2399264"/>
          <a:ext cx="4452826" cy="29271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항목명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오른쪽 마우스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제거 선택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제거 선택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항목명 입력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변경사항시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 입력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변경사항시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012310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 마감일 입력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변경사항시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09560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중요도 표시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305322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편집등록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316522"/>
                  </a:ext>
                </a:extLst>
              </a:tr>
            </a:tbl>
          </a:graphicData>
        </a:graphic>
      </p:graphicFrame>
      <p:sp>
        <p:nvSpPr>
          <p:cNvPr id="18" name="타원 17"/>
          <p:cNvSpPr>
            <a:spLocks noChangeAspect="1"/>
          </p:cNvSpPr>
          <p:nvPr/>
        </p:nvSpPr>
        <p:spPr bwMode="auto">
          <a:xfrm>
            <a:off x="1768443" y="504326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>
            <a:spLocks noChangeAspect="1"/>
          </p:cNvSpPr>
          <p:nvPr/>
        </p:nvSpPr>
        <p:spPr bwMode="auto">
          <a:xfrm>
            <a:off x="2414939" y="5872917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0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306039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편집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76555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23476"/>
            <a:ext cx="4246380" cy="488010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TO DO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항목 편집 정보를 전부 등록하지 않았을 시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이를 경고하는 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화면이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나타난다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3" y="1997331"/>
            <a:ext cx="4246381" cy="1428802"/>
            <a:chOff x="4614128" y="1626926"/>
            <a:chExt cx="4246381" cy="1008569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626926"/>
              <a:ext cx="4246381" cy="22254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1915681"/>
              <a:ext cx="4246381" cy="71981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TO DO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항목 편집화면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(SC-15)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에서 정보를 전부 등록하지 않았을 경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우 경고화면이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버튼을 클릭하면 다시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편집화면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(SC-15)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988678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편집 미 입력 경고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4645409" y="3753735"/>
            <a:ext cx="4183813" cy="1896457"/>
            <a:chOff x="4614127" y="4016995"/>
            <a:chExt cx="4183813" cy="1721191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4614127" y="4016995"/>
              <a:ext cx="4183811" cy="271755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4614129" y="4373880"/>
              <a:ext cx="4183811" cy="136430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하늘색으로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흰색과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객관적으로 선택한다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8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pic>
        <p:nvPicPr>
          <p:cNvPr id="16386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21" t="15793" r="18340" b="18052"/>
          <a:stretch/>
        </p:blipFill>
        <p:spPr bwMode="auto">
          <a:xfrm>
            <a:off x="557738" y="1247876"/>
            <a:ext cx="3494498" cy="4889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84889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21" t="15793" r="18340" b="18052"/>
          <a:stretch/>
        </p:blipFill>
        <p:spPr bwMode="auto">
          <a:xfrm>
            <a:off x="557738" y="1247876"/>
            <a:ext cx="3494498" cy="4889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589807" y="3148957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2604967" y="422833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graphicFrame>
        <p:nvGraphicFramePr>
          <p:cNvPr id="21" name="내용 개체 틀 4"/>
          <p:cNvGraphicFramePr>
            <a:graphicFrameLocks/>
          </p:cNvGraphicFramePr>
          <p:nvPr>
            <p:extLst/>
          </p:nvPr>
        </p:nvGraphicFramePr>
        <p:xfrm>
          <a:off x="4320140" y="2851651"/>
          <a:ext cx="4452826" cy="11123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경고 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215721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편집 미 입력 경고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70484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23476"/>
            <a:ext cx="4246380" cy="488010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TO DO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항목 정보를 편집하고 편집등록버튼을 클릭 시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정보 저장 확인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창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이 나타난다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3" y="1997331"/>
            <a:ext cx="4246381" cy="1428802"/>
            <a:chOff x="4614128" y="1626926"/>
            <a:chExt cx="4246381" cy="1008569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626926"/>
              <a:ext cx="4246381" cy="22254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1915681"/>
              <a:ext cx="4246381" cy="71981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TO DO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항목 편집화면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(SC-15)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에서 정보를 전부 하고 편집등록 버튼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을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클릭하면 확인 창이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해당 창은 일정 시간 후에 자동으로 사라진다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637242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편집 확인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4645409" y="3753735"/>
            <a:ext cx="4183813" cy="1896457"/>
            <a:chOff x="4614127" y="4016995"/>
            <a:chExt cx="4183813" cy="1721191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4614127" y="4016995"/>
              <a:ext cx="4183811" cy="271755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4614129" y="4373880"/>
              <a:ext cx="4183811" cy="136430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하늘색으로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흰색과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8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pic>
        <p:nvPicPr>
          <p:cNvPr id="17410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27" t="15544" r="17959" b="17319"/>
          <a:stretch/>
        </p:blipFill>
        <p:spPr bwMode="auto">
          <a:xfrm>
            <a:off x="464976" y="1142556"/>
            <a:ext cx="3693138" cy="5059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그림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56" t="56163" r="26275" b="37683"/>
          <a:stretch/>
        </p:blipFill>
        <p:spPr bwMode="auto">
          <a:xfrm>
            <a:off x="2733260" y="4053162"/>
            <a:ext cx="1003853" cy="44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322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27" t="15544" r="17959" b="17319"/>
          <a:stretch/>
        </p:blipFill>
        <p:spPr bwMode="auto">
          <a:xfrm>
            <a:off x="464976" y="1142556"/>
            <a:ext cx="3693138" cy="5059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그림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56" t="56163" r="26275" b="37683"/>
          <a:stretch/>
        </p:blipFill>
        <p:spPr bwMode="auto">
          <a:xfrm>
            <a:off x="2733260" y="4053162"/>
            <a:ext cx="1003853" cy="44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589807" y="3148957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2628320" y="4171853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graphicFrame>
        <p:nvGraphicFramePr>
          <p:cNvPr id="2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6602226"/>
              </p:ext>
            </p:extLst>
          </p:nvPr>
        </p:nvGraphicFramePr>
        <p:xfrm>
          <a:off x="4320140" y="2851651"/>
          <a:ext cx="4452826" cy="11123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419027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편집 확인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06547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173031"/>
            <a:ext cx="4183811" cy="488010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TO DO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항목을 삭제하고 싶으면 해당 항목의 마우스 우 클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릭 후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제거 버튼을 클릭하면 이를 확인하는 화면이 나타난다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8" y="1783799"/>
            <a:ext cx="4183811" cy="1787174"/>
            <a:chOff x="4614128" y="1626925"/>
            <a:chExt cx="4183811" cy="1687945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626925"/>
              <a:ext cx="4183811" cy="317883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2032043"/>
              <a:ext cx="4183811" cy="128282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(SC-11)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에서 삭제하고 싶은 항목의 마우스 우 클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릭 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나타나는 제거 버튼을 클릭한다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버튼을 클릭하면 제거가 적용된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(SC-11)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넘어간다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 버튼을 클릭하면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(SC-11)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3662038"/>
            <a:ext cx="4183811" cy="2169430"/>
            <a:chOff x="4614128" y="4000660"/>
            <a:chExt cx="4183811" cy="2169430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8" y="4000660"/>
              <a:ext cx="4183811" cy="34698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8" y="4470400"/>
              <a:ext cx="4183811" cy="169969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하늘색으로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화면은 텍스트 상자로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DO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849967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삭제 확인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pic>
        <p:nvPicPr>
          <p:cNvPr id="18434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6" t="16506" r="17924" b="17569"/>
          <a:stretch/>
        </p:blipFill>
        <p:spPr bwMode="auto">
          <a:xfrm>
            <a:off x="285031" y="2897204"/>
            <a:ext cx="4283242" cy="3132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 descr="KakaoTalk_20170428_12383513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21" t="15199" r="287" b="48114"/>
          <a:stretch/>
        </p:blipFill>
        <p:spPr bwMode="auto">
          <a:xfrm>
            <a:off x="470636" y="1173031"/>
            <a:ext cx="2157061" cy="1444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3531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Process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정의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" y="1076960"/>
            <a:ext cx="8508083" cy="5284083"/>
          </a:xfrm>
        </p:spPr>
      </p:pic>
      <p:sp>
        <p:nvSpPr>
          <p:cNvPr id="6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1319595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6" t="16506" r="17924" b="17569"/>
          <a:stretch/>
        </p:blipFill>
        <p:spPr bwMode="auto">
          <a:xfrm>
            <a:off x="200527" y="2581453"/>
            <a:ext cx="4283242" cy="3486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 descr="KakaoTalk_20170428_12383513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21" t="15199" r="287" b="48114"/>
          <a:stretch/>
        </p:blipFill>
        <p:spPr bwMode="auto">
          <a:xfrm>
            <a:off x="470636" y="1173031"/>
            <a:ext cx="2157061" cy="1087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337912" y="1494350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337912" y="1729600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sp>
        <p:nvSpPr>
          <p:cNvPr id="13" name="타원 12"/>
          <p:cNvSpPr>
            <a:spLocks noChangeAspect="1"/>
          </p:cNvSpPr>
          <p:nvPr/>
        </p:nvSpPr>
        <p:spPr bwMode="auto">
          <a:xfrm>
            <a:off x="365696" y="3663075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 bwMode="auto">
          <a:xfrm>
            <a:off x="845685" y="4600819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>
            <a:spLocks noChangeAspect="1"/>
          </p:cNvSpPr>
          <p:nvPr/>
        </p:nvSpPr>
        <p:spPr bwMode="auto">
          <a:xfrm>
            <a:off x="2594941" y="4600819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5312897"/>
              </p:ext>
            </p:extLst>
          </p:nvPr>
        </p:nvGraphicFramePr>
        <p:xfrm>
          <a:off x="4483770" y="2399264"/>
          <a:ext cx="4452826" cy="22870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3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31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항목명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오른쪽 마우스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제거 선택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제거 선택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012310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095604"/>
                  </a:ext>
                </a:extLst>
              </a:tr>
            </a:tbl>
          </a:graphicData>
        </a:graphic>
      </p:graphicFrame>
      <p:graphicFrame>
        <p:nvGraphicFramePr>
          <p:cNvPr id="16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0674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삭제 확인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20623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869075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정렬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sp>
        <p:nvSpPr>
          <p:cNvPr id="14" name="직사각형 13"/>
          <p:cNvSpPr/>
          <p:nvPr/>
        </p:nvSpPr>
        <p:spPr bwMode="auto">
          <a:xfrm>
            <a:off x="4614128" y="1173031"/>
            <a:ext cx="4246380" cy="488010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TO DO LIST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화면에서 정렬 버튼을 클릭하면 사용자 편의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대로 정렬방법을 선택하는 화면이 나타난다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614127" y="1780096"/>
            <a:ext cx="4246381" cy="1819066"/>
            <a:chOff x="4614128" y="1626926"/>
            <a:chExt cx="4246381" cy="1284050"/>
          </a:xfrm>
        </p:grpSpPr>
        <p:sp>
          <p:nvSpPr>
            <p:cNvPr id="21" name="직사각형 20"/>
            <p:cNvSpPr/>
            <p:nvPr/>
          </p:nvSpPr>
          <p:spPr bwMode="auto">
            <a:xfrm>
              <a:off x="4614128" y="1626926"/>
              <a:ext cx="4246381" cy="234579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 bwMode="auto">
            <a:xfrm>
              <a:off x="4614128" y="1932963"/>
              <a:ext cx="4246381" cy="97801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(SC-11)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에서 정렬 버튼을 클릭하면 정렬 방법을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선택하는 화면이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정렬은 등록일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마감일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실제 마감일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중요도 순으로 선택 가능하다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4614128" y="3700394"/>
            <a:ext cx="4246380" cy="2546402"/>
            <a:chOff x="4614127" y="4016995"/>
            <a:chExt cx="4183813" cy="2022920"/>
          </a:xfrm>
        </p:grpSpPr>
        <p:sp>
          <p:nvSpPr>
            <p:cNvPr id="25" name="직사각형 24"/>
            <p:cNvSpPr/>
            <p:nvPr/>
          </p:nvSpPr>
          <p:spPr bwMode="auto">
            <a:xfrm>
              <a:off x="4614127" y="4016995"/>
              <a:ext cx="4183811" cy="271755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 bwMode="auto">
            <a:xfrm>
              <a:off x="4614129" y="4340225"/>
              <a:ext cx="4183811" cy="169969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남색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 박스는 흰색에 남색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테두리가 있는 것으로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흰색과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개관적으로 선택한다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pic>
        <p:nvPicPr>
          <p:cNvPr id="19458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6" t="16301" r="7594" b="17942"/>
          <a:stretch/>
        </p:blipFill>
        <p:spPr bwMode="auto">
          <a:xfrm>
            <a:off x="596776" y="1357651"/>
            <a:ext cx="3590213" cy="4638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70188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6" t="16301" r="7594" b="17942"/>
          <a:stretch/>
        </p:blipFill>
        <p:spPr bwMode="auto">
          <a:xfrm>
            <a:off x="596776" y="1357651"/>
            <a:ext cx="3590213" cy="4638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799925" y="3724423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2983832" y="3934303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sp>
        <p:nvSpPr>
          <p:cNvPr id="13" name="타원 12"/>
          <p:cNvSpPr>
            <a:spLocks noChangeAspect="1"/>
          </p:cNvSpPr>
          <p:nvPr/>
        </p:nvSpPr>
        <p:spPr bwMode="auto">
          <a:xfrm>
            <a:off x="2983832" y="4381899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 bwMode="auto">
          <a:xfrm>
            <a:off x="3434881" y="4810699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>
            <a:spLocks noChangeAspect="1"/>
          </p:cNvSpPr>
          <p:nvPr/>
        </p:nvSpPr>
        <p:spPr bwMode="auto">
          <a:xfrm>
            <a:off x="2983832" y="5188812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5488578"/>
              </p:ext>
            </p:extLst>
          </p:nvPr>
        </p:nvGraphicFramePr>
        <p:xfrm>
          <a:off x="4483770" y="2399264"/>
          <a:ext cx="4452826" cy="21012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3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31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정렬방법 선택 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등록일 순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마감일 순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 마감일 순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012310"/>
                  </a:ext>
                </a:extLst>
              </a:tr>
              <a:tr h="188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중요도 순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095604"/>
                  </a:ext>
                </a:extLst>
              </a:tr>
            </a:tbl>
          </a:graphicData>
        </a:graphic>
      </p:graphicFrame>
      <p:graphicFrame>
        <p:nvGraphicFramePr>
          <p:cNvPr id="1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495766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정렬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60293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173031"/>
            <a:ext cx="4246380" cy="488010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메인 화면에서 종 모양 버튼을 클릭하면 모든 알림 리스트 화면이 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나타난다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8" y="1748274"/>
            <a:ext cx="4246380" cy="1168181"/>
            <a:chOff x="4614128" y="1626925"/>
            <a:chExt cx="4246380" cy="1168181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626925"/>
              <a:ext cx="4246380" cy="304983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2032043"/>
              <a:ext cx="4246380" cy="76306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메인 화면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(SC-02)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에서 종 모양 버튼을 클릭하면 해당 화면이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나타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7" y="3231540"/>
            <a:ext cx="4289241" cy="2133906"/>
            <a:chOff x="4614128" y="4036184"/>
            <a:chExt cx="4183811" cy="2133906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8" y="4036184"/>
              <a:ext cx="4183811" cy="34698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8" y="4470400"/>
              <a:ext cx="4183811" cy="169969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남색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 박스는 흰색에 남색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테두리가 있는 것으로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흰색과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 객관적으로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39466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알림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SC-20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UC011</a:t>
                      </a:r>
                      <a:endParaRPr kumimoji="1" lang="ko-KR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pic>
        <p:nvPicPr>
          <p:cNvPr id="20482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3" t="15848" r="18733" b="24890"/>
          <a:stretch/>
        </p:blipFill>
        <p:spPr bwMode="auto">
          <a:xfrm>
            <a:off x="374960" y="1259891"/>
            <a:ext cx="3731380" cy="4811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66013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3" t="15848" r="18733" b="24890"/>
          <a:stretch/>
        </p:blipFill>
        <p:spPr bwMode="auto">
          <a:xfrm>
            <a:off x="374960" y="1259891"/>
            <a:ext cx="3731380" cy="4811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519764" y="3665755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6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8657375"/>
              </p:ext>
            </p:extLst>
          </p:nvPr>
        </p:nvGraphicFramePr>
        <p:xfrm>
          <a:off x="4494309" y="3009798"/>
          <a:ext cx="4452826" cy="8609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알림 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graphicFrame>
        <p:nvGraphicFramePr>
          <p:cNvPr id="14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504118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알림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SC-20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UC011</a:t>
                      </a:r>
                      <a:endParaRPr kumimoji="1" lang="ko-KR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5961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173031"/>
            <a:ext cx="4246380" cy="345015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초기 출력 화면이자 사용자의 로그인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 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8" y="1580753"/>
            <a:ext cx="4246380" cy="1814239"/>
            <a:chOff x="4614128" y="1595573"/>
            <a:chExt cx="4246380" cy="1814239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595573"/>
              <a:ext cx="4246380" cy="315628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1973908"/>
              <a:ext cx="4246380" cy="143590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학교명의 ▼을 클릭하면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상명대학교 서울 캠퍼스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포함한 다른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학교들의 이름이 뜬다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학교명을 제외한 학번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비밀번호를 직접 작성한다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 상태를 유지하고 싶으면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 상태 유지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옆의 네모 박스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를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클릭한다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로그인을 클릭하면 시스템이 로그인 상태가 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SC-02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화면으로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넘어간다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246384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남색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 박스는 흰색에 남색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테두리가 있는 것으로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흰색과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객관적으로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학교명 ▼는 버튼으로 하고 나머지는 직접 작성한다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 상태를 유지하는 네모박스는 버튼으로 하고 클릭하면 √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표시가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93827"/>
              </p:ext>
            </p:extLst>
          </p:nvPr>
        </p:nvGraphicFramePr>
        <p:xfrm>
          <a:off x="101602" y="101600"/>
          <a:ext cx="8933342" cy="92660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59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초기 화면 및 로그인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26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7" t="15219" r="16994" b="17268"/>
          <a:stretch/>
        </p:blipFill>
        <p:spPr bwMode="auto">
          <a:xfrm>
            <a:off x="296333" y="1211259"/>
            <a:ext cx="4034633" cy="4952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072035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7" t="15219" r="16994" b="17268"/>
          <a:stretch/>
        </p:blipFill>
        <p:spPr bwMode="auto">
          <a:xfrm>
            <a:off x="296333" y="1211259"/>
            <a:ext cx="4034633" cy="4952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6068304"/>
              </p:ext>
            </p:extLst>
          </p:nvPr>
        </p:nvGraphicFramePr>
        <p:xfrm>
          <a:off x="4512622" y="2185059"/>
          <a:ext cx="4452826" cy="20784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학교명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학번 입력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 상태 유지 여부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012310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 버튼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095604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902717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초기 화면 및 로그인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477989" y="255710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477989" y="3367277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477989" y="4263462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1307722" y="4908817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2603122" y="5555087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83292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173031"/>
            <a:ext cx="4183811" cy="376369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시스템의 메인 화면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수강과목을 등록한 예시라고 가정한다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.)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8" y="1612106"/>
            <a:ext cx="4183811" cy="2336843"/>
            <a:chOff x="4614128" y="1626926"/>
            <a:chExt cx="4183811" cy="2336843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626926"/>
              <a:ext cx="4183811" cy="284276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1949776"/>
              <a:ext cx="4183811" cy="201399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저장한 수강과목이 뜨고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해당 과목의 수강 시간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TO D</a:t>
              </a: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O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 수가 출력된다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아래의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+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클릭하면 수강과목을 등록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(SC-04)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넘어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정렬 버튼을 클릭하면 등록된 과목명을 한글 오름차순으로 자동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정렬 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LOG OUT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클릭하면 로그아웃을 확인하는 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(SC-03)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 뜬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오른쪽 위 화면의 종 모양 버튼을 클릭하면 알림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(SC-20)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넘어간다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4036184"/>
            <a:ext cx="4183811" cy="2133906"/>
            <a:chOff x="4614128" y="4036184"/>
            <a:chExt cx="4183811" cy="2133906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8" y="4036184"/>
              <a:ext cx="4183811" cy="34698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8" y="4470400"/>
              <a:ext cx="4183811" cy="169969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남색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 박스는 흰색에 남색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테두리가 있는 것으로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흰색과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+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박스와 정렬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LOG OUT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박스는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978661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UC002, UC003, UC004, UC005, UC009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050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77" t="15405" r="18487" b="17903"/>
          <a:stretch/>
        </p:blipFill>
        <p:spPr bwMode="auto">
          <a:xfrm>
            <a:off x="256538" y="1173032"/>
            <a:ext cx="4228256" cy="4922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64822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77" t="15405" r="18487" b="17903"/>
          <a:stretch/>
        </p:blipFill>
        <p:spPr bwMode="auto">
          <a:xfrm>
            <a:off x="256538" y="1173032"/>
            <a:ext cx="4055580" cy="4922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5394114"/>
              </p:ext>
            </p:extLst>
          </p:nvPr>
        </p:nvGraphicFramePr>
        <p:xfrm>
          <a:off x="4512622" y="2185059"/>
          <a:ext cx="4452826" cy="21042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사용자가 저장한 수강과목 목록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알림 선택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수강과목 등록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012310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로그아웃 버튼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095604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343038" y="2060275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3669922" y="2165215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582929" y="4368402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590124" y="4908817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2393242" y="5555087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741632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UC002, UC003, UC004, UC005, UC009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843324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173031"/>
            <a:ext cx="4183811" cy="376369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사용자에게 로그아웃을 확인하는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8" y="1774982"/>
            <a:ext cx="4183811" cy="1638171"/>
            <a:chOff x="4614128" y="1626926"/>
            <a:chExt cx="4183811" cy="1638171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626926"/>
              <a:ext cx="4183811" cy="284276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2032043"/>
              <a:ext cx="4183811" cy="123305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메인 화면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(SC-02)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에서 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LOG OUT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버튼을 클릭하면 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경고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문구와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함께 로그아웃을 확인한다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취소를 누르면 다시 메인 화면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(SC-02)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확인을 누르면 로그아웃이 진행된다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3671560"/>
            <a:ext cx="4183811" cy="2133906"/>
            <a:chOff x="4614128" y="4036184"/>
            <a:chExt cx="4183811" cy="2133906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8" y="4036184"/>
              <a:ext cx="4183811" cy="34698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8" y="4470400"/>
              <a:ext cx="4183811" cy="169969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하늘색으로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경고 창은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LOG OUT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을 클릭하고 일정 시간이 지나면 자동으로 화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면에 뜬다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확인과 취소는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37186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로그아웃 확인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074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50" t="16012" r="18692" b="17465"/>
          <a:stretch/>
        </p:blipFill>
        <p:spPr bwMode="auto">
          <a:xfrm>
            <a:off x="330200" y="1173031"/>
            <a:ext cx="3979334" cy="4997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562392964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6374</TotalTime>
  <Words>4350</Words>
  <Application>Microsoft Office PowerPoint</Application>
  <PresentationFormat>화면 슬라이드 쇼(4:3)</PresentationFormat>
  <Paragraphs>1421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3" baseType="lpstr">
      <vt:lpstr>HY울릉도B</vt:lpstr>
      <vt:lpstr>HY울릉도M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화면 설계(UI 명세서)</vt:lpstr>
      <vt:lpstr>변경 이력</vt:lpstr>
      <vt:lpstr>System Map</vt:lpstr>
      <vt:lpstr>System Process 정의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구보선</cp:lastModifiedBy>
  <cp:revision>507</cp:revision>
  <cp:lastPrinted>2001-07-23T08:42:52Z</cp:lastPrinted>
  <dcterms:created xsi:type="dcterms:W3CDTF">2011-02-22T01:37:12Z</dcterms:created>
  <dcterms:modified xsi:type="dcterms:W3CDTF">2017-06-05T13:32:31Z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