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  <p:sldMasterId id="2147483667" r:id="rId3"/>
    <p:sldMasterId id="2147483671" r:id="rId4"/>
    <p:sldMasterId id="2147483675" r:id="rId5"/>
    <p:sldMasterId id="2147483679" r:id="rId6"/>
    <p:sldMasterId id="2147483683" r:id="rId7"/>
    <p:sldMasterId id="2147483687" r:id="rId8"/>
  </p:sldMasterIdLst>
  <p:notesMasterIdLst>
    <p:notesMasterId r:id="rId28"/>
  </p:notesMasterIdLst>
  <p:handoutMasterIdLst>
    <p:handoutMasterId r:id="rId29"/>
  </p:handoutMasterIdLst>
  <p:sldIdLst>
    <p:sldId id="256" r:id="rId9"/>
    <p:sldId id="257" r:id="rId10"/>
    <p:sldId id="261" r:id="rId11"/>
    <p:sldId id="262" r:id="rId12"/>
    <p:sldId id="263" r:id="rId13"/>
    <p:sldId id="264" r:id="rId14"/>
    <p:sldId id="258" r:id="rId15"/>
    <p:sldId id="259" r:id="rId16"/>
    <p:sldId id="260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6D3"/>
    <a:srgbClr val="C0BED4"/>
    <a:srgbClr val="C3D5BD"/>
    <a:srgbClr val="BFD5BD"/>
    <a:srgbClr val="CFBFD3"/>
    <a:srgbClr val="333399"/>
    <a:srgbClr val="BCCFD6"/>
    <a:srgbClr val="D6E1B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2" autoAdjust="0"/>
    <p:restoredTop sz="9724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-58" y="-125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91866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90967686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109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437513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7302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460810785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9063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96431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38590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48322579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4068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272491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421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58937249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6141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702936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7200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2961058400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2212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867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2044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79456666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20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35333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3097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260157589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333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0479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3548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2252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57354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3926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83338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31128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75099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9263" y="4372844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/>
              <a:t>2</a:t>
            </a:r>
            <a:r>
              <a:rPr lang="ko-KR" altLang="en-US" sz="2000" dirty="0" smtClean="0"/>
              <a:t>조</a:t>
            </a:r>
            <a:endParaRPr lang="en-US" altLang="ko-KR" sz="2000" dirty="0" smtClean="0"/>
          </a:p>
          <a:p>
            <a:r>
              <a:rPr lang="en-US" altLang="ko-KR" sz="2000" dirty="0" err="1" smtClean="0"/>
              <a:t>Mixharmony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07378573"/>
              </p:ext>
            </p:extLst>
          </p:nvPr>
        </p:nvGraphicFramePr>
        <p:xfrm>
          <a:off x="615222" y="900953"/>
          <a:ext cx="3822307" cy="532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77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ALARM_MANAGEMENT( 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4326">
                <a:tc>
                  <a:txBody>
                    <a:bodyPr/>
                    <a:lstStyle/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tableAlarm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model;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btnBack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SUBJECT_MANAGEMENT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13691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ALARM_MANAGEMENT();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btnBack.addActionListener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0170414"/>
              </p:ext>
            </p:extLst>
          </p:nvPr>
        </p:nvGraphicFramePr>
        <p:xfrm>
          <a:off x="4437529" y="1343347"/>
          <a:ext cx="4034536" cy="3194177"/>
        </p:xfrm>
        <a:graphic>
          <a:graphicData uri="http://schemas.openxmlformats.org/drawingml/2006/table">
            <a:tbl>
              <a:tblPr/>
              <a:tblGrid>
                <a:gridCol w="10086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6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86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6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53822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테이블영역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416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마감기한이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임박한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todo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itchFamily="18" charset="-127"/>
                          <a:ea typeface="함초롬바탕" pitchFamily="18" charset="-127"/>
                          <a:cs typeface="함초롬바탕" pitchFamily="18" charset="-127"/>
                        </a:rPr>
                        <a:t>항목 목록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마감임박한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todo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항목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종료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8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출력한다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6313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98505284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ARARM_interlock</a:t>
                      </a:r>
                      <a:r>
                        <a:rPr lang="en-US" altLang="ko-KR" sz="1600" b="0" dirty="0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()</a:t>
                      </a:r>
                      <a:endParaRPr lang="en-US" altLang="ko-KR" sz="1600" b="0" dirty="0"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19144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9588722"/>
              </p:ext>
            </p:extLst>
          </p:nvPr>
        </p:nvGraphicFramePr>
        <p:xfrm>
          <a:off x="643134" y="1289984"/>
          <a:ext cx="7532678" cy="4801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26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70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ea"/>
                          <a:ea typeface="+mn-ea"/>
                        </a:rPr>
                        <a:t>ALARM_DEADLINE( )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99543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ARARM_interlockClass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subject;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 name;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String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deadline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31392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ALARM_DEADLINE();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SelectTodo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05311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3736615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LOGIN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LOGOUT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item_LOGOUT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LOGOUTClass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INterlockfunc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77108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895769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MAIN()</a:t>
                      </a:r>
                      <a:endParaRPr lang="en-US" altLang="ko-KR" sz="1600" b="0" dirty="0"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public static void main(String[]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56966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3487199"/>
              </p:ext>
            </p:extLst>
          </p:nvPr>
        </p:nvGraphicFramePr>
        <p:xfrm>
          <a:off x="615222" y="1343346"/>
          <a:ext cx="3822307" cy="3741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2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1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468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textField_ID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textField_PW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btnConnect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SUBJECT_MANAGEMENT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model;</a:t>
                      </a:r>
                    </a:p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1050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LOGIN();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7758231"/>
              </p:ext>
            </p:extLst>
          </p:nvPr>
        </p:nvGraphicFramePr>
        <p:xfrm>
          <a:off x="4437529" y="1343347"/>
          <a:ext cx="4034536" cy="3507613"/>
        </p:xfrm>
        <a:graphic>
          <a:graphicData uri="http://schemas.openxmlformats.org/drawingml/2006/table">
            <a:tbl>
              <a:tblPr/>
              <a:tblGrid>
                <a:gridCol w="20170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2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25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25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0058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텍스트영역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콤보박스영역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버튼영역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54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아이디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비밀번호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학교명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접속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86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입력된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교명에서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ea typeface="함초롬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선택한다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4288" y="210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07178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8705942"/>
              </p:ext>
            </p:extLst>
          </p:nvPr>
        </p:nvGraphicFramePr>
        <p:xfrm>
          <a:off x="643134" y="1289984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 LOGIN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LOGOUT();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5984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51033800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static Database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Vector&lt;Subject&gt;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origin_subject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Vector&lt;Subject&gt;();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origin_toDoItem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&gt;();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Private Vector&lt;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select_toDoItem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= new Vector&lt;Item_&gt;();</a:t>
                      </a:r>
                      <a:endParaRPr lang="en-US" altLang="ko-KR" sz="1200" b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LOGOUT();</a:t>
                      </a: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btnLogout.addActionListener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ActionListener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e)}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752273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83133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9808572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Item_Todolist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name;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Calendar deadline;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Calendar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completeDate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complete = false;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priority;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subject;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75227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074522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974025"/>
              </p:ext>
            </p:extLst>
          </p:nvPr>
        </p:nvGraphicFramePr>
        <p:xfrm>
          <a:off x="628650" y="1179079"/>
          <a:ext cx="7519231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3880406686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Item_Subject</a:t>
                      </a:r>
                      <a:r>
                        <a:rPr lang="en-US" altLang="ko-KR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7419748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5241126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752273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00480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13533908"/>
              </p:ext>
            </p:extLst>
          </p:nvPr>
        </p:nvGraphicFramePr>
        <p:xfrm>
          <a:off x="280988" y="1025525"/>
          <a:ext cx="8582024" cy="467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2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Alarm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연동 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아웃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정승환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TodoItem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462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838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Mixharmony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1014760"/>
          <a:ext cx="4871198" cy="515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1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162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0105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final static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Add_Subject_Class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Change_Subject_Class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Del_Subject_Class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content_pane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scroll_pane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button_Add_Subjectl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button_Del_Subject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button_Sort_Subject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18525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Alarm()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Logout()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void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Sort_Subject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57799" y="1257300"/>
          <a:ext cx="3550754" cy="4692485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118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과목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17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+mn-lt"/>
                        </a:rPr>
                        <a:t>알림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smtClean="0">
                          <a:solidFill>
                            <a:schemeClr val="tx1"/>
                          </a:solidFill>
                          <a:latin typeface="+mn-lt"/>
                        </a:rPr>
                        <a:t>아이콘</a:t>
                      </a:r>
                      <a:r>
                        <a:rPr lang="en-US" altLang="ko-KR" sz="1100" b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out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6839" y="947854"/>
          <a:ext cx="4493942" cy="5340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39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23528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7203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content_panel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Jtf_subject_name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Jtf_day_of_week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Jtf_class_number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Jlb_subject_name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Jlb_professor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Jlb_day_of_week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Jlb_time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Jlb_semester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Jlabel_Jlb_year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Jlb_class_number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button_enroll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234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ShowMessageDialog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Char char="-"/>
                      </a:pP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257799" y="1019360"/>
          <a:ext cx="3550754" cy="5155004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68668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7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5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수강학기 및 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85874" y="1007224"/>
          <a:ext cx="4464496" cy="5204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30240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1476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content_panel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Jtf_subject_name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Jtf_day_of_week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Jtf_class_number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Jlb_subject_name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Jlb_professor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Jlb_day_of_week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Jlb_time</a:t>
                      </a:r>
                      <a:r>
                        <a:rPr lang="en-US" altLang="ko-KR" sz="1200" b="0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Jlb_semester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Jlabel_Jlb_year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Jlb_class_number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button_change_enroll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228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ShowMessageDialog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76056" y="1028006"/>
          <a:ext cx="3672406" cy="5119116"/>
        </p:xfrm>
        <a:graphic>
          <a:graphicData uri="http://schemas.openxmlformats.org/drawingml/2006/table">
            <a:tbl>
              <a:tblPr/>
              <a:tblGrid>
                <a:gridCol w="9905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05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905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07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99014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9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선택한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 정보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7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변경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수정하기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92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6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수강학기 및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47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button_delete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ShowMessageDialog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61745" y="1236518"/>
          <a:ext cx="2211444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45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06767" y="830854"/>
          <a:ext cx="4660147" cy="5795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840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595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add_Todo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change_Todo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del_Todo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sort;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static String logout;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add_Todo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AddTodoClass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change_Todo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ChangeTodoClass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; //??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btn_addTodo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추가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btn_changeTodo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변경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btn_delTodo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삭제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btn_sort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정렬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btn_logout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로그아웃 버튼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contentPane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table; ����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model;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73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todo_Manage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void 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update_Model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void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update_Table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7489723"/>
              </p:ext>
            </p:extLst>
          </p:nvPr>
        </p:nvGraphicFramePr>
        <p:xfrm>
          <a:off x="5652272" y="1927952"/>
          <a:ext cx="2976879" cy="3021995"/>
        </p:xfrm>
        <a:graphic>
          <a:graphicData uri="http://schemas.openxmlformats.org/drawingml/2006/table">
            <a:tbl>
              <a:tblPr/>
              <a:tblGrid>
                <a:gridCol w="941831">
                  <a:extLst>
                    <a:ext uri="{9D8B030D-6E8A-4147-A177-3AD203B41FA5}">
                      <a16:colId xmlns:a16="http://schemas.microsoft.com/office/drawing/2014/main" xmlns="" val="422177613"/>
                    </a:ext>
                  </a:extLst>
                </a:gridCol>
                <a:gridCol w="1229599">
                  <a:extLst>
                    <a:ext uri="{9D8B030D-6E8A-4147-A177-3AD203B41FA5}">
                      <a16:colId xmlns:a16="http://schemas.microsoft.com/office/drawing/2014/main" xmlns="" val="453249091"/>
                    </a:ext>
                  </a:extLst>
                </a:gridCol>
                <a:gridCol w="805449">
                  <a:extLst>
                    <a:ext uri="{9D8B030D-6E8A-4147-A177-3AD203B41FA5}">
                      <a16:colId xmlns:a16="http://schemas.microsoft.com/office/drawing/2014/main" xmlns="" val="416733809"/>
                    </a:ext>
                  </a:extLst>
                </a:gridCol>
              </a:tblGrid>
              <a:tr h="82124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3920812"/>
                  </a:ext>
                </a:extLst>
              </a:tr>
              <a:tr h="581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</a:t>
                      </a:r>
                      <a:endParaRPr lang="en-US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2898790"/>
                  </a:ext>
                </a:extLst>
              </a:tr>
              <a:tr h="6266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등록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변경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삭제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수강과목으로 돌아가기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8059068"/>
                  </a:ext>
                </a:extLst>
              </a:tr>
              <a:tr h="9925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6847983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98302" y="994632"/>
          <a:ext cx="5919732" cy="524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9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98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772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ADD_TODOLIST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04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[];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star;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emptystar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choose_priority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deadline_ min;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realDeadline_min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priorityLB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btn_add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btn_cancel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취소버튼 추가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???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contentPane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;//??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table; ����               //                 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model; //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53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class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Listener_star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extends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MouseAdapter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		public void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e)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Add_TodoList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) //???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0533457"/>
              </p:ext>
            </p:extLst>
          </p:nvPr>
        </p:nvGraphicFramePr>
        <p:xfrm>
          <a:off x="6220857" y="1597446"/>
          <a:ext cx="2823990" cy="3276435"/>
        </p:xfrm>
        <a:graphic>
          <a:graphicData uri="http://schemas.openxmlformats.org/drawingml/2006/table">
            <a:tbl>
              <a:tblPr/>
              <a:tblGrid>
                <a:gridCol w="323162">
                  <a:extLst>
                    <a:ext uri="{9D8B030D-6E8A-4147-A177-3AD203B41FA5}">
                      <a16:colId xmlns:a16="http://schemas.microsoft.com/office/drawing/2014/main" xmlns="" val="947653379"/>
                    </a:ext>
                  </a:extLst>
                </a:gridCol>
                <a:gridCol w="1101687">
                  <a:extLst>
                    <a:ext uri="{9D8B030D-6E8A-4147-A177-3AD203B41FA5}">
                      <a16:colId xmlns:a16="http://schemas.microsoft.com/office/drawing/2014/main" xmlns="" val="870471614"/>
                    </a:ext>
                  </a:extLst>
                </a:gridCol>
                <a:gridCol w="1399141">
                  <a:extLst>
                    <a:ext uri="{9D8B030D-6E8A-4147-A177-3AD203B41FA5}">
                      <a16:colId xmlns:a16="http://schemas.microsoft.com/office/drawing/2014/main" xmlns="" val="226927530"/>
                    </a:ext>
                  </a:extLst>
                </a:gridCol>
              </a:tblGrid>
              <a:tr h="70160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7800463"/>
                  </a:ext>
                </a:extLst>
              </a:tr>
              <a:tr h="542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altLang="ko-KR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</a:t>
                      </a:r>
                      <a:r>
                        <a:rPr kumimoji="0" lang="ko-KR" alt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항목명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마감기한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실제마감일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87385569"/>
                  </a:ext>
                </a:extLst>
              </a:tr>
              <a:tr h="2032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등록하기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858282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5081" y="877312"/>
          <a:ext cx="5940561" cy="5247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8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67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CHANGE_TODOLIST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클래스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452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RealDeadline_month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RealDeadline_date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JTextField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RealDeadline_time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[];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star;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ImageIcon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emptystar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int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choose_priority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=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JCheckBox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Complete;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편집 시 완료체크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???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name_TodoLB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deadline_ min;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realDeadline_hour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realDeadline_min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JLabel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priorityLB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btn_change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Jbutton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btn_cancel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 //</a:t>
                      </a:r>
                      <a:r>
                        <a:rPr kumimoji="0" lang="ko-KR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취소버튼 추가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???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final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JPanel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contentPane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scrollPane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JTable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table; ����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public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DefaultTableModel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 model;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private Database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database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152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class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Listener_star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extends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MouseAdapter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		public void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e)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public </a:t>
                      </a:r>
                      <a:r>
                        <a:rPr lang="en-US" altLang="ko-KR" sz="1400" dirty="0" err="1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Change_TodoList</a:t>
                      </a:r>
                      <a:r>
                        <a:rPr lang="en-US" altLang="ko-KR" sz="14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Todo_management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) //???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9250231"/>
              </p:ext>
            </p:extLst>
          </p:nvPr>
        </p:nvGraphicFramePr>
        <p:xfrm>
          <a:off x="6069811" y="1553378"/>
          <a:ext cx="3030122" cy="3873035"/>
        </p:xfrm>
        <a:graphic>
          <a:graphicData uri="http://schemas.openxmlformats.org/drawingml/2006/table">
            <a:tbl>
              <a:tblPr/>
              <a:tblGrid>
                <a:gridCol w="415510">
                  <a:extLst>
                    <a:ext uri="{9D8B030D-6E8A-4147-A177-3AD203B41FA5}">
                      <a16:colId xmlns:a16="http://schemas.microsoft.com/office/drawing/2014/main" xmlns="" val="3315520243"/>
                    </a:ext>
                  </a:extLst>
                </a:gridCol>
                <a:gridCol w="807845">
                  <a:extLst>
                    <a:ext uri="{9D8B030D-6E8A-4147-A177-3AD203B41FA5}">
                      <a16:colId xmlns:a16="http://schemas.microsoft.com/office/drawing/2014/main" xmlns="" val="3819510963"/>
                    </a:ext>
                  </a:extLst>
                </a:gridCol>
                <a:gridCol w="1024569">
                  <a:extLst>
                    <a:ext uri="{9D8B030D-6E8A-4147-A177-3AD203B41FA5}">
                      <a16:colId xmlns:a16="http://schemas.microsoft.com/office/drawing/2014/main" xmlns="" val="249413620"/>
                    </a:ext>
                  </a:extLst>
                </a:gridCol>
                <a:gridCol w="782198">
                  <a:extLst>
                    <a:ext uri="{9D8B030D-6E8A-4147-A177-3AD203B41FA5}">
                      <a16:colId xmlns:a16="http://schemas.microsoft.com/office/drawing/2014/main" xmlns="" val="3984063511"/>
                    </a:ext>
                  </a:extLst>
                </a:gridCol>
              </a:tblGrid>
              <a:tr h="1017577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9489853"/>
                  </a:ext>
                </a:extLst>
              </a:tr>
              <a:tr h="720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 do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 마감기한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실제마감일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2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완료여부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597810"/>
                  </a:ext>
                </a:extLst>
              </a:tr>
              <a:tr h="2134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편집등록하기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584252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5591</TotalTime>
  <Words>1194</Words>
  <Application>Microsoft Office PowerPoint</Application>
  <PresentationFormat>화면 슬라이드 쇼(4:3)</PresentationFormat>
  <Paragraphs>447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8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07 Template</vt:lpstr>
      <vt:lpstr>1_07 Template</vt:lpstr>
      <vt:lpstr>2_07 Template</vt:lpstr>
      <vt:lpstr>3_07 Template</vt:lpstr>
      <vt:lpstr>4_07 Template</vt:lpstr>
      <vt:lpstr>6_07 Template</vt:lpstr>
      <vt:lpstr>5_07 Template</vt:lpstr>
      <vt:lpstr>7_07 Template</vt:lpstr>
      <vt:lpstr> Class 설계서</vt:lpstr>
      <vt:lpstr>변경 이력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TitlesOfParts>
  <Company>SMU SELab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Kim Ju Hyun</cp:lastModifiedBy>
  <cp:revision>517</cp:revision>
  <cp:lastPrinted>2001-07-23T08:42:52Z</cp:lastPrinted>
  <dcterms:created xsi:type="dcterms:W3CDTF">2011-02-22T01:37:12Z</dcterms:created>
  <dcterms:modified xsi:type="dcterms:W3CDTF">2017-05-19T06:43:59Z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