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heme/theme5.xml" ContentType="application/vnd.openxmlformats-officedocument.theme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1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ustom.xml" ContentType="application/vnd.openxmlformats-officedocument.custom-properties+xml"/>
  <Override PartName="/ppt/slideMasters/slideMaster8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theme/theme8.xml" ContentType="application/vnd.openxmlformats-officedocument.theme+xml"/>
  <Override PartName="/ppt/theme/theme9.xml" ContentType="application/vnd.openxmlformats-officedocument.theme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10.xml" ContentType="application/vnd.openxmlformats-officedocument.them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  <p:sldMasterId id="2147483663" r:id="rId2"/>
    <p:sldMasterId id="2147483667" r:id="rId3"/>
    <p:sldMasterId id="2147483671" r:id="rId4"/>
    <p:sldMasterId id="2147483675" r:id="rId5"/>
    <p:sldMasterId id="2147483679" r:id="rId6"/>
    <p:sldMasterId id="2147483683" r:id="rId7"/>
    <p:sldMasterId id="2147483687" r:id="rId8"/>
  </p:sldMasterIdLst>
  <p:notesMasterIdLst>
    <p:notesMasterId r:id="rId32"/>
  </p:notesMasterIdLst>
  <p:handoutMasterIdLst>
    <p:handoutMasterId r:id="rId33"/>
  </p:handoutMasterIdLst>
  <p:sldIdLst>
    <p:sldId id="256" r:id="rId9"/>
    <p:sldId id="257" r:id="rId10"/>
    <p:sldId id="261" r:id="rId11"/>
    <p:sldId id="262" r:id="rId12"/>
    <p:sldId id="263" r:id="rId13"/>
    <p:sldId id="264" r:id="rId14"/>
    <p:sldId id="276" r:id="rId15"/>
    <p:sldId id="277" r:id="rId16"/>
    <p:sldId id="278" r:id="rId17"/>
    <p:sldId id="258" r:id="rId18"/>
    <p:sldId id="259" r:id="rId19"/>
    <p:sldId id="260" r:id="rId20"/>
    <p:sldId id="275" r:id="rId21"/>
    <p:sldId id="265" r:id="rId22"/>
    <p:sldId id="266" r:id="rId23"/>
    <p:sldId id="267" r:id="rId24"/>
    <p:sldId id="268" r:id="rId25"/>
    <p:sldId id="269" r:id="rId26"/>
    <p:sldId id="270" r:id="rId27"/>
    <p:sldId id="271" r:id="rId28"/>
    <p:sldId id="272" r:id="rId29"/>
    <p:sldId id="273" r:id="rId30"/>
    <p:sldId id="274" r:id="rId31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>
          <p15:clr>
            <a:srgbClr val="A4A3A4"/>
          </p15:clr>
        </p15:guide>
        <p15:guide id="2" pos="2880">
          <p15:clr>
            <a:srgbClr val="A4A3A4"/>
          </p15:clr>
        </p15:guide>
        <p15:guide id="3" pos="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6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CD6D3"/>
    <a:srgbClr val="C0BED4"/>
    <a:srgbClr val="C3D5BD"/>
    <a:srgbClr val="BFD5BD"/>
    <a:srgbClr val="CFBFD3"/>
    <a:srgbClr val="333399"/>
    <a:srgbClr val="BCCFD6"/>
    <a:srgbClr val="D6E1B1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42" autoAdjust="0"/>
    <p:restoredTop sz="97248" autoAdjust="0"/>
  </p:normalViewPr>
  <p:slideViewPr>
    <p:cSldViewPr snapToGrid="0" snapToObjects="1" showGuides="1">
      <p:cViewPr varScale="1">
        <p:scale>
          <a:sx n="64" d="100"/>
          <a:sy n="64" d="100"/>
        </p:scale>
        <p:origin x="-82" y="-86"/>
      </p:cViewPr>
      <p:guideLst>
        <p:guide orient="horz"/>
        <p:guide pos="2880"/>
        <p:guide pos="6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 showGuides="1">
      <p:cViewPr>
        <p:scale>
          <a:sx n="100" d="100"/>
          <a:sy n="100" d="100"/>
        </p:scale>
        <p:origin x="-780" y="1956"/>
      </p:cViewPr>
      <p:guideLst>
        <p:guide orient="horz" pos="3126"/>
        <p:guide pos="214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3.xml"/><Relationship Id="rId34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slide" Target="slides/slide2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theme" Target="theme/theme1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slide" Target="slides/slide2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084715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71525"/>
            <a:ext cx="4935538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7447" y="4704099"/>
            <a:ext cx="4929149" cy="447350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 smtClean="0"/>
              <a:t>Click to edit Master text styles</a:t>
            </a:r>
          </a:p>
          <a:p>
            <a:pPr lvl="1"/>
            <a:r>
              <a:rPr lang="en-GB" altLang="ko-KR" smtClean="0"/>
              <a:t>Second level</a:t>
            </a:r>
          </a:p>
          <a:p>
            <a:pPr lvl="2"/>
            <a:r>
              <a:rPr lang="en-GB" altLang="ko-KR" smtClean="0"/>
              <a:t>Third level</a:t>
            </a:r>
          </a:p>
          <a:p>
            <a:pPr lvl="3"/>
            <a:r>
              <a:rPr lang="en-GB" altLang="ko-KR" smtClean="0"/>
              <a:t>Fourth level</a:t>
            </a:r>
          </a:p>
          <a:p>
            <a:pPr lvl="4"/>
            <a:r>
              <a:rPr lang="en-GB" altLang="ko-KR" smtClean="0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601015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 smtClean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rgbClr val="FFFFFF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 smtClean="0">
              <a:solidFill>
                <a:srgbClr val="000000"/>
              </a:solidFill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solidFill>
                <a:srgbClr val="0000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918664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24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xmlns="" val="3909676867"/>
              </p:ext>
            </p:extLst>
          </p:nvPr>
        </p:nvGraphicFramePr>
        <p:xfrm>
          <a:off x="101602" y="107950"/>
          <a:ext cx="8933342" cy="596725"/>
        </p:xfrm>
        <a:graphic>
          <a:graphicData uri="http://schemas.openxmlformats.org/drawingml/2006/table">
            <a:tbl>
              <a:tblPr/>
              <a:tblGrid>
                <a:gridCol w="102252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43948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479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52337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9961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Class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X.X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en-US" altLang="ko-KR" smtClean="0"/>
              <a:t>Mixharmony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813732"/>
            <a:ext cx="8933342" cy="554512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810952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en-US" altLang="ko-KR" smtClean="0"/>
              <a:t>Mixharmony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xmlns="" val="24375130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rgbClr val="FFFFFF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 smtClean="0">
              <a:solidFill>
                <a:srgbClr val="000000"/>
              </a:solidFill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solidFill>
                <a:srgbClr val="0000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730252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24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xmlns="" val="460810785"/>
              </p:ext>
            </p:extLst>
          </p:nvPr>
        </p:nvGraphicFramePr>
        <p:xfrm>
          <a:off x="101602" y="107950"/>
          <a:ext cx="8933342" cy="596725"/>
        </p:xfrm>
        <a:graphic>
          <a:graphicData uri="http://schemas.openxmlformats.org/drawingml/2006/table">
            <a:tbl>
              <a:tblPr/>
              <a:tblGrid>
                <a:gridCol w="102252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43948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479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52337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9961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Class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X.X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en-US" altLang="ko-KR" smtClean="0"/>
              <a:t>Mixharmony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813732"/>
            <a:ext cx="8933342" cy="554512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190638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en-US" altLang="ko-KR" smtClean="0"/>
              <a:t>Mixharmony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xmlns="" val="29643115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rgbClr val="FFFFFF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 smtClean="0">
              <a:solidFill>
                <a:srgbClr val="000000"/>
              </a:solidFill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solidFill>
                <a:srgbClr val="0000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5385905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24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xmlns="" val="483225799"/>
              </p:ext>
            </p:extLst>
          </p:nvPr>
        </p:nvGraphicFramePr>
        <p:xfrm>
          <a:off x="101602" y="107950"/>
          <a:ext cx="8933342" cy="596725"/>
        </p:xfrm>
        <a:graphic>
          <a:graphicData uri="http://schemas.openxmlformats.org/drawingml/2006/table">
            <a:tbl>
              <a:tblPr/>
              <a:tblGrid>
                <a:gridCol w="102252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43948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479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52337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9961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Class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X.X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en-US" altLang="ko-KR" smtClean="0"/>
              <a:t>Mixharmony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813732"/>
            <a:ext cx="8933342" cy="554512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640687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en-US" altLang="ko-KR" smtClean="0"/>
              <a:t>Mixharmony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xmlns="" val="22724918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rgbClr val="FFFFFF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 smtClean="0">
              <a:solidFill>
                <a:srgbClr val="000000"/>
              </a:solidFill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solidFill>
                <a:srgbClr val="0000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884216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24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xmlns="" val="3385421182"/>
              </p:ext>
            </p:extLst>
          </p:nvPr>
        </p:nvGraphicFramePr>
        <p:xfrm>
          <a:off x="101602" y="107950"/>
          <a:ext cx="8933342" cy="596725"/>
        </p:xfrm>
        <a:graphic>
          <a:graphicData uri="http://schemas.openxmlformats.org/drawingml/2006/table">
            <a:tbl>
              <a:tblPr/>
              <a:tblGrid>
                <a:gridCol w="102252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43948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479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52337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9961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Class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X.X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en-US" altLang="ko-KR" smtClean="0"/>
              <a:t>Mixharmony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813732"/>
            <a:ext cx="8933342" cy="554512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24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xmlns="" val="3589372497"/>
              </p:ext>
            </p:extLst>
          </p:nvPr>
        </p:nvGraphicFramePr>
        <p:xfrm>
          <a:off x="101602" y="107950"/>
          <a:ext cx="8933342" cy="596725"/>
        </p:xfrm>
        <a:graphic>
          <a:graphicData uri="http://schemas.openxmlformats.org/drawingml/2006/table">
            <a:tbl>
              <a:tblPr/>
              <a:tblGrid>
                <a:gridCol w="102252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43948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479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52337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9961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Class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X.X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en-US" altLang="ko-KR" smtClean="0"/>
              <a:t>Mixharmony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813732"/>
            <a:ext cx="8933342" cy="554512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461410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en-US" altLang="ko-KR" smtClean="0"/>
              <a:t>Mixharmony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xmlns="" val="7029364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rgbClr val="FFFFFF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 smtClean="0">
              <a:solidFill>
                <a:srgbClr val="000000"/>
              </a:solidFill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solidFill>
                <a:srgbClr val="0000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5872002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24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xmlns="" val="2961058400"/>
              </p:ext>
            </p:extLst>
          </p:nvPr>
        </p:nvGraphicFramePr>
        <p:xfrm>
          <a:off x="101602" y="107950"/>
          <a:ext cx="8933342" cy="596725"/>
        </p:xfrm>
        <a:graphic>
          <a:graphicData uri="http://schemas.openxmlformats.org/drawingml/2006/table">
            <a:tbl>
              <a:tblPr/>
              <a:tblGrid>
                <a:gridCol w="102252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43948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479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52337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9961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Class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X.X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en-US" altLang="ko-KR" smtClean="0"/>
              <a:t>Mixharmony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813732"/>
            <a:ext cx="8933342" cy="554512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022129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en-US" altLang="ko-KR" smtClean="0"/>
              <a:t>Mixharmony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xmlns="" val="18676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en-US" altLang="ko-KR" smtClean="0"/>
              <a:t>Mixharmony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rgbClr val="FFFFFF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 smtClean="0">
              <a:solidFill>
                <a:srgbClr val="000000"/>
              </a:solidFill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solidFill>
                <a:srgbClr val="0000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020447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24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xmlns="" val="794566663"/>
              </p:ext>
            </p:extLst>
          </p:nvPr>
        </p:nvGraphicFramePr>
        <p:xfrm>
          <a:off x="101602" y="107950"/>
          <a:ext cx="8933342" cy="596725"/>
        </p:xfrm>
        <a:graphic>
          <a:graphicData uri="http://schemas.openxmlformats.org/drawingml/2006/table">
            <a:tbl>
              <a:tblPr/>
              <a:tblGrid>
                <a:gridCol w="102252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43948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479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52337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9961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Class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X.X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en-US" altLang="ko-KR" smtClean="0"/>
              <a:t>Mixharmony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813732"/>
            <a:ext cx="8933342" cy="554512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62019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en-US" altLang="ko-KR" smtClean="0"/>
              <a:t>Mixharmony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xmlns="" val="2353332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rgbClr val="FFFFFF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 smtClean="0">
              <a:solidFill>
                <a:srgbClr val="000000"/>
              </a:solidFill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solidFill>
                <a:srgbClr val="0000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130976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24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xmlns="" val="3260157589"/>
              </p:ext>
            </p:extLst>
          </p:nvPr>
        </p:nvGraphicFramePr>
        <p:xfrm>
          <a:off x="101602" y="107950"/>
          <a:ext cx="8933342" cy="596725"/>
        </p:xfrm>
        <a:graphic>
          <a:graphicData uri="http://schemas.openxmlformats.org/drawingml/2006/table">
            <a:tbl>
              <a:tblPr/>
              <a:tblGrid>
                <a:gridCol w="102252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43948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479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52337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9961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Class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X.X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en-US" altLang="ko-KR" smtClean="0"/>
              <a:t>Mixharmony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813732"/>
            <a:ext cx="8933342" cy="554512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93334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en-US" altLang="ko-KR" smtClean="0"/>
              <a:t>Mixharmony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xmlns="" val="304796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en-US" altLang="ko-KR" smtClean="0"/>
              <a:t>Mixharmony</a:t>
            </a:r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2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solidFill>
                  <a:srgbClr val="000000"/>
                </a:solidFill>
                <a:latin typeface="Times New Roman" charset="0"/>
              </a:rPr>
              <a:pPr algn="ctr"/>
              <a:t>‹#›</a:t>
            </a:fld>
            <a:endParaRPr lang="en-US" altLang="ko-KR" sz="12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solidFill>
                  <a:srgbClr val="000000"/>
                </a:solidFill>
                <a:latin typeface="Times New Roman" charset="0"/>
              </a:rPr>
              <a:pPr algn="ctr"/>
              <a:t>‹#›</a:t>
            </a:fld>
            <a:endParaRPr lang="en-US" altLang="ko-KR" sz="1200" dirty="0">
              <a:solidFill>
                <a:srgbClr val="000000"/>
              </a:solidFill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en-US" altLang="ko-KR" smtClean="0"/>
              <a:t>Mixharmony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xmlns="" val="1354888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solidFill>
                  <a:srgbClr val="000000"/>
                </a:solidFill>
                <a:latin typeface="Times New Roman" charset="0"/>
              </a:rPr>
              <a:pPr algn="ctr"/>
              <a:t>‹#›</a:t>
            </a:fld>
            <a:endParaRPr lang="en-US" altLang="ko-KR" sz="12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solidFill>
                  <a:srgbClr val="000000"/>
                </a:solidFill>
                <a:latin typeface="Times New Roman" charset="0"/>
              </a:rPr>
              <a:pPr algn="ctr"/>
              <a:t>‹#›</a:t>
            </a:fld>
            <a:endParaRPr lang="en-US" altLang="ko-KR" sz="1200" dirty="0">
              <a:solidFill>
                <a:srgbClr val="000000"/>
              </a:solidFill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en-US" altLang="ko-KR" smtClean="0"/>
              <a:t>Mixharmony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xmlns="" val="4225259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solidFill>
                  <a:srgbClr val="000000"/>
                </a:solidFill>
                <a:latin typeface="Times New Roman" charset="0"/>
              </a:rPr>
              <a:pPr algn="ctr"/>
              <a:t>‹#›</a:t>
            </a:fld>
            <a:endParaRPr lang="en-US" altLang="ko-KR" sz="12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solidFill>
                  <a:srgbClr val="000000"/>
                </a:solidFill>
                <a:latin typeface="Times New Roman" charset="0"/>
              </a:rPr>
              <a:pPr algn="ctr"/>
              <a:t>‹#›</a:t>
            </a:fld>
            <a:endParaRPr lang="en-US" altLang="ko-KR" sz="1200" dirty="0">
              <a:solidFill>
                <a:srgbClr val="000000"/>
              </a:solidFill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en-US" altLang="ko-KR" smtClean="0"/>
              <a:t>Mixharmony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xmlns="" val="573542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solidFill>
                  <a:srgbClr val="000000"/>
                </a:solidFill>
                <a:latin typeface="Times New Roman" charset="0"/>
              </a:rPr>
              <a:pPr algn="ctr"/>
              <a:t>‹#›</a:t>
            </a:fld>
            <a:endParaRPr lang="en-US" altLang="ko-KR" sz="12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solidFill>
                  <a:srgbClr val="000000"/>
                </a:solidFill>
                <a:latin typeface="Times New Roman" charset="0"/>
              </a:rPr>
              <a:pPr algn="ctr"/>
              <a:t>‹#›</a:t>
            </a:fld>
            <a:endParaRPr lang="en-US" altLang="ko-KR" sz="1200" dirty="0">
              <a:solidFill>
                <a:srgbClr val="000000"/>
              </a:solidFill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en-US" altLang="ko-KR" smtClean="0"/>
              <a:t>Mixharmony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xmlns="" val="2392605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solidFill>
                  <a:srgbClr val="000000"/>
                </a:solidFill>
                <a:latin typeface="Times New Roman" charset="0"/>
              </a:rPr>
              <a:pPr algn="ctr"/>
              <a:t>‹#›</a:t>
            </a:fld>
            <a:endParaRPr lang="en-US" altLang="ko-KR" sz="12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solidFill>
                  <a:srgbClr val="000000"/>
                </a:solidFill>
                <a:latin typeface="Times New Roman" charset="0"/>
              </a:rPr>
              <a:pPr algn="ctr"/>
              <a:t>‹#›</a:t>
            </a:fld>
            <a:endParaRPr lang="en-US" altLang="ko-KR" sz="1200" dirty="0">
              <a:solidFill>
                <a:srgbClr val="000000"/>
              </a:solidFill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en-US" altLang="ko-KR" smtClean="0"/>
              <a:t>Mixharmony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xmlns="" val="833383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solidFill>
                  <a:srgbClr val="000000"/>
                </a:solidFill>
                <a:latin typeface="Times New Roman" charset="0"/>
              </a:rPr>
              <a:pPr algn="ctr"/>
              <a:t>‹#›</a:t>
            </a:fld>
            <a:endParaRPr lang="en-US" altLang="ko-KR" sz="12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solidFill>
                  <a:srgbClr val="000000"/>
                </a:solidFill>
                <a:latin typeface="Times New Roman" charset="0"/>
              </a:rPr>
              <a:pPr algn="ctr"/>
              <a:t>‹#›</a:t>
            </a:fld>
            <a:endParaRPr lang="en-US" altLang="ko-KR" sz="1200" dirty="0">
              <a:solidFill>
                <a:srgbClr val="000000"/>
              </a:solidFill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en-US" altLang="ko-KR" smtClean="0"/>
              <a:t>Mixharmony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xmlns="" val="2311284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solidFill>
                  <a:srgbClr val="000000"/>
                </a:solidFill>
                <a:latin typeface="Times New Roman" charset="0"/>
              </a:rPr>
              <a:pPr algn="ctr"/>
              <a:t>‹#›</a:t>
            </a:fld>
            <a:endParaRPr lang="en-US" altLang="ko-KR" sz="12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solidFill>
                  <a:srgbClr val="000000"/>
                </a:solidFill>
                <a:latin typeface="Times New Roman" charset="0"/>
              </a:rPr>
              <a:pPr algn="ctr"/>
              <a:t>‹#›</a:t>
            </a:fld>
            <a:endParaRPr lang="en-US" altLang="ko-KR" sz="1200" dirty="0">
              <a:solidFill>
                <a:srgbClr val="000000"/>
              </a:solidFill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en-US" altLang="ko-KR" smtClean="0"/>
              <a:t>Mixharmony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xmlns="" val="750993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Class </a:t>
            </a:r>
            <a:r>
              <a:rPr lang="ko-KR" altLang="en-US" dirty="0" smtClean="0"/>
              <a:t>설계서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919263" y="4372844"/>
            <a:ext cx="15808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dirty="0" smtClean="0"/>
              <a:t>2</a:t>
            </a:r>
            <a:r>
              <a:rPr lang="ko-KR" altLang="en-US" sz="2000" dirty="0" smtClean="0"/>
              <a:t>조</a:t>
            </a:r>
            <a:endParaRPr lang="en-US" altLang="ko-KR" sz="2000" dirty="0" smtClean="0"/>
          </a:p>
          <a:p>
            <a:r>
              <a:rPr lang="en-US" altLang="ko-KR" sz="2000" dirty="0" err="1" smtClean="0"/>
              <a:t>Mixharmony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smtClean="0"/>
              <a:t>Mixharmony</a:t>
            </a:r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1662545" y="230909"/>
            <a:ext cx="2401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To Do List Program</a:t>
            </a:r>
            <a:endParaRPr lang="ko-KR" altLang="en-US" sz="1600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262477" y="849952"/>
          <a:ext cx="4660147" cy="55369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0147"/>
              </a:tblGrid>
              <a:tr h="46868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Todo_Management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() </a:t>
                      </a:r>
                    </a:p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  <a:tr h="388736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private final static String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Add_Todo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private final static String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Change_Todo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private final static String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Del_Todo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private final static String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Sort_Todo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private final static String Logout;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Private final static String Back;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HY울릉도M" pitchFamily="18" charset="-127"/>
                        <a:cs typeface="+mn-cs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맑은 고딕"/>
                          <a:cs typeface="+mn-cs"/>
                        </a:rPr>
                        <a:t>public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맑은 고딕"/>
                          <a:cs typeface="+mn-cs"/>
                        </a:rPr>
                        <a:t>Add_Todo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맑은 고딕"/>
                          <a:cs typeface="+mn-cs"/>
                        </a:rPr>
                        <a:t>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맑은 고딕"/>
                          <a:cs typeface="+mn-cs"/>
                        </a:rPr>
                        <a:t>Add_Todo_Class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맑은 고딕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맑은 고딕"/>
                          <a:cs typeface="+mn-cs"/>
                        </a:rPr>
                        <a:t>public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맑은 고딕"/>
                          <a:cs typeface="+mn-cs"/>
                        </a:rPr>
                        <a:t>Change_Todo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맑은 고딕"/>
                          <a:cs typeface="+mn-cs"/>
                        </a:rPr>
                        <a:t>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맑은 고딕"/>
                          <a:cs typeface="+mn-cs"/>
                        </a:rPr>
                        <a:t>Change_Todo_Class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맑은 고딕"/>
                          <a:cs typeface="+mn-cs"/>
                        </a:rPr>
                        <a:t>;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HY울릉도M" pitchFamily="18" charset="-127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private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JPanel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content_pane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private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JScrollPane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scrollane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;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public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JTable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 table; ����              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public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DefaultTableModel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 model;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HY울릉도M" pitchFamily="18" charset="-127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private Database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database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HY울릉도M" pitchFamily="18" charset="-127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Jbutton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btn_Add_Todo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;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Jbutton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btn_Change_Todo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;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Jbutton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btn_delTodo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;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Jbutton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btn_Sort_Todo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;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Jbutton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btn_Logout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 ;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Jbutton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btn_Back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;</a:t>
                      </a:r>
                    </a:p>
                  </a:txBody>
                  <a:tcPr/>
                </a:tc>
              </a:tr>
              <a:tr h="72106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public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Todo_Management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()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public void 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update_Model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()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Public void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update_Table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()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5133005" y="1355075"/>
          <a:ext cx="3550754" cy="4692485"/>
        </p:xfrm>
        <a:graphic>
          <a:graphicData uri="http://schemas.openxmlformats.org/drawingml/2006/table">
            <a:tbl>
              <a:tblPr/>
              <a:tblGrid>
                <a:gridCol w="131150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1150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2773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1111827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윈도우 창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테이블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영역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버튼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629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등록되어있는</a:t>
                      </a:r>
                      <a:endParaRPr lang="en-US" altLang="ko-KR" sz="11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To</a:t>
                      </a: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do </a:t>
                      </a:r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항목들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버튼명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1766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출력한다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+(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추가버튼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알림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(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아이콘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정렬</a:t>
                      </a:r>
                      <a:endParaRPr lang="en-US" altLang="ko-KR" sz="11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Log</a:t>
                      </a: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out</a:t>
                      </a: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수강과목</a:t>
                      </a:r>
                      <a:endParaRPr lang="en-US" altLang="ko-KR" sz="1100" b="0" baseline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smtClean="0"/>
              <a:t>Mixharmony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1662545" y="230909"/>
            <a:ext cx="2401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To Do List Program</a:t>
            </a:r>
            <a:endParaRPr lang="ko-KR" altLang="en-US" sz="1600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187289" y="1005649"/>
          <a:ext cx="5783853" cy="51226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3270"/>
                <a:gridCol w="2480583"/>
              </a:tblGrid>
              <a:tr h="367726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Add_Todolist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()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9298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HY울릉도M" pitchFamily="18" charset="-127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private final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JPanel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content_pane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private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JScrollPane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scroll_pane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public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JTable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 table; ����                                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public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DefaultTableModel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 model;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private Database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database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HY울릉도M" pitchFamily="18" charset="-127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private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JTextField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Jtf_todo_name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private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JTextField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Jtf_dead_month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private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JTextField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Jtf_dead_date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private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JTextField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Jtf_dead_time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private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JTextField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Jtf_realDead_month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private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JTextField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Jtf_realDead_date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private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JTextField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Jtf_realDead_time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HY울릉도M" pitchFamily="18" charset="-127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private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Jbutton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btn_star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[];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private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ImageIcon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 star;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private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ImageIcon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emptystar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private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int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choose_priority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 = 0;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HY울릉도M" pitchFamily="18" charset="-127"/>
                        <a:cs typeface="+mn-cs"/>
                      </a:endParaRPr>
                    </a:p>
                    <a:p>
                      <a:pPr latinLnBrk="1"/>
                      <a:endParaRPr lang="ko-KR" altLang="en-US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HY울릉도M" pitchFamily="18" charset="-127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Jlabel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Jlb_todo_name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JLabel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Jlb_deadline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JLabel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Jlb_realDeadline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Jlabel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Jlb_dead_month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Jlabel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Jlb_dead_date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Jlabel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Jlb_dead_time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Jlabel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Jlb_realDead_month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Jlabel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Jlb_realDead_hour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Jlabel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Jlb_realDead_min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Jlabel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Jlb_priority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HY울릉도M" pitchFamily="18" charset="-127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Jbutton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btn_Add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HY울릉도M" pitchFamily="18" charset="-127"/>
                        <a:cs typeface="+mn-cs"/>
                      </a:endParaRPr>
                    </a:p>
                  </a:txBody>
                  <a:tcPr/>
                </a:tc>
              </a:tr>
              <a:tr h="725377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class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Listener_star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 extends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MouseAdapter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{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		public void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mousePressed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(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MouseEvent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 e) }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public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Add_Todolist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(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Todo_Management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Todo_Management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)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public void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ShowMessageDialog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()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6061745" y="1608468"/>
          <a:ext cx="2751749" cy="3822853"/>
        </p:xfrm>
        <a:graphic>
          <a:graphicData uri="http://schemas.openxmlformats.org/drawingml/2006/table">
            <a:tbl>
              <a:tblPr/>
              <a:tblGrid>
                <a:gridCol w="95371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5990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3813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688807">
                <a:tc rowSpan="5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윈도우 창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텍스트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영역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버튼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888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항목명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버튼명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0827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마감기한</a:t>
                      </a:r>
                      <a:endParaRPr lang="en-US" altLang="ko-KR" sz="11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등록</a:t>
                      </a:r>
                      <a:endParaRPr lang="en-US" altLang="ko-KR" sz="11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별 모양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(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중요도 버튼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endParaRPr lang="en-US" altLang="ko-KR" sz="11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8451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실제 마감일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9917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중요도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smtClean="0"/>
              <a:t>Mixharmony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1662545" y="230909"/>
            <a:ext cx="2401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To Do List Program</a:t>
            </a:r>
            <a:endParaRPr lang="ko-KR" altLang="en-US" sz="1600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192241" y="981008"/>
          <a:ext cx="5778901" cy="51951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8072"/>
                <a:gridCol w="2500829"/>
              </a:tblGrid>
              <a:tr h="361254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Change_Todolist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()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828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HY울릉도M" pitchFamily="18" charset="-127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private final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JPanel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content_pane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private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JScrollPane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scroll_pane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public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JTable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 table; ����                                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public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DefaultTableModel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 model;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private Database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database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HY울릉도M" pitchFamily="18" charset="-127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private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JTextField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Jtf_todo_name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private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JTextField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Jtf_dead_month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private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JTextField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Jtf_dead_date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private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JTextField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Jtf_dead_time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private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JTextField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Jtf_realDead_month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private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JTextField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Jtf_realDead_date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private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JTextField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Jtf_realDead_time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HY울릉도M" pitchFamily="18" charset="-127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private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Jbutton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btn_star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[];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private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ImageIcon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 star;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private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ImageIcon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emptystar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private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int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choose_priority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 = 0;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HY울릉도M" pitchFamily="18" charset="-127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Jlabel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Jlb_todo_name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JLabel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Jlb_deadline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JLabel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Jlb_realDeadline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Jlabel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Jlb_dead_month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Jlabel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Jlb_dead_date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Jlabel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Jlb_dead_time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Jlabel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Jlb_realDead_month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Jlabel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Jlb_realDead_hour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Jlabel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Jlb_realDead_min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Jlabel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Jlb_priority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HY울릉도M" pitchFamily="18" charset="-127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Jbutton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btn_Change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;</a:t>
                      </a:r>
                    </a:p>
                  </a:txBody>
                  <a:tcPr/>
                </a:tc>
              </a:tr>
              <a:tr h="979841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class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Listener_star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 extends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MouseAdapter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{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		public void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mousePressed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(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MouseEvent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 e) }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public </a:t>
                      </a:r>
                      <a:r>
                        <a:rPr lang="en-US" altLang="ko-KR" sz="1200" dirty="0" err="1" smtClean="0"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Change_TodoList</a:t>
                      </a:r>
                      <a:r>
                        <a:rPr lang="en-US" altLang="ko-KR" sz="1200" dirty="0" smtClean="0"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 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(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Todo_Management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Todo_Management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public void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ShowMessageDialog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6061745" y="1608468"/>
          <a:ext cx="2751749" cy="3822853"/>
        </p:xfrm>
        <a:graphic>
          <a:graphicData uri="http://schemas.openxmlformats.org/drawingml/2006/table">
            <a:tbl>
              <a:tblPr/>
              <a:tblGrid>
                <a:gridCol w="95371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5990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3813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688807">
                <a:tc rowSpan="5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윈도우 창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텍스트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영역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버튼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888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항목명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버튼명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0827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마감기한</a:t>
                      </a:r>
                      <a:endParaRPr lang="en-US" altLang="ko-KR" sz="11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편집등록</a:t>
                      </a:r>
                      <a:endParaRPr lang="en-US" altLang="ko-KR" sz="11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별 모양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(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중요도 버튼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endParaRPr lang="en-US" altLang="ko-KR" sz="11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8451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실제 마감일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9917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중요도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smtClean="0"/>
              <a:t>Mixharmony</a:t>
            </a:r>
            <a:endParaRPr lang="en-US" altLang="ko-KR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583270" y="1489909"/>
          <a:ext cx="4536504" cy="3456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65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662047">
                <a:tc>
                  <a:txBody>
                    <a:bodyPr/>
                    <a:lstStyle/>
                    <a:p>
                      <a:r>
                        <a:rPr lang="en-US" altLang="ko-KR" sz="16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Delete_Todolist</a:t>
                      </a:r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16617">
                <a:tc>
                  <a:txBody>
                    <a:bodyPr/>
                    <a:lstStyle/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Database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database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endParaRPr lang="en-US" altLang="ko-KR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Jbutton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btn_Delete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ko-KR" alt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77720"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public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Delete_Todolist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public void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ShowMessageDialog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6061745" y="1478892"/>
          <a:ext cx="2211444" cy="3456384"/>
        </p:xfrm>
        <a:graphic>
          <a:graphicData uri="http://schemas.openxmlformats.org/drawingml/2006/table">
            <a:tbl>
              <a:tblPr/>
              <a:tblGrid>
                <a:gridCol w="12669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4452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683901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윈도우 창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버튼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356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버튼명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368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제거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62545" y="230909"/>
            <a:ext cx="2401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To Do List Program</a:t>
            </a:r>
            <a:endParaRPr lang="ko-KR" altLang="en-US" sz="16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smtClean="0"/>
              <a:t>Mixharmony</a:t>
            </a:r>
            <a:endParaRPr lang="en-US" altLang="ko-KR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707378573"/>
              </p:ext>
            </p:extLst>
          </p:nvPr>
        </p:nvGraphicFramePr>
        <p:xfrm>
          <a:off x="615222" y="900953"/>
          <a:ext cx="3822307" cy="53250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23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770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>
                          <a:latin typeface="+mn-ea"/>
                          <a:ea typeface="+mn-ea"/>
                        </a:rPr>
                        <a:t>ALARM_MANAGEMENT( )</a:t>
                      </a:r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34326">
                <a:tc>
                  <a:txBody>
                    <a:bodyPr/>
                    <a:lstStyle/>
                    <a:p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JPanel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contentPane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JScrollPane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scrollPane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JTable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tableAlarm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DefaultTableModel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 model;</a:t>
                      </a:r>
                    </a:p>
                    <a:p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Database </a:t>
                      </a:r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database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JButton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btnBack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final static String</a:t>
                      </a: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SUBJECT_MANAGEMENT</a:t>
                      </a: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</a:t>
                      </a: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SUBJECT_MANAGEMENT </a:t>
                      </a:r>
                      <a:r>
                        <a:rPr lang="en-US" altLang="ko-KR" sz="12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SUBJECT_MANAGEMENTClass</a:t>
                      </a:r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altLang="ko-KR" sz="1200" b="0" kern="1200" dirty="0" smtClean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13691"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ALARM_MANAGEMENT();</a:t>
                      </a:r>
                    </a:p>
                    <a:p>
                      <a:pPr fontAlgn="base" latinLnBrk="0"/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AddModel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fontAlgn="base" latinLnBrk="0"/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AddTable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fontAlgn="base" latinLnBrk="0"/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btnBack.addActionListener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(new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ActionListener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pPr fontAlgn="base" latinLnBrk="0"/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actionPerformed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ActionEvent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e)}</a:t>
                      </a:r>
                    </a:p>
                    <a:p>
                      <a:pPr fontAlgn="base" latinLnBrk="0"/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820170414"/>
              </p:ext>
            </p:extLst>
          </p:nvPr>
        </p:nvGraphicFramePr>
        <p:xfrm>
          <a:off x="4437529" y="1343347"/>
          <a:ext cx="4034536" cy="3194177"/>
        </p:xfrm>
        <a:graphic>
          <a:graphicData uri="http://schemas.openxmlformats.org/drawingml/2006/table">
            <a:tbl>
              <a:tblPr/>
              <a:tblGrid>
                <a:gridCol w="100863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0863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0863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0863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53822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윈도우 창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텍스트영역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테이블영역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버튼영역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7416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마감기한이 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임박한 </a:t>
                      </a:r>
                      <a:r>
                        <a:rPr lang="en-US" altLang="ko-KR" sz="1000" kern="0" spc="0" dirty="0" err="1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todo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항목 목록 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err="1" smtClean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마감임박한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ea typeface="함초롬바탕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todo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항목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종료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09867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출력한다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554288" y="22653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62545" y="230909"/>
            <a:ext cx="2401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To Do List Program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xmlns="" val="363131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smtClean="0"/>
              <a:t>Mixharmony</a:t>
            </a:r>
            <a:endParaRPr lang="en-US" altLang="ko-KR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998505284"/>
              </p:ext>
            </p:extLst>
          </p:nvPr>
        </p:nvGraphicFramePr>
        <p:xfrm>
          <a:off x="643134" y="1289984"/>
          <a:ext cx="7519231" cy="46267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923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7296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err="1" smtClean="0">
                          <a:latin typeface="+mn-lt"/>
                          <a:ea typeface="함초롬바탕" pitchFamily="18" charset="-127"/>
                          <a:cs typeface="함초롬바탕" pitchFamily="18" charset="-127"/>
                        </a:rPr>
                        <a:t>ARARM_interlock</a:t>
                      </a:r>
                      <a:r>
                        <a:rPr lang="en-US" altLang="ko-KR" sz="1600" b="0" dirty="0" smtClean="0">
                          <a:latin typeface="+mn-lt"/>
                          <a:ea typeface="함초롬바탕" pitchFamily="18" charset="-127"/>
                          <a:cs typeface="함초롬바탕" pitchFamily="18" charset="-127"/>
                        </a:rPr>
                        <a:t>()</a:t>
                      </a:r>
                      <a:endParaRPr lang="en-US" altLang="ko-KR" sz="1600" b="0" dirty="0">
                        <a:latin typeface="+mn-lt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94664">
                <a:tc>
                  <a:txBody>
                    <a:bodyPr/>
                    <a:lstStyle/>
                    <a:p>
                      <a:pPr fontAlgn="base" latinLnBrk="0"/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private Database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database</a:t>
                      </a:r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final static String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item_TODOLIST</a:t>
                      </a:r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item_TODOLIST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item_TODOLISTClass</a:t>
                      </a:r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final static String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INterlockfunc</a:t>
                      </a:r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INterlockfunc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INterlockfuncClass</a:t>
                      </a:r>
                      <a:endParaRPr lang="en-US" altLang="ko-KR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702439">
                <a:tc>
                  <a:txBody>
                    <a:bodyPr/>
                    <a:lstStyle/>
                    <a:p>
                      <a:pPr fontAlgn="base" latinLnBrk="0"/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ARARM_interlock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  <a:endParaRPr lang="en-US" altLang="ko-KR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554288" y="22653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62545" y="230909"/>
            <a:ext cx="2401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To Do List Program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xmlns="" val="31914425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smtClean="0"/>
              <a:t>Mixharmony</a:t>
            </a:r>
            <a:endParaRPr lang="en-US" altLang="ko-KR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779588722"/>
              </p:ext>
            </p:extLst>
          </p:nvPr>
        </p:nvGraphicFramePr>
        <p:xfrm>
          <a:off x="643134" y="1289984"/>
          <a:ext cx="7532678" cy="48015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3267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70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>
                          <a:latin typeface="+mn-ea"/>
                          <a:ea typeface="+mn-ea"/>
                        </a:rPr>
                        <a:t>ALARM_DEADLINE( )</a:t>
                      </a:r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99543">
                <a:tc>
                  <a:txBody>
                    <a:bodyPr/>
                    <a:lstStyle/>
                    <a:p>
                      <a:pPr fontAlgn="base" latinLnBrk="0"/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private Database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database</a:t>
                      </a:r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final static String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ARARM_interlock</a:t>
                      </a:r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ARARM_interlock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ARARM_interlockClass</a:t>
                      </a:r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public String subject;</a:t>
                      </a:r>
                      <a:endParaRPr lang="en-US" altLang="ko-KR" sz="1200" b="0" dirty="0" smtClean="0"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public String name;</a:t>
                      </a:r>
                    </a:p>
                    <a:p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public String</a:t>
                      </a:r>
                      <a:r>
                        <a:rPr lang="en-US" altLang="ko-KR" sz="1200" b="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deadline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331392">
                <a:tc>
                  <a:txBody>
                    <a:bodyPr/>
                    <a:lstStyle/>
                    <a:p>
                      <a:pPr fontAlgn="base" latinLnBrk="0"/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ALARM_DEADLINE();</a:t>
                      </a:r>
                    </a:p>
                    <a:p>
                      <a:pPr fontAlgn="base" latinLnBrk="0"/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SelectTodo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  <a:endParaRPr lang="en-US" altLang="ko-KR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554288" y="22653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62545" y="230909"/>
            <a:ext cx="2401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To Do List Program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xmlns="" val="20531154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smtClean="0"/>
              <a:t>Mixharmony</a:t>
            </a:r>
            <a:endParaRPr lang="en-US" altLang="ko-KR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803736615"/>
              </p:ext>
            </p:extLst>
          </p:nvPr>
        </p:nvGraphicFramePr>
        <p:xfrm>
          <a:off x="643134" y="1289984"/>
          <a:ext cx="7519231" cy="46267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923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729618">
                <a:tc>
                  <a:txBody>
                    <a:bodyPr/>
                    <a:lstStyle/>
                    <a:p>
                      <a:pPr fontAlgn="base" latinLnBrk="1"/>
                      <a:r>
                        <a:rPr lang="en-US" altLang="ko-KR" sz="1600" b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INterlockfunc</a:t>
                      </a:r>
                      <a:r>
                        <a:rPr lang="en-US" altLang="ko-KR" sz="16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altLang="ko-KR" sz="1600" b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94664">
                <a:tc>
                  <a:txBody>
                    <a:bodyPr/>
                    <a:lstStyle/>
                    <a:p>
                      <a:pPr fontAlgn="base" latinLnBrk="0"/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private Database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database</a:t>
                      </a:r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final static String LOGIN</a:t>
                      </a:r>
                    </a:p>
                    <a:p>
                      <a:pPr fontAlgn="base" latinLnBrk="0"/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LOGIN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LOGINClass</a:t>
                      </a:r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final static String LOGOUT</a:t>
                      </a:r>
                    </a:p>
                    <a:p>
                      <a:pPr fontAlgn="base" latinLnBrk="0"/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item_LOGOUT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LOGOUTClass</a:t>
                      </a:r>
                      <a:endParaRPr lang="en-US" altLang="ko-KR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702439">
                <a:tc>
                  <a:txBody>
                    <a:bodyPr/>
                    <a:lstStyle/>
                    <a:p>
                      <a:pPr fontAlgn="base" latinLnBrk="0"/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INterlockfunc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  <a:endParaRPr lang="en-US" altLang="ko-KR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554288" y="22653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62545" y="230909"/>
            <a:ext cx="2401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To Do List Program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xmlns="" val="27710841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smtClean="0"/>
              <a:t>Mixharmony</a:t>
            </a:r>
            <a:endParaRPr lang="en-US" altLang="ko-KR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79895769"/>
              </p:ext>
            </p:extLst>
          </p:nvPr>
        </p:nvGraphicFramePr>
        <p:xfrm>
          <a:off x="643134" y="1289984"/>
          <a:ext cx="7519231" cy="46267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923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7296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>
                          <a:latin typeface="+mn-lt"/>
                          <a:ea typeface="함초롬바탕" pitchFamily="18" charset="-127"/>
                          <a:cs typeface="함초롬바탕" pitchFamily="18" charset="-127"/>
                        </a:rPr>
                        <a:t>MAIN()</a:t>
                      </a:r>
                      <a:endParaRPr lang="en-US" altLang="ko-KR" sz="1600" b="0" dirty="0">
                        <a:latin typeface="+mn-lt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94664">
                <a:tc>
                  <a:txBody>
                    <a:bodyPr/>
                    <a:lstStyle/>
                    <a:p>
                      <a:pPr fontAlgn="base" latinLnBrk="0"/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static</a:t>
                      </a: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LOGIN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LOGINClass</a:t>
                      </a:r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702439">
                <a:tc>
                  <a:txBody>
                    <a:bodyPr/>
                    <a:lstStyle/>
                    <a:p>
                      <a:pPr fontAlgn="base" latinLnBrk="0"/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endParaRPr lang="en-US" altLang="ko-KR" sz="1200" b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public static void main(String[] </a:t>
                      </a:r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args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ko-KR" altLang="en-US" sz="1200" b="0" baseline="0" dirty="0" smtClean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554288" y="22653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62545" y="230909"/>
            <a:ext cx="2401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To Do List Program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xmlns="" val="15696647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smtClean="0"/>
              <a:t>Mixharmony</a:t>
            </a:r>
            <a:endParaRPr lang="en-US" altLang="ko-KR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963487199"/>
              </p:ext>
            </p:extLst>
          </p:nvPr>
        </p:nvGraphicFramePr>
        <p:xfrm>
          <a:off x="615222" y="1343346"/>
          <a:ext cx="3822307" cy="37418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23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818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LOGIN()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34684">
                <a:tc>
                  <a:txBody>
                    <a:bodyPr/>
                    <a:lstStyle/>
                    <a:p>
                      <a:pPr fontAlgn="base" latinLnBrk="0"/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JPanel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contentPane</a:t>
                      </a:r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textField_ID</a:t>
                      </a:r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textField_PW</a:t>
                      </a:r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JCombobox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combobox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fontAlgn="base" latinLnBrk="0"/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JButton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btnConnect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en-US" altLang="ko-KR" sz="1200" b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private Database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database</a:t>
                      </a:r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final static String</a:t>
                      </a: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SUBJECT_MANAGEMENT</a:t>
                      </a: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</a:t>
                      </a: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SUBJECT_MANAGEMENT </a:t>
                      </a:r>
                      <a:r>
                        <a:rPr lang="en-US" altLang="ko-KR" sz="12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SUBJECT_MANAGEMENTClass</a:t>
                      </a:r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DefaultComboBoxModel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model;</a:t>
                      </a:r>
                    </a:p>
                    <a:p>
                      <a:endParaRPr lang="en-US" altLang="ko-KR" sz="1200" b="0" kern="1200" dirty="0" smtClean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91050">
                <a:tc>
                  <a:txBody>
                    <a:bodyPr/>
                    <a:lstStyle/>
                    <a:p>
                      <a:pPr fontAlgn="base" latinLnBrk="0"/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LOGIN();</a:t>
                      </a:r>
                    </a:p>
                    <a:p>
                      <a:pPr fontAlgn="base" latinLnBrk="0"/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DefaultComboBoxModel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554288" y="22653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297758231"/>
              </p:ext>
            </p:extLst>
          </p:nvPr>
        </p:nvGraphicFramePr>
        <p:xfrm>
          <a:off x="4437529" y="1343347"/>
          <a:ext cx="4034536" cy="3507613"/>
        </p:xfrm>
        <a:graphic>
          <a:graphicData uri="http://schemas.openxmlformats.org/drawingml/2006/table">
            <a:tbl>
              <a:tblPr/>
              <a:tblGrid>
                <a:gridCol w="201701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7233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7259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7259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10058">
                <a:tc row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윈도우 창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텍스트영역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콤보박스영역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버튼영역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8544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아이디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비밀번호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학교명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접속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09867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입력된 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ea typeface="함초롬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교명에서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ea typeface="함초롬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선택한다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2554288" y="21097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62545" y="230909"/>
            <a:ext cx="2401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To Do List Program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xmlns="" val="2071787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변경 이력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smtClean="0"/>
              <a:t>Mixharmony</a:t>
            </a:r>
            <a:endParaRPr lang="en-US" altLang="ko-KR" dirty="0"/>
          </a:p>
        </p:txBody>
      </p:sp>
      <p:graphicFrame>
        <p:nvGraphicFramePr>
          <p:cNvPr id="6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913533908"/>
              </p:ext>
            </p:extLst>
          </p:nvPr>
        </p:nvGraphicFramePr>
        <p:xfrm>
          <a:off x="280988" y="1025525"/>
          <a:ext cx="8582024" cy="46790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5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526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580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2017.05.17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0.1ver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 do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항목에 대한 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클래스 초안 작성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김주원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580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2017.05.17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0.2ver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수강 과목에 대한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클래스 초안 작성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김주현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411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2017.05.19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0.3ver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Alarm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관리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연동 </a:t>
                      </a:r>
                      <a:endParaRPr lang="en-US" altLang="ko-KR" sz="1200" b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로그인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아웃</a:t>
                      </a:r>
                      <a:endParaRPr lang="en-US" altLang="ko-KR" sz="1200" b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클래스 초안 작성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정승환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317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2017.05.19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0.4ver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Database,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20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TodoItem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en-US" altLang="ko-KR" sz="120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TodoList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초안 작성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윤승현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943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2017.05.19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0.5ver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수강 과목에 대한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클래스 </a:t>
                      </a:r>
                      <a:r>
                        <a:rPr lang="ko-KR" altLang="en-US" sz="12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내용 추가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김주현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44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2017.05.19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0.6ver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do 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항목에 대한 </a:t>
                      </a:r>
                      <a:endParaRPr lang="en-US" altLang="ko-KR" sz="1200" b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클래스 내용 추가 및 수정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김주원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983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2017.05.26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0.7ver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Subject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에 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대한</a:t>
                      </a:r>
                      <a:endParaRPr lang="en-US" altLang="ko-KR" sz="1200" b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클래스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추가 및 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내용 수정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김주현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smtClean="0"/>
              <a:t>Mixharmony</a:t>
            </a:r>
            <a:endParaRPr lang="en-US" altLang="ko-KR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968705942"/>
              </p:ext>
            </p:extLst>
          </p:nvPr>
        </p:nvGraphicFramePr>
        <p:xfrm>
          <a:off x="643134" y="1289984"/>
          <a:ext cx="7519231" cy="46267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923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729618">
                <a:tc>
                  <a:txBody>
                    <a:bodyPr/>
                    <a:lstStyle/>
                    <a:p>
                      <a:pPr fontAlgn="base" latinLnBrk="1"/>
                      <a:r>
                        <a:rPr lang="en-US" altLang="ko-KR" sz="16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LOGOUT()</a:t>
                      </a:r>
                      <a:endParaRPr lang="en-US" altLang="ko-KR" sz="1600" b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94664">
                <a:tc>
                  <a:txBody>
                    <a:bodyPr/>
                    <a:lstStyle/>
                    <a:p>
                      <a:pPr fontAlgn="base" latinLnBrk="0"/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private Database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database</a:t>
                      </a:r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final static String LOGIN</a:t>
                      </a:r>
                    </a:p>
                    <a:p>
                      <a:pPr fontAlgn="base" latinLnBrk="0"/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LOGIN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LOGINClass</a:t>
                      </a:r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JButton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btnLogout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en-US" altLang="ko-KR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702439">
                <a:tc>
                  <a:txBody>
                    <a:bodyPr/>
                    <a:lstStyle/>
                    <a:p>
                      <a:pPr fontAlgn="base" latinLnBrk="0"/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LOGOUT();</a:t>
                      </a:r>
                    </a:p>
                    <a:p>
                      <a:pPr fontAlgn="base" latinLnBrk="0"/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btnLogout.addActionListener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(new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ActionListener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pPr fontAlgn="base" latinLnBrk="0"/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actionPerformed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ActionEvent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e)}</a:t>
                      </a:r>
                      <a:endParaRPr lang="en-US" altLang="ko-KR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554288" y="22653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62545" y="230909"/>
            <a:ext cx="2401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To Do List Program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xmlns="" val="2598469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smtClean="0"/>
              <a:t>Mixharmony</a:t>
            </a:r>
            <a:endParaRPr lang="en-US" altLang="ko-KR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51033800"/>
              </p:ext>
            </p:extLst>
          </p:nvPr>
        </p:nvGraphicFramePr>
        <p:xfrm>
          <a:off x="628650" y="1179079"/>
          <a:ext cx="7519231" cy="46267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9231">
                  <a:extLst>
                    <a:ext uri="{9D8B030D-6E8A-4147-A177-3AD203B41FA5}">
                      <a16:colId xmlns:a16="http://schemas.microsoft.com/office/drawing/2014/main" xmlns="" val="3880406686"/>
                    </a:ext>
                  </a:extLst>
                </a:gridCol>
              </a:tblGrid>
              <a:tr h="729618">
                <a:tc>
                  <a:txBody>
                    <a:bodyPr/>
                    <a:lstStyle/>
                    <a:p>
                      <a:pPr fontAlgn="base" latinLnBrk="1"/>
                      <a:r>
                        <a:rPr lang="en-US" altLang="ko-KR" sz="1600" b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DataBase</a:t>
                      </a:r>
                      <a:r>
                        <a:rPr lang="en-US" altLang="ko-KR" sz="16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altLang="ko-KR" sz="1600" b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47419748"/>
                  </a:ext>
                </a:extLst>
              </a:tr>
              <a:tr h="2194664">
                <a:tc>
                  <a:txBody>
                    <a:bodyPr/>
                    <a:lstStyle/>
                    <a:p>
                      <a:pPr fontAlgn="base" latinLnBrk="0"/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private static Database </a:t>
                      </a:r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database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private Vector&lt;Subject&gt; </a:t>
                      </a:r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origin_subject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= new Vector&lt;Subject&gt;();</a:t>
                      </a:r>
                    </a:p>
                    <a:p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private Vector&lt;</a:t>
                      </a:r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ToDoItem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&gt; </a:t>
                      </a:r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origin_toDoItem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= new Vector&lt;</a:t>
                      </a:r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Item_Todolist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&gt;();</a:t>
                      </a:r>
                    </a:p>
                    <a:p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Private Vector&lt;</a:t>
                      </a:r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ToDoItem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&gt; </a:t>
                      </a:r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select_toDoItem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= new Vector&lt;Item_&gt;();</a:t>
                      </a:r>
                      <a:endParaRPr lang="en-US" altLang="ko-KR" sz="1200" b="0" dirty="0" smtClean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05241126"/>
                  </a:ext>
                </a:extLst>
              </a:tr>
              <a:tr h="1702439">
                <a:tc>
                  <a:txBody>
                    <a:bodyPr/>
                    <a:lstStyle/>
                    <a:p>
                      <a:pPr fontAlgn="base" latinLnBrk="0"/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LOGOUT();</a:t>
                      </a:r>
                    </a:p>
                    <a:p>
                      <a:pPr fontAlgn="base" latinLnBrk="0"/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btnLogout.addActionListener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(new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ActionListener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pPr fontAlgn="base" latinLnBrk="0"/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actionPerformed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ActionEvent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e)}</a:t>
                      </a:r>
                      <a:endParaRPr lang="en-US" altLang="ko-KR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47522739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62545" y="230909"/>
            <a:ext cx="2401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To Do List Program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xmlns="" val="3831330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smtClean="0"/>
              <a:t>Mixharmony</a:t>
            </a:r>
            <a:endParaRPr lang="en-US" altLang="ko-KR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79808572"/>
              </p:ext>
            </p:extLst>
          </p:nvPr>
        </p:nvGraphicFramePr>
        <p:xfrm>
          <a:off x="628650" y="1179079"/>
          <a:ext cx="7519231" cy="46267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9231">
                  <a:extLst>
                    <a:ext uri="{9D8B030D-6E8A-4147-A177-3AD203B41FA5}">
                      <a16:colId xmlns:a16="http://schemas.microsoft.com/office/drawing/2014/main" xmlns="" val="3880406686"/>
                    </a:ext>
                  </a:extLst>
                </a:gridCol>
              </a:tblGrid>
              <a:tr h="729618">
                <a:tc>
                  <a:txBody>
                    <a:bodyPr/>
                    <a:lstStyle/>
                    <a:p>
                      <a:pPr fontAlgn="base" latinLnBrk="1"/>
                      <a:r>
                        <a:rPr lang="en-US" altLang="ko-KR" sz="1600" b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Item_Todolist</a:t>
                      </a:r>
                      <a:r>
                        <a:rPr lang="en-US" altLang="ko-KR" sz="16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altLang="ko-KR" sz="1600" b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47419748"/>
                  </a:ext>
                </a:extLst>
              </a:tr>
              <a:tr h="2194664">
                <a:tc>
                  <a:txBody>
                    <a:bodyPr/>
                    <a:lstStyle/>
                    <a:p>
                      <a:pPr fontAlgn="base" latinLnBrk="0"/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String name;</a:t>
                      </a:r>
                    </a:p>
                    <a:p>
                      <a:pPr fontAlgn="base" latinLnBrk="0"/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Calendar deadline;</a:t>
                      </a:r>
                    </a:p>
                    <a:p>
                      <a:pPr fontAlgn="base" latinLnBrk="0"/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Calendar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completeDate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fontAlgn="base" latinLnBrk="0"/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complete = false;</a:t>
                      </a:r>
                    </a:p>
                    <a:p>
                      <a:pPr fontAlgn="base" latinLnBrk="0"/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priority;</a:t>
                      </a:r>
                    </a:p>
                    <a:p>
                      <a:pPr fontAlgn="base" latinLnBrk="0"/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String subject;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05241126"/>
                  </a:ext>
                </a:extLst>
              </a:tr>
              <a:tr h="1702439">
                <a:tc>
                  <a:txBody>
                    <a:bodyPr/>
                    <a:lstStyle/>
                    <a:p>
                      <a:pPr fontAlgn="base" latinLnBrk="0"/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47522739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662545" y="230909"/>
            <a:ext cx="2401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To Do List Program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xmlns="" val="10745221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smtClean="0"/>
              <a:t>Mixharmony</a:t>
            </a:r>
            <a:endParaRPr lang="en-US" altLang="ko-KR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83974025"/>
              </p:ext>
            </p:extLst>
          </p:nvPr>
        </p:nvGraphicFramePr>
        <p:xfrm>
          <a:off x="628650" y="1179079"/>
          <a:ext cx="7519231" cy="46267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9231">
                  <a:extLst>
                    <a:ext uri="{9D8B030D-6E8A-4147-A177-3AD203B41FA5}">
                      <a16:colId xmlns:a16="http://schemas.microsoft.com/office/drawing/2014/main" xmlns="" val="3880406686"/>
                    </a:ext>
                  </a:extLst>
                </a:gridCol>
              </a:tblGrid>
              <a:tr h="729618">
                <a:tc>
                  <a:txBody>
                    <a:bodyPr/>
                    <a:lstStyle/>
                    <a:p>
                      <a:pPr fontAlgn="base" latinLnBrk="1"/>
                      <a:r>
                        <a:rPr lang="en-US" altLang="ko-KR" sz="1600" b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Item_Subject</a:t>
                      </a:r>
                      <a:r>
                        <a:rPr lang="en-US" altLang="ko-KR" sz="16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altLang="ko-KR" sz="1600" b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47419748"/>
                  </a:ext>
                </a:extLst>
              </a:tr>
              <a:tr h="2194664">
                <a:tc>
                  <a:txBody>
                    <a:bodyPr/>
                    <a:lstStyle/>
                    <a:p>
                      <a:pPr fontAlgn="base" latinLnBrk="0"/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05241126"/>
                  </a:ext>
                </a:extLst>
              </a:tr>
              <a:tr h="1702439">
                <a:tc>
                  <a:txBody>
                    <a:bodyPr/>
                    <a:lstStyle/>
                    <a:p>
                      <a:pPr fontAlgn="base" latinLnBrk="0"/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47522739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662545" y="230909"/>
            <a:ext cx="2401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To Do List Program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xmlns="" val="1004801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 smtClean="0"/>
              <a:t>Mixharmony</a:t>
            </a:r>
            <a:endParaRPr lang="en-US" altLang="ko-KR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251520" y="1014760"/>
          <a:ext cx="4871198" cy="46013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119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61623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Subject_Management</a:t>
                      </a:r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latinLnBrk="1"/>
                      <a:endParaRPr lang="ko-KR" altLang="en-US" sz="1800" dirty="0">
                        <a:latin typeface="+mn-lt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66577">
                <a:tc>
                  <a:txBody>
                    <a:bodyPr/>
                    <a:lstStyle/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JPanel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contentPane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JScrollPane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scrollPane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JTable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Subject_Data_Tb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endParaRPr lang="en-US" altLang="ko-KR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altLang="ko-KR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118525"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Subject_Management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mouseClicked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MouseEvent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arg0)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mouseExited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MouseEvent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arg0)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mousePressed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MouseEvent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arg0)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662545" y="230909"/>
            <a:ext cx="2401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To Do List Program</a:t>
            </a:r>
            <a:endParaRPr lang="ko-KR" altLang="en-US" sz="1600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5257799" y="1257300"/>
          <a:ext cx="3550754" cy="4692485"/>
        </p:xfrm>
        <a:graphic>
          <a:graphicData uri="http://schemas.openxmlformats.org/drawingml/2006/table">
            <a:tbl>
              <a:tblPr/>
              <a:tblGrid>
                <a:gridCol w="131150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1150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2773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1111827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윈도우 창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테이블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영역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버튼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629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등록되어있는</a:t>
                      </a:r>
                      <a:endParaRPr lang="en-US" altLang="ko-KR" sz="11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과목 정보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버튼명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1766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출력한다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+(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추가버튼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알림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(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아이콘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정렬</a:t>
                      </a:r>
                      <a:endParaRPr lang="en-US" altLang="ko-KR" sz="11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Log</a:t>
                      </a: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out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smtClean="0"/>
              <a:t>Mixharmony</a:t>
            </a:r>
            <a:endParaRPr lang="en-US" altLang="ko-KR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356839" y="947854"/>
          <a:ext cx="4493942" cy="49043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394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23528">
                <a:tc>
                  <a:txBody>
                    <a:bodyPr/>
                    <a:lstStyle/>
                    <a:p>
                      <a:r>
                        <a:rPr lang="en-US" altLang="ko-KR" sz="16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Add_Subject</a:t>
                      </a:r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557818">
                <a:tc>
                  <a:txBody>
                    <a:bodyPr/>
                    <a:lstStyle/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JPanel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contentPane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Subject_Tf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Subject_In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Professor_Tf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Professor_In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Dayofweek_Tf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Period_Tf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Dayofweek_In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Period_In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Year_Tf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Semester_Tf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Year_In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Semester_In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Divclass_Tf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Divclass_In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endParaRPr lang="en-US" altLang="ko-KR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ko-KR" alt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27234">
                <a:tc>
                  <a:txBody>
                    <a:bodyPr/>
                    <a:lstStyle/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Add_Subject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void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ViewData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Subject_Dto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vSub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void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Insert_Subject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Subject_Dto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getViewData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5257799" y="1019360"/>
          <a:ext cx="3550754" cy="5155004"/>
        </p:xfrm>
        <a:graphic>
          <a:graphicData uri="http://schemas.openxmlformats.org/drawingml/2006/table">
            <a:tbl>
              <a:tblPr/>
              <a:tblGrid>
                <a:gridCol w="131150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1150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2773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1168668">
                <a:tc rowSpan="7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윈도우 창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텍스트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영역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버튼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413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과목명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버튼명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273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담당교수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9359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등록 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확인</a:t>
                      </a:r>
                      <a:endParaRPr lang="en-US" altLang="ko-KR" sz="11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8413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강의 요일 및 시간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8413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수강학기 및 년도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8413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분반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62545" y="230909"/>
            <a:ext cx="2401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To Do List Program</a:t>
            </a:r>
            <a:endParaRPr lang="ko-KR" altLang="en-US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smtClean="0"/>
              <a:t>Mixharmony</a:t>
            </a:r>
            <a:endParaRPr lang="en-US" altLang="ko-KR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385874" y="1007224"/>
          <a:ext cx="4464496" cy="52040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44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30240">
                <a:tc>
                  <a:txBody>
                    <a:bodyPr/>
                    <a:lstStyle/>
                    <a:p>
                      <a:r>
                        <a:rPr lang="en-US" altLang="ko-KR" sz="16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Change_Subject</a:t>
                      </a:r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11476">
                <a:tc>
                  <a:txBody>
                    <a:bodyPr/>
                    <a:lstStyle/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JPanel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contentPane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Subject_Tf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Subject_In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professor_Tf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Professor_In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Dayofweek_Tf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Period_Tf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Dayofweek_In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Period_In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Year_Tf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Semester_Tf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Year_In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Semester_In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Divclass_Tf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Divclass_In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ko-KR" alt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62288"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altLang="ko-KR" sz="12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Change_Subject</a:t>
                      </a: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altLang="ko-KR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5076056" y="1028006"/>
          <a:ext cx="3672406" cy="5119116"/>
        </p:xfrm>
        <a:graphic>
          <a:graphicData uri="http://schemas.openxmlformats.org/drawingml/2006/table">
            <a:tbl>
              <a:tblPr/>
              <a:tblGrid>
                <a:gridCol w="99056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9056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9056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0070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899014">
                <a:tc rowSpan="6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lt"/>
                        </a:rPr>
                        <a:t>윈도우 창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+mn-lt"/>
                        </a:rPr>
                        <a:t>텍스트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lt"/>
                        </a:rPr>
                        <a:t>영역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+mn-lt"/>
                        </a:rPr>
                        <a:t>테이블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lt"/>
                        </a:rPr>
                        <a:t>영역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+mn-lt"/>
                        </a:rPr>
                        <a:t>버튼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198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lt"/>
                        </a:rPr>
                        <a:t>과목명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+mn-lt"/>
                        </a:rPr>
                        <a:t>선택한 </a:t>
                      </a:r>
                      <a:endParaRPr lang="en-US" altLang="ko-KR" sz="1100" baseline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과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+mn-lt"/>
                        </a:rPr>
                        <a:t>목 정보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버튼명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971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lt"/>
                        </a:rPr>
                        <a:t>담당교수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+mn-lt"/>
                        </a:rPr>
                        <a:t>변경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lt"/>
                        </a:rPr>
                        <a:t>수정하기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092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lt"/>
                        </a:rPr>
                        <a:t>강의 요일 및 시간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+mn-lt"/>
                        </a:rPr>
                        <a:t>출력한다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467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+mn-lt"/>
                        </a:rPr>
                        <a:t>수강학기 및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lt"/>
                        </a:rPr>
                        <a:t>년도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34719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lt"/>
                        </a:rPr>
                        <a:t>분반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62545" y="230909"/>
            <a:ext cx="2401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To Do List Program</a:t>
            </a:r>
            <a:endParaRPr lang="ko-KR" altLang="en-US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smtClean="0"/>
              <a:t>Mixharmony</a:t>
            </a:r>
            <a:endParaRPr lang="en-US" altLang="ko-KR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583270" y="1236518"/>
          <a:ext cx="4536504" cy="3456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65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662047">
                <a:tc>
                  <a:txBody>
                    <a:bodyPr/>
                    <a:lstStyle/>
                    <a:p>
                      <a:r>
                        <a:rPr lang="en-US" altLang="ko-KR" sz="16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Delete_Subject</a:t>
                      </a:r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16617">
                <a:tc>
                  <a:txBody>
                    <a:bodyPr/>
                    <a:lstStyle/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JPanel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contentPane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ko-KR" alt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77720"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Del_Subject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6061745" y="1236518"/>
          <a:ext cx="2211444" cy="3456384"/>
        </p:xfrm>
        <a:graphic>
          <a:graphicData uri="http://schemas.openxmlformats.org/drawingml/2006/table">
            <a:tbl>
              <a:tblPr/>
              <a:tblGrid>
                <a:gridCol w="12669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4452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683901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윈도우 창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버튼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356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버튼명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368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제거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662545" y="230909"/>
            <a:ext cx="2401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To Do List Program</a:t>
            </a:r>
            <a:endParaRPr lang="ko-KR" altLang="en-US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smtClean="0"/>
              <a:t>Mixharmony</a:t>
            </a:r>
            <a:endParaRPr lang="en-US" altLang="ko-KR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583270" y="1236518"/>
          <a:ext cx="4536504" cy="46539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65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662047">
                <a:tc>
                  <a:txBody>
                    <a:bodyPr/>
                    <a:lstStyle/>
                    <a:p>
                      <a:r>
                        <a:rPr lang="en-US" altLang="ko-KR" sz="16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Subject_Dao</a:t>
                      </a:r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16617">
                <a:tc>
                  <a:txBody>
                    <a:bodyPr/>
                    <a:lstStyle/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static final String DRIVER;</a:t>
                      </a:r>
                    </a:p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static final String URL;</a:t>
                      </a:r>
                    </a:p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static final String USER;</a:t>
                      </a:r>
                    </a:p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static final String PASS;</a:t>
                      </a:r>
                    </a:p>
                    <a:p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Subject_List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SList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ko-KR" alt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675255"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Subject_Dao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Subject_Dao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Subject_List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SList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Connection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getConn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Subject_Dto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getSubject_DtO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(String subject)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Vector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getSubject_List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Insert_Subject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Subject_Dto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dto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Change_Subject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Subject_Dto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vSub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userSelectAll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DefaultTableModel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model)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662545" y="230909"/>
            <a:ext cx="2401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To Do List Program</a:t>
            </a:r>
            <a:endParaRPr lang="ko-KR" altLang="en-US" sz="1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smtClean="0"/>
              <a:t>Mixharmony</a:t>
            </a:r>
            <a:endParaRPr lang="en-US" altLang="ko-KR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583270" y="1236518"/>
          <a:ext cx="4536504" cy="49303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65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680539">
                <a:tc>
                  <a:txBody>
                    <a:bodyPr/>
                    <a:lstStyle/>
                    <a:p>
                      <a:r>
                        <a:rPr lang="en-US" altLang="ko-KR" sz="16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Subject_Dto</a:t>
                      </a:r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523999">
                <a:tc>
                  <a:txBody>
                    <a:bodyPr/>
                    <a:lstStyle/>
                    <a:p>
                      <a:r>
                        <a:rPr lang="nb-NO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String subject;</a:t>
                      </a:r>
                    </a:p>
                    <a:p>
                      <a:r>
                        <a:rPr lang="nb-NO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String professor;</a:t>
                      </a:r>
                    </a:p>
                    <a:p>
                      <a:r>
                        <a:rPr lang="nb-NO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String dayofweek;</a:t>
                      </a:r>
                    </a:p>
                    <a:p>
                      <a:r>
                        <a:rPr lang="nb-NO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String period;</a:t>
                      </a:r>
                    </a:p>
                    <a:p>
                      <a:r>
                        <a:rPr lang="nb-NO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String year;</a:t>
                      </a:r>
                    </a:p>
                    <a:p>
                      <a:r>
                        <a:rPr lang="nb-NO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String semester;</a:t>
                      </a:r>
                    </a:p>
                    <a:p>
                      <a:r>
                        <a:rPr lang="nb-NO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String divclass;</a:t>
                      </a:r>
                      <a:endParaRPr lang="ko-KR" alt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25828"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setSubject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(String subject)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String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getProfessor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setProfessor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(String professor)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String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getDayofweek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setDayofweek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(String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dayofweek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String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getPeriod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setPeriod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(String period)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String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getYear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setYear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(String year)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String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getSemester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setSemester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(String semester)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String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getDivclass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setDivclass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(String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divclass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String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toString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662545" y="230909"/>
            <a:ext cx="2401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To Do List Program</a:t>
            </a:r>
            <a:endParaRPr lang="ko-KR" altLang="en-US" sz="1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smtClean="0"/>
              <a:t>Mixharmony</a:t>
            </a:r>
            <a:endParaRPr lang="en-US" altLang="ko-KR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583270" y="1236518"/>
          <a:ext cx="4536504" cy="46539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65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662047">
                <a:tc>
                  <a:txBody>
                    <a:bodyPr/>
                    <a:lstStyle/>
                    <a:p>
                      <a:r>
                        <a:rPr lang="en-US" altLang="ko-KR" sz="16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Subject_List</a:t>
                      </a:r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16617">
                <a:tc>
                  <a:txBody>
                    <a:bodyPr/>
                    <a:lstStyle/>
                    <a:p>
                      <a:endParaRPr lang="ko-KR" alt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675255"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en-US" altLang="ko-KR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662545" y="230909"/>
            <a:ext cx="2401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To Do List Program</a:t>
            </a:r>
            <a:endParaRPr lang="ko-KR" altLang="en-US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4_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6_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5_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7_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 Template</Template>
  <TotalTime>5603</TotalTime>
  <Words>1307</Words>
  <Application>Microsoft Office PowerPoint</Application>
  <PresentationFormat>화면 슬라이드 쇼(4:3)</PresentationFormat>
  <Paragraphs>485</Paragraphs>
  <Slides>23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8</vt:i4>
      </vt:variant>
      <vt:variant>
        <vt:lpstr>슬라이드 제목</vt:lpstr>
      </vt:variant>
      <vt:variant>
        <vt:i4>23</vt:i4>
      </vt:variant>
    </vt:vector>
  </HeadingPairs>
  <TitlesOfParts>
    <vt:vector size="31" baseType="lpstr">
      <vt:lpstr>07 Template</vt:lpstr>
      <vt:lpstr>1_07 Template</vt:lpstr>
      <vt:lpstr>2_07 Template</vt:lpstr>
      <vt:lpstr>3_07 Template</vt:lpstr>
      <vt:lpstr>4_07 Template</vt:lpstr>
      <vt:lpstr>6_07 Template</vt:lpstr>
      <vt:lpstr>5_07 Template</vt:lpstr>
      <vt:lpstr>7_07 Template</vt:lpstr>
      <vt:lpstr> Class 설계서</vt:lpstr>
      <vt:lpstr>변경 이력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</vt:vector>
  </TitlesOfParts>
  <Company>SMU SELab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Kim Ju Hyun</cp:lastModifiedBy>
  <cp:revision>521</cp:revision>
  <cp:lastPrinted>2001-07-23T08:42:52Z</cp:lastPrinted>
  <dcterms:created xsi:type="dcterms:W3CDTF">2011-02-22T01:37:12Z</dcterms:created>
  <dcterms:modified xsi:type="dcterms:W3CDTF">2017-05-25T15:16:02Z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