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  <p:sldMasterId id="2147483663" r:id="rId2"/>
  </p:sldMasterIdLst>
  <p:notesMasterIdLst>
    <p:notesMasterId r:id="rId27"/>
  </p:notesMasterIdLst>
  <p:handoutMasterIdLst>
    <p:handoutMasterId r:id="rId28"/>
  </p:handoutMasterIdLst>
  <p:sldIdLst>
    <p:sldId id="256" r:id="rId3"/>
    <p:sldId id="257" r:id="rId4"/>
    <p:sldId id="279" r:id="rId5"/>
    <p:sldId id="284" r:id="rId6"/>
    <p:sldId id="285" r:id="rId7"/>
    <p:sldId id="287" r:id="rId8"/>
    <p:sldId id="286" r:id="rId9"/>
    <p:sldId id="261" r:id="rId10"/>
    <p:sldId id="262" r:id="rId11"/>
    <p:sldId id="263" r:id="rId12"/>
    <p:sldId id="264" r:id="rId13"/>
    <p:sldId id="276" r:id="rId14"/>
    <p:sldId id="277" r:id="rId15"/>
    <p:sldId id="282" r:id="rId16"/>
    <p:sldId id="258" r:id="rId17"/>
    <p:sldId id="259" r:id="rId18"/>
    <p:sldId id="260" r:id="rId19"/>
    <p:sldId id="275" r:id="rId20"/>
    <p:sldId id="280" r:id="rId21"/>
    <p:sldId id="281" r:id="rId22"/>
    <p:sldId id="283" r:id="rId23"/>
    <p:sldId id="265" r:id="rId24"/>
    <p:sldId id="288" r:id="rId25"/>
    <p:sldId id="289" r:id="rId26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D6D3"/>
    <a:srgbClr val="C0BED4"/>
    <a:srgbClr val="C3D5BD"/>
    <a:srgbClr val="BFD5BD"/>
    <a:srgbClr val="CFBFD3"/>
    <a:srgbClr val="333399"/>
    <a:srgbClr val="BCCFD6"/>
    <a:srgbClr val="D6E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83" autoAdjust="0"/>
    <p:restoredTop sz="97248" autoAdjust="0"/>
  </p:normalViewPr>
  <p:slideViewPr>
    <p:cSldViewPr snapToGrid="0" snapToObjects="1" showGuides="1">
      <p:cViewPr varScale="1">
        <p:scale>
          <a:sx n="64" d="100"/>
          <a:sy n="64" d="100"/>
        </p:scale>
        <p:origin x="1500" y="40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02044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94566663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01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3332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4888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19263" y="4372844"/>
            <a:ext cx="15808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/>
              <a:t>2</a:t>
            </a:r>
            <a:r>
              <a:rPr lang="ko-KR" altLang="en-US" sz="2000" dirty="0"/>
              <a:t>조</a:t>
            </a:r>
            <a:endParaRPr lang="en-US" altLang="ko-KR" sz="2000" dirty="0"/>
          </a:p>
          <a:p>
            <a:r>
              <a:rPr lang="en-US" altLang="ko-KR" sz="2000" dirty="0" err="1"/>
              <a:t>Mixharmony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85874" y="1028006"/>
          <a:ext cx="5199380" cy="5032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3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8127">
                <a:tc gridSpan="2">
                  <a:txBody>
                    <a:bodyPr/>
                    <a:lstStyle/>
                    <a:p>
                      <a:r>
                        <a:rPr lang="en-US" altLang="ko-KR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Change_Subject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4082">
                <a:tc>
                  <a:txBody>
                    <a:bodyPr/>
                    <a:lstStyle/>
                    <a:p>
                      <a:endParaRPr lang="en-US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Subject_Tf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Subject_In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professor_Tf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Professor_In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Dayofweek_Tf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Period_Tf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Dayofweek_In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Period_In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Year_Tf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Semester_Tf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Year_In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Semester_In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Divclass_Tf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Divclass_In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panel;</a:t>
                      </a:r>
                    </a:p>
                    <a:p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Subject_Img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Professor_Img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Dayofweek_Img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Period_Img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Year_Img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Semester_Img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Divclass_Img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Check_Btn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0616">
                <a:tc gridSpan="2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R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</a:t>
                      </a:r>
                      <a:r>
                        <a:rPr lang="en-US" altLang="ko-KR" sz="12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Change_Subject</a:t>
                      </a:r>
                      <a:r>
                        <a:rPr lang="en-US" altLang="ko-KR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private void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Insert_Subject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ko-KR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mousePressed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MouseEvent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arg0)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745891" y="1028006"/>
          <a:ext cx="3140201" cy="5119116"/>
        </p:xfrm>
        <a:graphic>
          <a:graphicData uri="http://schemas.openxmlformats.org/drawingml/2006/table">
            <a:tbl>
              <a:tblPr/>
              <a:tblGrid>
                <a:gridCol w="74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3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99014">
                <a:tc rowSpan="6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텍스트 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테이블 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9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과목명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선택한 </a:t>
                      </a:r>
                      <a:endParaRPr lang="en-US" altLang="ko-KR" sz="110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+mn-lt"/>
                        </a:rPr>
                        <a:t>과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목 정보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버튼명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71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담당교수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변경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수정하기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92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강의 요일 및 시간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출력한다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67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수강학기 및 년도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471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분반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To Do List Program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83270" y="1236517"/>
          <a:ext cx="4536504" cy="3675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4008">
                <a:tc>
                  <a:txBody>
                    <a:bodyPr/>
                    <a:lstStyle/>
                    <a:p>
                      <a:r>
                        <a:rPr lang="en-US" altLang="ko-KR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Delete_Subject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3445">
                <a:tc>
                  <a:txBody>
                    <a:bodyPr/>
                    <a:lstStyle/>
                    <a:p>
                      <a:endParaRPr lang="en-US" altLang="ko-KR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JTextArea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Warning_Out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Cancel_Btn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Check_Btn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ko-KR" alt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998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Delete_Subject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mouseClicked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MouseEvent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061745" y="1236518"/>
          <a:ext cx="2211444" cy="3456384"/>
        </p:xfrm>
        <a:graphic>
          <a:graphicData uri="http://schemas.openxmlformats.org/drawingml/2006/table">
            <a:tbl>
              <a:tblPr/>
              <a:tblGrid>
                <a:gridCol w="1266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3901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56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버튼명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68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제거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To Do List Program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83270" y="1236518"/>
          <a:ext cx="4536504" cy="4653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2047">
                <a:tc>
                  <a:txBody>
                    <a:bodyPr/>
                    <a:lstStyle/>
                    <a:p>
                      <a:r>
                        <a:rPr lang="en-US" altLang="ko-KR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Subject_Dao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6617">
                <a:tc>
                  <a:txBody>
                    <a:bodyPr/>
                    <a:lstStyle/>
                    <a:p>
                      <a:endParaRPr lang="en-US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String DRIVER;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String URL;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String USER;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String PASS;</a:t>
                      </a:r>
                    </a:p>
                    <a:p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Subject_List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SList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5255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Subject_Dao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Subject_Dao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Subject_List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SList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Connection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getConn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Subject_Dto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getSubject_DtO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subject)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Vector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getSubject_List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Insert_Subject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Subject_Dto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dto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Change_Subject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Subject_Dto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vSub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userSelectAll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DefaultTableModel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model)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To Do List Program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83270" y="1236518"/>
          <a:ext cx="4536504" cy="4988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1484">
                <a:tc>
                  <a:txBody>
                    <a:bodyPr/>
                    <a:lstStyle/>
                    <a:p>
                      <a:r>
                        <a:rPr lang="en-US" altLang="ko-KR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Subject_Dto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8751">
                <a:tc>
                  <a:txBody>
                    <a:bodyPr/>
                    <a:lstStyle/>
                    <a:p>
                      <a:endParaRPr lang="nb-NO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nb-NO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subject;</a:t>
                      </a:r>
                    </a:p>
                    <a:p>
                      <a:r>
                        <a:rPr lang="nb-NO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professor;</a:t>
                      </a:r>
                    </a:p>
                    <a:p>
                      <a:r>
                        <a:rPr lang="nb-NO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dayofweek;</a:t>
                      </a:r>
                    </a:p>
                    <a:p>
                      <a:r>
                        <a:rPr lang="nb-NO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period;</a:t>
                      </a:r>
                    </a:p>
                    <a:p>
                      <a:r>
                        <a:rPr lang="nb-NO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year;</a:t>
                      </a:r>
                    </a:p>
                    <a:p>
                      <a:r>
                        <a:rPr lang="nb-NO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semester;</a:t>
                      </a:r>
                    </a:p>
                    <a:p>
                      <a:r>
                        <a:rPr lang="nb-NO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divclass;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8201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setSubject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subject)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String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getProfessor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setProfessor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professor)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String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getDayofweek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setDayofweek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dayofweek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String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getPeriod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setPeriod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period)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String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getYear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setYear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year)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String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getSemester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setSemester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semester)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String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getDivclass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setDivclass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divclass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String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To Do List Program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To Do List Program</a:t>
            </a:r>
            <a:endParaRPr lang="ko-KR" altLang="en-US" sz="16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262477" y="953235"/>
          <a:ext cx="4660147" cy="5023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0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86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Sort_Subject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() 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80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Database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Subject_Management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Subject_Management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_Class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Add_Subject_Class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DayofweekBtn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71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- public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getInfo_print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- Public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Sort_Subject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- class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Dayofweek_sort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class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DayofweekBtnListener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5133005" y="989315"/>
          <a:ext cx="3694472" cy="4987230"/>
        </p:xfrm>
        <a:graphic>
          <a:graphicData uri="http://schemas.openxmlformats.org/drawingml/2006/table">
            <a:tbl>
              <a:tblPr/>
              <a:tblGrid>
                <a:gridCol w="1311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1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4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8878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테이블 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30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등록되어있는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Subject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항목들 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정렬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버튼명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52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출력한다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요일별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 정렬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4226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To Do List Program</a:t>
            </a:r>
            <a:endParaRPr lang="ko-KR" altLang="en-US" sz="16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62477" y="1355075"/>
          <a:ext cx="4660147" cy="4039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0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33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Todo_Management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() 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8257">
                <a:tc>
                  <a:txBody>
                    <a:bodyPr/>
                    <a:lstStyle/>
                    <a:p>
                      <a:pPr latinLnBrk="1"/>
                      <a:endParaRPr lang="en-US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JTable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Todo_Data_Tb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latinLnBrk="1"/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Add_Todo_Btn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latinLnBrk="1"/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Logout_Btn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Subject_Btn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JScrollPane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Todo_Scroll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Importance_Btn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JComboBox</a:t>
                      </a:r>
                      <a:r>
                        <a:rPr lang="en-US" altLang="ko-KR" sz="12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Sort_Btn</a:t>
                      </a:r>
                      <a:r>
                        <a:rPr lang="en-US" altLang="ko-KR" sz="12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79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- public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Todo_Management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- public void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mousePressed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MouseEvent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arg0)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5133004" y="1355075"/>
          <a:ext cx="3727503" cy="4371355"/>
        </p:xfrm>
        <a:graphic>
          <a:graphicData uri="http://schemas.openxmlformats.org/drawingml/2006/table">
            <a:tbl>
              <a:tblPr/>
              <a:tblGrid>
                <a:gridCol w="814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97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09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35739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테이블 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콤보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 박스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07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등록되어있는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To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do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항목들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버튼명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정렬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사전식순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중요도순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마감일순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실제 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마감일순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48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출력한다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+(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추가버튼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알림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아이콘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정렬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Log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out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수강과목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1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To Do List Program</a:t>
            </a:r>
            <a:endParaRPr lang="ko-KR" altLang="en-US" sz="16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87289" y="867508"/>
          <a:ext cx="5783853" cy="5406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3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0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754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Add_Todolist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55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final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Itemname_Tf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Itemname_In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Deadline_Tf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Deadline_Mon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Deadline_Date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Deadline_Time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Rdeadline_Tf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Rdeadline_Mon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Rdeadline_Date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Rdeadline_Time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Importance_Tf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Itemname_Img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Deadline_Img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Deadline_Mon_Lb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Deadline_Date_Lb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Deadline_Time_Lb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Rdeadline_Img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Rdeadline_Mon_Lb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Rdeadline_Date_Lb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Rdeadline_Time_Lb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Importance_Img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Importance_Star_Btn1;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Importance_Star_Btn2;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Importance_Star_Btn3;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Importance_Star_Btn4;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Importance_Star_Btn5;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Signup_Btn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537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private void </a:t>
                      </a:r>
                      <a:r>
                        <a:rPr lang="en-US" altLang="ko-KR" sz="1200" b="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ViewData</a:t>
                      </a:r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Todo_Dto</a:t>
                      </a:r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vTo</a:t>
                      </a:r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- public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Add_Todolist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()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- private void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Insert_Todo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()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- public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Todo_Dto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getViewData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b="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mouseClicked</a:t>
                      </a:r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MouseEvent</a:t>
                      </a:r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arg0)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b="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mouseEntered</a:t>
                      </a:r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MouseEvent</a:t>
                      </a:r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arg0)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b="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mouseExited</a:t>
                      </a:r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MouseEvent</a:t>
                      </a:r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arg0)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b="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mousePressed</a:t>
                      </a:r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MouseEvent</a:t>
                      </a:r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arg0)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b="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mouseReleased</a:t>
                      </a:r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MouseEvent</a:t>
                      </a:r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arg0)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061745" y="1608468"/>
          <a:ext cx="2751749" cy="3822853"/>
        </p:xfrm>
        <a:graphic>
          <a:graphicData uri="http://schemas.openxmlformats.org/drawingml/2006/table">
            <a:tbl>
              <a:tblPr/>
              <a:tblGrid>
                <a:gridCol w="953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8807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텍스트 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항목명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버튼명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82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마감기한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등록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별 모양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중요도 버튼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5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실제 마감일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17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중요도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To Do List Program</a:t>
            </a:r>
            <a:endParaRPr lang="ko-KR" altLang="en-US" sz="16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123530" y="1608468"/>
          <a:ext cx="2751749" cy="3822853"/>
        </p:xfrm>
        <a:graphic>
          <a:graphicData uri="http://schemas.openxmlformats.org/drawingml/2006/table">
            <a:tbl>
              <a:tblPr/>
              <a:tblGrid>
                <a:gridCol w="919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37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8807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텍스트 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항목명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버튼명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82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마감기한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편집등록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별 모양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중요도 버튼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5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실제 마감일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17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중요도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87289" y="906793"/>
          <a:ext cx="5783853" cy="5177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3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0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726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Change_Todolist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0896">
                <a:tc>
                  <a:txBody>
                    <a:bodyPr/>
                    <a:lstStyle/>
                    <a:p>
                      <a:endParaRPr lang="en-US" altLang="ko-KR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Itemname_Tf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Itemname_In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Deadline_Tf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Rdeadline_Tf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Importance_Tf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Deadline_Mon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Deadline_Date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Deadline_Time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Rdeadline_Mon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Rdeadline_Date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Rdeadline_Tim</a:t>
                      </a:r>
                      <a:endParaRPr lang="en-US" altLang="ko-KR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panel;</a:t>
                      </a:r>
                      <a:endParaRPr lang="en-US" altLang="ko-KR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Itemname_Img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Deadline_Img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Rdeadline_Img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Importance_Img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Importance_Star_Btn1;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Importance_Star_Btn2;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Importance_Star_Btn3;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Importance_Star_Btn4;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Importance_Star_Btn5;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Signup_Btn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Deadline_Mon_Lb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Deadline_Date_Lb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Deadline_Time_Lb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Rdeadline_Mon_Lb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Rdeadline_Date_Lb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Rdeadline_Time_Lb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886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- private void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ViewData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(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Todo_Dto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vto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- public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Change_Todolist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- private void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Insert_Todo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()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- public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Todo_Dto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getViewData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- public void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mousePressed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(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MouseEvent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 arg0)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583270" y="1489909"/>
          <a:ext cx="4536504" cy="3456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2047">
                <a:tc>
                  <a:txBody>
                    <a:bodyPr/>
                    <a:lstStyle/>
                    <a:p>
                      <a:r>
                        <a:rPr lang="en-US" altLang="ko-KR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Delete_Todolist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6617">
                <a:tc>
                  <a:txBody>
                    <a:bodyPr/>
                    <a:lstStyle/>
                    <a:p>
                      <a:endParaRPr lang="en-US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JTextArea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Warning_Out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Cancel_Btn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Check_Btn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720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Delete_Todolist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061745" y="1478892"/>
          <a:ext cx="2211444" cy="3456384"/>
        </p:xfrm>
        <a:graphic>
          <a:graphicData uri="http://schemas.openxmlformats.org/drawingml/2006/table">
            <a:tbl>
              <a:tblPr/>
              <a:tblGrid>
                <a:gridCol w="1266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3901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56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버튼명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68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제거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To Do List Program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583270" y="1236518"/>
          <a:ext cx="4536504" cy="4631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7623">
                <a:tc>
                  <a:txBody>
                    <a:bodyPr/>
                    <a:lstStyle/>
                    <a:p>
                      <a:r>
                        <a:rPr lang="en-US" altLang="ko-KR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Todo_Dao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8936">
                <a:tc>
                  <a:txBody>
                    <a:bodyPr/>
                    <a:lstStyle/>
                    <a:p>
                      <a:endParaRPr lang="en-US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String DRIVER;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String URL;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String USER;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String PASS;</a:t>
                      </a:r>
                    </a:p>
                    <a:p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Todo_List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TList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5277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Todo_Dao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Todo_Dao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Todo_List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TList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Connection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getConn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Todo_Dto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getTodo_Dto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itemname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Vector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getTodo_List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Boolean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Insert_Todo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Todo_Dto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dto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Boolean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Change_Todo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Todo_Dto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vTo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userSelectAll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DefaultTableModel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model)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To Do List Program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3533908"/>
              </p:ext>
            </p:extLst>
          </p:nvPr>
        </p:nvGraphicFramePr>
        <p:xfrm>
          <a:off x="280988" y="1025525"/>
          <a:ext cx="8582024" cy="4679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2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0.1ver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항목에 대한 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초안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김주원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0.2ver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과목에 대한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초안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김주현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1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0.3ver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Alarm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연동 </a:t>
                      </a:r>
                      <a:endParaRPr lang="en-US" altLang="ko-KR" sz="12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아웃</a:t>
                      </a:r>
                      <a:endParaRPr lang="en-US" altLang="ko-KR" sz="12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초안 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정승환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1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0.4ver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Database,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TodoItem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TodoList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초안 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윤승현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43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0.5ver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과목에 대한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내용 추가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김주현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4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0.6ver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do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항목에 대한 </a:t>
                      </a:r>
                      <a:endParaRPr lang="en-US" altLang="ko-KR" sz="12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내용 추가 및 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김주원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8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0.7ver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Subject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 대한</a:t>
                      </a:r>
                      <a:endParaRPr lang="en-US" altLang="ko-KR" sz="12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 및 내용 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김주현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583270" y="1236518"/>
          <a:ext cx="4536504" cy="4578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2047">
                <a:tc>
                  <a:txBody>
                    <a:bodyPr/>
                    <a:lstStyle/>
                    <a:p>
                      <a:r>
                        <a:rPr lang="en-US" altLang="ko-KR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Todo_Dto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257">
                <a:tc>
                  <a:txBody>
                    <a:bodyPr/>
                    <a:lstStyle/>
                    <a:p>
                      <a:endParaRPr lang="en-US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itemname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deadline;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importance;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1824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String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getItemname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setItemname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itemname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String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getDeadline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setDeadline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deadline)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String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getRdeadline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setRdeadline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String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getImportance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setImportance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importance)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String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getComment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setComment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comment)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String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To Do List Program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To Do List Program</a:t>
            </a:r>
            <a:endParaRPr lang="ko-KR" altLang="en-US" sz="16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262477" y="1008184"/>
          <a:ext cx="4660147" cy="5093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0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06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Sort_Todo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() 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21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Database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Todo_Management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Todo_Management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_Class;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Add_Todolist_Class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Importance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Btn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Deadline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Btn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RDeadlineBtn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StartdateBtn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33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- public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getInfo_print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- public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Sort_Todo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- class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Importance_sort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- class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Deadline_sort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- class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Rdeadline_sort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- class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Startdate_sort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5133005" y="989315"/>
          <a:ext cx="3788257" cy="4987230"/>
        </p:xfrm>
        <a:graphic>
          <a:graphicData uri="http://schemas.openxmlformats.org/drawingml/2006/table">
            <a:tbl>
              <a:tblPr/>
              <a:tblGrid>
                <a:gridCol w="1115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33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8878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테이블 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30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등록되어있는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Todo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항목들 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정렬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버튼명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52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출력한다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중요도 순 정렬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marR="0" indent="-17145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마감일 순 정렬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marR="0" indent="-17145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실제 마감일 정렬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marR="0" indent="-17145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시작일 순 정렬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958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378573"/>
              </p:ext>
            </p:extLst>
          </p:nvPr>
        </p:nvGraphicFramePr>
        <p:xfrm>
          <a:off x="269631" y="1066800"/>
          <a:ext cx="5099538" cy="4612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9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32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Alarm_Management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()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3880">
                <a:tc>
                  <a:txBody>
                    <a:bodyPr/>
                    <a:lstStyle/>
                    <a:p>
                      <a:endParaRPr lang="en-US" altLang="ko-KR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JTable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Alarm_Anounce_Tb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JScrollPane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scrollPane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JTable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tableAlarm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DefaultTableModel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model;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Database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btnBack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final static String</a:t>
                      </a:r>
                      <a:r>
                        <a:rPr lang="en-US" altLang="ko-KR" sz="12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Subject_Management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n-US" altLang="ko-KR" sz="12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Subject_Management</a:t>
                      </a:r>
                      <a:r>
                        <a:rPr lang="en-US" altLang="ko-KR" sz="12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Subject_ManagementClass</a:t>
                      </a:r>
                      <a:r>
                        <a:rPr lang="en-US" altLang="ko-KR" sz="12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Subject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ManagementClass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5574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2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ublic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Alarm_Management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fontAlgn="base" latinLnBrk="0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2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ublic void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AddModel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fontAlgn="base" latinLnBrk="0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2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ublic void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AddTable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fontAlgn="base" latinLnBrk="0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actionPerformed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ActionEvent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166298"/>
              </p:ext>
            </p:extLst>
          </p:nvPr>
        </p:nvGraphicFramePr>
        <p:xfrm>
          <a:off x="5521569" y="1254369"/>
          <a:ext cx="3338939" cy="4654062"/>
        </p:xfrm>
        <a:graphic>
          <a:graphicData uri="http://schemas.openxmlformats.org/drawingml/2006/table">
            <a:tbl>
              <a:tblPr/>
              <a:tblGrid>
                <a:gridCol w="834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5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3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428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텍스트영역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테이블영역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97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itchFamily="18" charset="-127"/>
                        </a:rPr>
                        <a:t>마감기한이 임박한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itchFamily="18" charset="-127"/>
                        </a:rPr>
                        <a:t>To</a:t>
                      </a:r>
                      <a:r>
                        <a:rPr lang="en-US" altLang="ko-KR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itchFamily="18" charset="-127"/>
                        </a:rPr>
                        <a:t>do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itchFamily="18" charset="-127"/>
                        </a:rPr>
                        <a:t>항목 목록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마감임박한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 do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종료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0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출력한다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54288" y="2265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To Do List Program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31317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378573"/>
              </p:ext>
            </p:extLst>
          </p:nvPr>
        </p:nvGraphicFramePr>
        <p:xfrm>
          <a:off x="422031" y="1230923"/>
          <a:ext cx="5099538" cy="4407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9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0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Warning()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0">
                <a:tc>
                  <a:txBody>
                    <a:bodyPr/>
                    <a:lstStyle/>
                    <a:p>
                      <a:endParaRPr lang="en-US" altLang="ko-KR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JTextArea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textArea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button;</a:t>
                      </a:r>
                      <a:endParaRPr lang="en-US" altLang="ko-KR" sz="1200" b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8831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2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ublic Warning()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54288" y="2265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To Do List Program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31317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54288" y="2265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To Do List Program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04" y="934278"/>
            <a:ext cx="8786191" cy="540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774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  <p:graphicFrame>
        <p:nvGraphicFramePr>
          <p:cNvPr id="5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3851432"/>
              </p:ext>
            </p:extLst>
          </p:nvPr>
        </p:nvGraphicFramePr>
        <p:xfrm>
          <a:off x="280988" y="1025525"/>
          <a:ext cx="8582024" cy="35423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2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0.8ver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항목에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대한 클래스 내용 수정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김주원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0.9ver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Subject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항목들에 대한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Sort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관련 클래스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구보선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1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Subject, To do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항목에 대한 클래스 내용 정리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김주현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1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1.1ver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전체적인 클래스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 및 정리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김주현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1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1.2ver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Login, Logout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내용 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정승환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1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1.3Ver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 map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오소정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64839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95769"/>
              </p:ext>
            </p:extLst>
          </p:nvPr>
        </p:nvGraphicFramePr>
        <p:xfrm>
          <a:off x="643135" y="1289984"/>
          <a:ext cx="5839728" cy="4626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96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lt"/>
                          <a:ea typeface="함초롬바탕" pitchFamily="18" charset="-127"/>
                          <a:cs typeface="함초롬바탕" pitchFamily="18" charset="-127"/>
                        </a:rPr>
                        <a:t>Main()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4664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static</a:t>
                      </a:r>
                      <a:r>
                        <a:rPr lang="en-US" altLang="ko-KR" sz="12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LoginClass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2439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- public static void main(String[]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0" baseline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54288" y="2265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To Do List Program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69664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Mixharmony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612372"/>
              </p:ext>
            </p:extLst>
          </p:nvPr>
        </p:nvGraphicFramePr>
        <p:xfrm>
          <a:off x="544355" y="1066800"/>
          <a:ext cx="8116860" cy="4759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5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1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5815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Login()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5929">
                <a:tc>
                  <a:txBody>
                    <a:bodyPr/>
                    <a:lstStyle/>
                    <a:p>
                      <a:endParaRPr lang="en-US" altLang="ko-KR" sz="1200" b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School_Tf</a:t>
                      </a:r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Id_In</a:t>
                      </a:r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Password_Tf</a:t>
                      </a:r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JComboBox</a:t>
                      </a:r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Select_School_Btn</a:t>
                      </a:r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Login_Btn</a:t>
                      </a:r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JCheckBox</a:t>
                      </a:r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Stay_Login_Btn</a:t>
                      </a:r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Id_Tf</a:t>
                      </a:r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i="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JPasswordField</a:t>
                      </a:r>
                      <a:r>
                        <a:rPr lang="en-US" altLang="ko-KR" sz="1200" b="0" i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Password_In</a:t>
                      </a:r>
                      <a:r>
                        <a:rPr lang="en-US" altLang="ko-KR" sz="1200" b="0" i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String DRIVER;</a:t>
                      </a:r>
                    </a:p>
                    <a:p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String URL;</a:t>
                      </a:r>
                    </a:p>
                    <a:p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String USER;</a:t>
                      </a:r>
                    </a:p>
                    <a:p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String PASS;</a:t>
                      </a:r>
                      <a:endParaRPr lang="en-US" altLang="ko-KR" sz="1200" b="0" i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200" b="0" u="none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ko-KR" sz="1200" b="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textField_ID</a:t>
                      </a:r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fontAlgn="base" latinLnBrk="0"/>
                      <a:r>
                        <a:rPr lang="en-US" altLang="ko-KR" sz="1200" b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textField_PW</a:t>
                      </a:r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fontAlgn="base" latinLnBrk="0"/>
                      <a:r>
                        <a:rPr lang="en-US" altLang="ko-KR" sz="1200" b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JCombobox</a:t>
                      </a:r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combobox</a:t>
                      </a:r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fontAlgn="base" latinLnBrk="0"/>
                      <a:r>
                        <a:rPr lang="en-US" altLang="ko-KR" sz="1200" b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btnConnect</a:t>
                      </a:r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fontAlgn="base" latinLnBrk="0"/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DefaultComboBoxModel</a:t>
                      </a:r>
                      <a:r>
                        <a:rPr lang="en-US" altLang="ko-KR" sz="12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model;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School_Img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Id_Img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Password_Img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altLang="ko-KR" sz="1200" b="0" u="none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7282">
                <a:tc gridSpan="2">
                  <a:txBody>
                    <a:bodyPr/>
                    <a:lstStyle/>
                    <a:p>
                      <a:pPr fontAlgn="base" latinLnBrk="0">
                        <a:buFontTx/>
                        <a:buChar char="-"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public Login()</a:t>
                      </a:r>
                    </a:p>
                    <a:p>
                      <a:pPr fontAlgn="base" latinLnBrk="0">
                        <a:buFontTx/>
                        <a:buChar char="-"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public Connection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getConn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fontAlgn="base" latinLnBrk="0">
                        <a:buFontTx/>
                        <a:buChar char="-"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public void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actionPerformed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ActionEvent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arg0)</a:t>
                      </a:r>
                      <a:endParaRPr lang="en-US" altLang="ko-KR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DefaultComboBoxModel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fontAlgn="base" latinLnBrk="0"/>
                      <a:endParaRPr lang="en-US" altLang="ko-KR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54288" y="2265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554288" y="21097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To Do List Program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71787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54288" y="2265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To Do List Program</a:t>
            </a:r>
            <a:endParaRPr lang="ko-KR" altLang="en-US" sz="16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654412"/>
              </p:ext>
            </p:extLst>
          </p:nvPr>
        </p:nvGraphicFramePr>
        <p:xfrm>
          <a:off x="1347881" y="1369221"/>
          <a:ext cx="6471411" cy="4225316"/>
        </p:xfrm>
        <a:graphic>
          <a:graphicData uri="http://schemas.openxmlformats.org/drawingml/2006/table">
            <a:tbl>
              <a:tblPr/>
              <a:tblGrid>
                <a:gridCol w="1216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7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73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5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45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0256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텍스트영역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체크박스영역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콤보박스영역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04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</a:t>
                      </a:r>
                      <a:endParaRPr lang="en-US" altLang="ko-KR" sz="11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상태 유지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학교명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접속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46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입력된 </a:t>
                      </a:r>
                      <a:endParaRPr lang="en-US" altLang="ko-KR" sz="11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교명에서</a:t>
                      </a:r>
                      <a:endParaRPr lang="en-US" altLang="ko-KR" sz="11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선택한다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664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724639"/>
              </p:ext>
            </p:extLst>
          </p:nvPr>
        </p:nvGraphicFramePr>
        <p:xfrm>
          <a:off x="830703" y="1289984"/>
          <a:ext cx="7519231" cy="4055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9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5479"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Logout()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4391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btnLogout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5869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2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ublic Logout()</a:t>
                      </a:r>
                    </a:p>
                    <a:p>
                      <a:pPr fontAlgn="base" latinLnBrk="0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actionPerformed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ActionEvent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54288" y="2265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To Do List Program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9846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Mixharmony</a:t>
            </a:r>
            <a:endParaRPr lang="en-US" altLang="ko-KR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51520" y="1257300"/>
          <a:ext cx="4871198" cy="4692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1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8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Subject_Management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5934">
                <a:tc>
                  <a:txBody>
                    <a:bodyPr/>
                    <a:lstStyle/>
                    <a:p>
                      <a:endParaRPr lang="en-US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JScrollPane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scrollPane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JTable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Subject_Data_Tb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Add_Subject_Btn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Subject_Scroll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btnNewButton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Alarm_Btn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New_Alarm_Btn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JScrollPane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Subject_Data_Scroll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JComboBox</a:t>
                      </a:r>
                      <a:r>
                        <a:rPr lang="en-US" altLang="ko-KR" sz="12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comboBox</a:t>
                      </a:r>
                      <a:r>
                        <a:rPr lang="en-US" altLang="ko-KR" sz="12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altLang="ko-K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7709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Subject_Management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mouseClicked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MouseEvent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arg0)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mouseExited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MouseEvent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arg0)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mousePressed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MouseEvent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arg0)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To Do List Program</a:t>
            </a:r>
            <a:endParaRPr lang="ko-KR" altLang="en-US" sz="16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257799" y="1257300"/>
          <a:ext cx="3550754" cy="4692485"/>
        </p:xfrm>
        <a:graphic>
          <a:graphicData uri="http://schemas.openxmlformats.org/drawingml/2006/table">
            <a:tbl>
              <a:tblPr/>
              <a:tblGrid>
                <a:gridCol w="1311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1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77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118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테이블 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9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등록되어있는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과목 정보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버튼명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76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출력한다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+(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추가버튼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알림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아이콘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정렬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Log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out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254099" y="997281"/>
          <a:ext cx="5704906" cy="5095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516">
                <a:tc gridSpan="2">
                  <a:txBody>
                    <a:bodyPr/>
                    <a:lstStyle/>
                    <a:p>
                      <a:r>
                        <a:rPr lang="en-US" altLang="ko-KR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Add_Subject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0405">
                <a:tc>
                  <a:txBody>
                    <a:bodyPr/>
                    <a:lstStyle/>
                    <a:p>
                      <a:endParaRPr lang="en-US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Subject_Tf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Subject_In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Professor_Tf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Professor_In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Dayofweek_Tf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Period_Tf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Dayofweek_In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Period_In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Year_Tf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Semester_Tf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Year_In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Semester_In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Divclass_Tf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Divclass_In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Subject_Img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Professor_Img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Dayofweek_Img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Period_Img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Year_Img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Semester_Img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Divclass_Img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Check_Btn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3689">
                <a:tc gridSpan="2">
                  <a:txBody>
                    <a:bodyPr/>
                    <a:lstStyle/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Add_Subject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private void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ViewData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Subject_Dto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vSub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void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Insert_Subject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Subject_Dto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getViewData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mousePressed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MouseEvent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arg0)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061745" y="1019360"/>
          <a:ext cx="2836070" cy="5155004"/>
        </p:xfrm>
        <a:graphic>
          <a:graphicData uri="http://schemas.openxmlformats.org/drawingml/2006/table">
            <a:tbl>
              <a:tblPr/>
              <a:tblGrid>
                <a:gridCol w="1014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68668">
                <a:tc rowSpan="7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텍스트 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13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과목명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버튼명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3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담당교수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5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등록 확인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13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강의 요일 및 시간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13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수강학기 및 년도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413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분반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To Do List Program</a:t>
            </a:r>
            <a:endParaRPr lang="ko-KR" alt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5871</TotalTime>
  <Words>2294</Words>
  <Application>Microsoft Office PowerPoint</Application>
  <PresentationFormat>화면 슬라이드 쇼(4:3)</PresentationFormat>
  <Paragraphs>588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24</vt:i4>
      </vt:variant>
    </vt:vector>
  </HeadingPairs>
  <TitlesOfParts>
    <vt:vector size="36" baseType="lpstr">
      <vt:lpstr>Arial Unicode MS</vt:lpstr>
      <vt:lpstr>HY울릉도B</vt:lpstr>
      <vt:lpstr>HY울릉도M</vt:lpstr>
      <vt:lpstr>HY헤드라인M</vt:lpstr>
      <vt:lpstr>굴림</vt:lpstr>
      <vt:lpstr>맑은 고딕</vt:lpstr>
      <vt:lpstr>함초롬바탕</vt:lpstr>
      <vt:lpstr>Arial</vt:lpstr>
      <vt:lpstr>Times New Roman</vt:lpstr>
      <vt:lpstr>Wingdings</vt:lpstr>
      <vt:lpstr>07 Template</vt:lpstr>
      <vt:lpstr>1_07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오소정</cp:lastModifiedBy>
  <cp:revision>573</cp:revision>
  <cp:lastPrinted>2001-07-23T08:42:52Z</cp:lastPrinted>
  <dcterms:created xsi:type="dcterms:W3CDTF">2011-02-22T01:37:12Z</dcterms:created>
  <dcterms:modified xsi:type="dcterms:W3CDTF">2017-05-26T08:15:15Z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