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3" r:id="rId3"/>
    <p:sldId id="374" r:id="rId4"/>
    <p:sldId id="378" r:id="rId5"/>
    <p:sldId id="364" r:id="rId6"/>
    <p:sldId id="379" r:id="rId7"/>
    <p:sldId id="376" r:id="rId8"/>
    <p:sldId id="380" r:id="rId9"/>
    <p:sldId id="375" r:id="rId10"/>
    <p:sldId id="381" r:id="rId11"/>
    <p:sldId id="377" r:id="rId12"/>
    <p:sldId id="386" r:id="rId13"/>
    <p:sldId id="387" r:id="rId14"/>
    <p:sldId id="384" r:id="rId15"/>
    <p:sldId id="389" r:id="rId16"/>
    <p:sldId id="388" r:id="rId17"/>
    <p:sldId id="382" r:id="rId18"/>
    <p:sldId id="383" r:id="rId19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D5BD"/>
    <a:srgbClr val="BE5150"/>
    <a:srgbClr val="F1DCDB"/>
    <a:srgbClr val="DA3F3C"/>
    <a:srgbClr val="333399"/>
    <a:srgbClr val="BCD6D3"/>
    <a:srgbClr val="BCCFD6"/>
    <a:srgbClr val="C0BED4"/>
    <a:srgbClr val="CF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7" autoAdjust="0"/>
    <p:restoredTop sz="0" autoAdjust="0"/>
  </p:normalViewPr>
  <p:slideViewPr>
    <p:cSldViewPr snapToGrid="0" snapToObjects="1" showGuides="1">
      <p:cViewPr>
        <p:scale>
          <a:sx n="110" d="100"/>
          <a:sy n="110" d="100"/>
        </p:scale>
        <p:origin x="984" y="144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lvl="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tabLst>
                <a:tab pos="571500" algn="l"/>
              </a:tabLst>
            </a:pPr>
            <a:r>
              <a:rPr lang="ko-KR" altLang="en-US" dirty="0"/>
              <a:t>마스터 텍스트 스타일을 편집합니다</a:t>
            </a:r>
          </a:p>
          <a:p>
            <a:pPr marL="673100" lvl="1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</a:pPr>
            <a:r>
              <a:rPr lang="ko-KR" altLang="en-US" dirty="0"/>
              <a:t>둘째 수준</a:t>
            </a:r>
          </a:p>
          <a:p>
            <a:pPr marL="1282700" lvl="2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</a:pPr>
            <a:r>
              <a:rPr lang="ko-KR" altLang="en-US" dirty="0"/>
              <a:t>셋째 수준</a:t>
            </a:r>
          </a:p>
          <a:p>
            <a:pPr marL="1682750" lvl="3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넷째 수준</a:t>
            </a:r>
          </a:p>
          <a:p>
            <a:pPr marL="2082800" lvl="4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lang="ko-KR" altLang="en-US" sz="2000" baseline="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0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lang="ko-KR" altLang="en-US" sz="20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lang="ko-KR" altLang="en-US" sz="18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lang="ko-KR" altLang="en-US" sz="16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객체 지향 </a:t>
            </a:r>
            <a:r>
              <a:rPr lang="en-US" altLang="ko-KR" dirty="0"/>
              <a:t>(Object Oriented) Example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4C45-86EA-401D-BA2F-E5C8A191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C8EB0-A9C9-4BA1-8666-86523AFF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가 가지는 속성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endParaRPr lang="en-US" altLang="ko-KR" dirty="0"/>
          </a:p>
          <a:p>
            <a:pPr lvl="1"/>
            <a:r>
              <a:rPr lang="ko-KR" altLang="en-US" dirty="0"/>
              <a:t>벽돌들</a:t>
            </a:r>
            <a:endParaRPr lang="en-US" altLang="ko-KR" dirty="0"/>
          </a:p>
          <a:p>
            <a:pPr lvl="1"/>
            <a:r>
              <a:rPr lang="ko-KR" altLang="en-US" dirty="0"/>
              <a:t>막대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벽돌</a:t>
            </a:r>
            <a:r>
              <a:rPr lang="en-US" altLang="ko-KR" dirty="0"/>
              <a:t>, </a:t>
            </a:r>
            <a:r>
              <a:rPr lang="ko-KR" altLang="en-US" dirty="0"/>
              <a:t>막대를 그릴 도화지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가 가지는 메소드</a:t>
            </a:r>
            <a:endParaRPr lang="en-US" altLang="ko-KR" dirty="0"/>
          </a:p>
          <a:p>
            <a:pPr lvl="1"/>
            <a:r>
              <a:rPr lang="ko-KR" altLang="en-US" dirty="0"/>
              <a:t>공과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conflict_ball_wall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벽돌이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conflict_ball_brick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막대가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conflict_ball_bar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막대와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conflict_bar_wall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벽돌</a:t>
            </a:r>
            <a:r>
              <a:rPr lang="en-US" altLang="ko-KR" dirty="0"/>
              <a:t>, </a:t>
            </a:r>
            <a:r>
              <a:rPr lang="ko-KR" altLang="en-US" dirty="0"/>
              <a:t>막대를 그림 </a:t>
            </a:r>
            <a:r>
              <a:rPr lang="en-US" altLang="ko-KR" dirty="0"/>
              <a:t>: </a:t>
            </a:r>
            <a:r>
              <a:rPr lang="en-US" altLang="ko-KR" dirty="0" err="1"/>
              <a:t>draw_all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30B8F-ABE6-4384-A633-29DD0EB6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68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87B-A09C-48B6-8AEE-4DC596B7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982E6-BA68-4317-A580-1E02A75D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07E05C-92EE-4425-85B6-D0266E2F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33537"/>
            <a:ext cx="63246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GUI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만들기 위한 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내장 라이브러리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/>
              <a:t>Canvas, Button, Label</a:t>
            </a:r>
            <a:r>
              <a:rPr lang="ko-KR" altLang="en-US" dirty="0"/>
              <a:t> 등 </a:t>
            </a:r>
            <a:r>
              <a:rPr lang="en-US" altLang="ko-KR" dirty="0"/>
              <a:t>GUI </a:t>
            </a:r>
            <a:r>
              <a:rPr lang="ko-KR" altLang="en-US" dirty="0"/>
              <a:t>위젯 제공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endParaRPr lang="en-US" altLang="ko-KR" dirty="0"/>
          </a:p>
          <a:p>
            <a:pPr lvl="2"/>
            <a:r>
              <a:rPr lang="en-US" altLang="en-US" b="1" dirty="0"/>
              <a:t>from </a:t>
            </a:r>
            <a:r>
              <a:rPr lang="en-US" altLang="en-US" b="1" dirty="0" err="1"/>
              <a:t>tkinter</a:t>
            </a:r>
            <a:r>
              <a:rPr lang="en-US" altLang="en-US" b="1" dirty="0"/>
              <a:t> import *</a:t>
            </a: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도형을 그리는데 사용되는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그림판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캔버스 생성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Canvas(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tkinter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width, height)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타원 그리기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create_oval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(x1, y1, x2, y2, fill)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사각형 그리기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create_rectangle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(x1, y1, x2, y2, fill)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85353D-42BC-054D-9954-257D5E9B2FC0}"/>
              </a:ext>
            </a:extLst>
          </p:cNvPr>
          <p:cNvSpPr/>
          <p:nvPr/>
        </p:nvSpPr>
        <p:spPr bwMode="auto">
          <a:xfrm>
            <a:off x="-1127124" y="-1114425"/>
            <a:ext cx="7137400" cy="4572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080120-22AB-4541-B737-D92826970ADF}"/>
              </a:ext>
            </a:extLst>
          </p:cNvPr>
          <p:cNvGrpSpPr/>
          <p:nvPr/>
        </p:nvGrpSpPr>
        <p:grpSpPr>
          <a:xfrm>
            <a:off x="6265031" y="3923828"/>
            <a:ext cx="2002368" cy="1651472"/>
            <a:chOff x="5139951" y="3787303"/>
            <a:chExt cx="1456569" cy="12013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80A11D-EB35-A646-914A-AEF013BB5302}"/>
                </a:ext>
              </a:extLst>
            </p:cNvPr>
            <p:cNvSpPr txBox="1"/>
            <p:nvPr/>
          </p:nvSpPr>
          <p:spPr>
            <a:xfrm>
              <a:off x="5139951" y="3787303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(x1,y1)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81C845-368B-424C-B25C-06CBF6D7ED21}"/>
                </a:ext>
              </a:extLst>
            </p:cNvPr>
            <p:cNvGrpSpPr/>
            <p:nvPr/>
          </p:nvGrpSpPr>
          <p:grpSpPr>
            <a:xfrm>
              <a:off x="5581793" y="4098973"/>
              <a:ext cx="595691" cy="604588"/>
              <a:chOff x="6429518" y="1822498"/>
              <a:chExt cx="595691" cy="6045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CBEF54-9FD2-2940-9A81-5FA36B276590}"/>
                  </a:ext>
                </a:extLst>
              </p:cNvPr>
              <p:cNvSpPr/>
              <p:nvPr/>
            </p:nvSpPr>
            <p:spPr bwMode="auto">
              <a:xfrm>
                <a:off x="6429518" y="1822498"/>
                <a:ext cx="595691" cy="604588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>
                      <a:alpha val="33000"/>
                    </a:schemeClr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7850F29-C9F5-424C-8BEE-97694EE66418}"/>
                  </a:ext>
                </a:extLst>
              </p:cNvPr>
              <p:cNvSpPr/>
              <p:nvPr/>
            </p:nvSpPr>
            <p:spPr bwMode="auto">
              <a:xfrm>
                <a:off x="6437546" y="1837856"/>
                <a:ext cx="572854" cy="57285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5875" cap="flat" cmpd="sng" algn="ctr">
                <a:solidFill>
                  <a:schemeClr val="accent4">
                    <a:lumMod val="50000"/>
                    <a:lumOff val="50000"/>
                    <a:alpha val="81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914A5-AE87-484C-A258-7DEE87CBDF84}"/>
                </a:ext>
              </a:extLst>
            </p:cNvPr>
            <p:cNvSpPr txBox="1"/>
            <p:nvPr/>
          </p:nvSpPr>
          <p:spPr>
            <a:xfrm>
              <a:off x="5865230" y="4680845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(x2,y2)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58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좌표공간</a:t>
            </a:r>
            <a:r>
              <a:rPr lang="en-US" altLang="ko-KR" dirty="0">
                <a:latin typeface="+mn-ea"/>
                <a:ea typeface="+mn-ea"/>
              </a:rPr>
              <a:t>(Coordinate space)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화면 좌측 </a:t>
            </a:r>
            <a:r>
              <a:rPr lang="ko-KR" altLang="en-US" dirty="0" err="1">
                <a:latin typeface="+mn-ea"/>
                <a:ea typeface="+mn-ea"/>
              </a:rPr>
              <a:t>최상단에</a:t>
            </a:r>
            <a:r>
              <a:rPr lang="ko-KR" altLang="en-US" dirty="0">
                <a:latin typeface="+mn-ea"/>
                <a:ea typeface="+mn-ea"/>
              </a:rPr>
              <a:t>  시작점</a:t>
            </a:r>
            <a:r>
              <a:rPr lang="en-US" altLang="ko-KR" dirty="0">
                <a:latin typeface="+mn-ea"/>
                <a:ea typeface="+mn-ea"/>
              </a:rPr>
              <a:t>(0,0)</a:t>
            </a:r>
            <a:r>
              <a:rPr lang="ko-KR" altLang="en-US" dirty="0">
                <a:latin typeface="+mn-ea"/>
                <a:ea typeface="+mn-ea"/>
              </a:rPr>
              <a:t> 위치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가진 도형 이동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b="1" dirty="0" err="1">
                <a:latin typeface="+mn-ea"/>
              </a:rPr>
              <a:t>canvas.move</a:t>
            </a:r>
            <a:r>
              <a:rPr lang="en-US" altLang="ko-KR" b="1" dirty="0">
                <a:latin typeface="+mn-ea"/>
              </a:rPr>
              <a:t>(id, x, y)</a:t>
            </a:r>
            <a:endParaRPr lang="en-US" altLang="ko-KR" sz="1400" b="1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가진 도형의 현재 위치 좌표 얻기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b="1" dirty="0" err="1"/>
              <a:t>canvas.coords</a:t>
            </a:r>
            <a:r>
              <a:rPr lang="en-US" b="1" dirty="0"/>
              <a:t>(id)</a:t>
            </a:r>
            <a:endParaRPr lang="en-US" altLang="ko-KR" b="1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826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키보드 이벤트 바인딩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키보드 방향키가 눌렸을 때 이벤트 발생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이벤트 발생 시 처리할 동작을 정의할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2"/>
            <a:r>
              <a:rPr lang="en-US" altLang="en-US" b="1" dirty="0" err="1"/>
              <a:t>bind_all</a:t>
            </a:r>
            <a:r>
              <a:rPr lang="en-US" altLang="en-US" b="1" dirty="0"/>
              <a:t>('&lt;Key&gt;', function(event))</a:t>
            </a: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 발생시 동작할 함수를 특정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Key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바인딩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996421-91AA-4049-A82F-76A887D00CFE}"/>
              </a:ext>
            </a:extLst>
          </p:cNvPr>
          <p:cNvGrpSpPr/>
          <p:nvPr/>
        </p:nvGrpSpPr>
        <p:grpSpPr>
          <a:xfrm>
            <a:off x="6251126" y="1157595"/>
            <a:ext cx="2379877" cy="2134620"/>
            <a:chOff x="5960352" y="1017087"/>
            <a:chExt cx="2507095" cy="22156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E71006-AB6E-8449-8ED6-15ACAE091626}"/>
                </a:ext>
              </a:extLst>
            </p:cNvPr>
            <p:cNvSpPr txBox="1"/>
            <p:nvPr/>
          </p:nvSpPr>
          <p:spPr>
            <a:xfrm>
              <a:off x="7508964" y="101708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x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F6F9CA-94F9-4D40-BD02-77CC8F33FD72}"/>
                </a:ext>
              </a:extLst>
            </p:cNvPr>
            <p:cNvGrpSpPr/>
            <p:nvPr/>
          </p:nvGrpSpPr>
          <p:grpSpPr>
            <a:xfrm>
              <a:off x="5960352" y="1028305"/>
              <a:ext cx="2507095" cy="1867295"/>
              <a:chOff x="5960352" y="1028305"/>
              <a:chExt cx="2507095" cy="186729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75C6C7-1D64-5846-B856-2CC74C0A04F2}"/>
                  </a:ext>
                </a:extLst>
              </p:cNvPr>
              <p:cNvSpPr txBox="1"/>
              <p:nvPr/>
            </p:nvSpPr>
            <p:spPr>
              <a:xfrm>
                <a:off x="5960352" y="1028305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(0,0)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67EC32-DAD1-7A49-9474-4C6B6F4E62F2}"/>
                  </a:ext>
                </a:extLst>
              </p:cNvPr>
              <p:cNvGrpSpPr/>
              <p:nvPr/>
            </p:nvGrpSpPr>
            <p:grpSpPr>
              <a:xfrm>
                <a:off x="5972520" y="1315492"/>
                <a:ext cx="2494927" cy="1580108"/>
                <a:chOff x="5972520" y="1315492"/>
                <a:chExt cx="2494927" cy="158010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06D477A-A6CE-C24B-A69C-080730DAB271}"/>
                    </a:ext>
                  </a:extLst>
                </p:cNvPr>
                <p:cNvGrpSpPr/>
                <p:nvPr/>
              </p:nvGrpSpPr>
              <p:grpSpPr>
                <a:xfrm>
                  <a:off x="6252521" y="1315492"/>
                  <a:ext cx="1570682" cy="1580108"/>
                  <a:chOff x="6622112" y="1518692"/>
                  <a:chExt cx="1333767" cy="1326108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593718C8-2DD9-6449-89DC-D74FA699C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9400" y="1524000"/>
                    <a:ext cx="0" cy="1320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>
                        <a:alpha val="7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1812C22B-E9D8-3644-9F7E-271A31D19E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2112" y="1518692"/>
                    <a:ext cx="1333767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>
                        <a:alpha val="7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999C0F0-B209-2448-B74C-3F2D54168E0C}"/>
                    </a:ext>
                  </a:extLst>
                </p:cNvPr>
                <p:cNvSpPr txBox="1"/>
                <p:nvPr/>
              </p:nvSpPr>
              <p:spPr>
                <a:xfrm>
                  <a:off x="5972520" y="254789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4"/>
                      </a:solidFill>
                    </a:rPr>
                    <a:t>y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5C74639-A898-C74A-94B9-C6F556E66AFF}"/>
                    </a:ext>
                  </a:extLst>
                </p:cNvPr>
                <p:cNvSpPr/>
                <p:nvPr/>
              </p:nvSpPr>
              <p:spPr bwMode="auto">
                <a:xfrm>
                  <a:off x="6611194" y="1691235"/>
                  <a:ext cx="623086" cy="623086"/>
                </a:xfrm>
                <a:prstGeom prst="rect">
                  <a:avLst/>
                </a:prstGeom>
                <a:solidFill>
                  <a:schemeClr val="accent4">
                    <a:lumMod val="50000"/>
                    <a:lumOff val="50000"/>
                    <a:alpha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E1B2994-EE6C-4147-A950-DB3249AFAEE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7026926" y="2081742"/>
                  <a:ext cx="0" cy="150511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10DDD5-CB70-464F-B4D2-8FE0C5C1A37E}"/>
                    </a:ext>
                  </a:extLst>
                </p:cNvPr>
                <p:cNvSpPr txBox="1"/>
                <p:nvPr/>
              </p:nvSpPr>
              <p:spPr>
                <a:xfrm>
                  <a:off x="6540493" y="167254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US" altLang="ko-KR" dirty="0" err="1">
                      <a:solidFill>
                        <a:schemeClr val="bg1"/>
                      </a:solidFill>
                    </a:rPr>
                    <a:t>x,y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)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E32505C-EB31-0449-AB1F-CFD35A56D716}"/>
                    </a:ext>
                  </a:extLst>
                </p:cNvPr>
                <p:cNvGrpSpPr/>
                <p:nvPr/>
              </p:nvGrpSpPr>
              <p:grpSpPr>
                <a:xfrm>
                  <a:off x="6263235" y="1333496"/>
                  <a:ext cx="358178" cy="364851"/>
                  <a:chOff x="6263235" y="1333496"/>
                  <a:chExt cx="358178" cy="364851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1079CD6-A465-A74A-9B0D-CA31DF403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1413" y="1333496"/>
                    <a:ext cx="0" cy="3577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>
                        <a:alpha val="4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7F209D8-A1AC-4048-A4F6-40B6BCB1FA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6263235" y="1698347"/>
                    <a:ext cx="350086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>
                        <a:alpha val="4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D137274-A3EC-5947-A8D7-0510FE877A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789475" y="1367845"/>
                  <a:ext cx="0" cy="1468873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B5D45D-7149-0540-A1C2-D0BDEF62DA1E}"/>
                    </a:ext>
                  </a:extLst>
                </p:cNvPr>
                <p:cNvSpPr txBox="1"/>
                <p:nvPr/>
              </p:nvSpPr>
              <p:spPr>
                <a:xfrm>
                  <a:off x="7795468" y="1942232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height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9FABF7-808E-464C-969B-FBDFA32AB4AB}"/>
                </a:ext>
              </a:extLst>
            </p:cNvPr>
            <p:cNvSpPr txBox="1"/>
            <p:nvPr/>
          </p:nvSpPr>
          <p:spPr>
            <a:xfrm>
              <a:off x="6732240" y="2924944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21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생성</a:t>
            </a:r>
            <a:endParaRPr lang="en-US" altLang="ko-KR" dirty="0"/>
          </a:p>
          <a:p>
            <a:pPr lvl="1"/>
            <a:r>
              <a:rPr lang="ko-KR" altLang="en-US" dirty="0"/>
              <a:t> 코드 </a:t>
            </a:r>
            <a:r>
              <a:rPr lang="ko-KR" altLang="en-US" dirty="0" err="1"/>
              <a:t>버전관리</a:t>
            </a:r>
            <a:r>
              <a:rPr lang="ko-KR" altLang="en-US" dirty="0"/>
              <a:t> 및 협업을 위함</a:t>
            </a:r>
            <a:endParaRPr lang="en-US" altLang="ko-KR" dirty="0"/>
          </a:p>
          <a:p>
            <a:r>
              <a:rPr lang="ko-KR" altLang="en-US" dirty="0"/>
              <a:t>클래스다이어그램을 기반으로 각 클래스 모듈 템플릿 파일 업로드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E78BE-50C7-A241-A71B-EAFB570AB681}"/>
              </a:ext>
            </a:extLst>
          </p:cNvPr>
          <p:cNvSpPr/>
          <p:nvPr/>
        </p:nvSpPr>
        <p:spPr bwMode="auto">
          <a:xfrm>
            <a:off x="746727" y="2866180"/>
            <a:ext cx="7436573" cy="2979035"/>
          </a:xfrm>
          <a:prstGeom prst="rect">
            <a:avLst/>
          </a:prstGeom>
          <a:noFill/>
          <a:ln w="22225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1BB15-6F8C-DA43-A91A-85923EC0D46B}"/>
              </a:ext>
            </a:extLst>
          </p:cNvPr>
          <p:cNvSpPr/>
          <p:nvPr/>
        </p:nvSpPr>
        <p:spPr bwMode="auto">
          <a:xfrm>
            <a:off x="742906" y="2485181"/>
            <a:ext cx="1433136" cy="393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860F-10EA-B742-AF35-0A5D275CF39B}"/>
              </a:ext>
            </a:extLst>
          </p:cNvPr>
          <p:cNvSpPr txBox="1"/>
          <p:nvPr/>
        </p:nvSpPr>
        <p:spPr>
          <a:xfrm>
            <a:off x="824499" y="2523281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Brick.py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E89EA-2950-024C-93CD-2AF73CD934B8}"/>
              </a:ext>
            </a:extLst>
          </p:cNvPr>
          <p:cNvSpPr txBox="1"/>
          <p:nvPr/>
        </p:nvSpPr>
        <p:spPr>
          <a:xfrm>
            <a:off x="891251" y="2986268"/>
            <a:ext cx="7048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class </a:t>
            </a:r>
            <a:r>
              <a:rPr lang="en-US" sz="1200" dirty="0"/>
              <a:t>Brick: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 err="1">
                <a:solidFill>
                  <a:srgbClr val="B200B2"/>
                </a:solidFill>
              </a:rPr>
              <a:t>init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, canvas , X , Y 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</a:t>
            </a:r>
            <a:r>
              <a:rPr lang="en-US" sz="1200" dirty="0"/>
              <a:t> = canvas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.posX</a:t>
            </a:r>
            <a:r>
              <a:rPr lang="en-US" sz="1200" dirty="0"/>
              <a:t> = X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.posY</a:t>
            </a:r>
            <a:r>
              <a:rPr lang="en-US" sz="1200" dirty="0"/>
              <a:t> = Y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.sizeX1 =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.sizeY1 =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.sizeX2 = </a:t>
            </a:r>
            <a:r>
              <a:rPr lang="en-US" sz="1200" dirty="0">
                <a:solidFill>
                  <a:srgbClr val="0000FF"/>
                </a:solidFill>
              </a:rPr>
              <a:t>50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.sizeY2 = </a:t>
            </a:r>
            <a:r>
              <a:rPr lang="en-US" sz="1200" dirty="0">
                <a:solidFill>
                  <a:srgbClr val="0000FF"/>
                </a:solidFill>
              </a:rPr>
              <a:t>25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.canvas.create_rectangle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.sizeX1,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.sizeY1,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.sizeX2,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.sizeY2,</a:t>
            </a:r>
            <a:r>
              <a:rPr lang="en-US" sz="1200" dirty="0">
                <a:solidFill>
                  <a:srgbClr val="660099"/>
                </a:solidFill>
              </a:rPr>
              <a:t>fill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8000"/>
                </a:solidFill>
              </a:rPr>
              <a:t>'red'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.canvas.move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.posX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.posY</a:t>
            </a:r>
            <a:r>
              <a:rPr lang="en-US" sz="1200" dirty="0"/>
              <a:t>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get_id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121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E78BE-50C7-A241-A71B-EAFB570AB681}"/>
              </a:ext>
            </a:extLst>
          </p:cNvPr>
          <p:cNvSpPr/>
          <p:nvPr/>
        </p:nvSpPr>
        <p:spPr bwMode="auto">
          <a:xfrm>
            <a:off x="746728" y="1523517"/>
            <a:ext cx="7302500" cy="4124929"/>
          </a:xfrm>
          <a:prstGeom prst="rect">
            <a:avLst/>
          </a:prstGeom>
          <a:noFill/>
          <a:ln w="22225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1BB15-6F8C-DA43-A91A-85923EC0D46B}"/>
              </a:ext>
            </a:extLst>
          </p:cNvPr>
          <p:cNvSpPr/>
          <p:nvPr/>
        </p:nvSpPr>
        <p:spPr bwMode="auto">
          <a:xfrm>
            <a:off x="742906" y="1142518"/>
            <a:ext cx="1433136" cy="393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860F-10EA-B742-AF35-0A5D275CF39B}"/>
              </a:ext>
            </a:extLst>
          </p:cNvPr>
          <p:cNvSpPr txBox="1"/>
          <p:nvPr/>
        </p:nvSpPr>
        <p:spPr>
          <a:xfrm>
            <a:off x="824499" y="118061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Ball.py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E89EA-2950-024C-93CD-2AF73CD934B8}"/>
              </a:ext>
            </a:extLst>
          </p:cNvPr>
          <p:cNvSpPr txBox="1"/>
          <p:nvPr/>
        </p:nvSpPr>
        <p:spPr>
          <a:xfrm>
            <a:off x="891251" y="1643605"/>
            <a:ext cx="70489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class </a:t>
            </a:r>
            <a:r>
              <a:rPr lang="en-US" sz="1200" dirty="0"/>
              <a:t>Ball: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 err="1">
                <a:solidFill>
                  <a:srgbClr val="B200B2"/>
                </a:solidFill>
              </a:rPr>
              <a:t>init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, canvas, </a:t>
            </a:r>
            <a:r>
              <a:rPr lang="en-US" sz="1200" dirty="0" err="1"/>
              <a:t>sp_x</a:t>
            </a:r>
            <a:r>
              <a:rPr lang="en-US" sz="1200" dirty="0"/>
              <a:t>, </a:t>
            </a:r>
            <a:r>
              <a:rPr lang="en-US" sz="1200" dirty="0" err="1"/>
              <a:t>sp_y</a:t>
            </a:r>
            <a:r>
              <a:rPr lang="en-US" sz="1200" dirty="0"/>
              <a:t>, x1, y1, x2, y2):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</a:t>
            </a:r>
            <a:r>
              <a:rPr lang="en-US" sz="1200" dirty="0"/>
              <a:t> = canvas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.starting_posX</a:t>
            </a:r>
            <a:r>
              <a:rPr lang="en-US" sz="1200" dirty="0"/>
              <a:t> = </a:t>
            </a:r>
            <a:r>
              <a:rPr lang="en-US" sz="1200" dirty="0" err="1"/>
              <a:t>sp_x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.starting_posY</a:t>
            </a:r>
            <a:r>
              <a:rPr lang="en-US" sz="1200" dirty="0"/>
              <a:t> = </a:t>
            </a:r>
            <a:r>
              <a:rPr lang="en-US" sz="1200" dirty="0" err="1"/>
              <a:t>sp_y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.starting_direction</a:t>
            </a:r>
            <a:r>
              <a:rPr lang="en-US" sz="1200" dirty="0"/>
              <a:t> = [-</a:t>
            </a:r>
            <a:r>
              <a:rPr lang="en-US" sz="1200" dirty="0">
                <a:solidFill>
                  <a:srgbClr val="0000FF"/>
                </a:solidFill>
              </a:rPr>
              <a:t>3</a:t>
            </a:r>
            <a:r>
              <a:rPr lang="en-US" sz="1200" dirty="0"/>
              <a:t>, -</a:t>
            </a:r>
            <a:r>
              <a:rPr lang="en-US" sz="1200" dirty="0">
                <a:solidFill>
                  <a:srgbClr val="0000FF"/>
                </a:solidFill>
              </a:rPr>
              <a:t>2</a:t>
            </a:r>
            <a:r>
              <a:rPr lang="en-US" sz="1200" dirty="0"/>
              <a:t>, -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2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3</a:t>
            </a:r>
            <a:r>
              <a:rPr lang="en-US" sz="1200" dirty="0"/>
              <a:t>]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.sizeX1 = x1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.sizeY1 = y1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.sizeX2 = x2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.sizeY2 = y2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.posX</a:t>
            </a:r>
            <a:r>
              <a:rPr lang="en-US" sz="1200" dirty="0"/>
              <a:t> = </a:t>
            </a:r>
            <a:r>
              <a:rPr lang="en-US" sz="1200" dirty="0" err="1"/>
              <a:t>random.shuffle</a:t>
            </a:r>
            <a:r>
              <a:rPr lang="en-US" sz="1200" dirty="0"/>
              <a:t>(</a:t>
            </a:r>
            <a:r>
              <a:rPr lang="en-US" sz="1200" dirty="0" err="1"/>
              <a:t>starting_direction</a:t>
            </a:r>
            <a:r>
              <a:rPr lang="en-US" sz="1200" dirty="0"/>
              <a:t>)[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]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.posY</a:t>
            </a:r>
            <a:r>
              <a:rPr lang="en-US" sz="1200" dirty="0"/>
              <a:t> = -</a:t>
            </a:r>
            <a:r>
              <a:rPr lang="en-US" sz="1200" dirty="0">
                <a:solidFill>
                  <a:srgbClr val="0000FF"/>
                </a:solidFill>
              </a:rPr>
              <a:t>3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r>
              <a:rPr lang="en-US" sz="1200" dirty="0"/>
              <a:t> = </a:t>
            </a:r>
            <a:r>
              <a:rPr lang="en-US" sz="1200" dirty="0" err="1"/>
              <a:t>canvas.create_oval</a:t>
            </a:r>
            <a:r>
              <a:rPr lang="en-US" sz="1200" dirty="0"/>
              <a:t>(x1, y1, x2, y2, </a:t>
            </a:r>
            <a:r>
              <a:rPr lang="en-US" sz="1200" dirty="0">
                <a:solidFill>
                  <a:srgbClr val="660099"/>
                </a:solidFill>
              </a:rPr>
              <a:t>fill </a:t>
            </a:r>
            <a:r>
              <a:rPr lang="en-US" sz="1200" dirty="0"/>
              <a:t>= color)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draw(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/>
              <a:t>posX</a:t>
            </a:r>
            <a:r>
              <a:rPr lang="en-US" sz="1200" dirty="0"/>
              <a:t>, </a:t>
            </a:r>
            <a:r>
              <a:rPr lang="en-US" sz="1200" dirty="0" err="1"/>
              <a:t>posY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.canvas.move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r>
              <a:rPr lang="en-US" sz="1200" dirty="0"/>
              <a:t>, </a:t>
            </a:r>
            <a:r>
              <a:rPr lang="en-US" sz="1200" dirty="0" err="1"/>
              <a:t>posX</a:t>
            </a:r>
            <a:r>
              <a:rPr lang="en-US" sz="1200" dirty="0"/>
              <a:t>, </a:t>
            </a:r>
            <a:r>
              <a:rPr lang="en-US" sz="1200" dirty="0" err="1"/>
              <a:t>posY</a:t>
            </a:r>
            <a:r>
              <a:rPr lang="en-US" sz="1200" dirty="0"/>
              <a:t>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get_id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473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E78BE-50C7-A241-A71B-EAFB570AB681}"/>
              </a:ext>
            </a:extLst>
          </p:cNvPr>
          <p:cNvSpPr/>
          <p:nvPr/>
        </p:nvSpPr>
        <p:spPr bwMode="auto">
          <a:xfrm>
            <a:off x="746728" y="1523517"/>
            <a:ext cx="7302500" cy="4472169"/>
          </a:xfrm>
          <a:prstGeom prst="rect">
            <a:avLst/>
          </a:prstGeom>
          <a:noFill/>
          <a:ln w="22225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1BB15-6F8C-DA43-A91A-85923EC0D46B}"/>
              </a:ext>
            </a:extLst>
          </p:cNvPr>
          <p:cNvSpPr/>
          <p:nvPr/>
        </p:nvSpPr>
        <p:spPr bwMode="auto">
          <a:xfrm>
            <a:off x="742906" y="1142518"/>
            <a:ext cx="1433136" cy="393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860F-10EA-B742-AF35-0A5D275CF39B}"/>
              </a:ext>
            </a:extLst>
          </p:cNvPr>
          <p:cNvSpPr txBox="1"/>
          <p:nvPr/>
        </p:nvSpPr>
        <p:spPr>
          <a:xfrm>
            <a:off x="824499" y="1180618"/>
            <a:ext cx="1277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Controller.py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E89EA-2950-024C-93CD-2AF73CD934B8}"/>
              </a:ext>
            </a:extLst>
          </p:cNvPr>
          <p:cNvSpPr txBox="1"/>
          <p:nvPr/>
        </p:nvSpPr>
        <p:spPr>
          <a:xfrm>
            <a:off x="891251" y="1643605"/>
            <a:ext cx="7048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class </a:t>
            </a:r>
            <a:r>
              <a:rPr lang="en-US" sz="1200" dirty="0"/>
              <a:t>Controller:</a:t>
            </a:r>
            <a:br>
              <a:rPr lang="en-US" sz="1200" dirty="0"/>
            </a:br>
            <a:r>
              <a:rPr lang="en-US" sz="1200" dirty="0"/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 err="1">
                <a:solidFill>
                  <a:srgbClr val="B200B2"/>
                </a:solidFill>
              </a:rPr>
              <a:t>init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.ball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.bricks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.brick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.bar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conflict_ball_wall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/>
              <a:t>ball_id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br>
              <a:rPr lang="en-US" sz="1200" b="1" dirty="0">
                <a:solidFill>
                  <a:srgbClr val="000080"/>
                </a:solidFill>
              </a:rPr>
            </a:b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conflict_ball_bar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08080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80"/>
                </a:solidFill>
              </a:rPr>
              <a:t>ball_id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80"/>
                </a:solidFill>
              </a:rPr>
              <a:t>bar_id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br>
              <a:rPr lang="en-US" sz="1200" b="1" dirty="0">
                <a:solidFill>
                  <a:srgbClr val="000080"/>
                </a:solidFill>
              </a:rPr>
            </a:b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conflict_ball_brick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08080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80"/>
                </a:solidFill>
              </a:rPr>
              <a:t>ball_id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bricks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br>
              <a:rPr lang="en-US" sz="1200" b="1" dirty="0">
                <a:solidFill>
                  <a:srgbClr val="000080"/>
                </a:solidFill>
              </a:rPr>
            </a:b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conflict_bar_wall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08080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80"/>
                </a:solidFill>
              </a:rPr>
              <a:t>bar_id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br>
              <a:rPr lang="en-US" sz="1200" b="1" dirty="0">
                <a:solidFill>
                  <a:srgbClr val="000080"/>
                </a:solidFill>
              </a:rPr>
            </a:b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draw_all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08080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ball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bricks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bar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canvas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546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7F5A-98F3-A14B-8117-7D341D7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테스팅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C319-728A-9941-9261-E8A9705C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969163"/>
          </a:xfrm>
        </p:spPr>
        <p:txBody>
          <a:bodyPr/>
          <a:lstStyle/>
          <a:p>
            <a:r>
              <a:rPr lang="ko-KR" altLang="en-US" dirty="0"/>
              <a:t>점진적</a:t>
            </a:r>
            <a:r>
              <a:rPr lang="en-US" altLang="ko-KR" dirty="0"/>
              <a:t>(incremental)</a:t>
            </a:r>
            <a:r>
              <a:rPr lang="ko-KR" altLang="en-US" dirty="0"/>
              <a:t> 통합 테스트</a:t>
            </a:r>
            <a:endParaRPr lang="en-US" altLang="ko-KR" dirty="0"/>
          </a:p>
          <a:p>
            <a:pPr lvl="1"/>
            <a:r>
              <a:rPr lang="ko-KR" altLang="en-US" dirty="0"/>
              <a:t>하향식 방법</a:t>
            </a:r>
            <a:endParaRPr lang="en-US" altLang="ko-KR" dirty="0"/>
          </a:p>
          <a:p>
            <a:pPr lvl="1"/>
            <a:r>
              <a:rPr lang="ko-KR" altLang="en-US" dirty="0"/>
              <a:t>상위 모듈부터 하위 모듈로 점진적으로 통합하는 방법</a:t>
            </a:r>
            <a:endParaRPr lang="en-US" altLang="ko-KR" dirty="0"/>
          </a:p>
          <a:p>
            <a:r>
              <a:rPr lang="ko-KR" altLang="en-US" dirty="0"/>
              <a:t>모듈 통합 순서</a:t>
            </a:r>
            <a:endParaRPr lang="en-US" altLang="ko-KR" dirty="0"/>
          </a:p>
          <a:p>
            <a:pPr lvl="1"/>
            <a:r>
              <a:rPr lang="en-US" altLang="ko-KR" dirty="0"/>
              <a:t>Controller</a:t>
            </a:r>
            <a:r>
              <a:rPr lang="ko-KR" altLang="en-US" dirty="0" err="1"/>
              <a:t>를</a:t>
            </a:r>
            <a:r>
              <a:rPr lang="ko-KR" altLang="en-US" dirty="0"/>
              <a:t> 중심으로 </a:t>
            </a:r>
            <a:r>
              <a:rPr lang="en-US" altLang="ko-KR" dirty="0"/>
              <a:t>Ball, Bar, Brick</a:t>
            </a:r>
            <a:r>
              <a:rPr lang="ko-KR" altLang="en-US" dirty="0"/>
              <a:t> 클래스를 순차적으로 통합해가며 올바르게 동작하는지 테스트</a:t>
            </a:r>
            <a:endParaRPr lang="en-US" altLang="ko-KR" dirty="0"/>
          </a:p>
          <a:p>
            <a:pPr lvl="1"/>
            <a:r>
              <a:rPr lang="en-US" altLang="ko-KR" dirty="0"/>
              <a:t>Ball, Bar, Brick</a:t>
            </a:r>
            <a:r>
              <a:rPr lang="ko-KR" altLang="en-US" dirty="0"/>
              <a:t> 클래스 간 상호작용을 테스트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Ball</a:t>
            </a:r>
            <a:r>
              <a:rPr lang="ko-KR" altLang="en-US" dirty="0"/>
              <a:t> 클래스는 </a:t>
            </a:r>
            <a:r>
              <a:rPr lang="en-US" altLang="ko-KR" dirty="0"/>
              <a:t>Bar</a:t>
            </a:r>
            <a:r>
              <a:rPr lang="ko-KR" altLang="en-US" dirty="0"/>
              <a:t>와 </a:t>
            </a:r>
            <a:r>
              <a:rPr lang="en-US" altLang="ko-KR" dirty="0"/>
              <a:t>Brick</a:t>
            </a:r>
            <a:r>
              <a:rPr lang="ko-KR" altLang="en-US" dirty="0"/>
              <a:t> 클래스와 모두</a:t>
            </a:r>
            <a:r>
              <a:rPr lang="en-US" altLang="ko-KR" dirty="0"/>
              <a:t> </a:t>
            </a:r>
            <a:r>
              <a:rPr lang="ko-KR" altLang="en-US" dirty="0"/>
              <a:t>상호작용하므로 첫번째 통합 대상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9C10B-673D-9540-8A96-0384497A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719DB9-6C4C-C44D-9468-AB60B30FBAF5}"/>
              </a:ext>
            </a:extLst>
          </p:cNvPr>
          <p:cNvGrpSpPr/>
          <p:nvPr/>
        </p:nvGrpSpPr>
        <p:grpSpPr>
          <a:xfrm>
            <a:off x="1414845" y="4544794"/>
            <a:ext cx="1328738" cy="1030957"/>
            <a:chOff x="1592645" y="4684494"/>
            <a:chExt cx="1328738" cy="10309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7EF1CC-3138-D14E-AADD-F5FA24794625}"/>
                </a:ext>
              </a:extLst>
            </p:cNvPr>
            <p:cNvGrpSpPr/>
            <p:nvPr/>
          </p:nvGrpSpPr>
          <p:grpSpPr>
            <a:xfrm>
              <a:off x="1592645" y="4684494"/>
              <a:ext cx="1328738" cy="471488"/>
              <a:chOff x="1571624" y="4957763"/>
              <a:chExt cx="1328738" cy="471488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94EEA98-1811-C849-80E6-A6D68DA9FF85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>
                    <a:alpha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C0D49F-8AAF-4444-BA52-20FE09F43D5A}"/>
                  </a:ext>
                </a:extLst>
              </p:cNvPr>
              <p:cNvSpPr txBox="1"/>
              <p:nvPr/>
            </p:nvSpPr>
            <p:spPr>
              <a:xfrm>
                <a:off x="1671638" y="5014912"/>
                <a:ext cx="11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Controller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675C38-BAF1-F542-BB70-66EA624D57B2}"/>
                </a:ext>
              </a:extLst>
            </p:cNvPr>
            <p:cNvGrpSpPr/>
            <p:nvPr/>
          </p:nvGrpSpPr>
          <p:grpSpPr>
            <a:xfrm>
              <a:off x="1592645" y="5243963"/>
              <a:ext cx="1328738" cy="471488"/>
              <a:chOff x="1571624" y="4957763"/>
              <a:chExt cx="1328738" cy="47148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C6F99C5-37C1-B948-BF50-93956DBA1708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BE51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114D2-EE54-094D-B45C-99DE68513FD6}"/>
                  </a:ext>
                </a:extLst>
              </p:cNvPr>
              <p:cNvSpPr txBox="1"/>
              <p:nvPr/>
            </p:nvSpPr>
            <p:spPr>
              <a:xfrm>
                <a:off x="1995733" y="5014912"/>
                <a:ext cx="5084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Bar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19FE7AE-26B4-9742-8A16-E285BD3FDF53}"/>
              </a:ext>
            </a:extLst>
          </p:cNvPr>
          <p:cNvGrpSpPr/>
          <p:nvPr/>
        </p:nvGrpSpPr>
        <p:grpSpPr>
          <a:xfrm>
            <a:off x="6348576" y="4331960"/>
            <a:ext cx="1341438" cy="1563792"/>
            <a:chOff x="6666076" y="4700260"/>
            <a:chExt cx="1341438" cy="15637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B6E054-469D-D240-B80D-E9F9982F3FB2}"/>
                </a:ext>
              </a:extLst>
            </p:cNvPr>
            <p:cNvGrpSpPr/>
            <p:nvPr/>
          </p:nvGrpSpPr>
          <p:grpSpPr>
            <a:xfrm>
              <a:off x="6678776" y="4700260"/>
              <a:ext cx="1328738" cy="1018257"/>
              <a:chOff x="6678776" y="4700260"/>
              <a:chExt cx="1328738" cy="101825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D98AB5-3F6D-5043-ABD4-71DB51E7220B}"/>
                  </a:ext>
                </a:extLst>
              </p:cNvPr>
              <p:cNvGrpSpPr/>
              <p:nvPr/>
            </p:nvGrpSpPr>
            <p:grpSpPr>
              <a:xfrm>
                <a:off x="6678776" y="4700260"/>
                <a:ext cx="1328738" cy="471488"/>
                <a:chOff x="1571624" y="4957763"/>
                <a:chExt cx="1328738" cy="471488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8D70B24-DADD-7144-A0A5-11D316D51200}"/>
                    </a:ext>
                  </a:extLst>
                </p:cNvPr>
                <p:cNvSpPr/>
                <p:nvPr/>
              </p:nvSpPr>
              <p:spPr bwMode="auto">
                <a:xfrm>
                  <a:off x="1571624" y="4957763"/>
                  <a:ext cx="1328738" cy="471488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>
                      <a:alpha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038F394-21F6-3248-BFE1-35E9CA161960}"/>
                    </a:ext>
                  </a:extLst>
                </p:cNvPr>
                <p:cNvSpPr txBox="1"/>
                <p:nvPr/>
              </p:nvSpPr>
              <p:spPr>
                <a:xfrm>
                  <a:off x="1671638" y="5014912"/>
                  <a:ext cx="1156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Controller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AC9A095-25D1-BE40-BAE1-A0EA6B2AFB5E}"/>
                  </a:ext>
                </a:extLst>
              </p:cNvPr>
              <p:cNvGrpSpPr/>
              <p:nvPr/>
            </p:nvGrpSpPr>
            <p:grpSpPr>
              <a:xfrm>
                <a:off x="6678776" y="5247029"/>
                <a:ext cx="1328738" cy="471488"/>
                <a:chOff x="1571624" y="4957763"/>
                <a:chExt cx="1328738" cy="471488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D94EEFBC-8BB5-5241-AF8D-B5FB97A41D5B}"/>
                    </a:ext>
                  </a:extLst>
                </p:cNvPr>
                <p:cNvSpPr/>
                <p:nvPr/>
              </p:nvSpPr>
              <p:spPr bwMode="auto">
                <a:xfrm>
                  <a:off x="1571624" y="4957763"/>
                  <a:ext cx="1328738" cy="471488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rgbClr val="BE515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27F100-0C30-094F-8EBB-35CFAEC2CECC}"/>
                    </a:ext>
                  </a:extLst>
                </p:cNvPr>
                <p:cNvSpPr txBox="1"/>
                <p:nvPr/>
              </p:nvSpPr>
              <p:spPr>
                <a:xfrm>
                  <a:off x="1995733" y="5014912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Bar</a:t>
                  </a: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950A0B-1DE2-494A-87F8-69736A1158F4}"/>
                </a:ext>
              </a:extLst>
            </p:cNvPr>
            <p:cNvGrpSpPr/>
            <p:nvPr/>
          </p:nvGrpSpPr>
          <p:grpSpPr>
            <a:xfrm>
              <a:off x="6666076" y="5792564"/>
              <a:ext cx="1328738" cy="471488"/>
              <a:chOff x="1571624" y="4957763"/>
              <a:chExt cx="1328738" cy="471488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F6C69B2-AF47-C544-8FC7-EE8CC73A9715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2B843E-7EED-3848-A489-10CE4DBD494C}"/>
                  </a:ext>
                </a:extLst>
              </p:cNvPr>
              <p:cNvSpPr txBox="1"/>
              <p:nvPr/>
            </p:nvSpPr>
            <p:spPr>
              <a:xfrm>
                <a:off x="1916834" y="5014912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Brick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76ADA6-36F7-6F4B-A6BD-1039DD913A9A}"/>
              </a:ext>
            </a:extLst>
          </p:cNvPr>
          <p:cNvGrpSpPr/>
          <p:nvPr/>
        </p:nvGrpSpPr>
        <p:grpSpPr>
          <a:xfrm>
            <a:off x="3839344" y="4560560"/>
            <a:ext cx="1341438" cy="1017692"/>
            <a:chOff x="4055244" y="4700260"/>
            <a:chExt cx="1341438" cy="10176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E4DC3A-58DD-1148-B271-9D7CE5720D83}"/>
                </a:ext>
              </a:extLst>
            </p:cNvPr>
            <p:cNvGrpSpPr/>
            <p:nvPr/>
          </p:nvGrpSpPr>
          <p:grpSpPr>
            <a:xfrm>
              <a:off x="4067944" y="4700260"/>
              <a:ext cx="1328738" cy="471488"/>
              <a:chOff x="1571624" y="4957763"/>
              <a:chExt cx="1328738" cy="471488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D9D33E4-333D-4E4D-A235-A169F4CAD506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>
                    <a:alpha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E2069B-D384-3945-B0C8-C06B9316166A}"/>
                  </a:ext>
                </a:extLst>
              </p:cNvPr>
              <p:cNvSpPr txBox="1"/>
              <p:nvPr/>
            </p:nvSpPr>
            <p:spPr>
              <a:xfrm>
                <a:off x="1671638" y="5014912"/>
                <a:ext cx="11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Controller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B094D0-A4FD-A145-BF21-8716BF5AB077}"/>
                </a:ext>
              </a:extLst>
            </p:cNvPr>
            <p:cNvGrpSpPr/>
            <p:nvPr/>
          </p:nvGrpSpPr>
          <p:grpSpPr>
            <a:xfrm>
              <a:off x="4055244" y="5246464"/>
              <a:ext cx="1328738" cy="471488"/>
              <a:chOff x="1571624" y="4957763"/>
              <a:chExt cx="1328738" cy="471488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865AC00-9C1E-D246-95A6-6B712357EDDF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139C21-24A1-1E40-AAF0-16B0314FD010}"/>
                  </a:ext>
                </a:extLst>
              </p:cNvPr>
              <p:cNvSpPr txBox="1"/>
              <p:nvPr/>
            </p:nvSpPr>
            <p:spPr>
              <a:xfrm>
                <a:off x="1916834" y="5014912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Brick</a:t>
                </a:r>
              </a:p>
            </p:txBody>
          </p:sp>
        </p:grpSp>
      </p:grpSp>
      <p:sp>
        <p:nvSpPr>
          <p:cNvPr id="48" name="Triangle 47">
            <a:extLst>
              <a:ext uri="{FF2B5EF4-FFF2-40B4-BE49-F238E27FC236}">
                <a16:creationId xmlns:a16="http://schemas.microsoft.com/office/drawing/2014/main" id="{0BF5A739-2D5A-904A-BEA8-45722036277E}"/>
              </a:ext>
            </a:extLst>
          </p:cNvPr>
          <p:cNvSpPr/>
          <p:nvPr/>
        </p:nvSpPr>
        <p:spPr bwMode="auto">
          <a:xfrm rot="5400000">
            <a:off x="2870510" y="4839010"/>
            <a:ext cx="748680" cy="419100"/>
          </a:xfrm>
          <a:prstGeom prst="triangle">
            <a:avLst/>
          </a:prstGeom>
          <a:gradFill flip="none" rotWithShape="1">
            <a:gsLst>
              <a:gs pos="95000">
                <a:srgbClr val="F2F2F2">
                  <a:lumMod val="0"/>
                  <a:lumOff val="100000"/>
                  <a:alpha val="20000"/>
                </a:srgbClr>
              </a:gs>
              <a:gs pos="0">
                <a:schemeClr val="accent4">
                  <a:lumMod val="45000"/>
                  <a:lumOff val="55000"/>
                  <a:alpha val="68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15320B32-FFF6-E746-B599-F7A52AFB872B}"/>
              </a:ext>
            </a:extLst>
          </p:cNvPr>
          <p:cNvSpPr/>
          <p:nvPr/>
        </p:nvSpPr>
        <p:spPr bwMode="auto">
          <a:xfrm rot="5400000">
            <a:off x="5343314" y="4839010"/>
            <a:ext cx="748680" cy="419100"/>
          </a:xfrm>
          <a:prstGeom prst="triangle">
            <a:avLst/>
          </a:prstGeom>
          <a:gradFill flip="none" rotWithShape="1">
            <a:gsLst>
              <a:gs pos="95000">
                <a:srgbClr val="F2F2F2">
                  <a:lumMod val="0"/>
                  <a:lumOff val="100000"/>
                  <a:alpha val="20000"/>
                </a:srgbClr>
              </a:gs>
              <a:gs pos="0">
                <a:schemeClr val="accent4">
                  <a:lumMod val="45000"/>
                  <a:lumOff val="55000"/>
                  <a:alpha val="68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45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D59B6-93B8-CC40-ACB4-206D33042C3C}"/>
              </a:ext>
            </a:extLst>
          </p:cNvPr>
          <p:cNvSpPr txBox="1">
            <a:spLocks/>
          </p:cNvSpPr>
          <p:nvPr/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0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lang="ko-KR" altLang="en-US" sz="20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lang="ko-KR" altLang="en-US" sz="18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lang="ko-KR" altLang="en-US" sz="16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/>
              <a:t>[ Controller + Ball ]</a:t>
            </a:r>
          </a:p>
          <a:p>
            <a:r>
              <a:rPr lang="ko-KR" altLang="en-US" dirty="0"/>
              <a:t>테스트 케이스 작성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  <a:p>
            <a:pPr marL="482600" lvl="1" indent="0">
              <a:buFont typeface="Wingdings" pitchFamily="2" charset="2"/>
              <a:buNone/>
            </a:pPr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D21B-3850-894B-B007-96FD06C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1A41-2526-2C4B-9172-3BE16DEC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0D50-4AEA-3C4F-A6FA-8EE4A228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50572"/>
              </p:ext>
            </p:extLst>
          </p:nvPr>
        </p:nvGraphicFramePr>
        <p:xfrm>
          <a:off x="817944" y="2195653"/>
          <a:ext cx="6096000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67788">
                  <a:extLst>
                    <a:ext uri="{9D8B030D-6E8A-4147-A177-3AD203B41FA5}">
                      <a16:colId xmlns:a16="http://schemas.microsoft.com/office/drawing/2014/main" val="2937625308"/>
                    </a:ext>
                  </a:extLst>
                </a:gridCol>
                <a:gridCol w="3296212">
                  <a:extLst>
                    <a:ext uri="{9D8B030D-6E8A-4147-A177-3AD203B41FA5}">
                      <a16:colId xmlns:a16="http://schemas.microsoft.com/office/drawing/2014/main" val="24493304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145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번호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내용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결과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13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벽돌 깨기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50330" y="1653679"/>
            <a:ext cx="5043340" cy="4062952"/>
            <a:chOff x="2036190" y="2139884"/>
            <a:chExt cx="5043340" cy="406295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036190" y="2139884"/>
              <a:ext cx="5043340" cy="406295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412504" y="5806911"/>
              <a:ext cx="2290713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518254" y="4415981"/>
              <a:ext cx="369926" cy="3699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3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65490" y="2194219"/>
              <a:ext cx="4784741" cy="1579410"/>
              <a:chOff x="1983704" y="1779440"/>
              <a:chExt cx="4784741" cy="1579410"/>
            </a:xfrm>
          </p:grpSpPr>
          <p:sp>
            <p:nvSpPr>
              <p:cNvPr id="8" name="직사각형 7"/>
              <p:cNvSpPr/>
              <p:nvPr/>
            </p:nvSpPr>
            <p:spPr bwMode="auto">
              <a:xfrm>
                <a:off x="198370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279441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360511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41582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522652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603723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983704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2794410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60511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441582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522652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603723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5226524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605115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794410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2794409" y="2998406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2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65272" y="3048000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Controller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582071" y="1497497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Brick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82071" y="3048000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Ball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82071" y="4640363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Bar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3" name="직선 연결선 12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3233302" y="1933216"/>
            <a:ext cx="2348769" cy="15505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stCxn id="6" idx="3"/>
            <a:endCxn id="8" idx="1"/>
          </p:cNvCxnSpPr>
          <p:nvPr/>
        </p:nvCxnSpPr>
        <p:spPr bwMode="auto">
          <a:xfrm>
            <a:off x="3233302" y="3483719"/>
            <a:ext cx="23487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cxnSpLocks/>
            <a:stCxn id="6" idx="3"/>
            <a:endCxn id="9" idx="1"/>
          </p:cNvCxnSpPr>
          <p:nvPr/>
        </p:nvCxnSpPr>
        <p:spPr bwMode="auto">
          <a:xfrm>
            <a:off x="3233302" y="3483719"/>
            <a:ext cx="2348769" cy="1592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A91299-D444-438E-BEA6-1ACDC55D340F}"/>
              </a:ext>
            </a:extLst>
          </p:cNvPr>
          <p:cNvSpPr txBox="1"/>
          <p:nvPr/>
        </p:nvSpPr>
        <p:spPr>
          <a:xfrm>
            <a:off x="340702" y="6031073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UI</a:t>
            </a:r>
            <a:r>
              <a:rPr lang="ko-KR" altLang="en-US" dirty="0"/>
              <a:t>는 </a:t>
            </a:r>
            <a:r>
              <a:rPr lang="en-US" altLang="ko-KR" dirty="0" err="1"/>
              <a:t>tkinter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072-871C-4B75-A104-9C547A15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A0407-E520-4005-8DD6-34F03FBE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벽돌이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r>
              <a:rPr lang="en-US" altLang="ko-KR" dirty="0"/>
              <a:t>, </a:t>
            </a:r>
            <a:r>
              <a:rPr lang="en-US" altLang="ko-KR" dirty="0" err="1"/>
              <a:t>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벽돌이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087F76-6614-4761-A089-E34856F05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438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785CA2-B249-4DF3-8EB2-FC845B85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443037"/>
            <a:ext cx="51339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볼이 가지는 속성</a:t>
            </a:r>
            <a:endParaRPr lang="en-US" altLang="ko-KR" dirty="0"/>
          </a:p>
          <a:p>
            <a:pPr lvl="1"/>
            <a:r>
              <a:rPr lang="ko-KR" altLang="en-US" dirty="0"/>
              <a:t> 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게임 시작 시 자신이 갈 수 있는 방향 </a:t>
            </a:r>
            <a:r>
              <a:rPr lang="en-US" altLang="ko-KR" dirty="0"/>
              <a:t>: </a:t>
            </a:r>
            <a:r>
              <a:rPr lang="en-US" altLang="ko-KR" dirty="0" err="1"/>
              <a:t>starting_direction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 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볼이</a:t>
            </a:r>
            <a:r>
              <a:rPr lang="en-US" altLang="ko-KR" dirty="0"/>
              <a:t> </a:t>
            </a:r>
            <a:r>
              <a:rPr lang="ko-KR" altLang="en-US" dirty="0"/>
              <a:t>가지는 메소드</a:t>
            </a:r>
            <a:endParaRPr lang="en-US" altLang="ko-KR" dirty="0"/>
          </a:p>
          <a:p>
            <a:pPr lvl="1"/>
            <a:r>
              <a:rPr lang="ko-KR" altLang="en-US" dirty="0"/>
              <a:t>도화지에서 볼을 다음 위치로 이동 </a:t>
            </a:r>
            <a:r>
              <a:rPr lang="en-US" altLang="ko-KR" dirty="0"/>
              <a:t>: draw()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98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038A23-C2CE-4172-A077-C17AE717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162050"/>
            <a:ext cx="3495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7C56-2000-4FE6-9A91-73E1B6E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9160-C2E7-41EA-A1EB-5B015F5D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막대가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막대가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26469-D734-4539-9CFD-5C573D8A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30064-56BF-47AC-9137-95EB6D1D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457325"/>
            <a:ext cx="3400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34545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710</Words>
  <Application>Microsoft Macintosh PowerPoint</Application>
  <PresentationFormat>On-screen Show (4:3)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굴림</vt:lpstr>
      <vt:lpstr>HY헤드라인M</vt:lpstr>
      <vt:lpstr>HY울릉도B</vt:lpstr>
      <vt:lpstr>HY울릉도M</vt:lpstr>
      <vt:lpstr>맑은 고딕</vt:lpstr>
      <vt:lpstr>맑은 고딕</vt:lpstr>
      <vt:lpstr>Arial</vt:lpstr>
      <vt:lpstr>Times New Roman</vt:lpstr>
      <vt:lpstr>Wingdings</vt:lpstr>
      <vt:lpstr>2011 Template 2</vt:lpstr>
      <vt:lpstr> 객체 지향 (Object Oriented) Example</vt:lpstr>
      <vt:lpstr>[예제] 벽돌 깨기</vt:lpstr>
      <vt:lpstr>클래스 구성</vt:lpstr>
      <vt:lpstr>Brick</vt:lpstr>
      <vt:lpstr>Brick</vt:lpstr>
      <vt:lpstr>Ball</vt:lpstr>
      <vt:lpstr>Ball</vt:lpstr>
      <vt:lpstr>Bar</vt:lpstr>
      <vt:lpstr>Bar</vt:lpstr>
      <vt:lpstr>Controller</vt:lpstr>
      <vt:lpstr>Controller</vt:lpstr>
      <vt:lpstr>Tkinter  </vt:lpstr>
      <vt:lpstr>Tkinter  </vt:lpstr>
      <vt:lpstr>PowerPoint Presentation</vt:lpstr>
      <vt:lpstr>PowerPoint Presentation</vt:lpstr>
      <vt:lpstr>PowerPoint Presentation</vt:lpstr>
      <vt:lpstr>통합 테스팅</vt:lpstr>
      <vt:lpstr>통합 테스트</vt:lpstr>
    </vt:vector>
  </TitlesOfParts>
  <Company>SMU SELab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192</cp:revision>
  <cp:lastPrinted>2001-07-23T08:42:52Z</cp:lastPrinted>
  <dcterms:created xsi:type="dcterms:W3CDTF">2011-01-13T02:38:11Z</dcterms:created>
  <dcterms:modified xsi:type="dcterms:W3CDTF">2018-05-18T05:56:52Z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