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7" r:id="rId2"/>
    <p:sldId id="274" r:id="rId3"/>
    <p:sldId id="300" r:id="rId4"/>
    <p:sldId id="302" r:id="rId5"/>
    <p:sldId id="301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5" r:id="rId18"/>
    <p:sldId id="316" r:id="rId19"/>
    <p:sldId id="317" r:id="rId20"/>
    <p:sldId id="318" r:id="rId21"/>
    <p:sldId id="319" r:id="rId22"/>
    <p:sldId id="320" r:id="rId23"/>
    <p:sldId id="293" r:id="rId24"/>
    <p:sldId id="294" r:id="rId25"/>
    <p:sldId id="295" r:id="rId26"/>
    <p:sldId id="296" r:id="rId27"/>
    <p:sldId id="297" r:id="rId28"/>
    <p:sldId id="298" r:id="rId29"/>
    <p:sldId id="29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9ED"/>
    <a:srgbClr val="B40078"/>
    <a:srgbClr val="7F7F7F"/>
    <a:srgbClr val="FCE3DF"/>
    <a:srgbClr val="D1F3FF"/>
    <a:srgbClr val="00635D"/>
    <a:srgbClr val="FF8787"/>
    <a:srgbClr val="BA232D"/>
    <a:srgbClr val="FFFCFC"/>
    <a:srgbClr val="FF32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30" autoAdjust="0"/>
    <p:restoredTop sz="92317" autoAdjust="0"/>
  </p:normalViewPr>
  <p:slideViewPr>
    <p:cSldViewPr snapToGrid="0">
      <p:cViewPr>
        <p:scale>
          <a:sx n="100" d="100"/>
          <a:sy n="100" d="100"/>
        </p:scale>
        <p:origin x="134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DD2A-9847-4170-B1E0-513D7522DD5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E30E2-847E-48D2-9A39-9B409373F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247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565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9407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65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19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8121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9828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0193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3439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8686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507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792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3144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3925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7287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2795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853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9109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6779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3905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1840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55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447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202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441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86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998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038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478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429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79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457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413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097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56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9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19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30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39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555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783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266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B86B758-F168-47F7-9C46-F8198D2D7B43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53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68000">
              <a:schemeClr val="tx1"/>
            </a:gs>
            <a:gs pos="100000">
              <a:schemeClr val="accent6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B86B758-F168-47F7-9C46-F8198D2D7B43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60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E8391A69-6E4C-49A6-A652-6A4E5C26C15C}"/>
              </a:ext>
            </a:extLst>
          </p:cNvPr>
          <p:cNvSpPr txBox="1"/>
          <p:nvPr/>
        </p:nvSpPr>
        <p:spPr>
          <a:xfrm>
            <a:off x="2925277" y="4628127"/>
            <a:ext cx="6227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n w="12700">
                  <a:noFill/>
                </a:ln>
                <a:solidFill>
                  <a:schemeClr val="bg1"/>
                </a:solidFill>
                <a:latin typeface="+mn-ea"/>
              </a:rPr>
              <a:t>기획서</a:t>
            </a:r>
            <a:r>
              <a:rPr lang="en-US" altLang="ko-KR" sz="2400" b="1" dirty="0">
                <a:ln w="12700">
                  <a:noFill/>
                </a:ln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2400" b="1" dirty="0">
                <a:ln w="12700">
                  <a:noFill/>
                </a:ln>
                <a:solidFill>
                  <a:schemeClr val="bg1"/>
                </a:solidFill>
                <a:latin typeface="+mn-ea"/>
              </a:rPr>
              <a:t>공유용</a:t>
            </a:r>
            <a:r>
              <a:rPr lang="en-US" altLang="ko-KR" sz="2400" b="1" dirty="0">
                <a:ln w="12700">
                  <a:noFill/>
                </a:ln>
                <a:solidFill>
                  <a:schemeClr val="bg1"/>
                </a:solidFill>
                <a:latin typeface="+mn-ea"/>
              </a:rPr>
              <a:t>)</a:t>
            </a:r>
            <a:endParaRPr lang="ko-KR" altLang="en-US" sz="2400" b="1" dirty="0">
              <a:ln w="12700">
                <a:noFill/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849DD0B-6DCC-402C-A9F6-82F33D2CEC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66886" y="987206"/>
            <a:ext cx="7258228" cy="357850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5732BAF-1C92-40FC-8ABD-C24147230504}"/>
              </a:ext>
            </a:extLst>
          </p:cNvPr>
          <p:cNvSpPr txBox="1"/>
          <p:nvPr/>
        </p:nvSpPr>
        <p:spPr>
          <a:xfrm>
            <a:off x="9630561" y="5669760"/>
            <a:ext cx="22470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ln w="12700">
                  <a:noFill/>
                </a:ln>
                <a:solidFill>
                  <a:schemeClr val="bg1"/>
                </a:solidFill>
                <a:latin typeface="+mn-ea"/>
              </a:rPr>
              <a:t>2015184012 </a:t>
            </a:r>
            <a:r>
              <a:rPr lang="ko-KR" altLang="en-US" sz="1600" dirty="0">
                <a:ln w="12700">
                  <a:noFill/>
                </a:ln>
                <a:solidFill>
                  <a:schemeClr val="bg1"/>
                </a:solidFill>
                <a:latin typeface="+mn-ea"/>
              </a:rPr>
              <a:t>방종혁</a:t>
            </a:r>
            <a:endParaRPr lang="en-US" altLang="ko-KR" sz="1600" dirty="0">
              <a:ln w="12700">
                <a:noFill/>
              </a:ln>
              <a:solidFill>
                <a:schemeClr val="bg1"/>
              </a:solidFill>
              <a:latin typeface="+mn-ea"/>
            </a:endParaRPr>
          </a:p>
          <a:p>
            <a:pPr algn="r"/>
            <a:r>
              <a:rPr lang="en-US" altLang="ko-KR" sz="1600" dirty="0">
                <a:ln w="12700">
                  <a:noFill/>
                </a:ln>
                <a:solidFill>
                  <a:schemeClr val="bg1"/>
                </a:solidFill>
                <a:latin typeface="+mn-ea"/>
              </a:rPr>
              <a:t>2014182038 </a:t>
            </a:r>
            <a:r>
              <a:rPr lang="ko-KR" altLang="en-US" sz="1600" dirty="0" err="1">
                <a:ln w="12700">
                  <a:noFill/>
                </a:ln>
                <a:solidFill>
                  <a:schemeClr val="bg1"/>
                </a:solidFill>
                <a:latin typeface="+mn-ea"/>
              </a:rPr>
              <a:t>장규현</a:t>
            </a:r>
            <a:endParaRPr lang="en-US" altLang="ko-KR" sz="1600" dirty="0">
              <a:ln w="12700">
                <a:noFill/>
              </a:ln>
              <a:solidFill>
                <a:schemeClr val="bg1"/>
              </a:solidFill>
              <a:latin typeface="+mn-ea"/>
            </a:endParaRPr>
          </a:p>
          <a:p>
            <a:pPr algn="r"/>
            <a:r>
              <a:rPr lang="en-US" altLang="ko-KR" sz="1600" dirty="0">
                <a:ln w="12700">
                  <a:noFill/>
                </a:ln>
                <a:solidFill>
                  <a:schemeClr val="bg1"/>
                </a:solidFill>
                <a:latin typeface="+mn-ea"/>
              </a:rPr>
              <a:t>2016180007 </a:t>
            </a:r>
            <a:r>
              <a:rPr lang="ko-KR" altLang="en-US" sz="1600" dirty="0">
                <a:ln w="12700">
                  <a:noFill/>
                </a:ln>
                <a:solidFill>
                  <a:schemeClr val="bg1"/>
                </a:solidFill>
                <a:latin typeface="+mn-ea"/>
              </a:rPr>
              <a:t>김명규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091A76-7F6B-4C97-96D6-16408C4E8053}"/>
              </a:ext>
            </a:extLst>
          </p:cNvPr>
          <p:cNvSpPr txBox="1"/>
          <p:nvPr/>
        </p:nvSpPr>
        <p:spPr>
          <a:xfrm>
            <a:off x="314411" y="6085258"/>
            <a:ext cx="2521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 w="12700">
                  <a:noFill/>
                </a:ln>
                <a:solidFill>
                  <a:schemeClr val="bg1"/>
                </a:solidFill>
                <a:latin typeface="+mn-ea"/>
              </a:rPr>
              <a:t>담당 교수</a:t>
            </a:r>
            <a:r>
              <a:rPr lang="en-US" altLang="ko-KR" sz="1600" dirty="0">
                <a:ln w="12700">
                  <a:noFill/>
                </a:ln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600" dirty="0" err="1">
                <a:ln w="12700">
                  <a:noFill/>
                </a:ln>
                <a:solidFill>
                  <a:schemeClr val="bg1"/>
                </a:solidFill>
                <a:latin typeface="+mn-ea"/>
              </a:rPr>
              <a:t>김경철</a:t>
            </a:r>
            <a:r>
              <a:rPr lang="ko-KR" altLang="en-US" sz="1600" dirty="0">
                <a:ln w="12700">
                  <a:noFill/>
                </a:ln>
                <a:solidFill>
                  <a:schemeClr val="bg1"/>
                </a:solidFill>
                <a:latin typeface="+mn-ea"/>
              </a:rPr>
              <a:t> 교수님</a:t>
            </a:r>
          </a:p>
        </p:txBody>
      </p:sp>
    </p:spTree>
    <p:extLst>
      <p:ext uri="{BB962C8B-B14F-4D97-AF65-F5344CB8AC3E}">
        <p14:creationId xmlns:p14="http://schemas.microsoft.com/office/powerpoint/2010/main" val="109162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게임 이벤트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D9BA75-D5CE-2A90-3E83-3B3A6D2A5704}"/>
              </a:ext>
            </a:extLst>
          </p:cNvPr>
          <p:cNvSpPr txBox="1"/>
          <p:nvPr/>
        </p:nvSpPr>
        <p:spPr>
          <a:xfrm>
            <a:off x="234584" y="1254270"/>
            <a:ext cx="3572306" cy="675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5.</a:t>
            </a:r>
            <a:r>
              <a:rPr lang="ko-KR" altLang="en-US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지방 파괴</a:t>
            </a:r>
            <a:endParaRPr lang="en-US" altLang="ko-KR" sz="28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388E08-5FA6-6C20-9B03-44C58B6B2F1D}"/>
              </a:ext>
            </a:extLst>
          </p:cNvPr>
          <p:cNvSpPr txBox="1"/>
          <p:nvPr/>
        </p:nvSpPr>
        <p:spPr>
          <a:xfrm>
            <a:off x="734008" y="1895872"/>
            <a:ext cx="10966579" cy="2544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지방 오브젝트는 통과할 수 없다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플레이어 캐릭터는 공격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키보드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A)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로 지방 오브젝트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(3,4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번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을 파괴 가능하다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지방 오브젝트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(3,4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번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은 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1.0 ~ 5.0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의 범위의 </a:t>
            </a:r>
            <a:r>
              <a:rPr lang="ko-KR" altLang="en-US" dirty="0" err="1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랜덤한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체력을 가진다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플레이어는 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1.0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의 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‘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지방 공격력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’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을 가진다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플레이어의 공격에 의해 지방의 체력이 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 되면 지방 오브젝트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(3,4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번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은 파괴된다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파괴된 지방 오브젝트는 삭제되며 일반 길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(1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번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 된다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0586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게임 이벤트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D9BA75-D5CE-2A90-3E83-3B3A6D2A5704}"/>
              </a:ext>
            </a:extLst>
          </p:cNvPr>
          <p:cNvSpPr txBox="1"/>
          <p:nvPr/>
        </p:nvSpPr>
        <p:spPr>
          <a:xfrm>
            <a:off x="234584" y="1254270"/>
            <a:ext cx="3572306" cy="675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6.</a:t>
            </a:r>
            <a:r>
              <a:rPr lang="ko-KR" altLang="en-US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아이템 드랍</a:t>
            </a:r>
            <a:endParaRPr lang="en-US" altLang="ko-KR" sz="28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388E08-5FA6-6C20-9B03-44C58B6B2F1D}"/>
              </a:ext>
            </a:extLst>
          </p:cNvPr>
          <p:cNvSpPr txBox="1"/>
          <p:nvPr/>
        </p:nvSpPr>
        <p:spPr>
          <a:xfrm>
            <a:off x="734008" y="1895872"/>
            <a:ext cx="10966579" cy="4622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지방 오브젝트가 파괴되면 일정한 확률로 해당 타일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(3,4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번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에서 아이템이 등장한다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5% 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확률로 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‘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비타민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’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아이템이 등장한다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5% 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확률로 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‘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카페인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’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아이템이 등장한다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각 아이템 위로 플레이어가 지나갈 경우 자동으로 아이템이 사용된다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‘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비타민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’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을 사용할 경우 산소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이산화탄소 카운트가 각 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10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씩 증가한다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‘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카페인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’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을 사용할 경우 해당 플레이어의 공격력과 이동속도가 각 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10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씩 증가한다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 (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지속시간 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5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‘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카페인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’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아이템은 중복되어 능력치가 올라간다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예시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 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공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:+10, 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:+10, 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시간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: 2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 남음 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-&gt; 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카페인 추가 사용 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-&gt; 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공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:+20, 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:+20, 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시간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: 7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 남음</a:t>
            </a:r>
            <a:endParaRPr lang="en-US" altLang="ko-KR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endParaRPr lang="en-US" altLang="ko-KR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- </a:t>
            </a:r>
            <a:r>
              <a:rPr lang="ko-KR" altLang="en-US" dirty="0" err="1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미구현</a:t>
            </a:r>
            <a:r>
              <a:rPr lang="ko-KR" altLang="en-US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이벤트로 상의를 통해 추후 해당 이벤트를 수정하거나 제외시킨다</a:t>
            </a:r>
            <a:r>
              <a:rPr lang="en-US" altLang="ko-KR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4589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게임 이벤트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D9BA75-D5CE-2A90-3E83-3B3A6D2A5704}"/>
              </a:ext>
            </a:extLst>
          </p:cNvPr>
          <p:cNvSpPr txBox="1"/>
          <p:nvPr/>
        </p:nvSpPr>
        <p:spPr>
          <a:xfrm>
            <a:off x="234584" y="1254270"/>
            <a:ext cx="3572306" cy="675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7.</a:t>
            </a:r>
            <a:r>
              <a:rPr lang="ko-KR" altLang="en-US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중계지점 통과</a:t>
            </a:r>
            <a:endParaRPr lang="en-US" altLang="ko-KR" sz="28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388E08-5FA6-6C20-9B03-44C58B6B2F1D}"/>
              </a:ext>
            </a:extLst>
          </p:cNvPr>
          <p:cNvSpPr txBox="1"/>
          <p:nvPr/>
        </p:nvSpPr>
        <p:spPr>
          <a:xfrm>
            <a:off x="734008" y="1895872"/>
            <a:ext cx="10966579" cy="4622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dirty="0" err="1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맵의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컨셉이 바뀌는 부분을 통과할 때 발생하는 이벤트</a:t>
            </a:r>
            <a:endParaRPr lang="en-US" altLang="ko-KR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탱크 애니메이션이 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Move -&gt; Idle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로 변경되며 일정시간 대기한다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 (5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진로를 막고 있던 벽 오브젝트가 아래로 내려간다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벽 오브젝트가 완전히 내려간 후 다음 행동 진행</a:t>
            </a:r>
            <a:endParaRPr lang="en-US" altLang="ko-KR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탱크 애니메이션이 다시 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Idle -&gt; Move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로 변경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이동을 시작한다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endParaRPr lang="en-US" altLang="ko-KR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endParaRPr lang="en-US" altLang="ko-KR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중계지점 표시 타일 필요</a:t>
            </a:r>
            <a:r>
              <a:rPr lang="en-US" altLang="ko-KR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번호 미정</a:t>
            </a:r>
            <a:r>
              <a:rPr lang="en-US" altLang="ko-KR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altLang="ko-KR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NPC </a:t>
            </a:r>
            <a:r>
              <a:rPr lang="ko-KR" altLang="en-US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오브젝트에 대한 행동 지침 필요</a:t>
            </a:r>
            <a:endParaRPr lang="en-US" altLang="ko-KR" dirty="0">
              <a:solidFill>
                <a:srgbClr val="FF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- </a:t>
            </a:r>
            <a:r>
              <a:rPr lang="ko-KR" altLang="en-US" dirty="0" err="1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미구현</a:t>
            </a:r>
            <a:r>
              <a:rPr lang="ko-KR" altLang="en-US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이벤트로 상의를 통해 추후 해당 이벤트를 수정하거나 제외시킨다</a:t>
            </a:r>
            <a:r>
              <a:rPr lang="en-US" altLang="ko-KR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1905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게임 이벤트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D9BA75-D5CE-2A90-3E83-3B3A6D2A5704}"/>
              </a:ext>
            </a:extLst>
          </p:cNvPr>
          <p:cNvSpPr txBox="1"/>
          <p:nvPr/>
        </p:nvSpPr>
        <p:spPr>
          <a:xfrm>
            <a:off x="234584" y="1254270"/>
            <a:ext cx="4038836" cy="675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8.</a:t>
            </a:r>
            <a:r>
              <a:rPr lang="ko-KR" altLang="en-US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NPC(</a:t>
            </a:r>
            <a:r>
              <a:rPr lang="ko-KR" altLang="en-US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적혈구</a:t>
            </a:r>
            <a:r>
              <a:rPr lang="en-US" altLang="ko-KR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 </a:t>
            </a:r>
            <a:r>
              <a:rPr lang="ko-KR" altLang="en-US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추가 등장</a:t>
            </a:r>
            <a:endParaRPr lang="en-US" altLang="ko-KR" sz="28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388E08-5FA6-6C20-9B03-44C58B6B2F1D}"/>
              </a:ext>
            </a:extLst>
          </p:cNvPr>
          <p:cNvSpPr txBox="1"/>
          <p:nvPr/>
        </p:nvSpPr>
        <p:spPr>
          <a:xfrm>
            <a:off x="734008" y="1895872"/>
            <a:ext cx="10966579" cy="4622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중계지점 통과 이벤트가 진행될 경우 동시에 발생</a:t>
            </a:r>
            <a:endParaRPr lang="en-US" altLang="ko-KR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중계지점에서 탱크가 대기하는 동안 카트 옆에서 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NPC(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적혈구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가 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3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체 추가 등장</a:t>
            </a:r>
            <a:endParaRPr lang="en-US" altLang="ko-KR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기존의 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NPC(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적혈구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들과 똑같이 행동한다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endParaRPr lang="en-US" altLang="ko-KR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endParaRPr lang="en-US" altLang="ko-KR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endParaRPr lang="en-US" altLang="ko-KR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endParaRPr lang="en-US" altLang="ko-KR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중계지점 표시 타일에서 같이 발생한다</a:t>
            </a:r>
            <a:r>
              <a:rPr lang="en-US" altLang="ko-KR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altLang="ko-KR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NPC </a:t>
            </a:r>
            <a:r>
              <a:rPr lang="ko-KR" altLang="en-US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오브젝트에 대한 행동 지침 필요</a:t>
            </a:r>
            <a:endParaRPr lang="en-US" altLang="ko-KR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- </a:t>
            </a:r>
            <a:r>
              <a:rPr lang="ko-KR" altLang="en-US" dirty="0" err="1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미구현</a:t>
            </a:r>
            <a:r>
              <a:rPr lang="ko-KR" altLang="en-US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이벤트로 상의를 통해 추후 해당 이벤트를 수정하거나 제외시킨다</a:t>
            </a:r>
            <a:r>
              <a:rPr lang="en-US" altLang="ko-KR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7424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게임 이벤트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D9BA75-D5CE-2A90-3E83-3B3A6D2A5704}"/>
              </a:ext>
            </a:extLst>
          </p:cNvPr>
          <p:cNvSpPr txBox="1"/>
          <p:nvPr/>
        </p:nvSpPr>
        <p:spPr>
          <a:xfrm>
            <a:off x="234584" y="1254270"/>
            <a:ext cx="4038836" cy="675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9.</a:t>
            </a:r>
            <a:r>
              <a:rPr lang="ko-KR" altLang="en-US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‘</a:t>
            </a:r>
            <a:r>
              <a:rPr lang="ko-KR" altLang="en-US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백신</a:t>
            </a:r>
            <a:r>
              <a:rPr lang="en-US" altLang="ko-KR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’</a:t>
            </a:r>
            <a:r>
              <a:rPr lang="ko-KR" altLang="en-US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아이템 획득</a:t>
            </a:r>
            <a:endParaRPr lang="en-US" altLang="ko-KR" sz="28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388E08-5FA6-6C20-9B03-44C58B6B2F1D}"/>
              </a:ext>
            </a:extLst>
          </p:cNvPr>
          <p:cNvSpPr txBox="1"/>
          <p:nvPr/>
        </p:nvSpPr>
        <p:spPr>
          <a:xfrm>
            <a:off x="734008" y="1895872"/>
            <a:ext cx="10966579" cy="4622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중계지점 통과 이벤트가 진행될 경우 동시에 발생</a:t>
            </a:r>
            <a:endParaRPr lang="en-US" altLang="ko-KR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중계지점 타일을 탱크가 통과하면 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‘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백신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’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아이템을 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개 획득한다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‘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백신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’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아이템은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‘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보스 전투 이벤트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’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에서 사용된다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endParaRPr lang="en-US" altLang="ko-KR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endParaRPr lang="en-US" altLang="ko-KR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endParaRPr lang="en-US" altLang="ko-KR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endParaRPr lang="en-US" altLang="ko-KR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endParaRPr lang="en-US" altLang="ko-KR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endParaRPr lang="en-US" altLang="ko-KR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중계지점 표시 타일에서 같이 발생한다</a:t>
            </a:r>
            <a:r>
              <a:rPr lang="en-US" altLang="ko-KR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- </a:t>
            </a:r>
            <a:r>
              <a:rPr lang="ko-KR" altLang="en-US" dirty="0" err="1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미구현</a:t>
            </a:r>
            <a:r>
              <a:rPr lang="ko-KR" altLang="en-US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이벤트로 상의를 통해 추후 해당 이벤트를 수정하거나 제외시킨다</a:t>
            </a:r>
            <a:r>
              <a:rPr lang="en-US" altLang="ko-KR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1495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게임 이벤트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D9BA75-D5CE-2A90-3E83-3B3A6D2A5704}"/>
              </a:ext>
            </a:extLst>
          </p:cNvPr>
          <p:cNvSpPr txBox="1"/>
          <p:nvPr/>
        </p:nvSpPr>
        <p:spPr>
          <a:xfrm>
            <a:off x="234584" y="1254270"/>
            <a:ext cx="4038836" cy="675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10.</a:t>
            </a:r>
            <a:r>
              <a:rPr lang="ko-KR" altLang="en-US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일반 전투</a:t>
            </a:r>
            <a:endParaRPr lang="en-US" altLang="ko-KR" sz="28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388E08-5FA6-6C20-9B03-44C58B6B2F1D}"/>
              </a:ext>
            </a:extLst>
          </p:cNvPr>
          <p:cNvSpPr txBox="1"/>
          <p:nvPr/>
        </p:nvSpPr>
        <p:spPr>
          <a:xfrm>
            <a:off x="734008" y="1895872"/>
            <a:ext cx="10966579" cy="3375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플레이어 캐릭터와 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Enemy(Virus, Dog) 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사이에 발생하는 전투 이벤트</a:t>
            </a:r>
            <a:endParaRPr lang="en-US" altLang="ko-KR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플레이어가 공격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키보드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A)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를 </a:t>
            </a:r>
            <a:r>
              <a:rPr lang="ko-KR" altLang="en-US" dirty="0" err="1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입력받으면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Enemy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를 공격한다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Enemy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는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플레이어의 공격력만큼 체력이 준다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.(Enemy Life – Player Attack)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Enemy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의 체력이 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이하가 될 경우 해당 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Enemy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는 사망처리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Enemy(Virus) 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또한 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Player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를 공격한다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 (Dog 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제외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Player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는 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Enemy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의 공격력만큼 체력이 준다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.(Player Life – Enemy Attack)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altLang="ko-KR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Player</a:t>
            </a:r>
            <a:r>
              <a:rPr lang="ko-KR" altLang="en-US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의 체력이 </a:t>
            </a:r>
            <a:r>
              <a:rPr lang="en-US" altLang="ko-KR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</a:t>
            </a:r>
            <a:r>
              <a:rPr lang="ko-KR" altLang="en-US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이하가 될 경우 해당 플레이어를 </a:t>
            </a:r>
            <a:r>
              <a:rPr lang="ko-KR" altLang="en-US" dirty="0" err="1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사망처리한다</a:t>
            </a:r>
            <a:r>
              <a:rPr lang="en-US" altLang="ko-KR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   (</a:t>
            </a:r>
            <a:r>
              <a:rPr lang="ko-KR" altLang="en-US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플레이어의 사망 처리는 후반부에 이어서 기획</a:t>
            </a:r>
            <a:r>
              <a:rPr lang="en-US" altLang="ko-KR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78887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게임 이벤트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D9BA75-D5CE-2A90-3E83-3B3A6D2A5704}"/>
              </a:ext>
            </a:extLst>
          </p:cNvPr>
          <p:cNvSpPr txBox="1"/>
          <p:nvPr/>
        </p:nvSpPr>
        <p:spPr>
          <a:xfrm>
            <a:off x="234584" y="1254270"/>
            <a:ext cx="4038836" cy="675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11.</a:t>
            </a:r>
            <a:r>
              <a:rPr lang="ko-KR" altLang="en-US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특수 전투</a:t>
            </a:r>
            <a:endParaRPr lang="en-US" altLang="ko-KR" sz="28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388E08-5FA6-6C20-9B03-44C58B6B2F1D}"/>
              </a:ext>
            </a:extLst>
          </p:cNvPr>
          <p:cNvSpPr txBox="1"/>
          <p:nvPr/>
        </p:nvSpPr>
        <p:spPr>
          <a:xfrm>
            <a:off x="734008" y="1895872"/>
            <a:ext cx="10966579" cy="4622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탱크가 지정해 놓은 부분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타일 지정 필요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을 지나가면 강제 이벤트로 발생</a:t>
            </a:r>
            <a:endParaRPr lang="en-US" altLang="ko-KR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탱크와 카트는 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Idle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로 애니메이션 변경</a:t>
            </a:r>
            <a:endParaRPr lang="en-US" altLang="ko-KR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UI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를 이용한 연출 발생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경고 문구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아이콘을 활용한 긴박함 연출 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/ </a:t>
            </a:r>
            <a:r>
              <a:rPr lang="ko-KR" altLang="en-US" dirty="0" err="1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기획적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연출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폭탄 장전시간 벌기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카메라 연출을 통하여 길이 막혀 있음을 보여준다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 (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카메라 이동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플레이어 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-&gt; Enemy(Wall)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-&gt;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플레이어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연출 후 탱크와 카트를 둘러싸는 형태로 백혈구 등장 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앞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: 3, 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뒤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: 3, 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좌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: 6, 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우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: 6, 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총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: 18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개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특수 전투로 진입</a:t>
            </a:r>
            <a:endParaRPr lang="en-US" altLang="ko-KR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dirty="0" err="1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맵의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좌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우 화면 밖에서 미리 지정해 놓은 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Enemy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가 탱크를 향해 돌진해온다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 (Virus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만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Dog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도 가능한가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?)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Enemy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는 탱크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&amp;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카트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(1),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백혈구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(2), 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플레이어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(3)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의 우선순위를 가지고 공격해 온다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- </a:t>
            </a:r>
            <a:r>
              <a:rPr lang="ko-KR" altLang="en-US" dirty="0" err="1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미구현</a:t>
            </a:r>
            <a:r>
              <a:rPr lang="ko-KR" altLang="en-US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이벤트로 상의를 통해 추후 해당 이벤트를 수정하거나 제외시킨다</a:t>
            </a:r>
            <a:r>
              <a:rPr lang="en-US" altLang="ko-KR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7590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게임 이벤트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D9BA75-D5CE-2A90-3E83-3B3A6D2A5704}"/>
              </a:ext>
            </a:extLst>
          </p:cNvPr>
          <p:cNvSpPr txBox="1"/>
          <p:nvPr/>
        </p:nvSpPr>
        <p:spPr>
          <a:xfrm>
            <a:off x="234584" y="1254270"/>
            <a:ext cx="4038836" cy="675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12.</a:t>
            </a:r>
            <a:r>
              <a:rPr lang="ko-KR" altLang="en-US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특수 전투 종료</a:t>
            </a:r>
            <a:endParaRPr lang="en-US" altLang="ko-KR" sz="28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388E08-5FA6-6C20-9B03-44C58B6B2F1D}"/>
              </a:ext>
            </a:extLst>
          </p:cNvPr>
          <p:cNvSpPr txBox="1"/>
          <p:nvPr/>
        </p:nvSpPr>
        <p:spPr>
          <a:xfrm>
            <a:off x="734008" y="1895872"/>
            <a:ext cx="10966579" cy="4622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마지막 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Enemy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를 처치하면 강제적으로 자동 발생하는 이벤트</a:t>
            </a:r>
            <a:endParaRPr lang="en-US" altLang="ko-KR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탱크 애니메이션은 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Shoot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으로 전환</a:t>
            </a:r>
            <a:endParaRPr lang="en-US" altLang="ko-KR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탱크에서 포탄이 발사되어 가로막고있던 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Enemy(Wall)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 부서지는 연출을 보여준다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카메라 </a:t>
            </a:r>
            <a:r>
              <a:rPr lang="ko-KR" altLang="en-US" dirty="0" err="1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무빙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필요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마지막 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Enemy 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처치 시 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Player-&gt;Tank, 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포탄 발사와 동시에 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Tank-&gt;Wall, 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연출 종료 후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Wall-&gt;Player)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게임 플레이 보다는 연출을 보는 부분</a:t>
            </a:r>
            <a:endParaRPr lang="en-US" altLang="ko-KR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연출이 종료된 후 다시 게임 정상 진행 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일반 전투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중계지점 통과 등등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endParaRPr lang="en-US" altLang="ko-KR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endParaRPr lang="en-US" altLang="ko-KR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- </a:t>
            </a:r>
            <a:r>
              <a:rPr lang="ko-KR" altLang="en-US" dirty="0" err="1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미구현</a:t>
            </a:r>
            <a:r>
              <a:rPr lang="ko-KR" altLang="en-US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이벤트로 상의를 통해 추후 해당 이벤트를 수정하거나 제외시킨다</a:t>
            </a:r>
            <a:r>
              <a:rPr lang="en-US" altLang="ko-KR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3217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게임 이벤트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D9BA75-D5CE-2A90-3E83-3B3A6D2A5704}"/>
              </a:ext>
            </a:extLst>
          </p:cNvPr>
          <p:cNvSpPr txBox="1"/>
          <p:nvPr/>
        </p:nvSpPr>
        <p:spPr>
          <a:xfrm>
            <a:off x="234584" y="1254270"/>
            <a:ext cx="4038836" cy="675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13.</a:t>
            </a:r>
            <a:r>
              <a:rPr lang="ko-KR" altLang="en-US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보스 전투</a:t>
            </a:r>
            <a:r>
              <a:rPr lang="en-US" altLang="ko-KR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388E08-5FA6-6C20-9B03-44C58B6B2F1D}"/>
              </a:ext>
            </a:extLst>
          </p:cNvPr>
          <p:cNvSpPr txBox="1"/>
          <p:nvPr/>
        </p:nvSpPr>
        <p:spPr>
          <a:xfrm>
            <a:off x="734008" y="1895872"/>
            <a:ext cx="10966579" cy="4622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dirty="0" err="1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맵의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끝부분에서 발생하는 마지막 이벤트</a:t>
            </a:r>
            <a:endParaRPr lang="en-US" altLang="ko-KR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FontTx/>
              <a:buAutoNum type="alphaUcPeriod"/>
            </a:pP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특수 전투와 마찬가지로 탱크가 지정해 놓은 부분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타일 지정 필요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을 지나가면 강제 이벤트로 발생</a:t>
            </a:r>
            <a:endParaRPr lang="en-US" altLang="ko-KR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탱크와 카트는 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Idle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로 애니메이션 변경</a:t>
            </a:r>
            <a:endParaRPr lang="en-US" altLang="ko-KR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UI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를 이용한 연출 발생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경고 문구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아이콘을 활용한 긴박함 연출 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/ </a:t>
            </a:r>
            <a:r>
              <a:rPr lang="ko-KR" altLang="en-US" dirty="0" err="1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기획적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연출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lang="ko-KR" altLang="en-US" dirty="0" err="1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보스전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카메라 연출을 통하여 보스의 모습을 자세히 보여준다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 (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카메라 이동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플레이어 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-&gt; Enemy(Boss)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-&gt;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플레이어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연출 후 카트의 뒷부분에서 떨어진 위치에 백혈구 등장 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뒤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: 6, 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미리 위치 지정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dirty="0" err="1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보스전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진입</a:t>
            </a:r>
            <a:endParaRPr lang="en-US" altLang="ko-KR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dirty="0" err="1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맵의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좌측에서 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Enemy(Virus)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무리와 백혈구가 부딪혀서 싸운다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.(</a:t>
            </a:r>
            <a:r>
              <a:rPr lang="ko-KR" altLang="en-US" dirty="0" err="1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연출적인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역할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실제 플레이 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X)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dirty="0" err="1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맵의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우측에서 보스와 전투가 벌어진다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- </a:t>
            </a:r>
            <a:r>
              <a:rPr lang="ko-KR" altLang="en-US" dirty="0" err="1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미구현</a:t>
            </a:r>
            <a:r>
              <a:rPr lang="ko-KR" altLang="en-US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이벤트로 상의를 통해 추후 해당 이벤트를 수정하거나 제외시킨다</a:t>
            </a:r>
            <a:r>
              <a:rPr lang="en-US" altLang="ko-KR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5010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게임 이벤트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D9BA75-D5CE-2A90-3E83-3B3A6D2A5704}"/>
              </a:ext>
            </a:extLst>
          </p:cNvPr>
          <p:cNvSpPr txBox="1"/>
          <p:nvPr/>
        </p:nvSpPr>
        <p:spPr>
          <a:xfrm>
            <a:off x="234584" y="1254270"/>
            <a:ext cx="4038836" cy="675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14.</a:t>
            </a:r>
            <a:r>
              <a:rPr lang="ko-KR" altLang="en-US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보스 전투</a:t>
            </a:r>
            <a:r>
              <a:rPr lang="en-US" altLang="ko-KR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(2)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388E08-5FA6-6C20-9B03-44C58B6B2F1D}"/>
              </a:ext>
            </a:extLst>
          </p:cNvPr>
          <p:cNvSpPr txBox="1"/>
          <p:nvPr/>
        </p:nvSpPr>
        <p:spPr>
          <a:xfrm>
            <a:off x="734008" y="1895872"/>
            <a:ext cx="11121992" cy="4622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보스는 벽 형태의 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Enemy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로 등장</a:t>
            </a:r>
            <a:endParaRPr lang="en-US" altLang="ko-KR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보스를 직접 공격 불가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특정 타일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타일 지정 필요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 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중 랜덤하게 등장하는 보스의 세포를 공격해서 체력을 줄인다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보스는 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가지 공격 패턴과 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가지 필살기를 가진다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보스의 체력이 일정 이하로 떨어질 때마다 탱크의 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Shoot 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애니메이션 발생</a:t>
            </a:r>
            <a:endParaRPr lang="en-US" altLang="ko-KR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endParaRPr lang="en-US" altLang="ko-KR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endParaRPr lang="en-US" altLang="ko-KR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endParaRPr lang="en-US" altLang="ko-KR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endParaRPr lang="en-US" altLang="ko-KR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----------------------------------------------------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미구현</a:t>
            </a:r>
            <a:r>
              <a:rPr lang="ko-KR" altLang="en-US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이벤트로 상의를 통해 추후 해당 이벤트를 수정하거나 제외시킨다</a:t>
            </a:r>
            <a:r>
              <a:rPr lang="en-US" altLang="ko-KR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보스 캐릭터의 구현이 이루어져야 가능한 부분</a:t>
            </a:r>
            <a:endParaRPr lang="en-US" altLang="ko-KR" dirty="0">
              <a:solidFill>
                <a:srgbClr val="FF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55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54149A6-2E27-4D2B-B07C-8F4991A1D9F2}"/>
              </a:ext>
            </a:extLst>
          </p:cNvPr>
          <p:cNvSpPr txBox="1"/>
          <p:nvPr/>
        </p:nvSpPr>
        <p:spPr>
          <a:xfrm>
            <a:off x="1468073" y="1293771"/>
            <a:ext cx="9607751" cy="5111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게임 시작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강화 이벤트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플레이 씬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게임 이벤트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게임 플레이 요약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b="1" dirty="0" err="1">
                <a:solidFill>
                  <a:schemeClr val="bg1"/>
                </a:solidFill>
                <a:latin typeface="+mn-ea"/>
              </a:rPr>
              <a:t>스탯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행동 패턴 정리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맵 디자인 및 구성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UI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구성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오브젝트 목록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애니메이션 목록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201562A-44B7-405E-841B-C429EE62160C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 목차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A9E1E1F-554E-42CF-A8E8-02220D7BF94A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83FA5D3-456B-4B8F-9504-0F9F7F5D9B10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54DF8684-7DA7-4B87-AE94-1679FABC70DC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69297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게임 이벤트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D9BA75-D5CE-2A90-3E83-3B3A6D2A5704}"/>
              </a:ext>
            </a:extLst>
          </p:cNvPr>
          <p:cNvSpPr txBox="1"/>
          <p:nvPr/>
        </p:nvSpPr>
        <p:spPr>
          <a:xfrm>
            <a:off x="234584" y="1254270"/>
            <a:ext cx="4604084" cy="675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15.</a:t>
            </a:r>
            <a:r>
              <a:rPr lang="ko-KR" altLang="en-US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사망처리</a:t>
            </a:r>
            <a:r>
              <a:rPr lang="en-US" altLang="ko-KR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(NPC &amp; Enemy)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A9798D-E29A-FFFB-F93D-B4EBB9F59134}"/>
              </a:ext>
            </a:extLst>
          </p:cNvPr>
          <p:cNvSpPr txBox="1"/>
          <p:nvPr/>
        </p:nvSpPr>
        <p:spPr>
          <a:xfrm>
            <a:off x="734008" y="1895872"/>
            <a:ext cx="10957249" cy="467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NPC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또는 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Enemy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가 사망할 경우 각 객체에 정해진 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Dead 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애니메이션 발생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사망처리 한다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A004FE-CC44-2581-B15A-4B0E1AB744B9}"/>
              </a:ext>
            </a:extLst>
          </p:cNvPr>
          <p:cNvSpPr txBox="1"/>
          <p:nvPr/>
        </p:nvSpPr>
        <p:spPr>
          <a:xfrm>
            <a:off x="234584" y="2622044"/>
            <a:ext cx="4604084" cy="675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16.</a:t>
            </a:r>
            <a:r>
              <a:rPr lang="ko-KR" altLang="en-US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사망처리</a:t>
            </a:r>
            <a:r>
              <a:rPr lang="en-US" altLang="ko-KR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플레이어</a:t>
            </a:r>
            <a:r>
              <a:rPr lang="en-US" altLang="ko-KR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249400-420B-7B17-2AA8-BFD485014BA6}"/>
              </a:ext>
            </a:extLst>
          </p:cNvPr>
          <p:cNvSpPr txBox="1"/>
          <p:nvPr/>
        </p:nvSpPr>
        <p:spPr>
          <a:xfrm>
            <a:off x="734008" y="3263646"/>
            <a:ext cx="10957249" cy="3791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플레이어는 총 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3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개의 목숨을 가진다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플레이어의 체력이 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 될 경우 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Dead 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애니메이션 발생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애니메이션 종료 후 사망한 위치에서 다시 부활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(Idle).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총 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3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번까지 부활이 가능하다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4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번째로 체력이 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 되는 경우 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Dead 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애니메이션 발생하며 완전히 사망처리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해당 플레이어는 게임 진행 불가</a:t>
            </a:r>
            <a:endParaRPr lang="en-US" altLang="ko-KR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해당 플레이어의 카메라가 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Player -&gt; Tank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로 고정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게임이 클리어 혹은 실패로 종료되면 같이 게임 종료 처리한다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----------------------------------------------------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미구현</a:t>
            </a:r>
            <a:r>
              <a:rPr lang="ko-KR" altLang="en-US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이벤트로 상의를 통해 추후 해당 이벤트를 수정하거나 제외시킨다</a:t>
            </a:r>
            <a:r>
              <a:rPr lang="en-US" altLang="ko-KR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endParaRPr lang="en-US" altLang="ko-KR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3943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게임 이벤트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D9BA75-D5CE-2A90-3E83-3B3A6D2A5704}"/>
              </a:ext>
            </a:extLst>
          </p:cNvPr>
          <p:cNvSpPr txBox="1"/>
          <p:nvPr/>
        </p:nvSpPr>
        <p:spPr>
          <a:xfrm>
            <a:off x="234584" y="1254270"/>
            <a:ext cx="4038836" cy="675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17.</a:t>
            </a:r>
            <a:r>
              <a:rPr lang="ko-KR" altLang="en-US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게임 클리어</a:t>
            </a:r>
            <a:endParaRPr lang="en-US" altLang="ko-KR" sz="28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388E08-5FA6-6C20-9B03-44C58B6B2F1D}"/>
              </a:ext>
            </a:extLst>
          </p:cNvPr>
          <p:cNvSpPr txBox="1"/>
          <p:nvPr/>
        </p:nvSpPr>
        <p:spPr>
          <a:xfrm>
            <a:off x="734008" y="1895872"/>
            <a:ext cx="10966579" cy="4991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마지막 보스를 처치할 경우 발생하는 이벤트</a:t>
            </a: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연출로 이루어지는 부분이다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플레이어들 더 이상 행동 불가</a:t>
            </a: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탱크와 플레이어들이 완전히 맵 밖으로 나가는 연출과 함께 게임 클리어를 알리는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UI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표시</a:t>
            </a: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게임을 진행하는 동안 옮긴 산소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이산화탄소 점수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게임 클리어 타임 표시</a:t>
            </a: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1. </a:t>
            </a:r>
            <a:r>
              <a:rPr lang="ko-KR" altLang="en-US" sz="16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상호 작용</a:t>
            </a:r>
            <a:r>
              <a:rPr lang="en-US" altLang="ko-KR" sz="16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또는 </a:t>
            </a:r>
            <a:r>
              <a:rPr lang="en-US" altLang="ko-KR" sz="16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Enter</a:t>
            </a:r>
            <a:r>
              <a:rPr lang="ko-KR" altLang="en-US" sz="16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키를 누르면 다시 게임 타이틀 화면으로 돌아간다</a:t>
            </a:r>
            <a:r>
              <a:rPr lang="en-US" altLang="ko-KR" sz="16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endParaRPr lang="en-US" altLang="ko-KR" sz="1600" dirty="0">
              <a:solidFill>
                <a:srgbClr val="FF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70C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2. </a:t>
            </a:r>
            <a:r>
              <a:rPr lang="ko-KR" altLang="en-US" sz="1600" dirty="0">
                <a:solidFill>
                  <a:srgbClr val="0070C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게임 종료 </a:t>
            </a:r>
            <a:r>
              <a:rPr lang="ko-KR" altLang="en-US" sz="1600" dirty="0" err="1">
                <a:solidFill>
                  <a:srgbClr val="0070C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씬으로</a:t>
            </a:r>
            <a:r>
              <a:rPr lang="ko-KR" altLang="en-US" sz="1600" dirty="0">
                <a:solidFill>
                  <a:srgbClr val="0070C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넘어간다</a:t>
            </a:r>
            <a:r>
              <a:rPr lang="en-US" altLang="ko-KR" sz="1600" dirty="0">
                <a:solidFill>
                  <a:srgbClr val="0070C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70C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  엔딩 크레딧 또는 캐릭터 애니메이션을 이용한 연출을 보여주면서 게임을 마무리 시킨다</a:t>
            </a:r>
            <a:r>
              <a:rPr lang="en-US" altLang="ko-KR" sz="1600" dirty="0">
                <a:solidFill>
                  <a:srgbClr val="0070C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70C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  </a:t>
            </a:r>
            <a:r>
              <a:rPr lang="ko-KR" altLang="en-US" sz="1600" dirty="0">
                <a:solidFill>
                  <a:srgbClr val="0070C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상호 작용</a:t>
            </a:r>
            <a:r>
              <a:rPr lang="en-US" altLang="ko-KR" sz="1600" dirty="0">
                <a:solidFill>
                  <a:srgbClr val="0070C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600" dirty="0">
                <a:solidFill>
                  <a:srgbClr val="0070C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또는 </a:t>
            </a:r>
            <a:r>
              <a:rPr lang="en-US" altLang="ko-KR" sz="1600" dirty="0">
                <a:solidFill>
                  <a:srgbClr val="0070C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Enter</a:t>
            </a:r>
            <a:r>
              <a:rPr lang="ko-KR" altLang="en-US" sz="1600" dirty="0">
                <a:solidFill>
                  <a:srgbClr val="0070C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키를 누르면 다시 게임 타이틀 화면으로 돌아간다</a:t>
            </a:r>
            <a:r>
              <a:rPr lang="en-US" altLang="ko-KR" sz="1600" dirty="0">
                <a:solidFill>
                  <a:srgbClr val="0070C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----------------------------------------------------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err="1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미구현</a:t>
            </a:r>
            <a:r>
              <a:rPr lang="ko-KR" altLang="en-US" sz="16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이벤트로 상의를 통해 추후 해당 이벤트를 수정하거나 제외시킨다</a:t>
            </a:r>
            <a:r>
              <a:rPr lang="en-US" altLang="ko-KR" sz="16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3039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게임 이벤트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D9BA75-D5CE-2A90-3E83-3B3A6D2A5704}"/>
              </a:ext>
            </a:extLst>
          </p:cNvPr>
          <p:cNvSpPr txBox="1"/>
          <p:nvPr/>
        </p:nvSpPr>
        <p:spPr>
          <a:xfrm>
            <a:off x="234584" y="1254270"/>
            <a:ext cx="4038836" cy="675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18.</a:t>
            </a:r>
            <a:r>
              <a:rPr lang="ko-KR" altLang="en-US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게임 클리어 실패</a:t>
            </a:r>
            <a:endParaRPr lang="en-US" altLang="ko-KR" sz="28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388E08-5FA6-6C20-9B03-44C58B6B2F1D}"/>
              </a:ext>
            </a:extLst>
          </p:cNvPr>
          <p:cNvSpPr txBox="1"/>
          <p:nvPr/>
        </p:nvSpPr>
        <p:spPr>
          <a:xfrm>
            <a:off x="734008" y="1895872"/>
            <a:ext cx="10966579" cy="4857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탱크가 파괴될 경우 게임이 그대로 종료된다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1.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탱크가 지방과 충돌한 경우</a:t>
            </a: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2.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탱크가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Enemy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에 의하여 체력이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 될 경우</a:t>
            </a: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모든 플레이어가 목숨을 완전히 잃었을 경우 게임이 그대로 종료된다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게임 클리어 실패의 경우 탱크가 폭발하는 연출과 함께 클리어 실패를 알리는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UI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연출</a:t>
            </a: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FontTx/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게임을 진행하는 동안 옮긴 산소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이산화탄소 점수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게임 클리어 타임 표시</a:t>
            </a: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FontTx/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상호 작용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또는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Enter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키를 누르면 게임 타이틀 화면으로 돌아간다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Tx/>
              <a:buAutoNum type="alphaUcPeriod"/>
            </a:pP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FontTx/>
              <a:buAutoNum type="alphaUcPeriod"/>
            </a:pP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----------------------------------------------------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err="1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미구현</a:t>
            </a:r>
            <a:r>
              <a:rPr lang="ko-KR" altLang="en-US" sz="16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이벤트로 상의를 통해 추후 해당 이벤트를 수정하거나 제외시킨다</a:t>
            </a:r>
            <a:r>
              <a:rPr lang="en-US" altLang="ko-KR" sz="16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62747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오브젝트 목록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DF36D144-93A6-F2AD-BE9B-8B7860F57F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41670"/>
              </p:ext>
            </p:extLst>
          </p:nvPr>
        </p:nvGraphicFramePr>
        <p:xfrm>
          <a:off x="942392" y="1639442"/>
          <a:ext cx="10518088" cy="4079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46449">
                  <a:extLst>
                    <a:ext uri="{9D8B030D-6E8A-4147-A177-3AD203B41FA5}">
                      <a16:colId xmlns:a16="http://schemas.microsoft.com/office/drawing/2014/main" val="2704383684"/>
                    </a:ext>
                  </a:extLst>
                </a:gridCol>
                <a:gridCol w="1591621">
                  <a:extLst>
                    <a:ext uri="{9D8B030D-6E8A-4147-A177-3AD203B41FA5}">
                      <a16:colId xmlns:a16="http://schemas.microsoft.com/office/drawing/2014/main" val="1261848425"/>
                    </a:ext>
                  </a:extLst>
                </a:gridCol>
                <a:gridCol w="1276789">
                  <a:extLst>
                    <a:ext uri="{9D8B030D-6E8A-4147-A177-3AD203B41FA5}">
                      <a16:colId xmlns:a16="http://schemas.microsoft.com/office/drawing/2014/main" val="3668723432"/>
                    </a:ext>
                  </a:extLst>
                </a:gridCol>
                <a:gridCol w="1974411">
                  <a:extLst>
                    <a:ext uri="{9D8B030D-6E8A-4147-A177-3AD203B41FA5}">
                      <a16:colId xmlns:a16="http://schemas.microsoft.com/office/drawing/2014/main" val="1354581017"/>
                    </a:ext>
                  </a:extLst>
                </a:gridCol>
                <a:gridCol w="754041">
                  <a:extLst>
                    <a:ext uri="{9D8B030D-6E8A-4147-A177-3AD203B41FA5}">
                      <a16:colId xmlns:a16="http://schemas.microsoft.com/office/drawing/2014/main" val="2460496213"/>
                    </a:ext>
                  </a:extLst>
                </a:gridCol>
                <a:gridCol w="4174777">
                  <a:extLst>
                    <a:ext uri="{9D8B030D-6E8A-4147-A177-3AD203B41FA5}">
                      <a16:colId xmlns:a16="http://schemas.microsoft.com/office/drawing/2014/main" val="2479597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오브젝트 종류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파일명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213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Player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레드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Character_Red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PlayerCharacter</a:t>
                      </a:r>
                      <a:r>
                        <a:rPr lang="en-US" altLang="ko-KR" sz="1400" dirty="0"/>
                        <a:t>\Character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915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Player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그린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Character_Green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PlayerCharacter</a:t>
                      </a:r>
                      <a:r>
                        <a:rPr lang="en-US" altLang="ko-KR" sz="1400" dirty="0"/>
                        <a:t>\Character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857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Player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핑크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Character_Pink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PlayerCharacter</a:t>
                      </a:r>
                      <a:r>
                        <a:rPr lang="en-US" altLang="ko-KR" sz="1400" dirty="0"/>
                        <a:t>\Character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60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NPC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NPC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NPC_Cell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NPC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9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Enemy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바이러스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Virus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EnemyCharacter</a:t>
                      </a:r>
                      <a:r>
                        <a:rPr lang="en-US" altLang="ko-KR" sz="1400" dirty="0"/>
                        <a:t>\Virus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774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Enemy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폭발견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Dog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EnemyCharacter</a:t>
                      </a:r>
                      <a:r>
                        <a:rPr lang="en-US" altLang="ko-KR" sz="1400" dirty="0"/>
                        <a:t>\Dog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303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Enemy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세균벽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Virus_Wall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추가 예정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665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Enemy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기생충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Boss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추가 </a:t>
                      </a:r>
                      <a:r>
                        <a:rPr lang="ko-KR" altLang="en-US" sz="1400" dirty="0" err="1"/>
                        <a:t>에정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609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Tank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탱크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Tank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Tank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809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Tank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카트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Cart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Tank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575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4860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오브젝트 목록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DF36D144-93A6-F2AD-BE9B-8B7860F57F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058384"/>
              </p:ext>
            </p:extLst>
          </p:nvPr>
        </p:nvGraphicFramePr>
        <p:xfrm>
          <a:off x="962025" y="1639442"/>
          <a:ext cx="10498455" cy="48209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704383684"/>
                    </a:ext>
                  </a:extLst>
                </a:gridCol>
                <a:gridCol w="1594537">
                  <a:extLst>
                    <a:ext uri="{9D8B030D-6E8A-4147-A177-3AD203B41FA5}">
                      <a16:colId xmlns:a16="http://schemas.microsoft.com/office/drawing/2014/main" val="745716597"/>
                    </a:ext>
                  </a:extLst>
                </a:gridCol>
                <a:gridCol w="1276789">
                  <a:extLst>
                    <a:ext uri="{9D8B030D-6E8A-4147-A177-3AD203B41FA5}">
                      <a16:colId xmlns:a16="http://schemas.microsoft.com/office/drawing/2014/main" val="3668723432"/>
                    </a:ext>
                  </a:extLst>
                </a:gridCol>
                <a:gridCol w="1974411">
                  <a:extLst>
                    <a:ext uri="{9D8B030D-6E8A-4147-A177-3AD203B41FA5}">
                      <a16:colId xmlns:a16="http://schemas.microsoft.com/office/drawing/2014/main" val="1354581017"/>
                    </a:ext>
                  </a:extLst>
                </a:gridCol>
                <a:gridCol w="754041">
                  <a:extLst>
                    <a:ext uri="{9D8B030D-6E8A-4147-A177-3AD203B41FA5}">
                      <a16:colId xmlns:a16="http://schemas.microsoft.com/office/drawing/2014/main" val="2460496213"/>
                    </a:ext>
                  </a:extLst>
                </a:gridCol>
                <a:gridCol w="4174777">
                  <a:extLst>
                    <a:ext uri="{9D8B030D-6E8A-4147-A177-3AD203B41FA5}">
                      <a16:colId xmlns:a16="http://schemas.microsoft.com/office/drawing/2014/main" val="2479597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오브젝트 종류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파일명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위치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213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Weapon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면봉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Cotton_Swab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Weapon\</a:t>
                      </a:r>
                      <a:r>
                        <a:rPr lang="en-US" altLang="ko-KR" sz="1400" dirty="0" err="1"/>
                        <a:t>Player_Weapon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727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Weapon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체온계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Thermometer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Weapon\</a:t>
                      </a:r>
                      <a:r>
                        <a:rPr lang="en-US" altLang="ko-KR" sz="1400" dirty="0" err="1"/>
                        <a:t>Player_Weapon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63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Weapon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주사기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Syringe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Weapon\</a:t>
                      </a:r>
                      <a:r>
                        <a:rPr lang="en-US" altLang="ko-KR" sz="1400" dirty="0" err="1"/>
                        <a:t>Player_Weapon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912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Weapon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백팩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Backpack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Weapon\</a:t>
                      </a:r>
                      <a:r>
                        <a:rPr lang="en-US" altLang="ko-KR" sz="1400" dirty="0" err="1"/>
                        <a:t>Player_Bag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7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Weapon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백팩</a:t>
                      </a:r>
                      <a:r>
                        <a:rPr lang="en-US" altLang="ko-KR" sz="1400" dirty="0"/>
                        <a:t>02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Backpack02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Weapon\</a:t>
                      </a:r>
                      <a:r>
                        <a:rPr lang="en-US" altLang="ko-KR" sz="1400" dirty="0" err="1"/>
                        <a:t>Player_Bag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826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Weapon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백팩</a:t>
                      </a:r>
                      <a:r>
                        <a:rPr lang="en-US" altLang="ko-KR" sz="1400" dirty="0"/>
                        <a:t>03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Backpack03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506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Weapon\</a:t>
                      </a:r>
                      <a:r>
                        <a:rPr lang="en-US" altLang="ko-KR" sz="1400" dirty="0" err="1"/>
                        <a:t>Player_Bag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348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Weapon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알약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Pill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507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Weapon\</a:t>
                      </a:r>
                      <a:r>
                        <a:rPr lang="en-US" altLang="ko-KR" sz="1400" dirty="0" err="1"/>
                        <a:t>Player_Support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382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Weapon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약 봉투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Pill_Pack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508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Weapon\</a:t>
                      </a:r>
                      <a:r>
                        <a:rPr lang="en-US" altLang="ko-KR" sz="1400" dirty="0" err="1"/>
                        <a:t>Player_Support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082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Weapon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링거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Ringer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509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Weapon\</a:t>
                      </a:r>
                      <a:r>
                        <a:rPr lang="en-US" altLang="ko-KR" sz="1400" dirty="0" err="1"/>
                        <a:t>Player_Support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010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Weapon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레드 벨트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Belt_Red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511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Weapon\</a:t>
                      </a:r>
                      <a:r>
                        <a:rPr lang="en-US" altLang="ko-KR" sz="1400" dirty="0" err="1"/>
                        <a:t>Player_Belt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993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Weapon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그린 벨트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Belt_Green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512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Weapon\</a:t>
                      </a:r>
                      <a:r>
                        <a:rPr lang="en-US" altLang="ko-KR" sz="1400" dirty="0" err="1"/>
                        <a:t>Player_Belt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726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Weapon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핑크 벨트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Belt_Pink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513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Weapon\</a:t>
                      </a:r>
                      <a:r>
                        <a:rPr lang="en-US" altLang="ko-KR" sz="1400" dirty="0" err="1"/>
                        <a:t>Player_Belt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008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8267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오브젝트 목록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DF36D144-93A6-F2AD-BE9B-8B7860F57F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616696"/>
              </p:ext>
            </p:extLst>
          </p:nvPr>
        </p:nvGraphicFramePr>
        <p:xfrm>
          <a:off x="942975" y="1639442"/>
          <a:ext cx="10517506" cy="4079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42950">
                  <a:extLst>
                    <a:ext uri="{9D8B030D-6E8A-4147-A177-3AD203B41FA5}">
                      <a16:colId xmlns:a16="http://schemas.microsoft.com/office/drawing/2014/main" val="2704383684"/>
                    </a:ext>
                  </a:extLst>
                </a:gridCol>
                <a:gridCol w="1594538">
                  <a:extLst>
                    <a:ext uri="{9D8B030D-6E8A-4147-A177-3AD203B41FA5}">
                      <a16:colId xmlns:a16="http://schemas.microsoft.com/office/drawing/2014/main" val="3573067562"/>
                    </a:ext>
                  </a:extLst>
                </a:gridCol>
                <a:gridCol w="1276789">
                  <a:extLst>
                    <a:ext uri="{9D8B030D-6E8A-4147-A177-3AD203B41FA5}">
                      <a16:colId xmlns:a16="http://schemas.microsoft.com/office/drawing/2014/main" val="3668723432"/>
                    </a:ext>
                  </a:extLst>
                </a:gridCol>
                <a:gridCol w="1974411">
                  <a:extLst>
                    <a:ext uri="{9D8B030D-6E8A-4147-A177-3AD203B41FA5}">
                      <a16:colId xmlns:a16="http://schemas.microsoft.com/office/drawing/2014/main" val="1354581017"/>
                    </a:ext>
                  </a:extLst>
                </a:gridCol>
                <a:gridCol w="754041">
                  <a:extLst>
                    <a:ext uri="{9D8B030D-6E8A-4147-A177-3AD203B41FA5}">
                      <a16:colId xmlns:a16="http://schemas.microsoft.com/office/drawing/2014/main" val="2460496213"/>
                    </a:ext>
                  </a:extLst>
                </a:gridCol>
                <a:gridCol w="4174777">
                  <a:extLst>
                    <a:ext uri="{9D8B030D-6E8A-4147-A177-3AD203B41FA5}">
                      <a16:colId xmlns:a16="http://schemas.microsoft.com/office/drawing/2014/main" val="2479597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오브젝트 종류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파일명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213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Weapon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곡괭이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Pickax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521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Weapon\NPC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727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Weapon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방망이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Bet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522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Weapon\NPC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63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Weapon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산소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523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Weapon\NPC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912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Weapon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이산화탄소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524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Weapon\NPC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7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Weapon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뿅망치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Hammer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531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Weapon\Enemy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826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Map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큐브</a:t>
                      </a:r>
                    </a:p>
                  </a:txBody>
                  <a:tcPr>
                    <a:solidFill>
                      <a:srgbClr val="D1F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Cube</a:t>
                      </a:r>
                      <a:endParaRPr lang="ko-KR" altLang="en-US" sz="1400" dirty="0"/>
                    </a:p>
                  </a:txBody>
                  <a:tcPr>
                    <a:solidFill>
                      <a:srgbClr val="D1F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61</a:t>
                      </a:r>
                      <a:endParaRPr lang="ko-KR" altLang="en-US" sz="1400" dirty="0"/>
                    </a:p>
                  </a:txBody>
                  <a:tcPr>
                    <a:solidFill>
                      <a:srgbClr val="D1F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Map</a:t>
                      </a:r>
                      <a:endParaRPr lang="ko-KR" altLang="en-US" sz="1400" dirty="0"/>
                    </a:p>
                  </a:txBody>
                  <a:tcPr>
                    <a:solidFill>
                      <a:srgbClr val="D1F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348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4007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4007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강화판</a:t>
                      </a:r>
                      <a:endParaRPr lang="ko-KR" altLang="en-US" sz="1400" dirty="0"/>
                    </a:p>
                  </a:txBody>
                  <a:tcPr>
                    <a:solidFill>
                      <a:srgbClr val="FFC9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Plane</a:t>
                      </a:r>
                      <a:endParaRPr lang="ko-KR" altLang="en-US" sz="1400" dirty="0"/>
                    </a:p>
                  </a:txBody>
                  <a:tcPr>
                    <a:solidFill>
                      <a:srgbClr val="FFC9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71</a:t>
                      </a:r>
                      <a:endParaRPr lang="ko-KR" altLang="en-US" sz="1400" dirty="0"/>
                    </a:p>
                  </a:txBody>
                  <a:tcPr>
                    <a:solidFill>
                      <a:srgbClr val="FFC9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Object</a:t>
                      </a:r>
                      <a:endParaRPr lang="ko-KR" altLang="en-US" sz="1400" dirty="0"/>
                    </a:p>
                  </a:txBody>
                  <a:tcPr>
                    <a:solidFill>
                      <a:srgbClr val="FFC9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382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4007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4007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강화 바닥</a:t>
                      </a:r>
                    </a:p>
                  </a:txBody>
                  <a:tcPr>
                    <a:solidFill>
                      <a:srgbClr val="FFC9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BigPlane</a:t>
                      </a:r>
                      <a:endParaRPr lang="ko-KR" altLang="en-US" sz="1400" dirty="0"/>
                    </a:p>
                  </a:txBody>
                  <a:tcPr>
                    <a:solidFill>
                      <a:srgbClr val="FFC9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72</a:t>
                      </a:r>
                      <a:endParaRPr lang="ko-KR" altLang="en-US" sz="1400" dirty="0"/>
                    </a:p>
                  </a:txBody>
                  <a:tcPr>
                    <a:solidFill>
                      <a:srgbClr val="FFC9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Object</a:t>
                      </a:r>
                      <a:endParaRPr lang="ko-KR" altLang="en-US" sz="1400" dirty="0"/>
                    </a:p>
                  </a:txBody>
                  <a:tcPr>
                    <a:solidFill>
                      <a:srgbClr val="FFC9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082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4007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4007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지방</a:t>
                      </a:r>
                    </a:p>
                  </a:txBody>
                  <a:tcPr>
                    <a:solidFill>
                      <a:srgbClr val="FFC9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Fat</a:t>
                      </a:r>
                      <a:endParaRPr lang="ko-KR" altLang="en-US" sz="1400" dirty="0"/>
                    </a:p>
                  </a:txBody>
                  <a:tcPr>
                    <a:solidFill>
                      <a:srgbClr val="FFC9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73</a:t>
                      </a:r>
                      <a:endParaRPr lang="ko-KR" altLang="en-US" sz="1400" dirty="0"/>
                    </a:p>
                  </a:txBody>
                  <a:tcPr>
                    <a:solidFill>
                      <a:srgbClr val="FFC9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Object</a:t>
                      </a:r>
                      <a:endParaRPr lang="ko-KR" altLang="en-US" sz="1400" dirty="0"/>
                    </a:p>
                  </a:txBody>
                  <a:tcPr>
                    <a:solidFill>
                      <a:srgbClr val="FFC9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010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4007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4007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산소 공급소</a:t>
                      </a:r>
                    </a:p>
                  </a:txBody>
                  <a:tcPr>
                    <a:solidFill>
                      <a:srgbClr val="FFC9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House</a:t>
                      </a:r>
                      <a:endParaRPr lang="ko-KR" altLang="en-US" sz="1400" dirty="0"/>
                    </a:p>
                  </a:txBody>
                  <a:tcPr>
                    <a:solidFill>
                      <a:srgbClr val="FFC9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74</a:t>
                      </a:r>
                      <a:endParaRPr lang="ko-KR" altLang="en-US" sz="1400" dirty="0"/>
                    </a:p>
                  </a:txBody>
                  <a:tcPr>
                    <a:solidFill>
                      <a:srgbClr val="FFC9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Object</a:t>
                      </a:r>
                      <a:endParaRPr lang="ko-KR" altLang="en-US" sz="1400" dirty="0"/>
                    </a:p>
                  </a:txBody>
                  <a:tcPr>
                    <a:solidFill>
                      <a:srgbClr val="FFC9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335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568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애니메이션 목록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10" name="표 3">
            <a:extLst>
              <a:ext uri="{FF2B5EF4-FFF2-40B4-BE49-F238E27FC236}">
                <a16:creationId xmlns:a16="http://schemas.microsoft.com/office/drawing/2014/main" id="{E85E87CD-5BFC-BB7C-09FE-7A248FA02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271521"/>
              </p:ext>
            </p:extLst>
          </p:nvPr>
        </p:nvGraphicFramePr>
        <p:xfrm>
          <a:off x="1654862" y="1639442"/>
          <a:ext cx="9805618" cy="4450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04383684"/>
                    </a:ext>
                  </a:extLst>
                </a:gridCol>
                <a:gridCol w="1276789">
                  <a:extLst>
                    <a:ext uri="{9D8B030D-6E8A-4147-A177-3AD203B41FA5}">
                      <a16:colId xmlns:a16="http://schemas.microsoft.com/office/drawing/2014/main" val="3668723432"/>
                    </a:ext>
                  </a:extLst>
                </a:gridCol>
                <a:gridCol w="1974411">
                  <a:extLst>
                    <a:ext uri="{9D8B030D-6E8A-4147-A177-3AD203B41FA5}">
                      <a16:colId xmlns:a16="http://schemas.microsoft.com/office/drawing/2014/main" val="1354581017"/>
                    </a:ext>
                  </a:extLst>
                </a:gridCol>
                <a:gridCol w="754041">
                  <a:extLst>
                    <a:ext uri="{9D8B030D-6E8A-4147-A177-3AD203B41FA5}">
                      <a16:colId xmlns:a16="http://schemas.microsoft.com/office/drawing/2014/main" val="2460496213"/>
                    </a:ext>
                  </a:extLst>
                </a:gridCol>
                <a:gridCol w="4174777">
                  <a:extLst>
                    <a:ext uri="{9D8B030D-6E8A-4147-A177-3AD203B41FA5}">
                      <a16:colId xmlns:a16="http://schemas.microsoft.com/office/drawing/2014/main" val="2479597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오브젝트 종류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파일명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213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Player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대기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Idle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901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PlayerCharacter</a:t>
                      </a:r>
                      <a:r>
                        <a:rPr lang="en-US" altLang="ko-KR" sz="1400" dirty="0"/>
                        <a:t>\Animation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915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Player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대기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무기</a:t>
                      </a:r>
                      <a:r>
                        <a:rPr lang="en-US" altLang="ko-KR" sz="1400" dirty="0"/>
                        <a:t>X)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Idle_None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901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PlayerCharacter</a:t>
                      </a:r>
                      <a:r>
                        <a:rPr lang="en-US" altLang="ko-KR" sz="1400" dirty="0"/>
                        <a:t>\Animation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857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Player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달리기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Running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902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PlayerCharacter</a:t>
                      </a:r>
                      <a:r>
                        <a:rPr lang="en-US" altLang="ko-KR" sz="1400" dirty="0"/>
                        <a:t>\Animation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60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Player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달리기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무기</a:t>
                      </a:r>
                      <a:r>
                        <a:rPr lang="en-US" altLang="ko-KR" sz="1400" dirty="0"/>
                        <a:t>X)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Running_None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902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PlayerCharacter</a:t>
                      </a:r>
                      <a:r>
                        <a:rPr lang="en-US" altLang="ko-KR" sz="1400" dirty="0"/>
                        <a:t>\Animation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9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맑은 고딕" panose="020B0503020000020004" pitchFamily="50" charset="-127"/>
                          <a:cs typeface="+mn-cs"/>
                        </a:rPr>
                        <a:t>Player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사망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Dead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903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PlayerCharacter</a:t>
                      </a:r>
                      <a:r>
                        <a:rPr lang="en-US" altLang="ko-KR" sz="1400" dirty="0"/>
                        <a:t>\Animation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774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맑은 고딕" panose="020B0503020000020004" pitchFamily="50" charset="-127"/>
                          <a:cs typeface="+mn-cs"/>
                        </a:rPr>
                        <a:t>Player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공격</a:t>
                      </a:r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Attacking_1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904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PlayerCharacter</a:t>
                      </a:r>
                      <a:r>
                        <a:rPr lang="en-US" altLang="ko-KR" sz="1400" dirty="0"/>
                        <a:t>\Animation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303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맑은 고딕" panose="020B0503020000020004" pitchFamily="50" charset="-127"/>
                          <a:cs typeface="+mn-cs"/>
                        </a:rPr>
                        <a:t>Player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공격</a:t>
                      </a:r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Attacking_2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905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PlayerCharacter</a:t>
                      </a:r>
                      <a:r>
                        <a:rPr lang="en-US" altLang="ko-KR" sz="1400" dirty="0"/>
                        <a:t>\Animation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665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맑은 고딕" panose="020B0503020000020004" pitchFamily="50" charset="-127"/>
                          <a:cs typeface="+mn-cs"/>
                        </a:rPr>
                        <a:t>Player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공격</a:t>
                      </a:r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Attacking_3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906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PlayerCharacter</a:t>
                      </a:r>
                      <a:r>
                        <a:rPr lang="en-US" altLang="ko-KR" sz="1400" dirty="0"/>
                        <a:t>\Animation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609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맑은 고딕" panose="020B0503020000020004" pitchFamily="50" charset="-127"/>
                          <a:cs typeface="+mn-cs"/>
                        </a:rPr>
                        <a:t>Player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공격 스킬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Skill_1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907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PlayerCharacter</a:t>
                      </a:r>
                      <a:r>
                        <a:rPr lang="en-US" altLang="ko-KR" sz="1400" dirty="0"/>
                        <a:t>\Animation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809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맑은 고딕" panose="020B0503020000020004" pitchFamily="50" charset="-127"/>
                          <a:cs typeface="+mn-cs"/>
                        </a:rPr>
                        <a:t>Player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서포터 스킬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Skill_2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908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PlayerCharacter</a:t>
                      </a:r>
                      <a:r>
                        <a:rPr lang="en-US" altLang="ko-KR" sz="1400" dirty="0"/>
                        <a:t>\Animation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575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맑은 고딕" panose="020B0503020000020004" pitchFamily="50" charset="-127"/>
                          <a:cs typeface="+mn-cs"/>
                        </a:rPr>
                        <a:t>Player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힐러</a:t>
                      </a:r>
                      <a:r>
                        <a:rPr lang="ko-KR" altLang="en-US" sz="1400" dirty="0"/>
                        <a:t> 스킬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Skill_3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909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PlayerCharacter</a:t>
                      </a:r>
                      <a:r>
                        <a:rPr lang="en-US" altLang="ko-KR" sz="1400" dirty="0"/>
                        <a:t>\Animation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210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385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애니메이션 목록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10" name="표 3">
            <a:extLst>
              <a:ext uri="{FF2B5EF4-FFF2-40B4-BE49-F238E27FC236}">
                <a16:creationId xmlns:a16="http://schemas.microsoft.com/office/drawing/2014/main" id="{E85E87CD-5BFC-BB7C-09FE-7A248FA02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60050"/>
              </p:ext>
            </p:extLst>
          </p:nvPr>
        </p:nvGraphicFramePr>
        <p:xfrm>
          <a:off x="1654862" y="1639442"/>
          <a:ext cx="9805618" cy="2595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04383684"/>
                    </a:ext>
                  </a:extLst>
                </a:gridCol>
                <a:gridCol w="1276789">
                  <a:extLst>
                    <a:ext uri="{9D8B030D-6E8A-4147-A177-3AD203B41FA5}">
                      <a16:colId xmlns:a16="http://schemas.microsoft.com/office/drawing/2014/main" val="3668723432"/>
                    </a:ext>
                  </a:extLst>
                </a:gridCol>
                <a:gridCol w="1974411">
                  <a:extLst>
                    <a:ext uri="{9D8B030D-6E8A-4147-A177-3AD203B41FA5}">
                      <a16:colId xmlns:a16="http://schemas.microsoft.com/office/drawing/2014/main" val="1354581017"/>
                    </a:ext>
                  </a:extLst>
                </a:gridCol>
                <a:gridCol w="754041">
                  <a:extLst>
                    <a:ext uri="{9D8B030D-6E8A-4147-A177-3AD203B41FA5}">
                      <a16:colId xmlns:a16="http://schemas.microsoft.com/office/drawing/2014/main" val="2460496213"/>
                    </a:ext>
                  </a:extLst>
                </a:gridCol>
                <a:gridCol w="4174777">
                  <a:extLst>
                    <a:ext uri="{9D8B030D-6E8A-4147-A177-3AD203B41FA5}">
                      <a16:colId xmlns:a16="http://schemas.microsoft.com/office/drawing/2014/main" val="2479597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오브젝트 종류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파일명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213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맑은 고딕" panose="020B0503020000020004" pitchFamily="50" charset="-127"/>
                          <a:cs typeface="+mn-cs"/>
                        </a:rPr>
                        <a:t>NPC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대기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NPC_Idle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910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NPC\Animation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915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맑은 고딕" panose="020B0503020000020004" pitchFamily="50" charset="-127"/>
                          <a:cs typeface="+mn-cs"/>
                        </a:rPr>
                        <a:t>NPC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휴식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NPC_Rest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911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NPC\Animation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857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맑은 고딕" panose="020B0503020000020004" pitchFamily="50" charset="-127"/>
                          <a:cs typeface="+mn-cs"/>
                        </a:rPr>
                        <a:t>NPC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달리기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NPC_Running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912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NPC\Animation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60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맑은 고딕" panose="020B0503020000020004" pitchFamily="50" charset="-127"/>
                          <a:cs typeface="+mn-cs"/>
                        </a:rPr>
                        <a:t>NPC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공격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NPC_Attacking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913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NPC\Animation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9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맑은 고딕" panose="020B0503020000020004" pitchFamily="50" charset="-127"/>
                          <a:cs typeface="+mn-cs"/>
                        </a:rPr>
                        <a:t>NPC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땅 파기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NPC_Digging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914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NPC\Animation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774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맑은 고딕" panose="020B0503020000020004" pitchFamily="50" charset="-127"/>
                          <a:cs typeface="+mn-cs"/>
                        </a:rPr>
                        <a:t>NPC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사망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NPC_Dead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915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NPC\Animation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303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17552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애니메이션 목록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10" name="표 3">
            <a:extLst>
              <a:ext uri="{FF2B5EF4-FFF2-40B4-BE49-F238E27FC236}">
                <a16:creationId xmlns:a16="http://schemas.microsoft.com/office/drawing/2014/main" id="{E85E87CD-5BFC-BB7C-09FE-7A248FA02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979382"/>
              </p:ext>
            </p:extLst>
          </p:nvPr>
        </p:nvGraphicFramePr>
        <p:xfrm>
          <a:off x="1654862" y="1639442"/>
          <a:ext cx="9805618" cy="33375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04383684"/>
                    </a:ext>
                  </a:extLst>
                </a:gridCol>
                <a:gridCol w="1276789">
                  <a:extLst>
                    <a:ext uri="{9D8B030D-6E8A-4147-A177-3AD203B41FA5}">
                      <a16:colId xmlns:a16="http://schemas.microsoft.com/office/drawing/2014/main" val="3668723432"/>
                    </a:ext>
                  </a:extLst>
                </a:gridCol>
                <a:gridCol w="1974411">
                  <a:extLst>
                    <a:ext uri="{9D8B030D-6E8A-4147-A177-3AD203B41FA5}">
                      <a16:colId xmlns:a16="http://schemas.microsoft.com/office/drawing/2014/main" val="1354581017"/>
                    </a:ext>
                  </a:extLst>
                </a:gridCol>
                <a:gridCol w="754041">
                  <a:extLst>
                    <a:ext uri="{9D8B030D-6E8A-4147-A177-3AD203B41FA5}">
                      <a16:colId xmlns:a16="http://schemas.microsoft.com/office/drawing/2014/main" val="2460496213"/>
                    </a:ext>
                  </a:extLst>
                </a:gridCol>
                <a:gridCol w="4174777">
                  <a:extLst>
                    <a:ext uri="{9D8B030D-6E8A-4147-A177-3AD203B41FA5}">
                      <a16:colId xmlns:a16="http://schemas.microsoft.com/office/drawing/2014/main" val="2479597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오브젝트 종류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파일명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213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맑은 고딕" panose="020B0503020000020004" pitchFamily="50" charset="-127"/>
                          <a:cs typeface="+mn-cs"/>
                        </a:rPr>
                        <a:t>Enemy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대기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Virus_Idle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921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EnemyCharacter</a:t>
                      </a:r>
                      <a:r>
                        <a:rPr lang="en-US" altLang="ko-KR" sz="1400" dirty="0"/>
                        <a:t>\Virus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915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맑은 고딕" panose="020B0503020000020004" pitchFamily="50" charset="-127"/>
                          <a:cs typeface="+mn-cs"/>
                        </a:rPr>
                        <a:t>Enemy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달리기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Virus_Running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922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EnemyCharacter</a:t>
                      </a:r>
                      <a:r>
                        <a:rPr lang="en-US" altLang="ko-KR" sz="1400" dirty="0"/>
                        <a:t>\Virus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857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맑은 고딕" panose="020B0503020000020004" pitchFamily="50" charset="-127"/>
                          <a:cs typeface="+mn-cs"/>
                        </a:rPr>
                        <a:t>Enemy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공격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Virus_Attacking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923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EnemyCharacter</a:t>
                      </a:r>
                      <a:r>
                        <a:rPr lang="en-US" altLang="ko-KR" sz="1400" dirty="0"/>
                        <a:t>\Virus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60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맑은 고딕" panose="020B0503020000020004" pitchFamily="50" charset="-127"/>
                          <a:cs typeface="+mn-cs"/>
                        </a:rPr>
                        <a:t>Enemy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사망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Virus_Dead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924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EnemyCharacter</a:t>
                      </a:r>
                      <a:r>
                        <a:rPr lang="en-US" altLang="ko-KR" sz="1400" dirty="0"/>
                        <a:t>\Virus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9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맑은 고딕" panose="020B0503020000020004" pitchFamily="50" charset="-127"/>
                          <a:cs typeface="+mn-cs"/>
                        </a:rPr>
                        <a:t>Enemy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대기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Dog_Idle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925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EnemyCharacter</a:t>
                      </a:r>
                      <a:r>
                        <a:rPr lang="en-US" altLang="ko-KR" sz="1400" dirty="0"/>
                        <a:t>\Dog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774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맑은 고딕" panose="020B0503020000020004" pitchFamily="50" charset="-127"/>
                          <a:cs typeface="+mn-cs"/>
                        </a:rPr>
                        <a:t>Enemy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달리기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Dog_Running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926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EnemyCharacter</a:t>
                      </a:r>
                      <a:r>
                        <a:rPr lang="en-US" altLang="ko-KR" sz="1400" dirty="0"/>
                        <a:t>\Dog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303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맑은 고딕" panose="020B0503020000020004" pitchFamily="50" charset="-127"/>
                          <a:cs typeface="+mn-cs"/>
                        </a:rPr>
                        <a:t>Enemy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뛰어들기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Dog_Jump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927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EnemyCharacter</a:t>
                      </a:r>
                      <a:r>
                        <a:rPr lang="en-US" altLang="ko-KR" sz="1400" dirty="0"/>
                        <a:t>\Dog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305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맑은 고딕" panose="020B0503020000020004" pitchFamily="50" charset="-127"/>
                          <a:cs typeface="+mn-cs"/>
                        </a:rPr>
                        <a:t>Enemy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폭발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Dog_Bomb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928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추가 예정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846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66446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애니메이션 목록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10" name="표 3">
            <a:extLst>
              <a:ext uri="{FF2B5EF4-FFF2-40B4-BE49-F238E27FC236}">
                <a16:creationId xmlns:a16="http://schemas.microsoft.com/office/drawing/2014/main" id="{E85E87CD-5BFC-BB7C-09FE-7A248FA02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574750"/>
              </p:ext>
            </p:extLst>
          </p:nvPr>
        </p:nvGraphicFramePr>
        <p:xfrm>
          <a:off x="1654862" y="1639442"/>
          <a:ext cx="9805618" cy="3708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04383684"/>
                    </a:ext>
                  </a:extLst>
                </a:gridCol>
                <a:gridCol w="1276789">
                  <a:extLst>
                    <a:ext uri="{9D8B030D-6E8A-4147-A177-3AD203B41FA5}">
                      <a16:colId xmlns:a16="http://schemas.microsoft.com/office/drawing/2014/main" val="3668723432"/>
                    </a:ext>
                  </a:extLst>
                </a:gridCol>
                <a:gridCol w="1974411">
                  <a:extLst>
                    <a:ext uri="{9D8B030D-6E8A-4147-A177-3AD203B41FA5}">
                      <a16:colId xmlns:a16="http://schemas.microsoft.com/office/drawing/2014/main" val="1354581017"/>
                    </a:ext>
                  </a:extLst>
                </a:gridCol>
                <a:gridCol w="754041">
                  <a:extLst>
                    <a:ext uri="{9D8B030D-6E8A-4147-A177-3AD203B41FA5}">
                      <a16:colId xmlns:a16="http://schemas.microsoft.com/office/drawing/2014/main" val="2460496213"/>
                    </a:ext>
                  </a:extLst>
                </a:gridCol>
                <a:gridCol w="4174777">
                  <a:extLst>
                    <a:ext uri="{9D8B030D-6E8A-4147-A177-3AD203B41FA5}">
                      <a16:colId xmlns:a16="http://schemas.microsoft.com/office/drawing/2014/main" val="2479597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오브젝트 종류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파일명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213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맑은 고딕" panose="020B0503020000020004" pitchFamily="50" charset="-127"/>
                          <a:cs typeface="+mn-cs"/>
                        </a:rPr>
                        <a:t>Tank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대기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Tank_Idle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941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Tank\Tank Animation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915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맑은 고딕" panose="020B0503020000020004" pitchFamily="50" charset="-127"/>
                          <a:cs typeface="+mn-cs"/>
                        </a:rPr>
                        <a:t>Tank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대기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뒤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Tank_Idle_Back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942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Tank\Tank Animation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857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맑은 고딕" panose="020B0503020000020004" pitchFamily="50" charset="-127"/>
                          <a:cs typeface="+mn-cs"/>
                        </a:rPr>
                        <a:t>Tank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이동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Tank_Move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943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Tank\Tank Animation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60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맑은 고딕" panose="020B0503020000020004" pitchFamily="50" charset="-127"/>
                          <a:cs typeface="+mn-cs"/>
                        </a:rPr>
                        <a:t>Tank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발사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Tank_Shoot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944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Tank\Tank Animation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9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맑은 고딕" panose="020B0503020000020004" pitchFamily="50" charset="-127"/>
                          <a:cs typeface="+mn-cs"/>
                        </a:rPr>
                        <a:t>Tank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발사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뒤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Tank_Shoot_Back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945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Tank\Tank Animation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774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맑은 고딕" panose="020B0503020000020004" pitchFamily="50" charset="-127"/>
                          <a:cs typeface="+mn-cs"/>
                        </a:rPr>
                        <a:t>Tank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뒤로 돌기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Tank_Turn_to_Back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946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Tank\Tank Animation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303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맑은 고딕" panose="020B0503020000020004" pitchFamily="50" charset="-127"/>
                          <a:cs typeface="+mn-cs"/>
                        </a:rPr>
                        <a:t>Tank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앞으로 돌기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Tank_Turn_to_Front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947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Tank\Tank Animation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305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맑은 고딕" panose="020B0503020000020004" pitchFamily="50" charset="-127"/>
                          <a:cs typeface="+mn-cs"/>
                        </a:rPr>
                        <a:t>Tank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카트 이동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Cart_Move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948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Tank\Cart Animation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84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맑은 고딕" panose="020B0503020000020004" pitchFamily="50" charset="-127"/>
                          <a:cs typeface="+mn-cs"/>
                        </a:rPr>
                        <a:t>Object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rgbClr val="B4007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지방 파괴</a:t>
                      </a:r>
                    </a:p>
                  </a:txBody>
                  <a:tcPr>
                    <a:solidFill>
                      <a:srgbClr val="FFC9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Fat_Break</a:t>
                      </a:r>
                      <a:endParaRPr lang="ko-KR" altLang="en-US" sz="1400" dirty="0"/>
                    </a:p>
                  </a:txBody>
                  <a:tcPr>
                    <a:solidFill>
                      <a:srgbClr val="FFC9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971</a:t>
                      </a:r>
                      <a:endParaRPr lang="ko-KR" altLang="en-US" sz="1400" dirty="0"/>
                    </a:p>
                  </a:txBody>
                  <a:tcPr>
                    <a:solidFill>
                      <a:srgbClr val="FFC9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Object</a:t>
                      </a:r>
                      <a:endParaRPr lang="ko-KR" altLang="en-US" sz="1400" dirty="0"/>
                    </a:p>
                  </a:txBody>
                  <a:tcPr>
                    <a:solidFill>
                      <a:srgbClr val="FFC9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922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3643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게임 시작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4" name="그림 3" descr="실내이(가) 표시된 사진&#10;&#10;자동 생성된 설명">
            <a:extLst>
              <a:ext uri="{FF2B5EF4-FFF2-40B4-BE49-F238E27FC236}">
                <a16:creationId xmlns:a16="http://schemas.microsoft.com/office/drawing/2014/main" id="{6C7739CC-9EC5-C319-D02B-9C387DC6F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64" y="2028847"/>
            <a:ext cx="5505285" cy="30967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D9BA75-D5CE-2A90-3E83-3B3A6D2A5704}"/>
              </a:ext>
            </a:extLst>
          </p:cNvPr>
          <p:cNvSpPr txBox="1"/>
          <p:nvPr/>
        </p:nvSpPr>
        <p:spPr>
          <a:xfrm>
            <a:off x="6582998" y="2481913"/>
            <a:ext cx="4199302" cy="1894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게임 타이틀 이미지 등장</a:t>
            </a:r>
            <a:endParaRPr lang="en-US" altLang="ko-KR" sz="20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플레이어 아이디 입력 창 추가</a:t>
            </a:r>
            <a:endParaRPr lang="en-US" altLang="ko-KR" sz="2000" dirty="0">
              <a:solidFill>
                <a:srgbClr val="FF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플레이어 아이디 입력 후 </a:t>
            </a:r>
            <a:r>
              <a:rPr lang="ko-KR" altLang="en-US" sz="2000" dirty="0" err="1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엔터</a:t>
            </a:r>
            <a:r>
              <a:rPr lang="ko-KR" altLang="en-US" sz="20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시 게임 시작</a:t>
            </a:r>
            <a:endParaRPr lang="en-US" altLang="ko-KR" sz="2000" dirty="0">
              <a:solidFill>
                <a:srgbClr val="FF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2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게임 시작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CAA6AE-D9C5-6F24-6B73-EC7075694A14}"/>
              </a:ext>
            </a:extLst>
          </p:cNvPr>
          <p:cNvSpPr txBox="1"/>
          <p:nvPr/>
        </p:nvSpPr>
        <p:spPr>
          <a:xfrm>
            <a:off x="1046348" y="1695472"/>
            <a:ext cx="9602602" cy="3002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-</a:t>
            </a:r>
            <a:r>
              <a:rPr lang="ko-KR" altLang="en-US" sz="28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대기실</a:t>
            </a:r>
            <a:r>
              <a:rPr lang="en-US" altLang="ko-KR" sz="28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-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게임 시작 후 입장 가능한 방이 표시</a:t>
            </a:r>
            <a:endParaRPr lang="en-US" altLang="ko-KR" sz="20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플레이어가 방에 입장하면 자동으로 순차적으로 캐릭터 배정 </a:t>
            </a:r>
            <a:r>
              <a:rPr lang="en-US" altLang="ko-KR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레드</a:t>
            </a:r>
            <a:r>
              <a:rPr lang="en-US" altLang="ko-KR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-&gt;</a:t>
            </a:r>
            <a:r>
              <a:rPr lang="ko-KR" altLang="en-US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그린</a:t>
            </a:r>
            <a:r>
              <a:rPr lang="en-US" altLang="ko-KR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-&gt;</a:t>
            </a:r>
            <a:r>
              <a:rPr lang="ko-KR" altLang="en-US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핑크</a:t>
            </a:r>
            <a:r>
              <a:rPr lang="en-US" altLang="ko-KR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첫번째 플레이어</a:t>
            </a:r>
            <a:r>
              <a:rPr lang="en-US" altLang="ko-KR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방장</a:t>
            </a:r>
            <a:r>
              <a:rPr lang="en-US" altLang="ko-KR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ko-KR" altLang="en-US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 게임 시작 가능</a:t>
            </a:r>
            <a:endParaRPr lang="en-US" altLang="ko-KR" sz="20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플레이어 인원 수와 상관없이 게임 시작 가능</a:t>
            </a:r>
            <a:endParaRPr lang="en-US" altLang="ko-KR" sz="20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이미 게임이 시작된 방은 입장 불가로 표시가 뜨며 입장이 불가능</a:t>
            </a:r>
            <a:endParaRPr lang="en-US" altLang="ko-KR" sz="20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7327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강화 이벤트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D9BA75-D5CE-2A90-3E83-3B3A6D2A5704}"/>
              </a:ext>
            </a:extLst>
          </p:cNvPr>
          <p:cNvSpPr txBox="1"/>
          <p:nvPr/>
        </p:nvSpPr>
        <p:spPr>
          <a:xfrm>
            <a:off x="1046348" y="1254270"/>
            <a:ext cx="9602602" cy="466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3</a:t>
            </a:r>
            <a:r>
              <a:rPr lang="ko-KR" altLang="en-US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개의 강화 칸 등장</a:t>
            </a:r>
            <a:endParaRPr lang="en-US" altLang="ko-KR" sz="20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플레이어가 각 </a:t>
            </a:r>
            <a:r>
              <a:rPr lang="ko-KR" altLang="en-US" sz="2000" dirty="0" err="1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강화칸에서</a:t>
            </a:r>
            <a:r>
              <a:rPr lang="ko-KR" altLang="en-US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상호작용 시 장비 및 능력치 변경</a:t>
            </a:r>
            <a:endParaRPr lang="en-US" altLang="ko-KR" sz="20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강화는 무제한으로 진행할 수 있다</a:t>
            </a:r>
            <a:r>
              <a:rPr lang="en-US" altLang="ko-KR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강화는 다른 플레이어와 중복이 가능하다</a:t>
            </a:r>
            <a:r>
              <a:rPr lang="en-US" altLang="ko-KR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30</a:t>
            </a:r>
            <a:r>
              <a:rPr lang="ko-KR" altLang="en-US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 경과 시 자동으로 게임 </a:t>
            </a:r>
            <a:r>
              <a:rPr lang="ko-KR" altLang="en-US" sz="2000" dirty="0" err="1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씬으로</a:t>
            </a:r>
            <a:r>
              <a:rPr lang="ko-KR" altLang="en-US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넘어간다</a:t>
            </a:r>
            <a:r>
              <a:rPr lang="en-US" altLang="ko-KR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20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-</a:t>
            </a:r>
            <a:r>
              <a:rPr lang="ko-KR" altLang="en-US" sz="20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예외 처리</a:t>
            </a:r>
            <a:r>
              <a:rPr lang="en-US" altLang="ko-KR" sz="20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-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만약 강화를 하지 않은 플레이어가 있는 상태에서 게임 </a:t>
            </a:r>
            <a:r>
              <a:rPr lang="ko-KR" altLang="en-US" sz="2000" dirty="0" err="1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씬으로</a:t>
            </a:r>
            <a:r>
              <a:rPr lang="ko-KR" altLang="en-US" sz="20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넘어갈 경우</a:t>
            </a:r>
            <a:endParaRPr lang="en-US" altLang="ko-KR" sz="2000" dirty="0">
              <a:solidFill>
                <a:srgbClr val="FF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강화하지 않은 플레이어들을 </a:t>
            </a:r>
            <a:r>
              <a:rPr lang="en-US" altLang="ko-KR" sz="20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‘</a:t>
            </a:r>
            <a:r>
              <a:rPr lang="ko-KR" altLang="en-US" sz="20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공격강화</a:t>
            </a:r>
            <a:r>
              <a:rPr lang="en-US" altLang="ko-KR" sz="20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’</a:t>
            </a:r>
            <a:r>
              <a:rPr lang="ko-KR" altLang="en-US" sz="20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로 통일시킨다</a:t>
            </a:r>
            <a:r>
              <a:rPr lang="en-US" altLang="ko-KR" sz="20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대기실 </a:t>
            </a:r>
            <a:r>
              <a:rPr lang="en-US" altLang="ko-KR" sz="20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20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방장이 게임시작 클릭하는 부분</a:t>
            </a:r>
            <a:r>
              <a:rPr lang="en-US" altLang="ko-KR" sz="20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ko-KR" altLang="en-US" sz="20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으로 돌아간다</a:t>
            </a:r>
            <a:r>
              <a:rPr lang="en-US" altLang="ko-KR" sz="20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1087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플레이 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D9BA75-D5CE-2A90-3E83-3B3A6D2A5704}"/>
              </a:ext>
            </a:extLst>
          </p:cNvPr>
          <p:cNvSpPr txBox="1"/>
          <p:nvPr/>
        </p:nvSpPr>
        <p:spPr>
          <a:xfrm>
            <a:off x="1046348" y="1254270"/>
            <a:ext cx="9602602" cy="466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카메라 뷰</a:t>
            </a:r>
            <a:r>
              <a:rPr lang="en-US" altLang="ko-KR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lang="ko-KR" altLang="en-US" sz="2000" dirty="0" err="1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탑뷰에</a:t>
            </a:r>
            <a:r>
              <a:rPr lang="ko-KR" altLang="en-US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가까운 사이드 뷰</a:t>
            </a:r>
            <a:endParaRPr lang="en-US" altLang="ko-KR" sz="20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진행방향</a:t>
            </a:r>
            <a:r>
              <a:rPr lang="en-US" altLang="ko-KR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lang="ko-KR" altLang="en-US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좌 </a:t>
            </a:r>
            <a:r>
              <a:rPr lang="en-US" altLang="ko-KR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-&gt; </a:t>
            </a:r>
            <a:r>
              <a:rPr lang="ko-KR" altLang="en-US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우</a:t>
            </a:r>
            <a:endParaRPr lang="en-US" altLang="ko-KR" sz="20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구성 오브젝트</a:t>
            </a:r>
            <a:r>
              <a:rPr lang="en-US" altLang="ko-KR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맵 제외</a:t>
            </a:r>
            <a:r>
              <a:rPr lang="en-US" altLang="ko-KR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 - </a:t>
            </a:r>
            <a:r>
              <a:rPr lang="ko-KR" altLang="en-US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장식 오브젝트</a:t>
            </a:r>
            <a:endParaRPr lang="en-US" altLang="ko-KR" sz="20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 - </a:t>
            </a:r>
            <a:r>
              <a:rPr lang="ko-KR" altLang="en-US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산소 공급소</a:t>
            </a:r>
            <a:endParaRPr lang="en-US" altLang="ko-KR" sz="20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 - </a:t>
            </a:r>
            <a:r>
              <a:rPr lang="ko-KR" altLang="en-US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플레이어 캐릭터</a:t>
            </a:r>
            <a:r>
              <a:rPr lang="en-US" altLang="ko-KR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(3</a:t>
            </a:r>
            <a:r>
              <a:rPr lang="ko-KR" altLang="en-US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종</a:t>
            </a:r>
            <a:r>
              <a:rPr lang="en-US" altLang="ko-KR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 - NPC(2</a:t>
            </a:r>
            <a:r>
              <a:rPr lang="ko-KR" altLang="en-US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종</a:t>
            </a:r>
            <a:r>
              <a:rPr lang="en-US" altLang="ko-KR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 - Enemy(4</a:t>
            </a:r>
            <a:r>
              <a:rPr lang="ko-KR" altLang="en-US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종</a:t>
            </a:r>
            <a:r>
              <a:rPr lang="en-US" altLang="ko-KR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 - </a:t>
            </a:r>
            <a:r>
              <a:rPr lang="ko-KR" altLang="en-US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탱크</a:t>
            </a:r>
            <a:r>
              <a:rPr lang="en-US" altLang="ko-KR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카트</a:t>
            </a:r>
            <a:endParaRPr lang="en-US" altLang="ko-KR" sz="20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 - </a:t>
            </a:r>
            <a:r>
              <a:rPr lang="ko-KR" altLang="en-US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지방</a:t>
            </a:r>
            <a:r>
              <a:rPr lang="en-US" altLang="ko-KR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진로 방해 오브젝트</a:t>
            </a:r>
            <a:r>
              <a:rPr lang="en-US" altLang="ko-KR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endParaRPr lang="en-US" altLang="ko-KR" sz="2000" dirty="0">
              <a:solidFill>
                <a:srgbClr val="FF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E68556A-FBF0-70BE-AE87-0265B520087D}"/>
              </a:ext>
            </a:extLst>
          </p:cNvPr>
          <p:cNvCxnSpPr/>
          <p:nvPr/>
        </p:nvCxnSpPr>
        <p:spPr>
          <a:xfrm>
            <a:off x="6428792" y="2883159"/>
            <a:ext cx="2649894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DB6B204-2F19-8796-7E51-3B3C71D0F3FD}"/>
              </a:ext>
            </a:extLst>
          </p:cNvPr>
          <p:cNvCxnSpPr>
            <a:cxnSpLocks/>
          </p:cNvCxnSpPr>
          <p:nvPr/>
        </p:nvCxnSpPr>
        <p:spPr>
          <a:xfrm flipV="1">
            <a:off x="6428792" y="1254270"/>
            <a:ext cx="0" cy="162888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7A1D00D-20A8-A4EA-B738-41FD4E4D4A71}"/>
              </a:ext>
            </a:extLst>
          </p:cNvPr>
          <p:cNvCxnSpPr/>
          <p:nvPr/>
        </p:nvCxnSpPr>
        <p:spPr>
          <a:xfrm flipH="1">
            <a:off x="7969704" y="1244875"/>
            <a:ext cx="569167" cy="78913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07DCB2AA-93AB-B92D-5D61-B3EE0E2E51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792" y="3242214"/>
            <a:ext cx="3941760" cy="311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611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게임 이벤트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D9BA75-D5CE-2A90-3E83-3B3A6D2A5704}"/>
              </a:ext>
            </a:extLst>
          </p:cNvPr>
          <p:cNvSpPr txBox="1"/>
          <p:nvPr/>
        </p:nvSpPr>
        <p:spPr>
          <a:xfrm>
            <a:off x="234584" y="1254270"/>
            <a:ext cx="2601922" cy="675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캐릭터 등장</a:t>
            </a:r>
            <a:endParaRPr lang="en-US" altLang="ko-KR" sz="28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44A7AF1C-5469-D7A2-3EEC-BDA333763E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379" y="1895872"/>
            <a:ext cx="4758612" cy="37664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5388E08-5FA6-6C20-9B03-44C58B6B2F1D}"/>
              </a:ext>
            </a:extLst>
          </p:cNvPr>
          <p:cNvSpPr txBox="1"/>
          <p:nvPr/>
        </p:nvSpPr>
        <p:spPr>
          <a:xfrm>
            <a:off x="734008" y="1895872"/>
            <a:ext cx="10966579" cy="374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A. </a:t>
            </a:r>
            <a:r>
              <a:rPr lang="ko-KR" altLang="en-US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시작 타일</a:t>
            </a:r>
            <a:r>
              <a:rPr lang="en-US" altLang="ko-KR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(6</a:t>
            </a:r>
            <a:r>
              <a:rPr lang="ko-KR" altLang="en-US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번</a:t>
            </a:r>
            <a:r>
              <a:rPr lang="en-US" altLang="ko-KR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ko-KR" altLang="en-US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에서 탱크와 카트가 등장</a:t>
            </a:r>
            <a:endParaRPr lang="en-US" altLang="ko-KR" sz="20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B. </a:t>
            </a:r>
            <a:r>
              <a:rPr lang="ko-KR" altLang="en-US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탱크의 위쪽에서 플레이어 캐릭터</a:t>
            </a:r>
            <a:r>
              <a:rPr lang="en-US" altLang="ko-KR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최대 </a:t>
            </a:r>
            <a:r>
              <a:rPr lang="en-US" altLang="ko-KR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3)</a:t>
            </a:r>
            <a:r>
              <a:rPr lang="ko-KR" altLang="en-US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등장</a:t>
            </a:r>
            <a:endParaRPr lang="en-US" altLang="ko-KR" sz="20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 - </a:t>
            </a:r>
            <a:r>
              <a:rPr lang="ko-KR" altLang="en-US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플레이어 캐릭터는 각자 선택한 장비 장착</a:t>
            </a:r>
            <a:endParaRPr lang="en-US" altLang="ko-KR" sz="20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C. </a:t>
            </a:r>
            <a:r>
              <a:rPr lang="ko-KR" altLang="en-US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카트의 좌</a:t>
            </a:r>
            <a:r>
              <a:rPr lang="en-US" altLang="ko-KR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</a:t>
            </a:r>
            <a:r>
              <a:rPr lang="ko-KR" altLang="en-US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우에서 </a:t>
            </a:r>
            <a:r>
              <a:rPr lang="en-US" altLang="ko-KR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NPC(</a:t>
            </a:r>
            <a:r>
              <a:rPr lang="ko-KR" altLang="en-US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적혈구</a:t>
            </a:r>
            <a:r>
              <a:rPr lang="en-US" altLang="ko-KR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 6</a:t>
            </a:r>
            <a:r>
              <a:rPr lang="ko-KR" altLang="en-US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체 등장</a:t>
            </a:r>
            <a:endParaRPr lang="en-US" altLang="ko-KR" sz="20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 - NPC(</a:t>
            </a:r>
            <a:r>
              <a:rPr lang="ko-KR" altLang="en-US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적혈구</a:t>
            </a:r>
            <a:r>
              <a:rPr lang="en-US" altLang="ko-KR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ko-KR" altLang="en-US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는 산소 오브젝트를 장착</a:t>
            </a:r>
            <a:endParaRPr lang="en-US" altLang="ko-KR" sz="20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D. Enemy</a:t>
            </a:r>
            <a:r>
              <a:rPr lang="ko-KR" altLang="en-US" sz="20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는 지정된 타일</a:t>
            </a:r>
            <a:r>
              <a:rPr lang="en-US" altLang="ko-KR" sz="20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(5</a:t>
            </a:r>
            <a:r>
              <a:rPr lang="ko-KR" altLang="en-US" sz="20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번</a:t>
            </a:r>
            <a:r>
              <a:rPr lang="en-US" altLang="ko-KR" sz="20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ko-KR" altLang="en-US" sz="20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에서 지정된 시간에 등장</a:t>
            </a:r>
            <a:endParaRPr lang="en-US" altLang="ko-KR" sz="2000" dirty="0">
              <a:solidFill>
                <a:srgbClr val="FF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3708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게임 이벤트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D9BA75-D5CE-2A90-3E83-3B3A6D2A5704}"/>
              </a:ext>
            </a:extLst>
          </p:cNvPr>
          <p:cNvSpPr txBox="1"/>
          <p:nvPr/>
        </p:nvSpPr>
        <p:spPr>
          <a:xfrm>
            <a:off x="234584" y="1254270"/>
            <a:ext cx="2601922" cy="675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2.</a:t>
            </a:r>
            <a:r>
              <a:rPr lang="ko-KR" altLang="en-US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산소 운반</a:t>
            </a:r>
            <a:endParaRPr lang="en-US" altLang="ko-KR" sz="28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388E08-5FA6-6C20-9B03-44C58B6B2F1D}"/>
              </a:ext>
            </a:extLst>
          </p:cNvPr>
          <p:cNvSpPr txBox="1"/>
          <p:nvPr/>
        </p:nvSpPr>
        <p:spPr>
          <a:xfrm>
            <a:off x="734008" y="1895872"/>
            <a:ext cx="10966579" cy="4622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NPC(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적혈구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가 가장 가까운 산소 공급소 타일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(8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번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로 이동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산소 공급소 앞에서 잠시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(0.5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~ 2.0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사라짐</a:t>
            </a: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장착된 오브젝트가 </a:t>
            </a:r>
            <a:r>
              <a:rPr lang="ko-KR" altLang="en-US" sz="1600" dirty="0">
                <a:solidFill>
                  <a:schemeClr val="accent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산소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-&gt; </a:t>
            </a:r>
            <a:r>
              <a:rPr lang="ko-KR" altLang="en-US" sz="1600" dirty="0">
                <a:solidFill>
                  <a:schemeClr val="accent4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이산화탄소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로 변경 후 재등장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(8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번 타일 앞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NPC(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적혈구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가 카트로 이동</a:t>
            </a: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카트 앞에 도착 시 잠시 대기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(0.5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~ 2.0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장착된 오브젝트가 </a:t>
            </a:r>
            <a:r>
              <a:rPr lang="ko-KR" altLang="en-US" sz="1600" dirty="0">
                <a:solidFill>
                  <a:schemeClr val="accent4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이산화탄소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-&gt; </a:t>
            </a:r>
            <a:r>
              <a:rPr lang="ko-KR" altLang="en-US" sz="1600" dirty="0">
                <a:solidFill>
                  <a:schemeClr val="accent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산소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로 변경</a:t>
            </a: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altLang="ko-KR" sz="16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A ~ F </a:t>
            </a:r>
            <a:r>
              <a:rPr lang="ko-KR" altLang="en-US" sz="16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반복</a:t>
            </a:r>
            <a:endParaRPr lang="en-US" altLang="ko-KR" sz="1600" dirty="0">
              <a:solidFill>
                <a:srgbClr val="FF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카트가 일정 위치 이동하면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NPC(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적혈구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는 다시 가장 가까운 산소 공급소를 목표로 이동</a:t>
            </a: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- </a:t>
            </a:r>
            <a:r>
              <a:rPr lang="ko-KR" altLang="en-US" sz="1600" dirty="0" err="1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미구현</a:t>
            </a:r>
            <a:r>
              <a:rPr lang="ko-KR" altLang="en-US" sz="16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이벤트로 상의를 통해 추후 해당 이벤트를 수정하거나 제외시킨다</a:t>
            </a:r>
            <a:r>
              <a:rPr lang="en-US" altLang="ko-KR" sz="16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산소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오브젝트가 </a:t>
            </a:r>
            <a:r>
              <a:rPr lang="ko-KR" altLang="en-US" sz="1600" dirty="0">
                <a:solidFill>
                  <a:schemeClr val="accent4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이산화탄소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오브젝트로 변경될 때 마다 </a:t>
            </a:r>
            <a:r>
              <a:rPr lang="ko-KR" altLang="en-US" sz="1600" dirty="0">
                <a:solidFill>
                  <a:schemeClr val="accent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산소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카운트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증가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게임 점수용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4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이산화탄소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오브젝트가 </a:t>
            </a:r>
            <a:r>
              <a:rPr lang="ko-KR" altLang="en-US" sz="1600" dirty="0">
                <a:solidFill>
                  <a:schemeClr val="accent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산소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오브젝트로 변경될 때 마다 </a:t>
            </a:r>
            <a:r>
              <a:rPr lang="ko-KR" altLang="en-US" sz="1600" dirty="0">
                <a:solidFill>
                  <a:schemeClr val="accent4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이산화탄소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카운트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증가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게임 점수용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1448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게임 이벤트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D9BA75-D5CE-2A90-3E83-3B3A6D2A5704}"/>
              </a:ext>
            </a:extLst>
          </p:cNvPr>
          <p:cNvSpPr txBox="1"/>
          <p:nvPr/>
        </p:nvSpPr>
        <p:spPr>
          <a:xfrm>
            <a:off x="234584" y="1254270"/>
            <a:ext cx="3572306" cy="675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3.</a:t>
            </a:r>
            <a:r>
              <a:rPr lang="ko-KR" altLang="en-US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탱크</a:t>
            </a:r>
            <a:r>
              <a:rPr lang="en-US" altLang="ko-KR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&amp;</a:t>
            </a:r>
            <a:r>
              <a:rPr lang="ko-KR" altLang="en-US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카트 이동</a:t>
            </a:r>
            <a:endParaRPr lang="en-US" altLang="ko-KR" sz="28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388E08-5FA6-6C20-9B03-44C58B6B2F1D}"/>
              </a:ext>
            </a:extLst>
          </p:cNvPr>
          <p:cNvSpPr txBox="1"/>
          <p:nvPr/>
        </p:nvSpPr>
        <p:spPr>
          <a:xfrm>
            <a:off x="734008" y="1895872"/>
            <a:ext cx="10966579" cy="467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탱크와 카트는 미리 지정된 타일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(2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번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을 따라서 좌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-&gt;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우로 이동한다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8B84BA-1874-E731-18DF-DB1373550786}"/>
              </a:ext>
            </a:extLst>
          </p:cNvPr>
          <p:cNvSpPr txBox="1"/>
          <p:nvPr/>
        </p:nvSpPr>
        <p:spPr>
          <a:xfrm>
            <a:off x="234584" y="2518523"/>
            <a:ext cx="3572306" cy="675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4.</a:t>
            </a:r>
            <a:r>
              <a:rPr lang="ko-KR" altLang="en-US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탱크</a:t>
            </a:r>
            <a:r>
              <a:rPr lang="en-US" altLang="ko-KR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&amp;</a:t>
            </a:r>
            <a:r>
              <a:rPr lang="ko-KR" altLang="en-US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카트 파괴</a:t>
            </a:r>
            <a:endParaRPr lang="en-US" altLang="ko-KR" sz="28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870D0E-6E37-6681-1D11-E6E94693406D}"/>
              </a:ext>
            </a:extLst>
          </p:cNvPr>
          <p:cNvSpPr txBox="1"/>
          <p:nvPr/>
        </p:nvSpPr>
        <p:spPr>
          <a:xfrm>
            <a:off x="734008" y="3160125"/>
            <a:ext cx="10966579" cy="1298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탱크가 이동 도중 지방 오브젝트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(4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번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과 충돌할 경우 탱크의 체력과 상관없이 탱크는 파괴된다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탱크의 체력이 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Enemy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의 공격에 의하여 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 될 경우 탱크는 파괴된다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카트는 탱크가 파괴될 경우 자동으로 같이 파괴된다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05234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명언</Template>
  <TotalTime>2658</TotalTime>
  <Words>2566</Words>
  <Application>Microsoft Office PowerPoint</Application>
  <PresentationFormat>와이드스크린</PresentationFormat>
  <Paragraphs>679</Paragraphs>
  <Slides>29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맑은 고딕</vt:lpstr>
      <vt:lpstr>휴먼모음T</vt:lpstr>
      <vt:lpstr>Century Gothic</vt:lpstr>
      <vt:lpstr>Wingdings 2</vt:lpstr>
      <vt:lpstr>명언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방종혁(2015184012)</dc:creator>
  <cp:lastModifiedBy>방종혁(2015184012)</cp:lastModifiedBy>
  <cp:revision>453</cp:revision>
  <dcterms:created xsi:type="dcterms:W3CDTF">2021-10-06T11:58:20Z</dcterms:created>
  <dcterms:modified xsi:type="dcterms:W3CDTF">2022-05-14T09:50:42Z</dcterms:modified>
</cp:coreProperties>
</file>