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74" r:id="rId3"/>
    <p:sldId id="293" r:id="rId4"/>
    <p:sldId id="303" r:id="rId5"/>
    <p:sldId id="295" r:id="rId6"/>
    <p:sldId id="296" r:id="rId7"/>
    <p:sldId id="298" r:id="rId8"/>
    <p:sldId id="304" r:id="rId9"/>
    <p:sldId id="299" r:id="rId10"/>
    <p:sldId id="300" r:id="rId11"/>
    <p:sldId id="302" r:id="rId12"/>
    <p:sldId id="301" r:id="rId13"/>
    <p:sldId id="294" r:id="rId14"/>
    <p:sldId id="289" r:id="rId15"/>
    <p:sldId id="30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5D"/>
    <a:srgbClr val="FF8787"/>
    <a:srgbClr val="BA232D"/>
    <a:srgbClr val="FFFCFC"/>
    <a:srgbClr val="B40078"/>
    <a:srgbClr val="FF32B9"/>
    <a:srgbClr val="F369FF"/>
    <a:srgbClr val="007468"/>
    <a:srgbClr val="EFEFEF"/>
    <a:srgbClr val="FFFB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2317" autoAdjust="0"/>
  </p:normalViewPr>
  <p:slideViewPr>
    <p:cSldViewPr snapToGrid="0">
      <p:cViewPr varScale="1">
        <p:scale>
          <a:sx n="103" d="100"/>
          <a:sy n="103" d="100"/>
        </p:scale>
        <p:origin x="12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DD2A-9847-4170-B1E0-513D7522DD52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E30E2-847E-48D2-9A39-9B409373F3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4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이미지들 전부 최신형으로 제출 전에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65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대표 이미지 변경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7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04.23 </a:t>
            </a:r>
            <a:r>
              <a:rPr lang="ko-KR" altLang="en-US" dirty="0"/>
              <a:t>회의에서 내용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99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대기실 캐릭터 </a:t>
            </a:r>
            <a:r>
              <a:rPr lang="en-US" altLang="ko-KR" dirty="0"/>
              <a:t>3</a:t>
            </a:r>
            <a:r>
              <a:rPr lang="ko-KR" altLang="en-US" dirty="0"/>
              <a:t>명 전부 뜨는 장면</a:t>
            </a:r>
            <a:r>
              <a:rPr lang="en-US" altLang="ko-KR" dirty="0"/>
              <a:t>, </a:t>
            </a:r>
            <a:r>
              <a:rPr lang="ko-KR" altLang="en-US" dirty="0"/>
              <a:t>캐릭터들 애니메이션 동작 장면</a:t>
            </a:r>
            <a:endParaRPr lang="en-US" altLang="ko-KR" dirty="0"/>
          </a:p>
          <a:p>
            <a:r>
              <a:rPr lang="en-US" altLang="ko-KR" dirty="0"/>
              <a:t>04.23 </a:t>
            </a:r>
            <a:r>
              <a:rPr lang="ko-KR" altLang="en-US" dirty="0"/>
              <a:t>회의에서 추가할 내용 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82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 플레이 씬 다각도로 </a:t>
            </a:r>
            <a:r>
              <a:rPr lang="en-US" altLang="ko-KR" dirty="0"/>
              <a:t>2</a:t>
            </a:r>
            <a:r>
              <a:rPr lang="ko-KR" altLang="en-US" dirty="0"/>
              <a:t>장 </a:t>
            </a:r>
            <a:r>
              <a:rPr lang="en-US" altLang="ko-KR" dirty="0"/>
              <a:t>(</a:t>
            </a:r>
            <a:r>
              <a:rPr lang="ko-KR" altLang="en-US" dirty="0"/>
              <a:t>캐릭터 및 탱크</a:t>
            </a:r>
            <a:r>
              <a:rPr lang="en-US" altLang="ko-KR" dirty="0"/>
              <a:t>, NPC</a:t>
            </a:r>
            <a:r>
              <a:rPr lang="ko-KR" altLang="en-US" dirty="0"/>
              <a:t>가 보이도록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04.23 </a:t>
            </a:r>
            <a:r>
              <a:rPr lang="ko-KR" altLang="en-US" dirty="0"/>
              <a:t>회의에서 추가할 내용 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30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04.23 </a:t>
            </a:r>
            <a:r>
              <a:rPr lang="ko-KR" altLang="en-US" dirty="0"/>
              <a:t>회의에서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069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제출 전에 최신 이미지로 변경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432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리브레</a:t>
            </a:r>
            <a:r>
              <a:rPr lang="ko-KR" altLang="en-US" dirty="0"/>
              <a:t> 활용해서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E30E2-847E-48D2-9A39-9B409373F37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3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42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9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57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13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97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56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19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0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9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5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8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B758-F168-47F7-9C46-F8198D2D7B43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6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B86B758-F168-47F7-9C46-F8198D2D7B43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3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68000">
              <a:schemeClr val="tx1"/>
            </a:gs>
            <a:gs pos="100000">
              <a:schemeClr val="accent6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B86B758-F168-47F7-9C46-F8198D2D7B43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74C1B84-C7D8-4410-A10A-5163FE534E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6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E8391A69-6E4C-49A6-A652-6A4E5C26C15C}"/>
              </a:ext>
            </a:extLst>
          </p:cNvPr>
          <p:cNvSpPr txBox="1"/>
          <p:nvPr/>
        </p:nvSpPr>
        <p:spPr>
          <a:xfrm>
            <a:off x="2925277" y="4628127"/>
            <a:ext cx="6227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2022</a:t>
            </a:r>
            <a:r>
              <a:rPr lang="ko-KR" altLang="en-US" sz="2400" b="1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년도 졸업 작품 중간 발표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49DD0B-6DCC-402C-A9F6-82F33D2CE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6886" y="987206"/>
            <a:ext cx="7258228" cy="35785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732BAF-1C92-40FC-8ABD-C24147230504}"/>
              </a:ext>
            </a:extLst>
          </p:cNvPr>
          <p:cNvSpPr txBox="1"/>
          <p:nvPr/>
        </p:nvSpPr>
        <p:spPr>
          <a:xfrm>
            <a:off x="9630561" y="5669760"/>
            <a:ext cx="2247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2015184012 </a:t>
            </a:r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방종혁</a:t>
            </a:r>
            <a:endParaRPr lang="en-US" altLang="ko-KR" sz="1600" dirty="0">
              <a:ln w="12700">
                <a:noFill/>
              </a:ln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2014182038 </a:t>
            </a:r>
            <a:r>
              <a:rPr lang="ko-KR" altLang="en-US" sz="1600" dirty="0" err="1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장규현</a:t>
            </a:r>
            <a:endParaRPr lang="en-US" altLang="ko-KR" sz="1600" dirty="0">
              <a:ln w="12700">
                <a:noFill/>
              </a:ln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2016180007 </a:t>
            </a:r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김명규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091A76-7F6B-4C97-96D6-16408C4E8053}"/>
              </a:ext>
            </a:extLst>
          </p:cNvPr>
          <p:cNvSpPr txBox="1"/>
          <p:nvPr/>
        </p:nvSpPr>
        <p:spPr>
          <a:xfrm>
            <a:off x="314411" y="6085258"/>
            <a:ext cx="2521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담당 교수</a:t>
            </a:r>
            <a:r>
              <a:rPr lang="en-US" altLang="ko-KR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 err="1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김경철</a:t>
            </a:r>
            <a:r>
              <a:rPr lang="ko-KR" altLang="en-US" sz="1600" dirty="0">
                <a:ln w="12700">
                  <a:noFill/>
                </a:ln>
                <a:solidFill>
                  <a:schemeClr val="bg1"/>
                </a:solidFill>
                <a:latin typeface="+mn-ea"/>
              </a:rPr>
              <a:t> 교수님</a:t>
            </a:r>
          </a:p>
        </p:txBody>
      </p:sp>
    </p:spTree>
    <p:extLst>
      <p:ext uri="{BB962C8B-B14F-4D97-AF65-F5344CB8AC3E}">
        <p14:creationId xmlns:p14="http://schemas.microsoft.com/office/powerpoint/2010/main" val="109162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향후 개발 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P.10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6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55C74-16D3-46C8-8D32-F4D813036230}"/>
              </a:ext>
            </a:extLst>
          </p:cNvPr>
          <p:cNvSpPr txBox="1"/>
          <p:nvPr/>
        </p:nvSpPr>
        <p:spPr>
          <a:xfrm>
            <a:off x="725689" y="1639442"/>
            <a:ext cx="99845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게임 내 적캐릭터 추가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     	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보스 캐릭터 및 특수 적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탱크의 활용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추가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 	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보스 캐릭터에 공격 패턴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페이즈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적용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	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2. UI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적용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조명 및 사운드 추가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	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게임 씬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UI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수정 및 적용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	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포인트 조명 추가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	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배경 및 효과음 추가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800" b="1" dirty="0">
                <a:solidFill>
                  <a:schemeClr val="bg1"/>
                </a:solidFill>
                <a:latin typeface="+mn-ea"/>
              </a:rPr>
              <a:t>	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3. Instancing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 추가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965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 err="1">
                <a:solidFill>
                  <a:schemeClr val="bg1"/>
                </a:solidFill>
                <a:latin typeface="+mj-ea"/>
                <a:ea typeface="+mj-ea"/>
              </a:rPr>
              <a:t>커밋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로그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P.11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7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 descr="텍스트, 실외이(가) 표시된 사진&#10;&#10;자동 생성된 설명">
            <a:extLst>
              <a:ext uri="{FF2B5EF4-FFF2-40B4-BE49-F238E27FC236}">
                <a16:creationId xmlns:a16="http://schemas.microsoft.com/office/drawing/2014/main" id="{C0B389D6-67C1-483E-9532-A47C8D61A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0" y="1323681"/>
            <a:ext cx="8145012" cy="21053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7E94C1-2DD4-4504-8C67-AA7379B9E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54" y="3757083"/>
            <a:ext cx="3438687" cy="21053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23BCDD-CC04-4EF8-ABF7-3F4EEC29B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0" y="3751124"/>
            <a:ext cx="3467123" cy="210531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02CD38-1060-4726-85C5-86F0DD2873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542" y="3751124"/>
            <a:ext cx="3519458" cy="210531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TextBox 44">
            <a:extLst>
              <a:ext uri="{FF2B5EF4-FFF2-40B4-BE49-F238E27FC236}">
                <a16:creationId xmlns:a16="http://schemas.microsoft.com/office/drawing/2014/main" id="{E0B78101-9E48-453F-9B37-9501072FA240}"/>
              </a:ext>
            </a:extLst>
          </p:cNvPr>
          <p:cNvSpPr txBox="1"/>
          <p:nvPr/>
        </p:nvSpPr>
        <p:spPr>
          <a:xfrm>
            <a:off x="438607" y="1356918"/>
            <a:ext cx="926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전체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44">
            <a:extLst>
              <a:ext uri="{FF2B5EF4-FFF2-40B4-BE49-F238E27FC236}">
                <a16:creationId xmlns:a16="http://schemas.microsoft.com/office/drawing/2014/main" id="{86A707FD-C5BF-460D-A657-F16047A4BF50}"/>
              </a:ext>
            </a:extLst>
          </p:cNvPr>
          <p:cNvSpPr txBox="1"/>
          <p:nvPr/>
        </p:nvSpPr>
        <p:spPr>
          <a:xfrm>
            <a:off x="438607" y="6021208"/>
            <a:ext cx="926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>
                <a:solidFill>
                  <a:schemeClr val="bg1"/>
                </a:solidFill>
                <a:latin typeface="+mn-ea"/>
              </a:rPr>
              <a:t>방종혁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44">
            <a:extLst>
              <a:ext uri="{FF2B5EF4-FFF2-40B4-BE49-F238E27FC236}">
                <a16:creationId xmlns:a16="http://schemas.microsoft.com/office/drawing/2014/main" id="{0CB96147-98AA-4557-A949-470CFE01FD63}"/>
              </a:ext>
            </a:extLst>
          </p:cNvPr>
          <p:cNvSpPr txBox="1"/>
          <p:nvPr/>
        </p:nvSpPr>
        <p:spPr>
          <a:xfrm>
            <a:off x="4411454" y="6021208"/>
            <a:ext cx="926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김명규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44">
            <a:extLst>
              <a:ext uri="{FF2B5EF4-FFF2-40B4-BE49-F238E27FC236}">
                <a16:creationId xmlns:a16="http://schemas.microsoft.com/office/drawing/2014/main" id="{5C85D037-1393-4978-A521-BCA2309B243B}"/>
              </a:ext>
            </a:extLst>
          </p:cNvPr>
          <p:cNvSpPr txBox="1"/>
          <p:nvPr/>
        </p:nvSpPr>
        <p:spPr>
          <a:xfrm>
            <a:off x="8336542" y="6021208"/>
            <a:ext cx="926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 err="1">
                <a:solidFill>
                  <a:schemeClr val="bg1"/>
                </a:solidFill>
                <a:latin typeface="+mn-ea"/>
              </a:rPr>
              <a:t>장규현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453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데모 시연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P.12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8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782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4000">
              <a:schemeClr val="tx1"/>
            </a:gs>
            <a:gs pos="47000">
              <a:schemeClr val="accent6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3FA80F-78F0-4D89-AD4E-D5B8B5826C9D}"/>
              </a:ext>
            </a:extLst>
          </p:cNvPr>
          <p:cNvSpPr txBox="1"/>
          <p:nvPr/>
        </p:nvSpPr>
        <p:spPr>
          <a:xfrm>
            <a:off x="3438146" y="3013501"/>
            <a:ext cx="5315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n-ea"/>
              </a:rPr>
              <a:t>감사합니다</a:t>
            </a:r>
            <a:endParaRPr lang="en-US" altLang="ko-KR" sz="4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633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909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향후 개발 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P.11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6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415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54149A6-2E27-4D2B-B07C-8F4991A1D9F2}"/>
              </a:ext>
            </a:extLst>
          </p:cNvPr>
          <p:cNvSpPr txBox="1"/>
          <p:nvPr/>
        </p:nvSpPr>
        <p:spPr>
          <a:xfrm>
            <a:off x="1468073" y="1412262"/>
            <a:ext cx="96077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개요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조작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기술적 요소 및 중점 연구 분야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개발 내용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문제점 및 보완책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향후 개발 일정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커밋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로그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데모 시연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201562A-44B7-405E-841B-C429EE62160C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 목차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A9E1E1F-554E-42CF-A8E8-02220D7BF94A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83FA5D3-456B-4B8F-9504-0F9F7F5D9B10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54DF8684-7DA7-4B87-AE94-1679FABC70DC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929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1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44">
            <a:extLst>
              <a:ext uri="{FF2B5EF4-FFF2-40B4-BE49-F238E27FC236}">
                <a16:creationId xmlns:a16="http://schemas.microsoft.com/office/drawing/2014/main" id="{028260AD-A4BA-41BD-A92A-8F51031E498D}"/>
              </a:ext>
            </a:extLst>
          </p:cNvPr>
          <p:cNvSpPr txBox="1"/>
          <p:nvPr/>
        </p:nvSpPr>
        <p:spPr>
          <a:xfrm>
            <a:off x="562083" y="1435111"/>
            <a:ext cx="1587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소개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D4D39E-68C9-4A1B-8814-3ACDA9FF18E6}"/>
              </a:ext>
            </a:extLst>
          </p:cNvPr>
          <p:cNvSpPr/>
          <p:nvPr/>
        </p:nvSpPr>
        <p:spPr>
          <a:xfrm>
            <a:off x="-8808" y="1484665"/>
            <a:ext cx="683035" cy="3505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FBCA46-CFF0-4C65-B800-A8677F0B1DAF}"/>
              </a:ext>
            </a:extLst>
          </p:cNvPr>
          <p:cNvSpPr/>
          <p:nvPr/>
        </p:nvSpPr>
        <p:spPr>
          <a:xfrm>
            <a:off x="-8808" y="1797959"/>
            <a:ext cx="2018763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2" name="TextBox 44">
            <a:extLst>
              <a:ext uri="{FF2B5EF4-FFF2-40B4-BE49-F238E27FC236}">
                <a16:creationId xmlns:a16="http://schemas.microsoft.com/office/drawing/2014/main" id="{AF361D84-EF37-4B95-ADDC-A9B6EC85D694}"/>
              </a:ext>
            </a:extLst>
          </p:cNvPr>
          <p:cNvSpPr txBox="1"/>
          <p:nvPr/>
        </p:nvSpPr>
        <p:spPr>
          <a:xfrm>
            <a:off x="794996" y="2244034"/>
            <a:ext cx="454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제목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HEART BEAT! (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하트 비트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)!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B1BE150-69A8-4CA9-B72D-EFE94CA530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08" b="-1"/>
          <a:stretch/>
        </p:blipFill>
        <p:spPr>
          <a:xfrm>
            <a:off x="562083" y="2982944"/>
            <a:ext cx="4544071" cy="2439945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70F9D45-B983-41E2-BE88-AB5A43F84EB4}"/>
              </a:ext>
            </a:extLst>
          </p:cNvPr>
          <p:cNvSpPr/>
          <p:nvPr/>
        </p:nvSpPr>
        <p:spPr>
          <a:xfrm>
            <a:off x="6463635" y="2244034"/>
            <a:ext cx="4933369" cy="29777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58AAF3-3487-41F1-9379-C8F28F578983}"/>
              </a:ext>
            </a:extLst>
          </p:cNvPr>
          <p:cNvSpPr/>
          <p:nvPr/>
        </p:nvSpPr>
        <p:spPr>
          <a:xfrm>
            <a:off x="6611468" y="3009086"/>
            <a:ext cx="4560508" cy="48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6" name="TextBox 44">
            <a:extLst>
              <a:ext uri="{FF2B5EF4-FFF2-40B4-BE49-F238E27FC236}">
                <a16:creationId xmlns:a16="http://schemas.microsoft.com/office/drawing/2014/main" id="{D8C712F8-45C2-4990-A0FC-F0AF2480C655}"/>
              </a:ext>
            </a:extLst>
          </p:cNvPr>
          <p:cNvSpPr txBox="1"/>
          <p:nvPr/>
        </p:nvSpPr>
        <p:spPr>
          <a:xfrm>
            <a:off x="7150388" y="2468327"/>
            <a:ext cx="3559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장르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3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인 멀티 디펜스 게임</a:t>
            </a:r>
          </a:p>
        </p:txBody>
      </p:sp>
      <p:sp>
        <p:nvSpPr>
          <p:cNvPr id="17" name="TextBox 44">
            <a:extLst>
              <a:ext uri="{FF2B5EF4-FFF2-40B4-BE49-F238E27FC236}">
                <a16:creationId xmlns:a16="http://schemas.microsoft.com/office/drawing/2014/main" id="{DFCA567E-A21D-4F44-B4D7-CC944C424D22}"/>
              </a:ext>
            </a:extLst>
          </p:cNvPr>
          <p:cNvSpPr txBox="1"/>
          <p:nvPr/>
        </p:nvSpPr>
        <p:spPr>
          <a:xfrm>
            <a:off x="6611468" y="3429099"/>
            <a:ext cx="4464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플레이어들은 각자 원하는 역할군을 선택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거점과 꼬마 세포들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(NPC)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를 지키면서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목표지점에 무사히 도착해 게임에 승리하라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8486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F715997-E00D-4DEC-80EE-BE6CA66CD4D1}"/>
              </a:ext>
            </a:extLst>
          </p:cNvPr>
          <p:cNvCxnSpPr>
            <a:cxnSpLocks/>
            <a:stCxn id="36" idx="0"/>
            <a:endCxn id="19" idx="2"/>
          </p:cNvCxnSpPr>
          <p:nvPr/>
        </p:nvCxnSpPr>
        <p:spPr>
          <a:xfrm flipV="1">
            <a:off x="6060691" y="4412476"/>
            <a:ext cx="1880" cy="27290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C1A97A0-864B-43AC-97E6-FDAED4CC1907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3888873" y="3175210"/>
            <a:ext cx="3014" cy="26990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P.04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1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44">
            <a:extLst>
              <a:ext uri="{FF2B5EF4-FFF2-40B4-BE49-F238E27FC236}">
                <a16:creationId xmlns:a16="http://schemas.microsoft.com/office/drawing/2014/main" id="{028260AD-A4BA-41BD-A92A-8F51031E498D}"/>
              </a:ext>
            </a:extLst>
          </p:cNvPr>
          <p:cNvSpPr txBox="1"/>
          <p:nvPr/>
        </p:nvSpPr>
        <p:spPr>
          <a:xfrm>
            <a:off x="562083" y="1435111"/>
            <a:ext cx="1587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흐름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D4D39E-68C9-4A1B-8814-3ACDA9FF18E6}"/>
              </a:ext>
            </a:extLst>
          </p:cNvPr>
          <p:cNvSpPr/>
          <p:nvPr/>
        </p:nvSpPr>
        <p:spPr>
          <a:xfrm>
            <a:off x="-8808" y="1484665"/>
            <a:ext cx="683035" cy="3505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FBCA46-CFF0-4C65-B800-A8677F0B1DAF}"/>
              </a:ext>
            </a:extLst>
          </p:cNvPr>
          <p:cNvSpPr/>
          <p:nvPr/>
        </p:nvSpPr>
        <p:spPr>
          <a:xfrm>
            <a:off x="-8808" y="1797959"/>
            <a:ext cx="2018763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2" name="설명선: 오른쪽 화살표 1">
            <a:extLst>
              <a:ext uri="{FF2B5EF4-FFF2-40B4-BE49-F238E27FC236}">
                <a16:creationId xmlns:a16="http://schemas.microsoft.com/office/drawing/2014/main" id="{BDE870F1-B904-4412-8A7A-6ECC13238F1E}"/>
              </a:ext>
            </a:extLst>
          </p:cNvPr>
          <p:cNvSpPr/>
          <p:nvPr/>
        </p:nvSpPr>
        <p:spPr>
          <a:xfrm>
            <a:off x="1033311" y="3445112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44">
            <a:extLst>
              <a:ext uri="{FF2B5EF4-FFF2-40B4-BE49-F238E27FC236}">
                <a16:creationId xmlns:a16="http://schemas.microsoft.com/office/drawing/2014/main" id="{2BE0DDF8-820B-4168-8F1E-FD5EB9DCC5B6}"/>
              </a:ext>
            </a:extLst>
          </p:cNvPr>
          <p:cNvSpPr txBox="1"/>
          <p:nvPr/>
        </p:nvSpPr>
        <p:spPr>
          <a:xfrm>
            <a:off x="930388" y="3728739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시작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설명선: 오른쪽 화살표 16">
            <a:extLst>
              <a:ext uri="{FF2B5EF4-FFF2-40B4-BE49-F238E27FC236}">
                <a16:creationId xmlns:a16="http://schemas.microsoft.com/office/drawing/2014/main" id="{8F0AE9DA-253A-44A6-A0A3-F3F428366219}"/>
              </a:ext>
            </a:extLst>
          </p:cNvPr>
          <p:cNvSpPr/>
          <p:nvPr/>
        </p:nvSpPr>
        <p:spPr>
          <a:xfrm>
            <a:off x="3207009" y="3445112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44">
            <a:extLst>
              <a:ext uri="{FF2B5EF4-FFF2-40B4-BE49-F238E27FC236}">
                <a16:creationId xmlns:a16="http://schemas.microsoft.com/office/drawing/2014/main" id="{8570E60C-F6DD-454A-9603-734D2BD1DB53}"/>
              </a:ext>
            </a:extLst>
          </p:cNvPr>
          <p:cNvSpPr txBox="1"/>
          <p:nvPr/>
        </p:nvSpPr>
        <p:spPr>
          <a:xfrm>
            <a:off x="3104086" y="3728739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대기실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설명선: 오른쪽 화살표 18">
            <a:extLst>
              <a:ext uri="{FF2B5EF4-FFF2-40B4-BE49-F238E27FC236}">
                <a16:creationId xmlns:a16="http://schemas.microsoft.com/office/drawing/2014/main" id="{69DF561D-B96E-413F-9C9C-451F51668FD2}"/>
              </a:ext>
            </a:extLst>
          </p:cNvPr>
          <p:cNvSpPr/>
          <p:nvPr/>
        </p:nvSpPr>
        <p:spPr>
          <a:xfrm>
            <a:off x="5380707" y="3445112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27128159-C56E-4576-9F1C-5FE7F43515F8}"/>
              </a:ext>
            </a:extLst>
          </p:cNvPr>
          <p:cNvSpPr txBox="1"/>
          <p:nvPr/>
        </p:nvSpPr>
        <p:spPr>
          <a:xfrm>
            <a:off x="5277784" y="3728739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역할 선택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BF0490-2577-42EF-A265-2A39B8184634}"/>
              </a:ext>
            </a:extLst>
          </p:cNvPr>
          <p:cNvSpPr/>
          <p:nvPr/>
        </p:nvSpPr>
        <p:spPr>
          <a:xfrm>
            <a:off x="9749772" y="3445112"/>
            <a:ext cx="1380993" cy="9673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44">
            <a:extLst>
              <a:ext uri="{FF2B5EF4-FFF2-40B4-BE49-F238E27FC236}">
                <a16:creationId xmlns:a16="http://schemas.microsoft.com/office/drawing/2014/main" id="{B3347E8C-ABA2-420C-A4C2-C99C56650980}"/>
              </a:ext>
            </a:extLst>
          </p:cNvPr>
          <p:cNvSpPr txBox="1"/>
          <p:nvPr/>
        </p:nvSpPr>
        <p:spPr>
          <a:xfrm>
            <a:off x="9623874" y="3728739"/>
            <a:ext cx="1632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종료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설명선: 오른쪽 화살표 23">
            <a:extLst>
              <a:ext uri="{FF2B5EF4-FFF2-40B4-BE49-F238E27FC236}">
                <a16:creationId xmlns:a16="http://schemas.microsoft.com/office/drawing/2014/main" id="{4AB95337-09BC-4253-A4AB-D23A4D9426AF}"/>
              </a:ext>
            </a:extLst>
          </p:cNvPr>
          <p:cNvSpPr/>
          <p:nvPr/>
        </p:nvSpPr>
        <p:spPr>
          <a:xfrm>
            <a:off x="7554405" y="3445112"/>
            <a:ext cx="1887904" cy="967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2235"/>
            </a:avLst>
          </a:prstGeom>
          <a:solidFill>
            <a:schemeClr val="tx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44">
            <a:extLst>
              <a:ext uri="{FF2B5EF4-FFF2-40B4-BE49-F238E27FC236}">
                <a16:creationId xmlns:a16="http://schemas.microsoft.com/office/drawing/2014/main" id="{F964FD64-7131-4CCE-A08A-6D013C4A7292}"/>
              </a:ext>
            </a:extLst>
          </p:cNvPr>
          <p:cNvSpPr txBox="1"/>
          <p:nvPr/>
        </p:nvSpPr>
        <p:spPr>
          <a:xfrm>
            <a:off x="7451482" y="3574851"/>
            <a:ext cx="163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플레이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8272CE8-772A-4F32-8417-6CA837090699}"/>
              </a:ext>
            </a:extLst>
          </p:cNvPr>
          <p:cNvSpPr/>
          <p:nvPr/>
        </p:nvSpPr>
        <p:spPr>
          <a:xfrm>
            <a:off x="2796055" y="2411730"/>
            <a:ext cx="2191664" cy="763480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44">
            <a:extLst>
              <a:ext uri="{FF2B5EF4-FFF2-40B4-BE49-F238E27FC236}">
                <a16:creationId xmlns:a16="http://schemas.microsoft.com/office/drawing/2014/main" id="{B194CC01-77A2-44BD-9ACD-FB25DC4FF2BC}"/>
              </a:ext>
            </a:extLst>
          </p:cNvPr>
          <p:cNvSpPr txBox="1"/>
          <p:nvPr/>
        </p:nvSpPr>
        <p:spPr>
          <a:xfrm>
            <a:off x="2704101" y="2569771"/>
            <a:ext cx="239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플레이어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명 접속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모두 준비 완료 시 다음 단계로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C0A12F4-8863-4763-855C-C71A11CF0343}"/>
              </a:ext>
            </a:extLst>
          </p:cNvPr>
          <p:cNvSpPr/>
          <p:nvPr/>
        </p:nvSpPr>
        <p:spPr>
          <a:xfrm>
            <a:off x="4964859" y="4685376"/>
            <a:ext cx="2191664" cy="763480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44">
            <a:extLst>
              <a:ext uri="{FF2B5EF4-FFF2-40B4-BE49-F238E27FC236}">
                <a16:creationId xmlns:a16="http://schemas.microsoft.com/office/drawing/2014/main" id="{E199D394-65E3-4C05-B3F6-A8776EFF7CCF}"/>
              </a:ext>
            </a:extLst>
          </p:cNvPr>
          <p:cNvSpPr txBox="1"/>
          <p:nvPr/>
        </p:nvSpPr>
        <p:spPr>
          <a:xfrm>
            <a:off x="4872905" y="4843417"/>
            <a:ext cx="239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힐러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딜러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서포터 중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각자 원하는 역할 선택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638EBE9-5F75-4968-8128-42721D3FC5D1}"/>
              </a:ext>
            </a:extLst>
          </p:cNvPr>
          <p:cNvCxnSpPr>
            <a:cxnSpLocks/>
            <a:stCxn id="42" idx="2"/>
            <a:endCxn id="24" idx="0"/>
          </p:cNvCxnSpPr>
          <p:nvPr/>
        </p:nvCxnSpPr>
        <p:spPr>
          <a:xfrm flipH="1">
            <a:off x="8236269" y="3176578"/>
            <a:ext cx="846" cy="26853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B31939B-A93A-42A4-A334-061704A7D1F8}"/>
              </a:ext>
            </a:extLst>
          </p:cNvPr>
          <p:cNvSpPr/>
          <p:nvPr/>
        </p:nvSpPr>
        <p:spPr>
          <a:xfrm>
            <a:off x="7141283" y="2413098"/>
            <a:ext cx="2191664" cy="763480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4">
            <a:extLst>
              <a:ext uri="{FF2B5EF4-FFF2-40B4-BE49-F238E27FC236}">
                <a16:creationId xmlns:a16="http://schemas.microsoft.com/office/drawing/2014/main" id="{47D53801-81A7-4813-9DCF-0E4C6C376702}"/>
              </a:ext>
            </a:extLst>
          </p:cNvPr>
          <p:cNvSpPr txBox="1"/>
          <p:nvPr/>
        </p:nvSpPr>
        <p:spPr>
          <a:xfrm>
            <a:off x="7049329" y="2479699"/>
            <a:ext cx="23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장해물 제거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적 섬멸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거점과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NPC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들을 보호하며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목표 지점까지 호위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19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게임 조작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P.05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2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 descr="텍스트, 전자기기, 키보드, 하얀색이(가) 표시된 사진&#10;&#10;자동 생성된 설명">
            <a:extLst>
              <a:ext uri="{FF2B5EF4-FFF2-40B4-BE49-F238E27FC236}">
                <a16:creationId xmlns:a16="http://schemas.microsoft.com/office/drawing/2014/main" id="{06938881-51AB-4660-B3A7-DF3CF15F1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1784350"/>
            <a:ext cx="11252200" cy="328930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0" name="TextBox 44">
            <a:extLst>
              <a:ext uri="{FF2B5EF4-FFF2-40B4-BE49-F238E27FC236}">
                <a16:creationId xmlns:a16="http://schemas.microsoft.com/office/drawing/2014/main" id="{BCB8C29A-F7AB-4B48-A8C6-A7E4C9A1125B}"/>
              </a:ext>
            </a:extLst>
          </p:cNvPr>
          <p:cNvSpPr txBox="1"/>
          <p:nvPr/>
        </p:nvSpPr>
        <p:spPr>
          <a:xfrm>
            <a:off x="7712671" y="5191345"/>
            <a:ext cx="2137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방향키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캐릭터 이동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44">
            <a:extLst>
              <a:ext uri="{FF2B5EF4-FFF2-40B4-BE49-F238E27FC236}">
                <a16:creationId xmlns:a16="http://schemas.microsoft.com/office/drawing/2014/main" id="{7AD2E123-FD19-469C-BF52-D1CB6BEB5B17}"/>
              </a:ext>
            </a:extLst>
          </p:cNvPr>
          <p:cNvSpPr txBox="1"/>
          <p:nvPr/>
        </p:nvSpPr>
        <p:spPr>
          <a:xfrm>
            <a:off x="3436046" y="5191345"/>
            <a:ext cx="255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+mn-ea"/>
              </a:rPr>
              <a:t>SpaceBar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상호 작용 키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44">
            <a:extLst>
              <a:ext uri="{FF2B5EF4-FFF2-40B4-BE49-F238E27FC236}">
                <a16:creationId xmlns:a16="http://schemas.microsoft.com/office/drawing/2014/main" id="{4971E5E0-C336-4C7E-B8B6-037BFB0137B9}"/>
              </a:ext>
            </a:extLst>
          </p:cNvPr>
          <p:cNvSpPr txBox="1"/>
          <p:nvPr/>
        </p:nvSpPr>
        <p:spPr>
          <a:xfrm>
            <a:off x="720007" y="5191345"/>
            <a:ext cx="2557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A: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공격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S: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스킬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347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기술적 요소 및 중점 연구 분야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P.06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3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BC712-DEEB-4FEB-A9E8-A1286C3C23E3}"/>
              </a:ext>
            </a:extLst>
          </p:cNvPr>
          <p:cNvSpPr txBox="1"/>
          <p:nvPr/>
        </p:nvSpPr>
        <p:spPr>
          <a:xfrm>
            <a:off x="725689" y="1639442"/>
            <a:ext cx="99845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애니메이션 </a:t>
            </a:r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블렌딩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	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2. IOCP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 서버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3. A* </a:t>
            </a:r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길찾기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 알고리즘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804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개발 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P.07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4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B3B883C9-626C-48A9-B11F-1C1699EECECD}"/>
              </a:ext>
            </a:extLst>
          </p:cNvPr>
          <p:cNvSpPr txBox="1"/>
          <p:nvPr/>
        </p:nvSpPr>
        <p:spPr>
          <a:xfrm>
            <a:off x="562083" y="1435111"/>
            <a:ext cx="1587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0CD499-59D1-45BD-AD5D-E8CAA10B1D08}"/>
              </a:ext>
            </a:extLst>
          </p:cNvPr>
          <p:cNvSpPr/>
          <p:nvPr/>
        </p:nvSpPr>
        <p:spPr>
          <a:xfrm>
            <a:off x="-8808" y="1484665"/>
            <a:ext cx="683035" cy="3505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123768-3ED4-48F6-993F-D452514C1FAF}"/>
              </a:ext>
            </a:extLst>
          </p:cNvPr>
          <p:cNvSpPr/>
          <p:nvPr/>
        </p:nvSpPr>
        <p:spPr>
          <a:xfrm>
            <a:off x="-8808" y="1797959"/>
            <a:ext cx="2018763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257BD7-78B1-4161-B960-4C14030BF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43" y="2272637"/>
            <a:ext cx="4620699" cy="364579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5" name="그림 4" descr="하늘, 공기, 맹금이(가) 표시된 사진&#10;&#10;자동 생성된 설명">
            <a:extLst>
              <a:ext uri="{FF2B5EF4-FFF2-40B4-BE49-F238E27FC236}">
                <a16:creationId xmlns:a16="http://schemas.microsoft.com/office/drawing/2014/main" id="{23174709-C454-4B6D-B54D-2CF9A0700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391" y="2572605"/>
            <a:ext cx="5388166" cy="304585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9019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개발 내용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P.08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4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B3B883C9-626C-48A9-B11F-1C1699EECECD}"/>
              </a:ext>
            </a:extLst>
          </p:cNvPr>
          <p:cNvSpPr txBox="1"/>
          <p:nvPr/>
        </p:nvSpPr>
        <p:spPr>
          <a:xfrm>
            <a:off x="562083" y="1435111"/>
            <a:ext cx="1587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게임 맵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0CD499-59D1-45BD-AD5D-E8CAA10B1D08}"/>
              </a:ext>
            </a:extLst>
          </p:cNvPr>
          <p:cNvSpPr/>
          <p:nvPr/>
        </p:nvSpPr>
        <p:spPr>
          <a:xfrm>
            <a:off x="-8808" y="1484665"/>
            <a:ext cx="683035" cy="3505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123768-3ED4-48F6-993F-D452514C1FAF}"/>
              </a:ext>
            </a:extLst>
          </p:cNvPr>
          <p:cNvSpPr/>
          <p:nvPr/>
        </p:nvSpPr>
        <p:spPr>
          <a:xfrm>
            <a:off x="-8808" y="1797959"/>
            <a:ext cx="2018763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E9D8D2-1BFC-4191-9F11-623DAC7CF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34" y="1484665"/>
            <a:ext cx="5882713" cy="45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4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FE6915-9B85-4932-BFE3-F13832FD48E9}"/>
              </a:ext>
            </a:extLst>
          </p:cNvPr>
          <p:cNvSpPr/>
          <p:nvPr/>
        </p:nvSpPr>
        <p:spPr>
          <a:xfrm>
            <a:off x="1468074" y="239694"/>
            <a:ext cx="10387926" cy="699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문제점 및 보완책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D7F336-0905-402C-889D-51F9EEB4E582}"/>
              </a:ext>
            </a:extLst>
          </p:cNvPr>
          <p:cNvSpPr/>
          <p:nvPr/>
        </p:nvSpPr>
        <p:spPr>
          <a:xfrm>
            <a:off x="11075824" y="239694"/>
            <a:ext cx="780176" cy="69987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P.09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A937B3-D91A-4A31-8BDA-D2AC4F3E4A1E}"/>
              </a:ext>
            </a:extLst>
          </p:cNvPr>
          <p:cNvSpPr/>
          <p:nvPr/>
        </p:nvSpPr>
        <p:spPr>
          <a:xfrm>
            <a:off x="336001" y="239693"/>
            <a:ext cx="1132072" cy="6998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latin typeface="+mj-ea"/>
                <a:ea typeface="+mj-ea"/>
              </a:rPr>
              <a:t>5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B6CC68-8E49-43C6-9B89-B442E05EFAF9}"/>
              </a:ext>
            </a:extLst>
          </p:cNvPr>
          <p:cNvSpPr/>
          <p:nvPr/>
        </p:nvSpPr>
        <p:spPr>
          <a:xfrm>
            <a:off x="336000" y="939568"/>
            <a:ext cx="11520000" cy="560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AEDE1-D8FA-49A1-8400-A51B214BD4A9}"/>
              </a:ext>
            </a:extLst>
          </p:cNvPr>
          <p:cNvSpPr txBox="1"/>
          <p:nvPr/>
        </p:nvSpPr>
        <p:spPr>
          <a:xfrm>
            <a:off x="725689" y="1639442"/>
            <a:ext cx="99845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게임 내 이펙트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연출 효과 미흡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     	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파티클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등을 활용한 이펙트 추가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장면 전환 등의 연출 부족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	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단조로운 게임 플레이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    	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맵의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변화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오브젝트를 활용한 전투 추가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604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2384</TotalTime>
  <Words>423</Words>
  <Application>Microsoft Office PowerPoint</Application>
  <PresentationFormat>와이드스크린</PresentationFormat>
  <Paragraphs>127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빙그레체</vt:lpstr>
      <vt:lpstr>Arial</vt:lpstr>
      <vt:lpstr>Century Gothic</vt:lpstr>
      <vt:lpstr>Wingdings 2</vt:lpstr>
      <vt:lpstr>명언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방종혁(2015184012)</dc:creator>
  <cp:lastModifiedBy>방종혁(2015184012)</cp:lastModifiedBy>
  <cp:revision>382</cp:revision>
  <dcterms:created xsi:type="dcterms:W3CDTF">2021-10-06T11:58:20Z</dcterms:created>
  <dcterms:modified xsi:type="dcterms:W3CDTF">2022-04-23T11:08:33Z</dcterms:modified>
</cp:coreProperties>
</file>