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8"/>
  </p:notesMasterIdLst>
  <p:sldIdLst>
    <p:sldId id="256" r:id="rId2"/>
    <p:sldId id="304" r:id="rId3"/>
    <p:sldId id="305" r:id="rId4"/>
    <p:sldId id="263" r:id="rId5"/>
    <p:sldId id="261" r:id="rId6"/>
    <p:sldId id="262" r:id="rId7"/>
    <p:sldId id="301" r:id="rId8"/>
    <p:sldId id="290" r:id="rId9"/>
    <p:sldId id="289" r:id="rId10"/>
    <p:sldId id="291" r:id="rId11"/>
    <p:sldId id="319" r:id="rId12"/>
    <p:sldId id="317" r:id="rId13"/>
    <p:sldId id="318" r:id="rId14"/>
    <p:sldId id="316" r:id="rId15"/>
    <p:sldId id="320" r:id="rId16"/>
    <p:sldId id="313" r:id="rId17"/>
    <p:sldId id="265" r:id="rId18"/>
    <p:sldId id="266" r:id="rId19"/>
    <p:sldId id="267" r:id="rId20"/>
    <p:sldId id="268" r:id="rId21"/>
    <p:sldId id="269" r:id="rId22"/>
    <p:sldId id="270" r:id="rId23"/>
    <p:sldId id="272" r:id="rId24"/>
    <p:sldId id="324" r:id="rId25"/>
    <p:sldId id="322" r:id="rId26"/>
    <p:sldId id="323" r:id="rId27"/>
    <p:sldId id="312" r:id="rId28"/>
    <p:sldId id="315" r:id="rId29"/>
    <p:sldId id="300" r:id="rId30"/>
    <p:sldId id="306" r:id="rId31"/>
    <p:sldId id="309" r:id="rId32"/>
    <p:sldId id="310" r:id="rId33"/>
    <p:sldId id="325" r:id="rId34"/>
    <p:sldId id="327" r:id="rId35"/>
    <p:sldId id="308" r:id="rId36"/>
    <p:sldId id="303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E5DDD1-9428-454C-9F00-C915BB92CFA1}">
  <a:tblStyle styleId="{C8E5DDD1-9428-454C-9F00-C915BB92CFA1}" styleName="Table_0">
    <a:wholeTbl>
      <a:tcTxStyle b="off" i="off">
        <a:font>
          <a:latin typeface="Pretendard"/>
          <a:ea typeface="Pretendard"/>
          <a:cs typeface="Pretendard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8"/>
          </a:solidFill>
        </a:fill>
      </a:tcStyle>
    </a:wholeTbl>
    <a:band1H>
      <a:tcTxStyle/>
      <a:tcStyle>
        <a:tcBdr/>
        <a:fill>
          <a:solidFill>
            <a:srgbClr val="CA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Pretendard"/>
          <a:ea typeface="Pretendard"/>
          <a:cs typeface="Pretendard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Pretendard"/>
          <a:ea typeface="Pretendard"/>
          <a:cs typeface="Pretendard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Pretendard"/>
          <a:ea typeface="Pretendard"/>
          <a:cs typeface="Pretendard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Pretendard"/>
          <a:ea typeface="Pretendard"/>
          <a:cs typeface="Pretendard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95262" autoAdjust="0"/>
  </p:normalViewPr>
  <p:slideViewPr>
    <p:cSldViewPr snapToGrid="0">
      <p:cViewPr varScale="1">
        <p:scale>
          <a:sx n="82" d="100"/>
          <a:sy n="82" d="100"/>
        </p:scale>
        <p:origin x="8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4c2425aa2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 전력을 미리 대비하지 않으면 전력예비율이 떨어짐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예비율이 떨어지면 정전 사태가 일어날 수 있음</a:t>
            </a:r>
            <a:endParaRPr/>
          </a:p>
        </p:txBody>
      </p:sp>
      <p:sp>
        <p:nvSpPr>
          <p:cNvPr id="544" name="Google Shape;544;g24c2425aa2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c81ee7322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4c81ee7322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1129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8a413180e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8a413180e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284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8a413180e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8a413180e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728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8a413180e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8a413180e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939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c81ee7322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4c81ee7322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0020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춘천을 비교군으로 선택한 이유:광주와 데이터 센터의 규모가 비슷, 2013년 6월에 개관하여 사용할 데이터 충분</a:t>
            </a:r>
            <a:endParaRPr/>
          </a:p>
        </p:txBody>
      </p:sp>
      <p:sp>
        <p:nvSpPr>
          <p:cNvPr id="217" name="Google Shape;2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9611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춘천을 비교군으로 선택한 이유:광주와 데이터 센터의 규모가 비슷, 2013년 6월에 개관하여 사용할 데이터 충분</a:t>
            </a:r>
            <a:endParaRPr/>
          </a:p>
        </p:txBody>
      </p:sp>
      <p:sp>
        <p:nvSpPr>
          <p:cNvPr id="217" name="Google Shape;2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광주/춘천 연간 전력 사용량 (왼)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월간 전력 수급 실적 (오)</a:t>
            </a: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4c81ee7322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춘천 년도별 사용량 합</a:t>
            </a:r>
            <a:endParaRPr/>
          </a:p>
        </p:txBody>
      </p:sp>
      <p:sp>
        <p:nvSpPr>
          <p:cNvPr id="242" name="Google Shape;242;g24c81ee7322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a413180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8a413180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909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4c81ee7322_3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24c81ee7322_3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4c81ee7322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광주 사용량 총합</a:t>
            </a:r>
            <a:endParaRPr/>
          </a:p>
        </p:txBody>
      </p:sp>
      <p:sp>
        <p:nvSpPr>
          <p:cNvPr id="280" name="Google Shape;280;g24c81ee7322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8a413180ed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28a413180ed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8a413180ed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28a413180ed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21013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c81ee7322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4c81ee7322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66236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4c2425aa2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g24c2425aa2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58973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4c2425aa2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g24c2425aa2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554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4c2425aa2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g24c2425aa2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7035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c81ee7322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4c81ee7322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5115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a413180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8a413180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572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42242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27425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23493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28485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64288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85614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c81ee7322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4c81ee7322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5393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c81ee7322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4c81ee7322_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c81ee7322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4c81ee7322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c2425aa2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앞의 슬라이드들 내용 정리/설정한 목표 언급</a:t>
            </a:r>
            <a:endParaRPr/>
          </a:p>
        </p:txBody>
      </p:sp>
      <p:sp>
        <p:nvSpPr>
          <p:cNvPr id="178" name="Google Shape;178;g24c2425aa2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3545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4c2425aa2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데이터 센터가 전력을 많이 사용함</a:t>
            </a:r>
            <a:endParaRPr/>
          </a:p>
        </p:txBody>
      </p:sp>
      <p:sp>
        <p:nvSpPr>
          <p:cNvPr id="532" name="Google Shape;532;g24c2425aa2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8a413180e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데이터</a:t>
            </a:r>
            <a:r>
              <a:rPr lang="en-US" dirty="0"/>
              <a:t> </a:t>
            </a:r>
            <a:r>
              <a:rPr lang="en-US" dirty="0" err="1"/>
              <a:t>센터는</a:t>
            </a:r>
            <a:r>
              <a:rPr lang="en-US" dirty="0"/>
              <a:t> </a:t>
            </a:r>
            <a:r>
              <a:rPr lang="en-US" dirty="0" err="1"/>
              <a:t>일반용</a:t>
            </a:r>
            <a:r>
              <a:rPr lang="en-US" dirty="0"/>
              <a:t> </a:t>
            </a:r>
            <a:r>
              <a:rPr lang="en-US" dirty="0" err="1"/>
              <a:t>전력을</a:t>
            </a:r>
            <a:r>
              <a:rPr lang="en-US" dirty="0"/>
              <a:t> </a:t>
            </a:r>
            <a:r>
              <a:rPr lang="en-US" dirty="0" err="1" smtClean="0"/>
              <a:t>사용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따라서 저희 조는 일반용 전력사용량에 초점을 맞추었습니다</a:t>
            </a:r>
            <a:r>
              <a:rPr lang="en-US" altLang="ko-KR" dirty="0" smtClean="0"/>
              <a:t>.</a:t>
            </a:r>
            <a:endParaRPr dirty="0"/>
          </a:p>
        </p:txBody>
      </p:sp>
      <p:sp>
        <p:nvSpPr>
          <p:cNvPr id="520" name="Google Shape;520;g28a413180e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9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빈 화면">
  <p:cSld name="1_빈 화면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4F4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47075"/>
            <a:ext cx="12192000" cy="53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550060" y="744450"/>
            <a:ext cx="11091900" cy="1477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spc="-300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</a:t>
            </a:r>
            <a:r>
              <a:rPr lang="en-US" sz="4500" b="1" spc="-3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500" b="1" spc="-300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센터</a:t>
            </a:r>
            <a:r>
              <a:rPr lang="en-US" sz="4500" b="1" spc="-3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500" b="1" spc="-300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개관에</a:t>
            </a:r>
            <a:r>
              <a:rPr lang="en-US" sz="4500" b="1" spc="-3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500" b="1" spc="-300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따른</a:t>
            </a:r>
            <a:endParaRPr sz="4500" b="1" spc="-3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spc="-300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광주</a:t>
            </a:r>
            <a:r>
              <a:rPr lang="en-US" sz="4500" b="1" spc="-3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500" b="1" spc="-300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전력</a:t>
            </a:r>
            <a:r>
              <a:rPr lang="en-US" sz="4500" b="1" spc="-3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500" b="1" spc="-300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사용량</a:t>
            </a:r>
            <a:r>
              <a:rPr lang="en-US" sz="4500" b="1" spc="-3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500" b="1" spc="-300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증가</a:t>
            </a:r>
            <a:r>
              <a:rPr lang="en-US" sz="4500" b="1" spc="-3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500" b="1" spc="-300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예측</a:t>
            </a:r>
            <a:endParaRPr sz="4500" b="1" i="0" u="none" strike="noStrike" cap="none" spc="-3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9"/>
          <p:cNvSpPr/>
          <p:nvPr/>
        </p:nvSpPr>
        <p:spPr>
          <a:xfrm>
            <a:off x="495300" y="419100"/>
            <a:ext cx="986400" cy="434400"/>
          </a:xfrm>
          <a:prstGeom prst="roundRect">
            <a:avLst>
              <a:gd name="adj" fmla="val 37075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49"/>
          <p:cNvSpPr txBox="1"/>
          <p:nvPr/>
        </p:nvSpPr>
        <p:spPr>
          <a:xfrm>
            <a:off x="645887" y="482325"/>
            <a:ext cx="685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b="1" dirty="0">
                <a:solidFill>
                  <a:schemeClr val="lt1"/>
                </a:solidFill>
              </a:rPr>
              <a:t>1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49"/>
          <p:cNvSpPr txBox="1"/>
          <p:nvPr/>
        </p:nvSpPr>
        <p:spPr>
          <a:xfrm>
            <a:off x="1763806" y="436175"/>
            <a:ext cx="27111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</a:rPr>
              <a:t>기획 의도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9" name="Google Shape;549;p49"/>
          <p:cNvSpPr txBox="1"/>
          <p:nvPr/>
        </p:nvSpPr>
        <p:spPr>
          <a:xfrm>
            <a:off x="7502993" y="1076077"/>
            <a:ext cx="4354965" cy="453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dirty="0" err="1" smtClean="0">
                <a:solidFill>
                  <a:schemeClr val="dk1"/>
                </a:solidFill>
                <a:latin typeface="+mj-lt"/>
              </a:rPr>
              <a:t>심각</a:t>
            </a:r>
            <a:r>
              <a:rPr lang="en-US" sz="2100" dirty="0" smtClean="0">
                <a:solidFill>
                  <a:schemeClr val="dk1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+mj-lt"/>
              </a:rPr>
              <a:t>수준은</a:t>
            </a:r>
            <a:r>
              <a:rPr lang="en-US" sz="2100" dirty="0">
                <a:solidFill>
                  <a:schemeClr val="dk1"/>
                </a:solidFill>
                <a:latin typeface="+mj-lt"/>
              </a:rPr>
              <a:t> </a:t>
            </a:r>
            <a:r>
              <a:rPr lang="en-US" sz="2100" dirty="0" err="1" smtClean="0">
                <a:solidFill>
                  <a:schemeClr val="dk1"/>
                </a:solidFill>
                <a:latin typeface="+mj-lt"/>
              </a:rPr>
              <a:t>블랙아웃</a:t>
            </a:r>
            <a:r>
              <a:rPr lang="en-US" sz="2100" dirty="0" smtClean="0">
                <a:solidFill>
                  <a:schemeClr val="dk1"/>
                </a:solidFill>
                <a:latin typeface="+mj-lt"/>
              </a:rPr>
              <a:t> </a:t>
            </a:r>
            <a:r>
              <a:rPr lang="en-US" sz="2100" dirty="0" err="1" smtClean="0">
                <a:solidFill>
                  <a:schemeClr val="dk1"/>
                </a:solidFill>
                <a:latin typeface="+mj-lt"/>
              </a:rPr>
              <a:t>직전을</a:t>
            </a:r>
            <a:r>
              <a:rPr lang="en-US" sz="2100" dirty="0" smtClean="0">
                <a:solidFill>
                  <a:schemeClr val="dk1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+mj-lt"/>
              </a:rPr>
              <a:t>의미</a:t>
            </a:r>
            <a:endParaRPr sz="2100" dirty="0">
              <a:solidFill>
                <a:schemeClr val="hlink"/>
              </a:solidFill>
              <a:latin typeface="+mj-lt"/>
              <a:ea typeface="Dotum"/>
              <a:cs typeface="Dotum"/>
              <a:sym typeface="Dot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 dirty="0">
              <a:solidFill>
                <a:schemeClr val="dk1"/>
              </a:solidFill>
              <a:latin typeface="+mj-l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 smtClean="0">
                <a:solidFill>
                  <a:schemeClr val="dk1"/>
                </a:solidFill>
                <a:latin typeface="+mj-lt"/>
              </a:rPr>
              <a:t>예비전력이</a:t>
            </a:r>
            <a:r>
              <a:rPr lang="en-US" sz="2100" dirty="0" smtClean="0">
                <a:solidFill>
                  <a:schemeClr val="dk1"/>
                </a:solidFill>
                <a:latin typeface="+mj-lt"/>
              </a:rPr>
              <a:t> </a:t>
            </a:r>
            <a:r>
              <a:rPr lang="en-US" sz="2100" dirty="0">
                <a:solidFill>
                  <a:schemeClr val="dk1"/>
                </a:solidFill>
                <a:latin typeface="+mj-lt"/>
              </a:rPr>
              <a:t>1만MW, </a:t>
            </a:r>
            <a:r>
              <a:rPr lang="en-US" sz="2100" dirty="0" err="1">
                <a:solidFill>
                  <a:schemeClr val="dk1"/>
                </a:solidFill>
                <a:latin typeface="+mj-lt"/>
              </a:rPr>
              <a:t>전력</a:t>
            </a:r>
            <a:r>
              <a:rPr lang="en-US" sz="2100" dirty="0">
                <a:solidFill>
                  <a:schemeClr val="dk1"/>
                </a:solidFill>
                <a:latin typeface="+mj-lt"/>
              </a:rPr>
              <a:t> </a:t>
            </a:r>
            <a:r>
              <a:rPr lang="en-US" sz="2100" dirty="0" err="1" smtClean="0">
                <a:solidFill>
                  <a:schemeClr val="dk1"/>
                </a:solidFill>
                <a:latin typeface="+mj-lt"/>
              </a:rPr>
              <a:t>예비율</a:t>
            </a:r>
            <a:r>
              <a:rPr lang="ko-KR" altLang="en-US" sz="2100" dirty="0" smtClean="0">
                <a:solidFill>
                  <a:schemeClr val="dk1"/>
                </a:solidFill>
                <a:latin typeface="+mj-lt"/>
              </a:rPr>
              <a:t>은</a:t>
            </a:r>
            <a:r>
              <a:rPr lang="en-US" sz="2100" dirty="0" smtClean="0">
                <a:solidFill>
                  <a:schemeClr val="dk1"/>
                </a:solidFill>
                <a:latin typeface="+mj-lt"/>
              </a:rPr>
              <a:t> </a:t>
            </a:r>
            <a:r>
              <a:rPr lang="en-US" sz="2100" dirty="0">
                <a:solidFill>
                  <a:schemeClr val="dk1"/>
                </a:solidFill>
                <a:latin typeface="+mj-lt"/>
              </a:rPr>
              <a:t>10%를 </a:t>
            </a:r>
            <a:r>
              <a:rPr lang="en-US" sz="2100" dirty="0" err="1">
                <a:solidFill>
                  <a:schemeClr val="dk1"/>
                </a:solidFill>
                <a:latin typeface="+mj-lt"/>
              </a:rPr>
              <a:t>넘겨야</a:t>
            </a:r>
            <a:r>
              <a:rPr lang="en-US" sz="2100" dirty="0">
                <a:solidFill>
                  <a:schemeClr val="dk1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+mj-lt"/>
              </a:rPr>
              <a:t>수급이</a:t>
            </a:r>
            <a:r>
              <a:rPr lang="en-US" sz="2100" dirty="0">
                <a:solidFill>
                  <a:schemeClr val="dk1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+mj-lt"/>
              </a:rPr>
              <a:t>안정적인</a:t>
            </a:r>
            <a:r>
              <a:rPr lang="en-US" sz="2100" dirty="0">
                <a:solidFill>
                  <a:schemeClr val="dk1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+mj-lt"/>
              </a:rPr>
              <a:t>것으로</a:t>
            </a:r>
            <a:r>
              <a:rPr lang="en-US" sz="2100" dirty="0">
                <a:solidFill>
                  <a:schemeClr val="dk1"/>
                </a:solidFill>
                <a:latin typeface="+mj-lt"/>
              </a:rPr>
              <a:t> </a:t>
            </a:r>
            <a:r>
              <a:rPr lang="en-US" sz="2100" dirty="0" err="1" smtClean="0">
                <a:solidFill>
                  <a:schemeClr val="dk1"/>
                </a:solidFill>
                <a:latin typeface="+mj-lt"/>
              </a:rPr>
              <a:t>평가</a:t>
            </a:r>
            <a:endParaRPr sz="1150" dirty="0">
              <a:solidFill>
                <a:schemeClr val="dk1"/>
              </a:solidFill>
              <a:highlight>
                <a:srgbClr val="FFFFFF"/>
              </a:highlight>
              <a:latin typeface="+mj-l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+mj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* </a:t>
            </a:r>
            <a:r>
              <a:rPr lang="en-US" sz="1300" dirty="0" err="1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블랙아웃</a:t>
            </a:r>
            <a:r>
              <a:rPr lang="en-US" sz="1300" dirty="0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: </a:t>
            </a:r>
            <a:r>
              <a:rPr lang="en-US" sz="1300" dirty="0" err="1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전력</a:t>
            </a:r>
            <a:r>
              <a:rPr lang="en-US" sz="1300" dirty="0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 </a:t>
            </a:r>
            <a:r>
              <a:rPr lang="en-US" sz="1300" dirty="0" err="1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공급이</a:t>
            </a:r>
            <a:r>
              <a:rPr lang="en-US" sz="1300" dirty="0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 </a:t>
            </a:r>
            <a:r>
              <a:rPr lang="en-US" sz="1300" dirty="0" err="1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수요를</a:t>
            </a:r>
            <a:r>
              <a:rPr lang="en-US" sz="1300" dirty="0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 </a:t>
            </a:r>
            <a:r>
              <a:rPr lang="en-US" sz="1300" dirty="0" err="1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따라가지</a:t>
            </a:r>
            <a:r>
              <a:rPr lang="en-US" sz="1300" dirty="0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 </a:t>
            </a:r>
            <a:r>
              <a:rPr lang="en-US" sz="1300" dirty="0" err="1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못해</a:t>
            </a:r>
            <a:r>
              <a:rPr lang="en-US" sz="1300" dirty="0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 </a:t>
            </a:r>
            <a:r>
              <a:rPr lang="en-US" sz="1300" dirty="0" err="1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일어나는</a:t>
            </a:r>
            <a:r>
              <a:rPr lang="en-US" sz="1300" dirty="0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 </a:t>
            </a:r>
            <a:r>
              <a:rPr lang="en-US" sz="1300" dirty="0" err="1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대규모</a:t>
            </a:r>
            <a:r>
              <a:rPr lang="en-US" sz="1300" dirty="0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 </a:t>
            </a:r>
            <a:r>
              <a:rPr lang="en-US" sz="1300" dirty="0" err="1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정전</a:t>
            </a:r>
            <a:r>
              <a:rPr lang="en-US" sz="1300" dirty="0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 </a:t>
            </a:r>
            <a:r>
              <a:rPr lang="en-US" sz="1300" dirty="0" err="1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상태</a:t>
            </a:r>
            <a:r>
              <a:rPr lang="en-US" sz="1300" dirty="0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.</a:t>
            </a:r>
            <a:endParaRPr sz="1300" dirty="0">
              <a:solidFill>
                <a:srgbClr val="333333"/>
              </a:solidFill>
              <a:latin typeface="+mj-lt"/>
              <a:ea typeface="Dotum"/>
              <a:cs typeface="Dotum"/>
              <a:sym typeface="Dot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* </a:t>
            </a:r>
            <a:r>
              <a:rPr lang="en-US" sz="1300" dirty="0" err="1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전력예비율</a:t>
            </a:r>
            <a:r>
              <a:rPr lang="en-US" sz="1300" dirty="0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: </a:t>
            </a:r>
            <a:r>
              <a:rPr lang="en-US" sz="1300" dirty="0" err="1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전력의</a:t>
            </a:r>
            <a:r>
              <a:rPr lang="en-US" sz="1300" dirty="0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 </a:t>
            </a:r>
            <a:r>
              <a:rPr lang="en-US" sz="1300" dirty="0" err="1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수급상태가</a:t>
            </a:r>
            <a:r>
              <a:rPr lang="en-US" sz="1300" dirty="0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 </a:t>
            </a:r>
            <a:r>
              <a:rPr lang="en-US" sz="1300" dirty="0" err="1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어느</a:t>
            </a:r>
            <a:r>
              <a:rPr lang="en-US" sz="1300" dirty="0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 </a:t>
            </a:r>
            <a:r>
              <a:rPr lang="en-US" sz="1300" dirty="0" err="1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정도인지를</a:t>
            </a:r>
            <a:r>
              <a:rPr lang="en-US" sz="1300" dirty="0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 </a:t>
            </a:r>
            <a:r>
              <a:rPr lang="en-US" sz="1300" dirty="0" err="1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나타내는</a:t>
            </a:r>
            <a:r>
              <a:rPr lang="en-US" sz="1300" dirty="0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 </a:t>
            </a:r>
            <a:r>
              <a:rPr lang="en-US" sz="1300" dirty="0" err="1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지표</a:t>
            </a:r>
            <a:r>
              <a:rPr lang="en-US" sz="1300" dirty="0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. </a:t>
            </a:r>
            <a:r>
              <a:rPr lang="en-US" sz="1300" dirty="0" err="1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전력예비율이</a:t>
            </a:r>
            <a:r>
              <a:rPr lang="en-US" sz="1300" dirty="0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 </a:t>
            </a:r>
            <a:r>
              <a:rPr lang="en-US" sz="1300" dirty="0" err="1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높으면</a:t>
            </a:r>
            <a:r>
              <a:rPr lang="en-US" sz="1300" dirty="0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 </a:t>
            </a:r>
            <a:r>
              <a:rPr lang="en-US" sz="1300" dirty="0" err="1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그만큼</a:t>
            </a:r>
            <a:r>
              <a:rPr lang="en-US" sz="1300" dirty="0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 </a:t>
            </a:r>
            <a:r>
              <a:rPr lang="en-US" sz="1300" dirty="0" err="1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전력수요에</a:t>
            </a:r>
            <a:r>
              <a:rPr lang="en-US" sz="1300" dirty="0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 </a:t>
            </a:r>
            <a:r>
              <a:rPr lang="en-US" sz="1300" dirty="0" err="1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비해</a:t>
            </a:r>
            <a:r>
              <a:rPr lang="en-US" sz="1300" dirty="0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 </a:t>
            </a:r>
            <a:r>
              <a:rPr lang="en-US" sz="1300" dirty="0" err="1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공급이</a:t>
            </a:r>
            <a:r>
              <a:rPr lang="en-US" sz="1300" dirty="0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 </a:t>
            </a:r>
            <a:r>
              <a:rPr lang="en-US" sz="1300" dirty="0" err="1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충분해</a:t>
            </a:r>
            <a:r>
              <a:rPr lang="en-US" sz="1300" dirty="0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 </a:t>
            </a:r>
            <a:r>
              <a:rPr lang="en-US" sz="1300" dirty="0" err="1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전기</a:t>
            </a:r>
            <a:r>
              <a:rPr lang="en-US" sz="1300" dirty="0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 </a:t>
            </a:r>
            <a:r>
              <a:rPr lang="en-US" sz="1300" dirty="0" err="1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사용에</a:t>
            </a:r>
            <a:r>
              <a:rPr lang="en-US" sz="1300" dirty="0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 </a:t>
            </a:r>
            <a:r>
              <a:rPr lang="en-US" sz="1300" dirty="0" err="1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여유가</a:t>
            </a:r>
            <a:r>
              <a:rPr lang="en-US" sz="1300" dirty="0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 </a:t>
            </a:r>
            <a:r>
              <a:rPr lang="en-US" sz="1300" dirty="0" err="1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있음을</a:t>
            </a:r>
            <a:r>
              <a:rPr lang="en-US" sz="1300" dirty="0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 </a:t>
            </a:r>
            <a:r>
              <a:rPr lang="en-US" sz="1300" dirty="0" err="1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나타냄</a:t>
            </a:r>
            <a:r>
              <a:rPr lang="en-US" sz="1300" dirty="0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. </a:t>
            </a:r>
            <a:r>
              <a:rPr lang="en-US" sz="1300" dirty="0" err="1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크게</a:t>
            </a:r>
            <a:r>
              <a:rPr lang="en-US" sz="1300" dirty="0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 </a:t>
            </a:r>
            <a:r>
              <a:rPr lang="en-US" sz="1300" dirty="0" err="1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공급</a:t>
            </a:r>
            <a:r>
              <a:rPr lang="en-US" sz="1300" dirty="0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/</a:t>
            </a:r>
            <a:r>
              <a:rPr lang="en-US" sz="1300" dirty="0" err="1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설비예비율로</a:t>
            </a:r>
            <a:r>
              <a:rPr lang="en-US" sz="1300" dirty="0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 </a:t>
            </a:r>
            <a:r>
              <a:rPr lang="en-US" sz="1300" dirty="0" err="1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나뉜다</a:t>
            </a:r>
            <a:r>
              <a:rPr lang="en-US" sz="1300" dirty="0">
                <a:solidFill>
                  <a:srgbClr val="333333"/>
                </a:solidFill>
                <a:latin typeface="+mj-lt"/>
                <a:ea typeface="Dotum"/>
                <a:cs typeface="Dotum"/>
                <a:sym typeface="Dotum"/>
              </a:rPr>
              <a:t>.</a:t>
            </a:r>
            <a:endParaRPr sz="1300" dirty="0">
              <a:solidFill>
                <a:srgbClr val="333333"/>
              </a:solidFill>
              <a:latin typeface="+mj-lt"/>
              <a:ea typeface="Dotum"/>
              <a:cs typeface="Dotum"/>
              <a:sym typeface="Dotum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chemeClr val="dk1"/>
              </a:solidFill>
              <a:highlight>
                <a:srgbClr val="FFFFFF"/>
              </a:highlight>
              <a:latin typeface="+mj-lt"/>
            </a:endParaRPr>
          </a:p>
        </p:txBody>
      </p:sp>
      <p:sp>
        <p:nvSpPr>
          <p:cNvPr id="550" name="Google Shape;550;p49"/>
          <p:cNvSpPr txBox="1"/>
          <p:nvPr/>
        </p:nvSpPr>
        <p:spPr>
          <a:xfrm>
            <a:off x="645875" y="6488700"/>
            <a:ext cx="877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551" name="Google Shape;55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003275"/>
            <a:ext cx="6763800" cy="38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/>
          <p:nvPr/>
        </p:nvSpPr>
        <p:spPr>
          <a:xfrm>
            <a:off x="0" y="2613600"/>
            <a:ext cx="12192000" cy="1630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5557651" y="2734725"/>
            <a:ext cx="1076700" cy="461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sz="2400" dirty="0">
                <a:solidFill>
                  <a:schemeClr val="lt1"/>
                </a:solidFill>
              </a:rPr>
              <a:t>2</a:t>
            </a: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3676974" y="3304934"/>
            <a:ext cx="5308405" cy="83095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b="1" smtClean="0">
                <a:solidFill>
                  <a:srgbClr val="F3F3F3"/>
                </a:solidFill>
              </a:rPr>
              <a:t>프로그램 설계도</a:t>
            </a:r>
            <a:endParaRPr dirty="0">
              <a:solidFill>
                <a:srgbClr val="F3F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36;p33"/>
          <p:cNvSpPr/>
          <p:nvPr/>
        </p:nvSpPr>
        <p:spPr>
          <a:xfrm>
            <a:off x="495300" y="419100"/>
            <a:ext cx="986400" cy="434400"/>
          </a:xfrm>
          <a:prstGeom prst="roundRect">
            <a:avLst>
              <a:gd name="adj" fmla="val 37075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37;p33"/>
          <p:cNvSpPr txBox="1"/>
          <p:nvPr/>
        </p:nvSpPr>
        <p:spPr>
          <a:xfrm>
            <a:off x="642075" y="482342"/>
            <a:ext cx="69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b="1" dirty="0">
                <a:solidFill>
                  <a:schemeClr val="lt1"/>
                </a:solidFill>
              </a:rPr>
              <a:t>2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38;p33"/>
          <p:cNvSpPr txBox="1"/>
          <p:nvPr/>
        </p:nvSpPr>
        <p:spPr>
          <a:xfrm>
            <a:off x="1753256" y="482350"/>
            <a:ext cx="3061340" cy="40006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1" dirty="0" err="1" smtClean="0">
                <a:solidFill>
                  <a:schemeClr val="lt1"/>
                </a:solidFill>
              </a:rPr>
              <a:t>개념모델</a:t>
            </a:r>
            <a:endParaRPr sz="2000" dirty="0">
              <a:solidFill>
                <a:schemeClr val="l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381326"/>
            <a:ext cx="10847048" cy="458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6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36;p33"/>
          <p:cNvSpPr/>
          <p:nvPr/>
        </p:nvSpPr>
        <p:spPr>
          <a:xfrm>
            <a:off x="495300" y="419100"/>
            <a:ext cx="986400" cy="434400"/>
          </a:xfrm>
          <a:prstGeom prst="roundRect">
            <a:avLst>
              <a:gd name="adj" fmla="val 37075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37;p33"/>
          <p:cNvSpPr txBox="1"/>
          <p:nvPr/>
        </p:nvSpPr>
        <p:spPr>
          <a:xfrm>
            <a:off x="642075" y="482342"/>
            <a:ext cx="69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b="1" dirty="0">
                <a:solidFill>
                  <a:schemeClr val="lt1"/>
                </a:solidFill>
              </a:rPr>
              <a:t>2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38;p33"/>
          <p:cNvSpPr txBox="1"/>
          <p:nvPr/>
        </p:nvSpPr>
        <p:spPr>
          <a:xfrm>
            <a:off x="1753256" y="482350"/>
            <a:ext cx="3061340" cy="40006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2000" b="1" dirty="0" smtClean="0">
                <a:solidFill>
                  <a:schemeClr val="lt1"/>
                </a:solidFill>
              </a:rPr>
              <a:t>논리 모델</a:t>
            </a:r>
            <a:r>
              <a:rPr lang="en-US" sz="2000" b="1" dirty="0" smtClean="0">
                <a:solidFill>
                  <a:schemeClr val="lt1"/>
                </a:solidFill>
              </a:rPr>
              <a:t> </a:t>
            </a:r>
            <a:endParaRPr sz="2000" dirty="0">
              <a:solidFill>
                <a:schemeClr val="lt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75" y="1101012"/>
            <a:ext cx="10448925" cy="525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2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36;p33"/>
          <p:cNvSpPr/>
          <p:nvPr/>
        </p:nvSpPr>
        <p:spPr>
          <a:xfrm>
            <a:off x="495300" y="419100"/>
            <a:ext cx="986400" cy="434400"/>
          </a:xfrm>
          <a:prstGeom prst="roundRect">
            <a:avLst>
              <a:gd name="adj" fmla="val 37075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37;p33"/>
          <p:cNvSpPr txBox="1"/>
          <p:nvPr/>
        </p:nvSpPr>
        <p:spPr>
          <a:xfrm>
            <a:off x="642075" y="482342"/>
            <a:ext cx="69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b="1" dirty="0">
                <a:solidFill>
                  <a:schemeClr val="lt1"/>
                </a:solidFill>
              </a:rPr>
              <a:t>2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38;p33"/>
          <p:cNvSpPr txBox="1"/>
          <p:nvPr/>
        </p:nvSpPr>
        <p:spPr>
          <a:xfrm>
            <a:off x="1753256" y="482350"/>
            <a:ext cx="3061340" cy="40006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2000" b="1" dirty="0" smtClean="0">
                <a:solidFill>
                  <a:schemeClr val="lt1"/>
                </a:solidFill>
              </a:rPr>
              <a:t>물리 모델</a:t>
            </a:r>
            <a:r>
              <a:rPr lang="en-US" sz="2000" b="1" dirty="0" smtClean="0">
                <a:solidFill>
                  <a:schemeClr val="lt1"/>
                </a:solidFill>
              </a:rPr>
              <a:t> </a:t>
            </a:r>
            <a:endParaRPr sz="2000" dirty="0">
              <a:solidFill>
                <a:schemeClr val="lt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992220"/>
            <a:ext cx="10954155" cy="542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3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/>
          <p:nvPr/>
        </p:nvSpPr>
        <p:spPr>
          <a:xfrm>
            <a:off x="0" y="2613600"/>
            <a:ext cx="12192000" cy="1630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5557651" y="2734725"/>
            <a:ext cx="1076700" cy="461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sz="2400" dirty="0">
                <a:solidFill>
                  <a:schemeClr val="lt1"/>
                </a:solidFill>
              </a:rPr>
              <a:t>3</a:t>
            </a: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2883872" y="3304934"/>
            <a:ext cx="6801304" cy="83095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b="1" smtClean="0">
                <a:solidFill>
                  <a:srgbClr val="F3F3F3"/>
                </a:solidFill>
              </a:rPr>
              <a:t>자료수집과 데이터 활용</a:t>
            </a:r>
            <a:endParaRPr dirty="0">
              <a:solidFill>
                <a:srgbClr val="F3F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74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/>
          <p:nvPr/>
        </p:nvSpPr>
        <p:spPr>
          <a:xfrm>
            <a:off x="495300" y="419100"/>
            <a:ext cx="986367" cy="434261"/>
          </a:xfrm>
          <a:prstGeom prst="roundRect">
            <a:avLst>
              <a:gd name="adj" fmla="val 37075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642075" y="482342"/>
            <a:ext cx="69281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b="1" dirty="0">
                <a:solidFill>
                  <a:schemeClr val="lt1"/>
                </a:solidFill>
              </a:rPr>
              <a:t>3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1744256" y="436125"/>
            <a:ext cx="27111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99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</a:rPr>
              <a:t>자료 수집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23" name="Google Shape;2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225" y="1903575"/>
            <a:ext cx="5153025" cy="43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3"/>
          <p:cNvSpPr txBox="1"/>
          <p:nvPr/>
        </p:nvSpPr>
        <p:spPr>
          <a:xfrm>
            <a:off x="860244" y="1186951"/>
            <a:ext cx="376774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262626"/>
                </a:solidFill>
              </a:rPr>
              <a:t>국내</a:t>
            </a:r>
            <a:r>
              <a:rPr lang="en-US" sz="2000" b="1" dirty="0">
                <a:solidFill>
                  <a:srgbClr val="262626"/>
                </a:solidFill>
              </a:rPr>
              <a:t> </a:t>
            </a:r>
            <a:r>
              <a:rPr lang="en-US" sz="2000" b="1" dirty="0" err="1">
                <a:solidFill>
                  <a:srgbClr val="262626"/>
                </a:solidFill>
              </a:rPr>
              <a:t>데이터센터</a:t>
            </a:r>
            <a:r>
              <a:rPr lang="en-US" sz="2000" b="1" dirty="0">
                <a:solidFill>
                  <a:srgbClr val="262626"/>
                </a:solidFill>
              </a:rPr>
              <a:t> </a:t>
            </a:r>
            <a:r>
              <a:rPr lang="en-US" sz="2000" b="1" dirty="0" err="1">
                <a:solidFill>
                  <a:srgbClr val="262626"/>
                </a:solidFill>
              </a:rPr>
              <a:t>분포</a:t>
            </a:r>
            <a:r>
              <a:rPr lang="en-US" sz="2000" b="1" dirty="0">
                <a:solidFill>
                  <a:srgbClr val="262626"/>
                </a:solidFill>
              </a:rPr>
              <a:t>(</a:t>
            </a:r>
            <a:r>
              <a:rPr lang="en-US" sz="2000" b="1" dirty="0" err="1">
                <a:solidFill>
                  <a:srgbClr val="262626"/>
                </a:solidFill>
              </a:rPr>
              <a:t>단위</a:t>
            </a:r>
            <a:r>
              <a:rPr lang="en-US" sz="2000" b="1" dirty="0">
                <a:solidFill>
                  <a:srgbClr val="262626"/>
                </a:solidFill>
              </a:rPr>
              <a:t>:%)</a:t>
            </a:r>
            <a:endParaRPr sz="2000" b="1" dirty="0">
              <a:solidFill>
                <a:srgbClr val="262626"/>
              </a:solidFill>
            </a:endParaRPr>
          </a:p>
        </p:txBody>
      </p:sp>
      <p:pic>
        <p:nvPicPr>
          <p:cNvPr id="9" name="Google Shape;50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3440" y="1061175"/>
            <a:ext cx="5019401" cy="52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504;p45"/>
          <p:cNvSpPr txBox="1"/>
          <p:nvPr/>
        </p:nvSpPr>
        <p:spPr>
          <a:xfrm>
            <a:off x="6303440" y="6294600"/>
            <a:ext cx="4001539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출처</a:t>
            </a:r>
            <a:r>
              <a:rPr lang="en-US" sz="1200" dirty="0"/>
              <a:t> : </a:t>
            </a:r>
            <a:r>
              <a:rPr lang="en-US" sz="1200" dirty="0">
                <a:solidFill>
                  <a:schemeClr val="dk1"/>
                </a:solidFill>
              </a:rPr>
              <a:t>https://newsroom.koscom.co.kr/29107?print=pdf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408894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/>
          <p:nvPr/>
        </p:nvSpPr>
        <p:spPr>
          <a:xfrm>
            <a:off x="495300" y="419100"/>
            <a:ext cx="986367" cy="434261"/>
          </a:xfrm>
          <a:prstGeom prst="roundRect">
            <a:avLst>
              <a:gd name="adj" fmla="val 37075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642075" y="482342"/>
            <a:ext cx="69281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b="1" dirty="0">
                <a:solidFill>
                  <a:schemeClr val="lt1"/>
                </a:solidFill>
              </a:rPr>
              <a:t>3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1744256" y="436125"/>
            <a:ext cx="27111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99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</a:rPr>
              <a:t>자료 수집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" name="Google Shape;224;p23"/>
          <p:cNvSpPr txBox="1"/>
          <p:nvPr/>
        </p:nvSpPr>
        <p:spPr>
          <a:xfrm>
            <a:off x="1072231" y="3719724"/>
            <a:ext cx="4339523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solidFill>
                  <a:srgbClr val="262626"/>
                </a:solidFill>
              </a:rPr>
              <a:t>춘천 각 데이터센터</a:t>
            </a:r>
            <a:endParaRPr lang="en-US" altLang="ko-KR" sz="2000" dirty="0" smtClean="0">
              <a:solidFill>
                <a:srgbClr val="262626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262626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solidFill>
                  <a:srgbClr val="262626"/>
                </a:solidFill>
              </a:rPr>
              <a:t>네이버가 구축한 자체 데이터센터로 </a:t>
            </a:r>
            <a:r>
              <a:rPr lang="en-US" altLang="ko-KR" sz="2000" dirty="0" smtClean="0">
                <a:solidFill>
                  <a:srgbClr val="262626"/>
                </a:solidFill>
              </a:rPr>
              <a:t>2013</a:t>
            </a:r>
            <a:r>
              <a:rPr lang="ko-KR" altLang="en-US" sz="2000" dirty="0" smtClean="0">
                <a:solidFill>
                  <a:srgbClr val="262626"/>
                </a:solidFill>
              </a:rPr>
              <a:t>년 </a:t>
            </a:r>
            <a:r>
              <a:rPr lang="en-US" altLang="ko-KR" sz="2000" dirty="0" smtClean="0">
                <a:solidFill>
                  <a:srgbClr val="262626"/>
                </a:solidFill>
              </a:rPr>
              <a:t>6</a:t>
            </a:r>
            <a:r>
              <a:rPr lang="ko-KR" altLang="en-US" sz="2000" dirty="0" smtClean="0">
                <a:solidFill>
                  <a:srgbClr val="262626"/>
                </a:solidFill>
              </a:rPr>
              <a:t>월 가동을 시작하였으며</a:t>
            </a:r>
            <a:r>
              <a:rPr lang="en-US" altLang="ko-KR" sz="2000" dirty="0" smtClean="0">
                <a:solidFill>
                  <a:srgbClr val="262626"/>
                </a:solidFill>
              </a:rPr>
              <a:t>, </a:t>
            </a:r>
            <a:r>
              <a:rPr lang="ko-KR" altLang="en-US" sz="2000" dirty="0" smtClean="0">
                <a:solidFill>
                  <a:srgbClr val="262626"/>
                </a:solidFill>
              </a:rPr>
              <a:t>축구장 </a:t>
            </a:r>
            <a:r>
              <a:rPr lang="en-US" altLang="ko-KR" sz="2000" dirty="0" smtClean="0">
                <a:solidFill>
                  <a:srgbClr val="262626"/>
                </a:solidFill>
              </a:rPr>
              <a:t>7</a:t>
            </a:r>
            <a:r>
              <a:rPr lang="ko-KR" altLang="en-US" sz="2000" dirty="0" smtClean="0">
                <a:solidFill>
                  <a:srgbClr val="262626"/>
                </a:solidFill>
              </a:rPr>
              <a:t>개 크기인 총면적 </a:t>
            </a:r>
            <a:r>
              <a:rPr lang="en-US" altLang="ko-KR" sz="2000" dirty="0" smtClean="0">
                <a:solidFill>
                  <a:srgbClr val="262626"/>
                </a:solidFill>
              </a:rPr>
              <a:t>46850m2, </a:t>
            </a:r>
            <a:r>
              <a:rPr lang="ko-KR" altLang="en-US" sz="2000" dirty="0" smtClean="0">
                <a:solidFill>
                  <a:srgbClr val="262626"/>
                </a:solidFill>
              </a:rPr>
              <a:t>약 </a:t>
            </a:r>
            <a:r>
              <a:rPr lang="en-US" altLang="ko-KR" sz="2000" dirty="0" smtClean="0">
                <a:solidFill>
                  <a:srgbClr val="262626"/>
                </a:solidFill>
              </a:rPr>
              <a:t>10</a:t>
            </a:r>
            <a:r>
              <a:rPr lang="ko-KR" altLang="en-US" sz="2000" dirty="0" smtClean="0">
                <a:solidFill>
                  <a:srgbClr val="262626"/>
                </a:solidFill>
              </a:rPr>
              <a:t>만 유닛의 서버를 보유하며 </a:t>
            </a:r>
            <a:r>
              <a:rPr lang="en-US" altLang="ko-KR" sz="2000" dirty="0" smtClean="0">
                <a:solidFill>
                  <a:srgbClr val="262626"/>
                </a:solidFill>
              </a:rPr>
              <a:t> </a:t>
            </a:r>
            <a:r>
              <a:rPr lang="ko-KR" altLang="en-US" sz="2000" dirty="0" smtClean="0">
                <a:solidFill>
                  <a:srgbClr val="262626"/>
                </a:solidFill>
              </a:rPr>
              <a:t>비수도권으로는 최대규모이다</a:t>
            </a:r>
            <a:r>
              <a:rPr lang="en-US" altLang="ko-KR" sz="2000" dirty="0" smtClean="0">
                <a:solidFill>
                  <a:srgbClr val="262626"/>
                </a:solidFill>
              </a:rPr>
              <a:t>.</a:t>
            </a:r>
            <a:endParaRPr sz="2000" dirty="0">
              <a:solidFill>
                <a:srgbClr val="262626"/>
              </a:solidFill>
            </a:endParaRPr>
          </a:p>
        </p:txBody>
      </p:sp>
      <p:sp>
        <p:nvSpPr>
          <p:cNvPr id="13" name="Google Shape;224;p23"/>
          <p:cNvSpPr txBox="1"/>
          <p:nvPr/>
        </p:nvSpPr>
        <p:spPr>
          <a:xfrm>
            <a:off x="7328801" y="3716654"/>
            <a:ext cx="4339523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solidFill>
                  <a:srgbClr val="262626"/>
                </a:solidFill>
              </a:rPr>
              <a:t>광주 </a:t>
            </a:r>
            <a:r>
              <a:rPr lang="en-US" altLang="ko-KR" sz="2000" dirty="0" smtClean="0">
                <a:solidFill>
                  <a:srgbClr val="262626"/>
                </a:solidFill>
              </a:rPr>
              <a:t>AI </a:t>
            </a:r>
            <a:r>
              <a:rPr lang="ko-KR" altLang="en-US" sz="2000" dirty="0" smtClean="0">
                <a:solidFill>
                  <a:srgbClr val="262626"/>
                </a:solidFill>
              </a:rPr>
              <a:t>데이터센터</a:t>
            </a:r>
            <a:endParaRPr lang="en-US" altLang="ko-KR" sz="2000" dirty="0" smtClean="0">
              <a:solidFill>
                <a:srgbClr val="262626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dirty="0" smtClean="0">
              <a:solidFill>
                <a:srgbClr val="262626"/>
              </a:solidFill>
            </a:endParaRPr>
          </a:p>
          <a:p>
            <a:r>
              <a:rPr lang="en-US" altLang="ko-KR" sz="2000" dirty="0" smtClean="0"/>
              <a:t>AI </a:t>
            </a:r>
            <a:r>
              <a:rPr lang="ko-KR" altLang="en-US" sz="2000" dirty="0"/>
              <a:t>연구 개발 시 데이터를 원활하게 공유할 수 있도록 개방형 아키텍처로 구성되며</a:t>
            </a:r>
            <a:r>
              <a:rPr lang="en-US" altLang="ko-KR" sz="2000" dirty="0"/>
              <a:t>, </a:t>
            </a:r>
            <a:r>
              <a:rPr lang="ko-KR" altLang="en-US" sz="2000" dirty="0"/>
              <a:t>컴퓨팅 </a:t>
            </a:r>
            <a:r>
              <a:rPr lang="ko-KR" altLang="en-US" sz="2000" dirty="0" err="1"/>
              <a:t>연산능력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88.5PF, </a:t>
            </a:r>
            <a:r>
              <a:rPr lang="ko-KR" altLang="en-US" sz="2000" dirty="0"/>
              <a:t>저장 용량 </a:t>
            </a:r>
            <a:r>
              <a:rPr lang="en-US" altLang="ko-KR" sz="2000" dirty="0" smtClean="0"/>
              <a:t>107PB </a:t>
            </a:r>
            <a:r>
              <a:rPr lang="ko-KR" altLang="en-US" sz="2000" dirty="0"/>
              <a:t>수준의 대규모 컴퓨팅 자원을 </a:t>
            </a:r>
            <a:r>
              <a:rPr lang="ko-KR" altLang="en-US" sz="2000" dirty="0" err="1"/>
              <a:t>클라우드</a:t>
            </a:r>
            <a:r>
              <a:rPr lang="ko-KR" altLang="en-US" sz="2000" dirty="0"/>
              <a:t> 방식으로 제공합니다</a:t>
            </a:r>
            <a:r>
              <a:rPr lang="en-US" altLang="ko-KR" sz="2000" dirty="0"/>
              <a:t>. </a:t>
            </a:r>
            <a:endParaRPr lang="en-US" sz="2000" dirty="0">
              <a:solidFill>
                <a:srgbClr val="262626"/>
              </a:solidFill>
            </a:endParaRPr>
          </a:p>
        </p:txBody>
      </p:sp>
      <p:pic>
        <p:nvPicPr>
          <p:cNvPr id="1026" name="Picture 2" descr="https://search.pstatic.net/common/?src=http%3A%2F%2Fimgnews.naver.net%2Fimage%2F025%2F2019%2F09%2F27%2F0002940718_001_20190927182810748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994" y="1191873"/>
            <a:ext cx="3723885" cy="252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earch.pstatic.net/common/?src=http%3A%2F%2Fimgnews.naver.net%2Fimage%2F009%2F2020%2F11%2F15%2F0004695813_001_20201115231130767.jpg&amp;type=sc960_8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556" y="1174837"/>
            <a:ext cx="3723885" cy="252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Google Shape;421;p39"/>
          <p:cNvCxnSpPr/>
          <p:nvPr/>
        </p:nvCxnSpPr>
        <p:spPr>
          <a:xfrm>
            <a:off x="6180841" y="1260088"/>
            <a:ext cx="0" cy="475041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/>
          <p:nvPr/>
        </p:nvSpPr>
        <p:spPr>
          <a:xfrm>
            <a:off x="495300" y="419100"/>
            <a:ext cx="986367" cy="434261"/>
          </a:xfrm>
          <a:prstGeom prst="roundRect">
            <a:avLst>
              <a:gd name="adj" fmla="val 37075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622186" y="482325"/>
            <a:ext cx="732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b="1" dirty="0">
                <a:solidFill>
                  <a:schemeClr val="lt1"/>
                </a:solidFill>
              </a:rPr>
              <a:t>3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1763806" y="436175"/>
            <a:ext cx="27111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</a:rPr>
              <a:t>자료 수집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1986699" y="4741194"/>
            <a:ext cx="303256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3F3F3F"/>
                </a:solidFill>
              </a:rPr>
              <a:t>광주</a:t>
            </a:r>
            <a:r>
              <a:rPr lang="en-US" sz="1800" b="1" dirty="0">
                <a:solidFill>
                  <a:srgbClr val="3F3F3F"/>
                </a:solidFill>
              </a:rPr>
              <a:t>/</a:t>
            </a:r>
            <a:r>
              <a:rPr lang="en-US" sz="1800" b="1" dirty="0" err="1">
                <a:solidFill>
                  <a:srgbClr val="3F3F3F"/>
                </a:solidFill>
              </a:rPr>
              <a:t>춘천</a:t>
            </a:r>
            <a:r>
              <a:rPr lang="en-US" sz="1800" b="1" dirty="0">
                <a:solidFill>
                  <a:srgbClr val="3F3F3F"/>
                </a:solidFill>
              </a:rPr>
              <a:t> </a:t>
            </a:r>
            <a:r>
              <a:rPr lang="en-US" sz="1800" b="1" dirty="0" err="1">
                <a:solidFill>
                  <a:srgbClr val="3F3F3F"/>
                </a:solidFill>
              </a:rPr>
              <a:t>연간</a:t>
            </a:r>
            <a:r>
              <a:rPr lang="en-US" sz="1800" b="1" dirty="0">
                <a:solidFill>
                  <a:srgbClr val="3F3F3F"/>
                </a:solidFill>
              </a:rPr>
              <a:t> </a:t>
            </a:r>
            <a:r>
              <a:rPr lang="en-US" sz="1800" b="1" dirty="0" err="1">
                <a:solidFill>
                  <a:srgbClr val="3F3F3F"/>
                </a:solidFill>
              </a:rPr>
              <a:t>전력</a:t>
            </a:r>
            <a:r>
              <a:rPr lang="en-US" sz="1800" b="1" dirty="0">
                <a:solidFill>
                  <a:srgbClr val="3F3F3F"/>
                </a:solidFill>
              </a:rPr>
              <a:t> </a:t>
            </a:r>
            <a:r>
              <a:rPr lang="en-US" sz="1800" b="1" dirty="0" err="1">
                <a:solidFill>
                  <a:srgbClr val="3F3F3F"/>
                </a:solidFill>
              </a:rPr>
              <a:t>사용량</a:t>
            </a:r>
            <a:endParaRPr dirty="0"/>
          </a:p>
        </p:txBody>
      </p:sp>
      <p:sp>
        <p:nvSpPr>
          <p:cNvPr id="233" name="Google Shape;233;p24"/>
          <p:cNvSpPr txBox="1"/>
          <p:nvPr/>
        </p:nvSpPr>
        <p:spPr>
          <a:xfrm>
            <a:off x="7872057" y="4741194"/>
            <a:ext cx="236129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3F3F3F"/>
                </a:solidFill>
              </a:rPr>
              <a:t>월간</a:t>
            </a:r>
            <a:r>
              <a:rPr lang="en-US" sz="1800" b="1" dirty="0">
                <a:solidFill>
                  <a:srgbClr val="3F3F3F"/>
                </a:solidFill>
              </a:rPr>
              <a:t> </a:t>
            </a:r>
            <a:r>
              <a:rPr lang="en-US" sz="1800" b="1" dirty="0" err="1">
                <a:solidFill>
                  <a:srgbClr val="3F3F3F"/>
                </a:solidFill>
              </a:rPr>
              <a:t>전력</a:t>
            </a:r>
            <a:r>
              <a:rPr lang="en-US" sz="1800" b="1" dirty="0">
                <a:solidFill>
                  <a:srgbClr val="3F3F3F"/>
                </a:solidFill>
              </a:rPr>
              <a:t> </a:t>
            </a:r>
            <a:r>
              <a:rPr lang="en-US" sz="1800" b="1" dirty="0" err="1">
                <a:solidFill>
                  <a:srgbClr val="3F3F3F"/>
                </a:solidFill>
              </a:rPr>
              <a:t>수급</a:t>
            </a:r>
            <a:r>
              <a:rPr lang="en-US" sz="1800" b="1" dirty="0">
                <a:solidFill>
                  <a:srgbClr val="3F3F3F"/>
                </a:solidFill>
              </a:rPr>
              <a:t> </a:t>
            </a:r>
            <a:r>
              <a:rPr lang="en-US" sz="1800" b="1" dirty="0" err="1">
                <a:solidFill>
                  <a:srgbClr val="3F3F3F"/>
                </a:solidFill>
              </a:rPr>
              <a:t>실적</a:t>
            </a:r>
            <a:endParaRPr dirty="0"/>
          </a:p>
        </p:txBody>
      </p:sp>
      <p:cxnSp>
        <p:nvCxnSpPr>
          <p:cNvPr id="234" name="Google Shape;234;p24"/>
          <p:cNvCxnSpPr/>
          <p:nvPr/>
        </p:nvCxnSpPr>
        <p:spPr>
          <a:xfrm>
            <a:off x="1986699" y="4557972"/>
            <a:ext cx="2942864" cy="1"/>
          </a:xfrm>
          <a:prstGeom prst="straightConnector1">
            <a:avLst/>
          </a:prstGeom>
          <a:noFill/>
          <a:ln w="9525" cap="flat" cmpd="sng">
            <a:solidFill>
              <a:schemeClr val="accent3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5" name="Google Shape;235;p24"/>
          <p:cNvCxnSpPr/>
          <p:nvPr/>
        </p:nvCxnSpPr>
        <p:spPr>
          <a:xfrm>
            <a:off x="7976756" y="4581266"/>
            <a:ext cx="2151900" cy="0"/>
          </a:xfrm>
          <a:prstGeom prst="straightConnector1">
            <a:avLst/>
          </a:prstGeom>
          <a:noFill/>
          <a:ln w="9525" cap="flat" cmpd="sng">
            <a:solidFill>
              <a:schemeClr val="accent3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36" name="Google Shape;2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2156" y="2363400"/>
            <a:ext cx="2476500" cy="685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37" name="Google Shape;2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850" y="3049200"/>
            <a:ext cx="1554000" cy="3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3788" y="2387200"/>
            <a:ext cx="33623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2513" y="3049200"/>
            <a:ext cx="306705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495300" y="419100"/>
            <a:ext cx="986400" cy="434400"/>
          </a:xfrm>
          <a:prstGeom prst="roundRect">
            <a:avLst>
              <a:gd name="adj" fmla="val 37075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646884" y="482342"/>
            <a:ext cx="68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b="1" dirty="0">
                <a:solidFill>
                  <a:schemeClr val="lt1"/>
                </a:solidFill>
              </a:rPr>
              <a:t>3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1554981" y="436150"/>
            <a:ext cx="27111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</a:rPr>
              <a:t>데이터 활용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6251" y="988137"/>
            <a:ext cx="3949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 smtClean="0"/>
              <a:t>2012-2016 </a:t>
            </a:r>
            <a:r>
              <a:rPr lang="ko-KR" altLang="en-US" sz="2100" dirty="0" smtClean="0"/>
              <a:t>춘천</a:t>
            </a:r>
            <a:r>
              <a:rPr lang="en-US" altLang="ko-KR" sz="2100" dirty="0" smtClean="0"/>
              <a:t> </a:t>
            </a:r>
            <a:r>
              <a:rPr lang="ko-KR" altLang="en-US" sz="2100" dirty="0" smtClean="0"/>
              <a:t>전력 사용량 </a:t>
            </a:r>
            <a:endParaRPr lang="ko-KR" altLang="en-US" sz="2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49" y="1555422"/>
            <a:ext cx="5186000" cy="38337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358" y="1555422"/>
            <a:ext cx="4083604" cy="21021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98;p15"/>
          <p:cNvCxnSpPr/>
          <p:nvPr/>
        </p:nvCxnSpPr>
        <p:spPr>
          <a:xfrm>
            <a:off x="540300" y="390293"/>
            <a:ext cx="6635100" cy="0"/>
          </a:xfrm>
          <a:prstGeom prst="straightConnector1">
            <a:avLst/>
          </a:prstGeom>
          <a:noFill/>
          <a:ln w="9525" cap="flat" cmpd="sng">
            <a:solidFill>
              <a:srgbClr val="3D85C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/>
            </a:outerShdw>
          </a:effectLst>
        </p:spPr>
      </p:cxnSp>
      <p:sp>
        <p:nvSpPr>
          <p:cNvPr id="44" name="Google Shape;99;p15"/>
          <p:cNvSpPr/>
          <p:nvPr/>
        </p:nvSpPr>
        <p:spPr>
          <a:xfrm>
            <a:off x="605900" y="652625"/>
            <a:ext cx="552600" cy="1860900"/>
          </a:xfrm>
          <a:prstGeom prst="rect">
            <a:avLst/>
          </a:prstGeom>
          <a:solidFill>
            <a:srgbClr val="AFB8C5"/>
          </a:solidFill>
          <a:ln w="9525" cap="flat" cmpd="sng">
            <a:solidFill>
              <a:srgbClr val="AFB8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00;p15"/>
          <p:cNvSpPr txBox="1"/>
          <p:nvPr/>
        </p:nvSpPr>
        <p:spPr>
          <a:xfrm>
            <a:off x="568712" y="613318"/>
            <a:ext cx="627000" cy="1939500"/>
          </a:xfrm>
          <a:prstGeom prst="rect">
            <a:avLst/>
          </a:prstGeom>
          <a:solidFill>
            <a:srgbClr val="0B5394"/>
          </a:solidFill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</a:rPr>
              <a:t>팀원소개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46" name="Google Shape;101;p15"/>
          <p:cNvSpPr txBox="1"/>
          <p:nvPr/>
        </p:nvSpPr>
        <p:spPr>
          <a:xfrm>
            <a:off x="1195688" y="613274"/>
            <a:ext cx="17460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</a:rPr>
              <a:t>Introduction</a:t>
            </a:r>
            <a:endParaRPr sz="2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103;p15"/>
          <p:cNvSpPr/>
          <p:nvPr/>
        </p:nvSpPr>
        <p:spPr>
          <a:xfrm>
            <a:off x="1100950" y="3726297"/>
            <a:ext cx="2158800" cy="736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104;p15"/>
          <p:cNvSpPr/>
          <p:nvPr/>
        </p:nvSpPr>
        <p:spPr>
          <a:xfrm>
            <a:off x="1100950" y="4462841"/>
            <a:ext cx="2158800" cy="17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105;p15"/>
          <p:cNvSpPr txBox="1"/>
          <p:nvPr/>
        </p:nvSpPr>
        <p:spPr>
          <a:xfrm>
            <a:off x="1479696" y="3909900"/>
            <a:ext cx="140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</a:rPr>
              <a:t>강다솜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106;p15"/>
          <p:cNvSpPr txBox="1"/>
          <p:nvPr/>
        </p:nvSpPr>
        <p:spPr>
          <a:xfrm>
            <a:off x="1179599" y="4854378"/>
            <a:ext cx="2030651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err="1">
                <a:solidFill>
                  <a:schemeClr val="dk1"/>
                </a:solidFill>
              </a:rPr>
              <a:t>계획서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작성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700" dirty="0" err="1">
                <a:solidFill>
                  <a:schemeClr val="dk1"/>
                </a:solidFill>
              </a:rPr>
              <a:t>학습</a:t>
            </a:r>
            <a:r>
              <a:rPr lang="en-US" sz="1700" dirty="0">
                <a:solidFill>
                  <a:schemeClr val="dk1"/>
                </a:solidFill>
              </a:rPr>
              <a:t> 및 </a:t>
            </a:r>
            <a:r>
              <a:rPr lang="en-US" sz="1700" dirty="0" err="1">
                <a:solidFill>
                  <a:schemeClr val="dk1"/>
                </a:solidFill>
              </a:rPr>
              <a:t>결과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분석</a:t>
            </a:r>
            <a:endParaRPr sz="1700" dirty="0">
              <a:solidFill>
                <a:schemeClr val="dk1"/>
              </a:solidFill>
            </a:endParaRPr>
          </a:p>
        </p:txBody>
      </p:sp>
      <p:sp>
        <p:nvSpPr>
          <p:cNvPr id="51" name="Google Shape;107;p15"/>
          <p:cNvSpPr/>
          <p:nvPr/>
        </p:nvSpPr>
        <p:spPr>
          <a:xfrm>
            <a:off x="3724950" y="3726297"/>
            <a:ext cx="2158800" cy="736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108;p15"/>
          <p:cNvSpPr/>
          <p:nvPr/>
        </p:nvSpPr>
        <p:spPr>
          <a:xfrm>
            <a:off x="3724950" y="4462841"/>
            <a:ext cx="2158800" cy="17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109;p15"/>
          <p:cNvSpPr txBox="1"/>
          <p:nvPr/>
        </p:nvSpPr>
        <p:spPr>
          <a:xfrm>
            <a:off x="4358549" y="3909900"/>
            <a:ext cx="89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</a:rPr>
              <a:t>김건우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10;p15"/>
          <p:cNvSpPr/>
          <p:nvPr/>
        </p:nvSpPr>
        <p:spPr>
          <a:xfrm>
            <a:off x="6348950" y="3726297"/>
            <a:ext cx="2158800" cy="736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111;p15"/>
          <p:cNvSpPr/>
          <p:nvPr/>
        </p:nvSpPr>
        <p:spPr>
          <a:xfrm>
            <a:off x="6348950" y="4473255"/>
            <a:ext cx="2158800" cy="17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12;p15"/>
          <p:cNvSpPr txBox="1"/>
          <p:nvPr/>
        </p:nvSpPr>
        <p:spPr>
          <a:xfrm>
            <a:off x="6881611" y="3909900"/>
            <a:ext cx="1093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</a:rPr>
              <a:t>김나영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113;p15"/>
          <p:cNvSpPr txBox="1"/>
          <p:nvPr/>
        </p:nvSpPr>
        <p:spPr>
          <a:xfrm>
            <a:off x="6447949" y="4854378"/>
            <a:ext cx="2059801" cy="877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err="1">
                <a:solidFill>
                  <a:schemeClr val="dk1"/>
                </a:solidFill>
              </a:rPr>
              <a:t>학습</a:t>
            </a:r>
            <a:r>
              <a:rPr lang="en-US" sz="1700" dirty="0">
                <a:solidFill>
                  <a:schemeClr val="dk1"/>
                </a:solidFill>
              </a:rPr>
              <a:t> 및 </a:t>
            </a:r>
            <a:r>
              <a:rPr lang="en-US" sz="1700" dirty="0" err="1">
                <a:solidFill>
                  <a:schemeClr val="dk1"/>
                </a:solidFill>
              </a:rPr>
              <a:t>결과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분석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PPT </a:t>
            </a:r>
            <a:r>
              <a:rPr lang="en-US" sz="1700" dirty="0" err="1">
                <a:solidFill>
                  <a:schemeClr val="dk1"/>
                </a:solidFill>
              </a:rPr>
              <a:t>작성</a:t>
            </a:r>
            <a:r>
              <a:rPr lang="en-US" sz="1700" dirty="0">
                <a:solidFill>
                  <a:schemeClr val="dk1"/>
                </a:solidFill>
              </a:rPr>
              <a:t> 및 </a:t>
            </a:r>
            <a:endParaRPr lang="en-US" sz="1700" dirty="0" smtClean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700" dirty="0" err="1" smtClean="0">
                <a:solidFill>
                  <a:schemeClr val="dk1"/>
                </a:solidFill>
              </a:rPr>
              <a:t>프로젝트</a:t>
            </a:r>
            <a:r>
              <a:rPr lang="en-US" sz="1700" dirty="0" smtClean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발표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준비</a:t>
            </a:r>
            <a:endParaRPr sz="1700" dirty="0">
              <a:solidFill>
                <a:schemeClr val="dk1"/>
              </a:solidFill>
            </a:endParaRPr>
          </a:p>
        </p:txBody>
      </p:sp>
      <p:sp>
        <p:nvSpPr>
          <p:cNvPr id="58" name="Google Shape;114;p15"/>
          <p:cNvSpPr/>
          <p:nvPr/>
        </p:nvSpPr>
        <p:spPr>
          <a:xfrm>
            <a:off x="8972951" y="3726297"/>
            <a:ext cx="2158800" cy="736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115;p15"/>
          <p:cNvSpPr/>
          <p:nvPr/>
        </p:nvSpPr>
        <p:spPr>
          <a:xfrm>
            <a:off x="8972951" y="4462841"/>
            <a:ext cx="2158800" cy="17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116;p15"/>
          <p:cNvSpPr txBox="1"/>
          <p:nvPr/>
        </p:nvSpPr>
        <p:spPr>
          <a:xfrm>
            <a:off x="9606548" y="3909900"/>
            <a:ext cx="89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</a:rPr>
              <a:t>명하영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117;p15"/>
          <p:cNvSpPr txBox="1"/>
          <p:nvPr/>
        </p:nvSpPr>
        <p:spPr>
          <a:xfrm>
            <a:off x="8972950" y="4885459"/>
            <a:ext cx="2158801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err="1">
                <a:solidFill>
                  <a:schemeClr val="dk1"/>
                </a:solidFill>
              </a:rPr>
              <a:t>계획서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작성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700" dirty="0" err="1">
                <a:solidFill>
                  <a:schemeClr val="dk1"/>
                </a:solidFill>
              </a:rPr>
              <a:t>데이터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수집</a:t>
            </a:r>
            <a:r>
              <a:rPr lang="en-US" sz="1700" dirty="0">
                <a:solidFill>
                  <a:schemeClr val="dk1"/>
                </a:solidFill>
              </a:rPr>
              <a:t> 및 </a:t>
            </a:r>
            <a:r>
              <a:rPr lang="en-US" sz="1700" dirty="0" err="1">
                <a:solidFill>
                  <a:schemeClr val="dk1"/>
                </a:solidFill>
              </a:rPr>
              <a:t>분석</a:t>
            </a:r>
            <a:endParaRPr sz="1700" dirty="0">
              <a:solidFill>
                <a:schemeClr val="dk1"/>
              </a:solidFill>
            </a:endParaRPr>
          </a:p>
        </p:txBody>
      </p:sp>
      <p:sp>
        <p:nvSpPr>
          <p:cNvPr id="62" name="Google Shape;118;p15"/>
          <p:cNvSpPr txBox="1"/>
          <p:nvPr/>
        </p:nvSpPr>
        <p:spPr>
          <a:xfrm>
            <a:off x="3675451" y="4885459"/>
            <a:ext cx="2257798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err="1" smtClean="0">
                <a:solidFill>
                  <a:schemeClr val="dk1"/>
                </a:solidFill>
              </a:rPr>
              <a:t>데이터수집</a:t>
            </a:r>
            <a:r>
              <a:rPr lang="en-US" sz="1700" dirty="0" smtClean="0">
                <a:solidFill>
                  <a:schemeClr val="dk1"/>
                </a:solidFill>
              </a:rPr>
              <a:t> </a:t>
            </a:r>
            <a:r>
              <a:rPr lang="en-US" sz="1700" dirty="0">
                <a:solidFill>
                  <a:schemeClr val="dk1"/>
                </a:solidFill>
              </a:rPr>
              <a:t>및 </a:t>
            </a:r>
            <a:r>
              <a:rPr lang="en-US" sz="1700" dirty="0" err="1">
                <a:solidFill>
                  <a:schemeClr val="dk1"/>
                </a:solidFill>
              </a:rPr>
              <a:t>분석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700" dirty="0" err="1">
                <a:solidFill>
                  <a:schemeClr val="dk1"/>
                </a:solidFill>
              </a:rPr>
              <a:t>코드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설계</a:t>
            </a:r>
            <a:r>
              <a:rPr lang="en-US" sz="1700" dirty="0">
                <a:solidFill>
                  <a:schemeClr val="dk1"/>
                </a:solidFill>
              </a:rPr>
              <a:t> 및 </a:t>
            </a:r>
            <a:r>
              <a:rPr lang="en-US" sz="1700" dirty="0" err="1">
                <a:solidFill>
                  <a:schemeClr val="dk1"/>
                </a:solidFill>
              </a:rPr>
              <a:t>시각화</a:t>
            </a:r>
            <a:endParaRPr sz="1700" dirty="0">
              <a:solidFill>
                <a:schemeClr val="dk1"/>
              </a:solidFill>
            </a:endParaRPr>
          </a:p>
        </p:txBody>
      </p:sp>
      <p:sp>
        <p:nvSpPr>
          <p:cNvPr id="63" name="Google Shape;119;p15"/>
          <p:cNvSpPr/>
          <p:nvPr/>
        </p:nvSpPr>
        <p:spPr>
          <a:xfrm>
            <a:off x="5016600" y="850372"/>
            <a:ext cx="2158800" cy="736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120;p15"/>
          <p:cNvSpPr/>
          <p:nvPr/>
        </p:nvSpPr>
        <p:spPr>
          <a:xfrm>
            <a:off x="5016600" y="1586916"/>
            <a:ext cx="2158800" cy="17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121;p15"/>
          <p:cNvSpPr txBox="1"/>
          <p:nvPr/>
        </p:nvSpPr>
        <p:spPr>
          <a:xfrm>
            <a:off x="5395346" y="1033975"/>
            <a:ext cx="140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lt1"/>
                </a:solidFill>
              </a:rPr>
              <a:t>조</a:t>
            </a:r>
            <a:r>
              <a:rPr lang="en-US" sz="1800" b="1" dirty="0" smtClean="0">
                <a:solidFill>
                  <a:schemeClr val="lt1"/>
                </a:solidFill>
              </a:rPr>
              <a:t>장 </a:t>
            </a:r>
            <a:r>
              <a:rPr lang="en-US" sz="1800" b="1" dirty="0" err="1">
                <a:solidFill>
                  <a:schemeClr val="lt1"/>
                </a:solidFill>
              </a:rPr>
              <a:t>조가영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122;p15"/>
          <p:cNvSpPr txBox="1"/>
          <p:nvPr/>
        </p:nvSpPr>
        <p:spPr>
          <a:xfrm>
            <a:off x="5016600" y="1826284"/>
            <a:ext cx="2158799" cy="877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err="1" smtClean="0">
                <a:solidFill>
                  <a:schemeClr val="dk1"/>
                </a:solidFill>
              </a:rPr>
              <a:t>코드</a:t>
            </a:r>
            <a:r>
              <a:rPr lang="en-US" sz="1700" dirty="0" smtClean="0">
                <a:solidFill>
                  <a:schemeClr val="dk1"/>
                </a:solidFill>
              </a:rPr>
              <a:t> </a:t>
            </a:r>
            <a:r>
              <a:rPr lang="en-US" sz="1700" dirty="0" err="1" smtClean="0">
                <a:solidFill>
                  <a:schemeClr val="dk1"/>
                </a:solidFill>
              </a:rPr>
              <a:t>설계</a:t>
            </a:r>
            <a:r>
              <a:rPr lang="en-US" sz="1700" dirty="0" smtClean="0">
                <a:solidFill>
                  <a:schemeClr val="dk1"/>
                </a:solidFill>
              </a:rPr>
              <a:t> </a:t>
            </a:r>
            <a:r>
              <a:rPr lang="en-US" sz="1700" dirty="0">
                <a:solidFill>
                  <a:schemeClr val="dk1"/>
                </a:solidFill>
              </a:rPr>
              <a:t>및 </a:t>
            </a:r>
            <a:r>
              <a:rPr lang="en-US" sz="1700" dirty="0" err="1">
                <a:solidFill>
                  <a:schemeClr val="dk1"/>
                </a:solidFill>
              </a:rPr>
              <a:t>시각화</a:t>
            </a:r>
            <a:endParaRPr sz="1700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</a:rPr>
              <a:t>PPT </a:t>
            </a:r>
            <a:r>
              <a:rPr lang="en-US" sz="1700" dirty="0" err="1">
                <a:solidFill>
                  <a:schemeClr val="dk1"/>
                </a:solidFill>
              </a:rPr>
              <a:t>작성</a:t>
            </a:r>
            <a:r>
              <a:rPr lang="en-US" sz="1700" dirty="0">
                <a:solidFill>
                  <a:schemeClr val="dk1"/>
                </a:solidFill>
              </a:rPr>
              <a:t> 및 </a:t>
            </a:r>
            <a:endParaRPr lang="en-US" sz="1700" dirty="0" smtClean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err="1" smtClean="0">
                <a:solidFill>
                  <a:schemeClr val="dk1"/>
                </a:solidFill>
              </a:rPr>
              <a:t>프로젝트</a:t>
            </a:r>
            <a:r>
              <a:rPr lang="en-US" sz="1700" dirty="0" smtClean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발표</a:t>
            </a:r>
            <a:endParaRPr sz="17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08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/>
          <p:nvPr/>
        </p:nvSpPr>
        <p:spPr>
          <a:xfrm>
            <a:off x="495300" y="419100"/>
            <a:ext cx="986400" cy="434400"/>
          </a:xfrm>
          <a:prstGeom prst="roundRect">
            <a:avLst>
              <a:gd name="adj" fmla="val 37075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646884" y="482342"/>
            <a:ext cx="68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b="1" dirty="0">
                <a:solidFill>
                  <a:schemeClr val="lt1"/>
                </a:solidFill>
              </a:rPr>
              <a:t>3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1554981" y="436150"/>
            <a:ext cx="27111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</a:rPr>
              <a:t>데이터 활용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56" name="Google Shape;2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3135" y="4712332"/>
            <a:ext cx="44005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16250" y="988137"/>
            <a:ext cx="51135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 smtClean="0"/>
              <a:t>2012-2016 </a:t>
            </a:r>
            <a:r>
              <a:rPr lang="ko-KR" altLang="en-US" sz="2100" dirty="0" smtClean="0"/>
              <a:t>춘천 전력 사용량 증가율 </a:t>
            </a:r>
            <a:endParaRPr lang="ko-KR" altLang="en-US" sz="2100" dirty="0"/>
          </a:p>
        </p:txBody>
      </p:sp>
      <p:sp>
        <p:nvSpPr>
          <p:cNvPr id="9" name="TextBox 8"/>
          <p:cNvSpPr txBox="1"/>
          <p:nvPr/>
        </p:nvSpPr>
        <p:spPr>
          <a:xfrm>
            <a:off x="6330999" y="4296834"/>
            <a:ext cx="1035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smtClean="0"/>
              <a:t>증가율 </a:t>
            </a:r>
            <a:endParaRPr lang="ko-KR" altLang="en-US" sz="2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50" y="1555422"/>
            <a:ext cx="5335520" cy="43835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999" y="1555422"/>
            <a:ext cx="3988658" cy="19155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50" y="1613426"/>
            <a:ext cx="7817650" cy="51775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263" name="Google Shape;263;p27"/>
          <p:cNvGrpSpPr/>
          <p:nvPr/>
        </p:nvGrpSpPr>
        <p:grpSpPr>
          <a:xfrm>
            <a:off x="2872505" y="5322903"/>
            <a:ext cx="1348504" cy="1161900"/>
            <a:chOff x="2663340" y="5095075"/>
            <a:chExt cx="1348504" cy="1161900"/>
          </a:xfrm>
        </p:grpSpPr>
        <p:sp>
          <p:nvSpPr>
            <p:cNvPr id="264" name="Google Shape;264;p27"/>
            <p:cNvSpPr/>
            <p:nvPr/>
          </p:nvSpPr>
          <p:spPr>
            <a:xfrm rot="-1972838">
              <a:off x="2636369" y="5661434"/>
              <a:ext cx="965940" cy="18573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D966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2CC"/>
                </a:solidFill>
              </a:endParaRPr>
            </a:p>
          </p:txBody>
        </p:sp>
        <p:sp>
          <p:nvSpPr>
            <p:cNvPr id="265" name="Google Shape;265;p27"/>
            <p:cNvSpPr txBox="1"/>
            <p:nvPr/>
          </p:nvSpPr>
          <p:spPr>
            <a:xfrm rot="-2090248">
              <a:off x="2699782" y="5412129"/>
              <a:ext cx="1275622" cy="527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>
                  <a:solidFill>
                    <a:srgbClr val="CC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3.79521</a:t>
              </a:r>
              <a:endParaRPr sz="1300" b="1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266" name="Google Shape;266;p27"/>
          <p:cNvSpPr/>
          <p:nvPr/>
        </p:nvSpPr>
        <p:spPr>
          <a:xfrm>
            <a:off x="495300" y="419100"/>
            <a:ext cx="986367" cy="434261"/>
          </a:xfrm>
          <a:prstGeom prst="roundRect">
            <a:avLst>
              <a:gd name="adj" fmla="val 37075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7"/>
          <p:cNvSpPr txBox="1"/>
          <p:nvPr/>
        </p:nvSpPr>
        <p:spPr>
          <a:xfrm>
            <a:off x="646884" y="482342"/>
            <a:ext cx="683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b="1" dirty="0">
                <a:solidFill>
                  <a:schemeClr val="lt1"/>
                </a:solidFill>
              </a:rPr>
              <a:t>3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7"/>
          <p:cNvSpPr txBox="1"/>
          <p:nvPr/>
        </p:nvSpPr>
        <p:spPr>
          <a:xfrm>
            <a:off x="1551318" y="416259"/>
            <a:ext cx="27111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lt1"/>
                </a:solidFill>
              </a:rPr>
              <a:t>데이터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활용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269" name="Google Shape;269;p27"/>
          <p:cNvGrpSpPr/>
          <p:nvPr/>
        </p:nvGrpSpPr>
        <p:grpSpPr>
          <a:xfrm rot="-845677">
            <a:off x="5557446" y="3689498"/>
            <a:ext cx="1275497" cy="527740"/>
            <a:chOff x="2631580" y="5453327"/>
            <a:chExt cx="1275622" cy="527792"/>
          </a:xfrm>
        </p:grpSpPr>
        <p:sp>
          <p:nvSpPr>
            <p:cNvPr id="270" name="Google Shape;270;p27"/>
            <p:cNvSpPr/>
            <p:nvPr/>
          </p:nvSpPr>
          <p:spPr>
            <a:xfrm rot="-1972838">
              <a:off x="2636369" y="5661434"/>
              <a:ext cx="965940" cy="18573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D966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2CC"/>
                </a:solidFill>
              </a:endParaRPr>
            </a:p>
          </p:txBody>
        </p:sp>
        <p:sp>
          <p:nvSpPr>
            <p:cNvPr id="271" name="Google Shape;271;p27"/>
            <p:cNvSpPr txBox="1"/>
            <p:nvPr/>
          </p:nvSpPr>
          <p:spPr>
            <a:xfrm rot="19509752">
              <a:off x="2631580" y="5453327"/>
              <a:ext cx="1275622" cy="527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dirty="0">
                  <a:solidFill>
                    <a:srgbClr val="CC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5.46125</a:t>
              </a:r>
              <a:endParaRPr sz="1300" b="1" dirty="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272" name="Google Shape;272;p27"/>
          <p:cNvGrpSpPr/>
          <p:nvPr/>
        </p:nvGrpSpPr>
        <p:grpSpPr>
          <a:xfrm rot="-828918">
            <a:off x="6809985" y="1930713"/>
            <a:ext cx="1386556" cy="1161935"/>
            <a:chOff x="2663340" y="5113767"/>
            <a:chExt cx="1386514" cy="1161900"/>
          </a:xfrm>
        </p:grpSpPr>
        <p:sp>
          <p:nvSpPr>
            <p:cNvPr id="273" name="Google Shape;273;p27"/>
            <p:cNvSpPr/>
            <p:nvPr/>
          </p:nvSpPr>
          <p:spPr>
            <a:xfrm rot="-1972838">
              <a:off x="2636369" y="5661434"/>
              <a:ext cx="965940" cy="18573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D966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2CC"/>
                </a:solidFill>
              </a:endParaRPr>
            </a:p>
          </p:txBody>
        </p:sp>
        <p:sp>
          <p:nvSpPr>
            <p:cNvPr id="274" name="Google Shape;274;p27"/>
            <p:cNvSpPr txBox="1"/>
            <p:nvPr/>
          </p:nvSpPr>
          <p:spPr>
            <a:xfrm rot="-2090248">
              <a:off x="2737792" y="5430821"/>
              <a:ext cx="1275622" cy="527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>
                  <a:solidFill>
                    <a:srgbClr val="CC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5.87497</a:t>
              </a:r>
              <a:endParaRPr sz="1300" b="1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275" name="Google Shape;275;p27"/>
          <p:cNvGrpSpPr/>
          <p:nvPr/>
        </p:nvGrpSpPr>
        <p:grpSpPr>
          <a:xfrm rot="160603">
            <a:off x="4273958" y="4509865"/>
            <a:ext cx="1348492" cy="1161890"/>
            <a:chOff x="2663340" y="5095075"/>
            <a:chExt cx="1348504" cy="1161900"/>
          </a:xfrm>
        </p:grpSpPr>
        <p:sp>
          <p:nvSpPr>
            <p:cNvPr id="276" name="Google Shape;276;p27"/>
            <p:cNvSpPr/>
            <p:nvPr/>
          </p:nvSpPr>
          <p:spPr>
            <a:xfrm rot="-1972838">
              <a:off x="2636369" y="5661434"/>
              <a:ext cx="965940" cy="18573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D966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2CC"/>
                </a:solidFill>
              </a:endParaRPr>
            </a:p>
          </p:txBody>
        </p:sp>
        <p:sp>
          <p:nvSpPr>
            <p:cNvPr id="277" name="Google Shape;277;p27"/>
            <p:cNvSpPr txBox="1"/>
            <p:nvPr/>
          </p:nvSpPr>
          <p:spPr>
            <a:xfrm rot="-2090248">
              <a:off x="2699782" y="5412129"/>
              <a:ext cx="1275622" cy="527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>
                  <a:solidFill>
                    <a:srgbClr val="CC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3.27196</a:t>
              </a:r>
              <a:endParaRPr sz="1300" b="1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16250" y="988137"/>
            <a:ext cx="73100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 smtClean="0"/>
              <a:t>2012-2016 </a:t>
            </a:r>
            <a:r>
              <a:rPr lang="ko-KR" altLang="en-US" sz="2100" dirty="0" smtClean="0"/>
              <a:t>춘천 일반용 전력 사용량 </a:t>
            </a:r>
            <a:r>
              <a:rPr lang="ko-KR" altLang="en-US" sz="2100" dirty="0" err="1" smtClean="0"/>
              <a:t>증가추이</a:t>
            </a:r>
            <a:r>
              <a:rPr lang="ko-KR" altLang="en-US" sz="2100" dirty="0" smtClean="0"/>
              <a:t> 및 증가율 </a:t>
            </a:r>
            <a:endParaRPr lang="ko-KR" altLang="en-US" sz="2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/>
          <p:nvPr/>
        </p:nvSpPr>
        <p:spPr>
          <a:xfrm>
            <a:off x="495300" y="419100"/>
            <a:ext cx="986400" cy="434400"/>
          </a:xfrm>
          <a:prstGeom prst="roundRect">
            <a:avLst>
              <a:gd name="adj" fmla="val 37075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8"/>
          <p:cNvSpPr txBox="1"/>
          <p:nvPr/>
        </p:nvSpPr>
        <p:spPr>
          <a:xfrm>
            <a:off x="646884" y="482342"/>
            <a:ext cx="68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b="1" dirty="0">
                <a:solidFill>
                  <a:schemeClr val="lt1"/>
                </a:solidFill>
              </a:rPr>
              <a:t>3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8"/>
          <p:cNvSpPr txBox="1"/>
          <p:nvPr/>
        </p:nvSpPr>
        <p:spPr>
          <a:xfrm>
            <a:off x="1554981" y="436150"/>
            <a:ext cx="27111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</a:rPr>
              <a:t>데이터 활용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250" y="988137"/>
            <a:ext cx="73100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 smtClean="0"/>
              <a:t>2022 </a:t>
            </a:r>
            <a:r>
              <a:rPr lang="ko-KR" altLang="en-US" sz="2100" dirty="0" smtClean="0"/>
              <a:t>광주 전력 일반용 전력 사용량</a:t>
            </a:r>
            <a:endParaRPr lang="ko-KR" altLang="en-US" sz="2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50" y="1642813"/>
            <a:ext cx="5557177" cy="37228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878" y="1642813"/>
            <a:ext cx="3374518" cy="9447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/>
          <p:nvPr/>
        </p:nvSpPr>
        <p:spPr>
          <a:xfrm>
            <a:off x="495300" y="419100"/>
            <a:ext cx="986400" cy="434400"/>
          </a:xfrm>
          <a:prstGeom prst="roundRect">
            <a:avLst>
              <a:gd name="adj" fmla="val 37075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0"/>
          <p:cNvSpPr txBox="1"/>
          <p:nvPr/>
        </p:nvSpPr>
        <p:spPr>
          <a:xfrm>
            <a:off x="656215" y="482342"/>
            <a:ext cx="68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b="1" dirty="0">
                <a:solidFill>
                  <a:schemeClr val="lt1"/>
                </a:solidFill>
              </a:rPr>
              <a:t>3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0"/>
          <p:cNvSpPr txBox="1"/>
          <p:nvPr/>
        </p:nvSpPr>
        <p:spPr>
          <a:xfrm>
            <a:off x="1554981" y="436150"/>
            <a:ext cx="27111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</a:rPr>
              <a:t>데이터 활용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05" name="Google Shape;3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92" y="1538272"/>
            <a:ext cx="7910625" cy="479929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306" name="Google Shape;306;p30"/>
          <p:cNvGrpSpPr/>
          <p:nvPr/>
        </p:nvGrpSpPr>
        <p:grpSpPr>
          <a:xfrm>
            <a:off x="2716811" y="4864770"/>
            <a:ext cx="1348504" cy="1161900"/>
            <a:chOff x="2663340" y="5095075"/>
            <a:chExt cx="1348504" cy="1161900"/>
          </a:xfrm>
        </p:grpSpPr>
        <p:sp>
          <p:nvSpPr>
            <p:cNvPr id="307" name="Google Shape;307;p30"/>
            <p:cNvSpPr/>
            <p:nvPr/>
          </p:nvSpPr>
          <p:spPr>
            <a:xfrm rot="-1972838">
              <a:off x="2636369" y="5661434"/>
              <a:ext cx="965940" cy="18573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D966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2CC"/>
                </a:solidFill>
              </a:endParaRPr>
            </a:p>
          </p:txBody>
        </p:sp>
        <p:sp>
          <p:nvSpPr>
            <p:cNvPr id="308" name="Google Shape;308;p30"/>
            <p:cNvSpPr txBox="1"/>
            <p:nvPr/>
          </p:nvSpPr>
          <p:spPr>
            <a:xfrm rot="-2090248">
              <a:off x="2699782" y="5412129"/>
              <a:ext cx="1275622" cy="527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dirty="0">
                  <a:solidFill>
                    <a:srgbClr val="38761D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3.79521</a:t>
              </a:r>
              <a:endParaRPr sz="1300" b="1" dirty="0">
                <a:solidFill>
                  <a:srgbClr val="38761D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309" name="Google Shape;309;p30"/>
          <p:cNvGrpSpPr/>
          <p:nvPr/>
        </p:nvGrpSpPr>
        <p:grpSpPr>
          <a:xfrm rot="-755942">
            <a:off x="5319184" y="3148190"/>
            <a:ext cx="1348338" cy="1161757"/>
            <a:chOff x="2663340" y="5095075"/>
            <a:chExt cx="1348504" cy="1161900"/>
          </a:xfrm>
        </p:grpSpPr>
        <p:sp>
          <p:nvSpPr>
            <p:cNvPr id="310" name="Google Shape;310;p30"/>
            <p:cNvSpPr/>
            <p:nvPr/>
          </p:nvSpPr>
          <p:spPr>
            <a:xfrm rot="-1972838">
              <a:off x="2636369" y="5661434"/>
              <a:ext cx="965940" cy="18573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D966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2CC"/>
                </a:solidFill>
              </a:endParaRPr>
            </a:p>
          </p:txBody>
        </p:sp>
        <p:sp>
          <p:nvSpPr>
            <p:cNvPr id="311" name="Google Shape;311;p30"/>
            <p:cNvSpPr txBox="1"/>
            <p:nvPr/>
          </p:nvSpPr>
          <p:spPr>
            <a:xfrm rot="-2090248">
              <a:off x="2699782" y="5412129"/>
              <a:ext cx="1275622" cy="527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>
                  <a:solidFill>
                    <a:srgbClr val="38761D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5.46125</a:t>
              </a:r>
              <a:endParaRPr sz="1300" b="1">
                <a:solidFill>
                  <a:srgbClr val="38761D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312" name="Google Shape;312;p30"/>
          <p:cNvGrpSpPr/>
          <p:nvPr/>
        </p:nvGrpSpPr>
        <p:grpSpPr>
          <a:xfrm rot="-881779">
            <a:off x="6598373" y="1802827"/>
            <a:ext cx="1386537" cy="1161919"/>
            <a:chOff x="2663340" y="5113767"/>
            <a:chExt cx="1386514" cy="1161900"/>
          </a:xfrm>
        </p:grpSpPr>
        <p:sp>
          <p:nvSpPr>
            <p:cNvPr id="313" name="Google Shape;313;p30"/>
            <p:cNvSpPr/>
            <p:nvPr/>
          </p:nvSpPr>
          <p:spPr>
            <a:xfrm rot="-1972838">
              <a:off x="2636369" y="5661434"/>
              <a:ext cx="965940" cy="18573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D966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2CC"/>
                </a:solidFill>
              </a:endParaRPr>
            </a:p>
          </p:txBody>
        </p:sp>
        <p:sp>
          <p:nvSpPr>
            <p:cNvPr id="314" name="Google Shape;314;p30"/>
            <p:cNvSpPr txBox="1"/>
            <p:nvPr/>
          </p:nvSpPr>
          <p:spPr>
            <a:xfrm rot="-2090248">
              <a:off x="2737792" y="5430821"/>
              <a:ext cx="1275622" cy="527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>
                  <a:solidFill>
                    <a:srgbClr val="38761D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5.87497</a:t>
              </a:r>
              <a:endParaRPr sz="1300" b="1">
                <a:solidFill>
                  <a:srgbClr val="38761D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315" name="Google Shape;315;p30"/>
          <p:cNvGrpSpPr/>
          <p:nvPr/>
        </p:nvGrpSpPr>
        <p:grpSpPr>
          <a:xfrm rot="160603">
            <a:off x="4091714" y="4081107"/>
            <a:ext cx="1348492" cy="1161890"/>
            <a:chOff x="2663340" y="5095075"/>
            <a:chExt cx="1348504" cy="1161900"/>
          </a:xfrm>
        </p:grpSpPr>
        <p:sp>
          <p:nvSpPr>
            <p:cNvPr id="316" name="Google Shape;316;p30"/>
            <p:cNvSpPr/>
            <p:nvPr/>
          </p:nvSpPr>
          <p:spPr>
            <a:xfrm rot="-1972838">
              <a:off x="2636369" y="5661434"/>
              <a:ext cx="965940" cy="18573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D966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2CC"/>
                </a:solidFill>
              </a:endParaRPr>
            </a:p>
          </p:txBody>
        </p:sp>
        <p:sp>
          <p:nvSpPr>
            <p:cNvPr id="317" name="Google Shape;317;p30"/>
            <p:cNvSpPr txBox="1"/>
            <p:nvPr/>
          </p:nvSpPr>
          <p:spPr>
            <a:xfrm rot="-2090248">
              <a:off x="2699782" y="5412129"/>
              <a:ext cx="1275622" cy="527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dirty="0">
                  <a:solidFill>
                    <a:srgbClr val="38761D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3.27196</a:t>
              </a:r>
              <a:endParaRPr sz="1300" b="1" dirty="0">
                <a:solidFill>
                  <a:srgbClr val="38761D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16250" y="988137"/>
            <a:ext cx="73100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 smtClean="0"/>
              <a:t>2012-2016 </a:t>
            </a:r>
            <a:r>
              <a:rPr lang="ko-KR" altLang="en-US" sz="2100" dirty="0" smtClean="0"/>
              <a:t>춘천 일반용 전력 사용량 </a:t>
            </a:r>
            <a:r>
              <a:rPr lang="ko-KR" altLang="en-US" sz="2100" dirty="0" err="1" smtClean="0"/>
              <a:t>증가추이</a:t>
            </a:r>
            <a:r>
              <a:rPr lang="ko-KR" altLang="en-US" sz="2100" dirty="0" smtClean="0"/>
              <a:t> 및 증가율 </a:t>
            </a:r>
            <a:endParaRPr lang="ko-KR" altLang="en-US" sz="2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/>
          <p:nvPr/>
        </p:nvSpPr>
        <p:spPr>
          <a:xfrm>
            <a:off x="495300" y="419100"/>
            <a:ext cx="986400" cy="434400"/>
          </a:xfrm>
          <a:prstGeom prst="roundRect">
            <a:avLst>
              <a:gd name="adj" fmla="val 37075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0"/>
          <p:cNvSpPr txBox="1"/>
          <p:nvPr/>
        </p:nvSpPr>
        <p:spPr>
          <a:xfrm>
            <a:off x="656215" y="482342"/>
            <a:ext cx="68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b="1" dirty="0">
                <a:solidFill>
                  <a:schemeClr val="lt1"/>
                </a:solidFill>
              </a:rPr>
              <a:t>3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0"/>
          <p:cNvSpPr txBox="1"/>
          <p:nvPr/>
        </p:nvSpPr>
        <p:spPr>
          <a:xfrm>
            <a:off x="1554981" y="436150"/>
            <a:ext cx="27111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</a:rPr>
              <a:t>데이터 활용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6250" y="988137"/>
            <a:ext cx="73100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smtClean="0"/>
              <a:t>광주 기존 예측 사용량 </a:t>
            </a:r>
            <a:r>
              <a:rPr lang="en-US" altLang="ko-KR" sz="2100" dirty="0" smtClean="0"/>
              <a:t>vs </a:t>
            </a:r>
            <a:r>
              <a:rPr lang="ko-KR" altLang="en-US" sz="2100" dirty="0" smtClean="0"/>
              <a:t>증가율 대입 예측 사용량</a:t>
            </a:r>
            <a:endParaRPr lang="ko-KR" altLang="en-US" sz="2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999" y="2184237"/>
            <a:ext cx="4162425" cy="17430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1" name="TextBox 20"/>
          <p:cNvSpPr txBox="1"/>
          <p:nvPr/>
        </p:nvSpPr>
        <p:spPr>
          <a:xfrm>
            <a:off x="7786936" y="1635060"/>
            <a:ext cx="37550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smtClean="0"/>
              <a:t>광주 기존 예측 사용량</a:t>
            </a:r>
            <a:endParaRPr lang="ko-KR" altLang="en-US" sz="2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999" y="4801767"/>
            <a:ext cx="4076700" cy="17145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58999" y="4248712"/>
            <a:ext cx="37550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smtClean="0"/>
              <a:t>광주 증가율 대입 예측 사용량</a:t>
            </a:r>
            <a:endParaRPr lang="ko-KR" altLang="en-US" sz="21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273" y="1538272"/>
            <a:ext cx="7377814" cy="511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/>
          <p:nvPr/>
        </p:nvSpPr>
        <p:spPr>
          <a:xfrm>
            <a:off x="0" y="2613600"/>
            <a:ext cx="12192000" cy="1630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5557651" y="2734725"/>
            <a:ext cx="1076700" cy="461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sz="2400" dirty="0">
                <a:solidFill>
                  <a:schemeClr val="lt1"/>
                </a:solidFill>
              </a:rPr>
              <a:t>4</a:t>
            </a: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2865211" y="3276943"/>
            <a:ext cx="6801304" cy="83095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b="1" dirty="0" smtClean="0">
                <a:solidFill>
                  <a:srgbClr val="F3F3F3"/>
                </a:solidFill>
              </a:rPr>
              <a:t>결말 </a:t>
            </a:r>
            <a:r>
              <a:rPr lang="en-US" altLang="ko-KR" sz="4800" b="1" dirty="0" smtClean="0">
                <a:solidFill>
                  <a:srgbClr val="F3F3F3"/>
                </a:solidFill>
              </a:rPr>
              <a:t>/ </a:t>
            </a:r>
            <a:r>
              <a:rPr lang="ko-KR" altLang="en-US" sz="4800" b="1" dirty="0" smtClean="0">
                <a:solidFill>
                  <a:srgbClr val="F3F3F3"/>
                </a:solidFill>
              </a:rPr>
              <a:t>기대효과</a:t>
            </a:r>
            <a:endParaRPr dirty="0">
              <a:solidFill>
                <a:srgbClr val="F3F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80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8"/>
          <p:cNvSpPr/>
          <p:nvPr/>
        </p:nvSpPr>
        <p:spPr>
          <a:xfrm>
            <a:off x="495300" y="419100"/>
            <a:ext cx="986400" cy="434400"/>
          </a:xfrm>
          <a:prstGeom prst="roundRect">
            <a:avLst>
              <a:gd name="adj" fmla="val 37075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8"/>
          <p:cNvSpPr txBox="1"/>
          <p:nvPr/>
        </p:nvSpPr>
        <p:spPr>
          <a:xfrm>
            <a:off x="645887" y="482325"/>
            <a:ext cx="685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b="1" dirty="0">
                <a:solidFill>
                  <a:schemeClr val="lt1"/>
                </a:solidFill>
              </a:rPr>
              <a:t>4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8"/>
          <p:cNvSpPr txBox="1"/>
          <p:nvPr/>
        </p:nvSpPr>
        <p:spPr>
          <a:xfrm>
            <a:off x="1740818" y="368600"/>
            <a:ext cx="4529700" cy="492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chemeClr val="lt1"/>
                </a:solidFill>
              </a:rPr>
              <a:t>보완점</a:t>
            </a:r>
            <a:r>
              <a:rPr lang="ko-KR" altLang="en-US" sz="2000" b="1" dirty="0" smtClean="0">
                <a:solidFill>
                  <a:schemeClr val="lt1"/>
                </a:solidFill>
              </a:rPr>
              <a:t> </a:t>
            </a:r>
            <a:endParaRPr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5300" y="1480590"/>
            <a:ext cx="50284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데이터센터를 위한 자연환경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춘천시 </a:t>
            </a:r>
            <a:r>
              <a:rPr lang="ko-KR" altLang="en-US" sz="3000" dirty="0" err="1" smtClean="0"/>
              <a:t>구봉산</a:t>
            </a:r>
            <a:r>
              <a:rPr lang="ko-KR" altLang="en-US" sz="3000" dirty="0" smtClean="0"/>
              <a:t> 자락</a:t>
            </a:r>
            <a:endParaRPr lang="en-US" altLang="ko-KR" sz="3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춘천의 </a:t>
            </a:r>
            <a:r>
              <a:rPr lang="ko-KR" altLang="en-US" sz="2000" dirty="0" smtClean="0"/>
              <a:t>연평균 기온은 섭씨 </a:t>
            </a:r>
            <a:r>
              <a:rPr lang="en-US" altLang="ko-KR" sz="2000" dirty="0" smtClean="0"/>
              <a:t>11.1</a:t>
            </a:r>
            <a:r>
              <a:rPr lang="ko-KR" altLang="en-US" sz="2000" dirty="0" smtClean="0"/>
              <a:t>도로 수도권보다 </a:t>
            </a:r>
            <a:r>
              <a:rPr lang="en-US" altLang="ko-KR" sz="2000" dirty="0" smtClean="0"/>
              <a:t>1~2</a:t>
            </a:r>
            <a:r>
              <a:rPr lang="ko-KR" altLang="en-US" sz="2000" dirty="0" smtClean="0"/>
              <a:t>도 낮습니다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낮은 기온은 뜨거워진 서버를 냉각하는데 들어가는 전력을 크게 줄일 수 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또한 청정지역이라 먼지로 인한 서버 오작동 위험이 적고</a:t>
            </a:r>
            <a:r>
              <a:rPr lang="en-US" altLang="ko-KR" sz="2000" dirty="0" smtClean="0"/>
              <a:t>, 35</a:t>
            </a:r>
            <a:r>
              <a:rPr lang="ko-KR" altLang="en-US" sz="2000" dirty="0" smtClean="0"/>
              <a:t>년간 지진이 발생하지 않은 지역으로 비교적 안전합니다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6" name="Google Shape;461;p42"/>
          <p:cNvPicPr preferRelativeResize="0"/>
          <p:nvPr/>
        </p:nvPicPr>
        <p:blipFill>
          <a:blip r:embed="rId3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5887" y="5186554"/>
            <a:ext cx="4432824" cy="96659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</p:pic>
      <p:cxnSp>
        <p:nvCxnSpPr>
          <p:cNvPr id="7" name="Google Shape;421;p39"/>
          <p:cNvCxnSpPr/>
          <p:nvPr/>
        </p:nvCxnSpPr>
        <p:spPr>
          <a:xfrm>
            <a:off x="6180841" y="1260088"/>
            <a:ext cx="0" cy="475041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직사각형 1"/>
          <p:cNvSpPr/>
          <p:nvPr/>
        </p:nvSpPr>
        <p:spPr>
          <a:xfrm>
            <a:off x="6504554" y="1480590"/>
            <a:ext cx="4057699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/>
              <a:t>코로나로 인한 전력사용량 </a:t>
            </a:r>
            <a:r>
              <a:rPr lang="ko-KR" altLang="en-US" sz="3000" dirty="0" smtClean="0"/>
              <a:t>감소</a:t>
            </a:r>
            <a:endParaRPr lang="en-US" altLang="ko-KR" sz="3000" dirty="0" smtClean="0"/>
          </a:p>
          <a:p>
            <a:endParaRPr lang="ko-KR" altLang="en-US" dirty="0"/>
          </a:p>
          <a:p>
            <a:r>
              <a:rPr lang="ko-KR" altLang="en-US" sz="2000" dirty="0" smtClean="0"/>
              <a:t>우리나라에서도 </a:t>
            </a:r>
            <a:r>
              <a:rPr lang="ko-KR" altLang="en-US" sz="2000" dirty="0"/>
              <a:t>2020년 국내 총생산은 전년 대비 1.0% 감소하였으며, </a:t>
            </a:r>
            <a:r>
              <a:rPr lang="ko-KR" altLang="en-US" sz="2000" dirty="0" err="1"/>
              <a:t>총에너지</a:t>
            </a:r>
            <a:r>
              <a:rPr lang="ko-KR" altLang="en-US" sz="2000" dirty="0"/>
              <a:t> 소비는 290.2백만 </a:t>
            </a:r>
            <a:r>
              <a:rPr lang="ko-KR" altLang="en-US" sz="2000" dirty="0" err="1"/>
              <a:t>toe</a:t>
            </a:r>
            <a:r>
              <a:rPr lang="ko-KR" altLang="en-US" sz="2000" dirty="0"/>
              <a:t> 수준으로 전년 대비 4.3% </a:t>
            </a:r>
            <a:r>
              <a:rPr lang="ko-KR" altLang="en-US" sz="2000" dirty="0" smtClean="0"/>
              <a:t>감소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0724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8"/>
          <p:cNvSpPr/>
          <p:nvPr/>
        </p:nvSpPr>
        <p:spPr>
          <a:xfrm>
            <a:off x="495300" y="419100"/>
            <a:ext cx="986400" cy="434400"/>
          </a:xfrm>
          <a:prstGeom prst="roundRect">
            <a:avLst>
              <a:gd name="adj" fmla="val 37075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8"/>
          <p:cNvSpPr txBox="1"/>
          <p:nvPr/>
        </p:nvSpPr>
        <p:spPr>
          <a:xfrm>
            <a:off x="645887" y="482325"/>
            <a:ext cx="685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b="1" dirty="0">
                <a:solidFill>
                  <a:schemeClr val="lt1"/>
                </a:solidFill>
              </a:rPr>
              <a:t>4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8"/>
          <p:cNvSpPr txBox="1"/>
          <p:nvPr/>
        </p:nvSpPr>
        <p:spPr>
          <a:xfrm>
            <a:off x="1740818" y="368600"/>
            <a:ext cx="4529700" cy="492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chemeClr val="lt1"/>
                </a:solidFill>
              </a:rPr>
              <a:t>결말</a:t>
            </a:r>
            <a:r>
              <a:rPr lang="ko-KR" altLang="en-US" sz="2000" b="1" dirty="0" smtClean="0">
                <a:solidFill>
                  <a:schemeClr val="lt1"/>
                </a:solidFill>
              </a:rPr>
              <a:t> 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01653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8"/>
          <p:cNvSpPr/>
          <p:nvPr/>
        </p:nvSpPr>
        <p:spPr>
          <a:xfrm>
            <a:off x="495300" y="419100"/>
            <a:ext cx="986400" cy="434400"/>
          </a:xfrm>
          <a:prstGeom prst="roundRect">
            <a:avLst>
              <a:gd name="adj" fmla="val 37075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8"/>
          <p:cNvSpPr txBox="1"/>
          <p:nvPr/>
        </p:nvSpPr>
        <p:spPr>
          <a:xfrm>
            <a:off x="645887" y="482325"/>
            <a:ext cx="685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b="1" dirty="0">
                <a:solidFill>
                  <a:schemeClr val="lt1"/>
                </a:solidFill>
              </a:rPr>
              <a:t>4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8"/>
          <p:cNvSpPr txBox="1"/>
          <p:nvPr/>
        </p:nvSpPr>
        <p:spPr>
          <a:xfrm>
            <a:off x="1740818" y="368600"/>
            <a:ext cx="4529700" cy="492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chemeClr val="lt1"/>
                </a:solidFill>
              </a:rPr>
              <a:t>기대효과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29656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/>
          <p:nvPr/>
        </p:nvSpPr>
        <p:spPr>
          <a:xfrm>
            <a:off x="0" y="2613600"/>
            <a:ext cx="12192000" cy="1630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5557651" y="2734725"/>
            <a:ext cx="1076700" cy="461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sz="2400" dirty="0">
                <a:solidFill>
                  <a:schemeClr val="lt1"/>
                </a:solidFill>
              </a:rPr>
              <a:t>5</a:t>
            </a: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3807603" y="3292278"/>
            <a:ext cx="4576800" cy="83095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b="1" dirty="0" smtClean="0">
                <a:solidFill>
                  <a:srgbClr val="F3F3F3"/>
                </a:solidFill>
              </a:rPr>
              <a:t>코드 </a:t>
            </a:r>
            <a:r>
              <a:rPr lang="en-US" altLang="ko-KR" sz="4800" b="1" dirty="0" smtClean="0">
                <a:solidFill>
                  <a:srgbClr val="F3F3F3"/>
                </a:solidFill>
              </a:rPr>
              <a:t>/ </a:t>
            </a:r>
            <a:r>
              <a:rPr lang="ko-KR" altLang="en-US" sz="4800" b="1" dirty="0" smtClean="0">
                <a:solidFill>
                  <a:srgbClr val="F3F3F3"/>
                </a:solidFill>
              </a:rPr>
              <a:t>출처</a:t>
            </a:r>
            <a:endParaRPr dirty="0">
              <a:solidFill>
                <a:srgbClr val="F3F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26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127;p16"/>
          <p:cNvCxnSpPr/>
          <p:nvPr/>
        </p:nvCxnSpPr>
        <p:spPr>
          <a:xfrm>
            <a:off x="451312" y="381818"/>
            <a:ext cx="6635100" cy="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/>
            </a:outerShdw>
          </a:effectLst>
        </p:spPr>
      </p:cxnSp>
      <p:sp>
        <p:nvSpPr>
          <p:cNvPr id="27" name="Google Shape;129;p16"/>
          <p:cNvSpPr txBox="1"/>
          <p:nvPr/>
        </p:nvSpPr>
        <p:spPr>
          <a:xfrm>
            <a:off x="451311" y="604318"/>
            <a:ext cx="953741" cy="553957"/>
          </a:xfrm>
          <a:prstGeom prst="rect">
            <a:avLst/>
          </a:prstGeom>
          <a:solidFill>
            <a:srgbClr val="0B5394"/>
          </a:solidFill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sz="3000" dirty="0">
              <a:solidFill>
                <a:schemeClr val="lt1"/>
              </a:solidFill>
            </a:endParaRPr>
          </a:p>
        </p:txBody>
      </p:sp>
      <p:sp>
        <p:nvSpPr>
          <p:cNvPr id="28" name="Google Shape;130;p16"/>
          <p:cNvSpPr txBox="1"/>
          <p:nvPr/>
        </p:nvSpPr>
        <p:spPr>
          <a:xfrm>
            <a:off x="1405053" y="604318"/>
            <a:ext cx="30888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98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 sz="2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131;p16"/>
          <p:cNvSpPr txBox="1"/>
          <p:nvPr/>
        </p:nvSpPr>
        <p:spPr>
          <a:xfrm>
            <a:off x="1405052" y="1782185"/>
            <a:ext cx="32893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132;p16"/>
          <p:cNvSpPr txBox="1"/>
          <p:nvPr/>
        </p:nvSpPr>
        <p:spPr>
          <a:xfrm>
            <a:off x="2604079" y="1805267"/>
            <a:ext cx="2525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rgbClr val="3F3F3F"/>
                </a:solidFill>
              </a:rPr>
              <a:t>기획</a:t>
            </a:r>
            <a:r>
              <a:rPr lang="en-US" sz="2100" dirty="0">
                <a:solidFill>
                  <a:srgbClr val="3F3F3F"/>
                </a:solidFill>
              </a:rPr>
              <a:t> </a:t>
            </a:r>
            <a:r>
              <a:rPr lang="en-US" sz="2100" dirty="0" err="1">
                <a:solidFill>
                  <a:srgbClr val="3F3F3F"/>
                </a:solidFill>
              </a:rPr>
              <a:t>의도</a:t>
            </a:r>
            <a:endParaRPr sz="1700" dirty="0"/>
          </a:p>
        </p:txBody>
      </p:sp>
      <p:sp>
        <p:nvSpPr>
          <p:cNvPr id="31" name="Google Shape;133;p16"/>
          <p:cNvSpPr txBox="1"/>
          <p:nvPr/>
        </p:nvSpPr>
        <p:spPr>
          <a:xfrm>
            <a:off x="1425961" y="2622753"/>
            <a:ext cx="37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134;p16"/>
          <p:cNvSpPr txBox="1"/>
          <p:nvPr/>
        </p:nvSpPr>
        <p:spPr>
          <a:xfrm>
            <a:off x="2623450" y="2622753"/>
            <a:ext cx="351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rgbClr val="3F3F3F"/>
                </a:solidFill>
              </a:rPr>
              <a:t>자료</a:t>
            </a:r>
            <a:r>
              <a:rPr lang="en-US" sz="2100" dirty="0">
                <a:solidFill>
                  <a:srgbClr val="3F3F3F"/>
                </a:solidFill>
              </a:rPr>
              <a:t> </a:t>
            </a:r>
            <a:r>
              <a:rPr lang="en-US" sz="2100" dirty="0" err="1">
                <a:solidFill>
                  <a:srgbClr val="3F3F3F"/>
                </a:solidFill>
              </a:rPr>
              <a:t>수집과</a:t>
            </a:r>
            <a:r>
              <a:rPr lang="en-US" sz="2100" dirty="0">
                <a:solidFill>
                  <a:srgbClr val="3F3F3F"/>
                </a:solidFill>
              </a:rPr>
              <a:t> </a:t>
            </a:r>
            <a:r>
              <a:rPr lang="en-US" sz="2100" dirty="0" err="1">
                <a:solidFill>
                  <a:srgbClr val="3F3F3F"/>
                </a:solidFill>
              </a:rPr>
              <a:t>데이터</a:t>
            </a:r>
            <a:r>
              <a:rPr lang="en-US" sz="2100" dirty="0">
                <a:solidFill>
                  <a:srgbClr val="3F3F3F"/>
                </a:solidFill>
              </a:rPr>
              <a:t> </a:t>
            </a:r>
            <a:r>
              <a:rPr lang="en-US" sz="2100" dirty="0" err="1">
                <a:solidFill>
                  <a:srgbClr val="3F3F3F"/>
                </a:solidFill>
              </a:rPr>
              <a:t>활용</a:t>
            </a:r>
            <a:endParaRPr sz="1700" dirty="0"/>
          </a:p>
        </p:txBody>
      </p:sp>
      <p:sp>
        <p:nvSpPr>
          <p:cNvPr id="33" name="Google Shape;135;p16"/>
          <p:cNvSpPr txBox="1"/>
          <p:nvPr/>
        </p:nvSpPr>
        <p:spPr>
          <a:xfrm>
            <a:off x="1425961" y="3483184"/>
            <a:ext cx="381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136;p16"/>
          <p:cNvSpPr txBox="1"/>
          <p:nvPr/>
        </p:nvSpPr>
        <p:spPr>
          <a:xfrm>
            <a:off x="2603745" y="4373242"/>
            <a:ext cx="2993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 smtClean="0">
                <a:solidFill>
                  <a:srgbClr val="3F3F3F"/>
                </a:solidFill>
              </a:rPr>
              <a:t>결말</a:t>
            </a:r>
            <a:r>
              <a:rPr lang="en-US" sz="2100" dirty="0" smtClean="0">
                <a:solidFill>
                  <a:srgbClr val="3F3F3F"/>
                </a:solidFill>
              </a:rPr>
              <a:t> / </a:t>
            </a:r>
            <a:r>
              <a:rPr lang="en-US" sz="2100" dirty="0" err="1">
                <a:solidFill>
                  <a:srgbClr val="3F3F3F"/>
                </a:solidFill>
              </a:rPr>
              <a:t>기대효과</a:t>
            </a:r>
            <a:endParaRPr sz="1700" dirty="0"/>
          </a:p>
        </p:txBody>
      </p:sp>
      <p:sp>
        <p:nvSpPr>
          <p:cNvPr id="35" name="Google Shape;137;p16"/>
          <p:cNvSpPr txBox="1"/>
          <p:nvPr/>
        </p:nvSpPr>
        <p:spPr>
          <a:xfrm>
            <a:off x="1405052" y="4350142"/>
            <a:ext cx="38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138;p16"/>
          <p:cNvSpPr txBox="1"/>
          <p:nvPr/>
        </p:nvSpPr>
        <p:spPr>
          <a:xfrm>
            <a:off x="2599923" y="3502631"/>
            <a:ext cx="3031945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100" dirty="0" smtClean="0"/>
              <a:t>프로그램 설계도</a:t>
            </a:r>
            <a:endParaRPr sz="2100" dirty="0"/>
          </a:p>
        </p:txBody>
      </p:sp>
      <p:sp>
        <p:nvSpPr>
          <p:cNvPr id="37" name="Google Shape;140;p16"/>
          <p:cNvSpPr txBox="1"/>
          <p:nvPr/>
        </p:nvSpPr>
        <p:spPr>
          <a:xfrm>
            <a:off x="1411561" y="5217100"/>
            <a:ext cx="38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148;p16"/>
          <p:cNvSpPr txBox="1"/>
          <p:nvPr/>
        </p:nvSpPr>
        <p:spPr>
          <a:xfrm>
            <a:off x="2623450" y="5213209"/>
            <a:ext cx="2525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 smtClean="0">
                <a:solidFill>
                  <a:srgbClr val="3F3F3F"/>
                </a:solidFill>
              </a:rPr>
              <a:t>코드</a:t>
            </a:r>
            <a:r>
              <a:rPr lang="en-US" sz="2100" dirty="0" smtClean="0">
                <a:solidFill>
                  <a:srgbClr val="3F3F3F"/>
                </a:solidFill>
              </a:rPr>
              <a:t> / </a:t>
            </a:r>
            <a:r>
              <a:rPr lang="en-US" sz="2100" dirty="0" err="1" smtClean="0">
                <a:solidFill>
                  <a:srgbClr val="3F3F3F"/>
                </a:solidFill>
              </a:rPr>
              <a:t>출처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88597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6"/>
          <p:cNvSpPr/>
          <p:nvPr/>
        </p:nvSpPr>
        <p:spPr>
          <a:xfrm>
            <a:off x="495300" y="419100"/>
            <a:ext cx="986367" cy="434261"/>
          </a:xfrm>
          <a:prstGeom prst="roundRect">
            <a:avLst>
              <a:gd name="adj" fmla="val 37075"/>
            </a:avLst>
          </a:prstGeom>
          <a:solidFill>
            <a:srgbClr val="0B5394"/>
          </a:solidFill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46"/>
          <p:cNvSpPr txBox="1"/>
          <p:nvPr/>
        </p:nvSpPr>
        <p:spPr>
          <a:xfrm>
            <a:off x="645887" y="482325"/>
            <a:ext cx="685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b="1" dirty="0">
                <a:solidFill>
                  <a:schemeClr val="lt1"/>
                </a:solidFill>
              </a:rPr>
              <a:t>5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46"/>
          <p:cNvSpPr txBox="1"/>
          <p:nvPr/>
        </p:nvSpPr>
        <p:spPr>
          <a:xfrm>
            <a:off x="1754031" y="436125"/>
            <a:ext cx="2711100" cy="40006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chemeClr val="lt1"/>
                </a:solidFill>
              </a:rPr>
              <a:t>코드 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33" name="Google Shape;2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375" y="1079560"/>
            <a:ext cx="5580765" cy="553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510" y="951721"/>
            <a:ext cx="5080518" cy="566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9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6"/>
          <p:cNvSpPr/>
          <p:nvPr/>
        </p:nvSpPr>
        <p:spPr>
          <a:xfrm>
            <a:off x="495300" y="419100"/>
            <a:ext cx="986367" cy="434261"/>
          </a:xfrm>
          <a:prstGeom prst="roundRect">
            <a:avLst>
              <a:gd name="adj" fmla="val 37075"/>
            </a:avLst>
          </a:prstGeom>
          <a:solidFill>
            <a:srgbClr val="0B5394"/>
          </a:solidFill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46"/>
          <p:cNvSpPr txBox="1"/>
          <p:nvPr/>
        </p:nvSpPr>
        <p:spPr>
          <a:xfrm>
            <a:off x="645887" y="482325"/>
            <a:ext cx="685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b="1" dirty="0">
                <a:solidFill>
                  <a:schemeClr val="lt1"/>
                </a:solidFill>
              </a:rPr>
              <a:t>5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46"/>
          <p:cNvSpPr txBox="1"/>
          <p:nvPr/>
        </p:nvSpPr>
        <p:spPr>
          <a:xfrm>
            <a:off x="1754031" y="436125"/>
            <a:ext cx="2711100" cy="40006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chemeClr val="lt1"/>
                </a:solidFill>
              </a:rPr>
              <a:t>코드 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7" name="Google Shape;2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50" y="1555422"/>
            <a:ext cx="5981700" cy="456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5445" y="1541297"/>
            <a:ext cx="5137368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9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8838" y="4067267"/>
            <a:ext cx="5093975" cy="2295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836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6"/>
          <p:cNvSpPr/>
          <p:nvPr/>
        </p:nvSpPr>
        <p:spPr>
          <a:xfrm>
            <a:off x="495300" y="419100"/>
            <a:ext cx="986367" cy="434261"/>
          </a:xfrm>
          <a:prstGeom prst="roundRect">
            <a:avLst>
              <a:gd name="adj" fmla="val 37075"/>
            </a:avLst>
          </a:prstGeom>
          <a:solidFill>
            <a:srgbClr val="0B5394"/>
          </a:solidFill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46"/>
          <p:cNvSpPr txBox="1"/>
          <p:nvPr/>
        </p:nvSpPr>
        <p:spPr>
          <a:xfrm>
            <a:off x="645887" y="482325"/>
            <a:ext cx="685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b="1" dirty="0">
                <a:solidFill>
                  <a:schemeClr val="lt1"/>
                </a:solidFill>
              </a:rPr>
              <a:t>5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46"/>
          <p:cNvSpPr txBox="1"/>
          <p:nvPr/>
        </p:nvSpPr>
        <p:spPr>
          <a:xfrm>
            <a:off x="1754031" y="436125"/>
            <a:ext cx="2711100" cy="40006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chemeClr val="lt1"/>
                </a:solidFill>
              </a:rPr>
              <a:t>코드 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12" name="Google Shape;2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25" y="1022388"/>
            <a:ext cx="5093975" cy="465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209" y="1022388"/>
            <a:ext cx="5210175" cy="510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8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6"/>
          <p:cNvSpPr/>
          <p:nvPr/>
        </p:nvSpPr>
        <p:spPr>
          <a:xfrm>
            <a:off x="495300" y="419100"/>
            <a:ext cx="986367" cy="434261"/>
          </a:xfrm>
          <a:prstGeom prst="roundRect">
            <a:avLst>
              <a:gd name="adj" fmla="val 37075"/>
            </a:avLst>
          </a:prstGeom>
          <a:solidFill>
            <a:srgbClr val="0B5394"/>
          </a:solidFill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46"/>
          <p:cNvSpPr txBox="1"/>
          <p:nvPr/>
        </p:nvSpPr>
        <p:spPr>
          <a:xfrm>
            <a:off x="645887" y="482325"/>
            <a:ext cx="685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b="1" dirty="0">
                <a:solidFill>
                  <a:schemeClr val="lt1"/>
                </a:solidFill>
              </a:rPr>
              <a:t>5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46"/>
          <p:cNvSpPr txBox="1"/>
          <p:nvPr/>
        </p:nvSpPr>
        <p:spPr>
          <a:xfrm>
            <a:off x="1754031" y="436125"/>
            <a:ext cx="2711100" cy="40006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chemeClr val="lt1"/>
                </a:solidFill>
              </a:rPr>
              <a:t>코드 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59" y="1175627"/>
            <a:ext cx="11906656" cy="399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2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6"/>
          <p:cNvSpPr/>
          <p:nvPr/>
        </p:nvSpPr>
        <p:spPr>
          <a:xfrm>
            <a:off x="495300" y="419100"/>
            <a:ext cx="986367" cy="434261"/>
          </a:xfrm>
          <a:prstGeom prst="roundRect">
            <a:avLst>
              <a:gd name="adj" fmla="val 37075"/>
            </a:avLst>
          </a:prstGeom>
          <a:solidFill>
            <a:srgbClr val="0B5394"/>
          </a:solidFill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46"/>
          <p:cNvSpPr txBox="1"/>
          <p:nvPr/>
        </p:nvSpPr>
        <p:spPr>
          <a:xfrm>
            <a:off x="645887" y="482325"/>
            <a:ext cx="685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b="1" dirty="0">
                <a:solidFill>
                  <a:schemeClr val="lt1"/>
                </a:solidFill>
              </a:rPr>
              <a:t>5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46"/>
          <p:cNvSpPr txBox="1"/>
          <p:nvPr/>
        </p:nvSpPr>
        <p:spPr>
          <a:xfrm>
            <a:off x="1754031" y="436125"/>
            <a:ext cx="2711100" cy="40006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chemeClr val="lt1"/>
                </a:solidFill>
              </a:rPr>
              <a:t>코드 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65" y="1238154"/>
            <a:ext cx="5300779" cy="53119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311" y="1238154"/>
            <a:ext cx="5298620" cy="531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9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6"/>
          <p:cNvSpPr/>
          <p:nvPr/>
        </p:nvSpPr>
        <p:spPr>
          <a:xfrm>
            <a:off x="495300" y="419100"/>
            <a:ext cx="986367" cy="434261"/>
          </a:xfrm>
          <a:prstGeom prst="roundRect">
            <a:avLst>
              <a:gd name="adj" fmla="val 37075"/>
            </a:avLst>
          </a:prstGeom>
          <a:solidFill>
            <a:srgbClr val="0B5394"/>
          </a:solidFill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46"/>
          <p:cNvSpPr txBox="1"/>
          <p:nvPr/>
        </p:nvSpPr>
        <p:spPr>
          <a:xfrm>
            <a:off x="645887" y="482325"/>
            <a:ext cx="685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b="1" dirty="0">
                <a:solidFill>
                  <a:schemeClr val="lt1"/>
                </a:solidFill>
              </a:rPr>
              <a:t>5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46"/>
          <p:cNvSpPr txBox="1"/>
          <p:nvPr/>
        </p:nvSpPr>
        <p:spPr>
          <a:xfrm>
            <a:off x="1754031" y="436125"/>
            <a:ext cx="2711100" cy="40006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chemeClr val="lt1"/>
                </a:solidFill>
              </a:rPr>
              <a:t>출처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0" name="Google Shape;478;p44"/>
          <p:cNvGrpSpPr/>
          <p:nvPr/>
        </p:nvGrpSpPr>
        <p:grpSpPr>
          <a:xfrm>
            <a:off x="495300" y="1182028"/>
            <a:ext cx="5474400" cy="3077700"/>
            <a:chOff x="495300" y="1182028"/>
            <a:chExt cx="5474400" cy="3077700"/>
          </a:xfrm>
        </p:grpSpPr>
        <p:sp>
          <p:nvSpPr>
            <p:cNvPr id="11" name="Google Shape;479;p44"/>
            <p:cNvSpPr/>
            <p:nvPr/>
          </p:nvSpPr>
          <p:spPr>
            <a:xfrm>
              <a:off x="667800" y="1326994"/>
              <a:ext cx="5129400" cy="2765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en-US" altLang="ko-KR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smtClean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480;p44"/>
            <p:cNvSpPr txBox="1"/>
            <p:nvPr/>
          </p:nvSpPr>
          <p:spPr>
            <a:xfrm>
              <a:off x="934994" y="1631473"/>
              <a:ext cx="2278200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b="1" dirty="0" smtClean="0">
                  <a:solidFill>
                    <a:schemeClr val="dk1"/>
                  </a:solidFill>
                </a:rPr>
                <a:t>참고</a:t>
              </a:r>
              <a:endParaRPr dirty="0"/>
            </a:p>
          </p:txBody>
        </p:sp>
        <p:sp>
          <p:nvSpPr>
            <p:cNvPr id="14" name="Google Shape;482;p44"/>
            <p:cNvSpPr/>
            <p:nvPr/>
          </p:nvSpPr>
          <p:spPr>
            <a:xfrm>
              <a:off x="495300" y="1182028"/>
              <a:ext cx="5474400" cy="3077700"/>
            </a:xfrm>
            <a:prstGeom prst="rect">
              <a:avLst/>
            </a:prstGeom>
            <a:noFill/>
            <a:ln w="12700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483;p44"/>
          <p:cNvGrpSpPr/>
          <p:nvPr/>
        </p:nvGrpSpPr>
        <p:grpSpPr>
          <a:xfrm>
            <a:off x="6236894" y="1135351"/>
            <a:ext cx="5474400" cy="3077700"/>
            <a:chOff x="6222382" y="1182027"/>
            <a:chExt cx="5474400" cy="3077700"/>
          </a:xfrm>
        </p:grpSpPr>
        <p:sp>
          <p:nvSpPr>
            <p:cNvPr id="16" name="Google Shape;484;p44"/>
            <p:cNvSpPr/>
            <p:nvPr/>
          </p:nvSpPr>
          <p:spPr>
            <a:xfrm>
              <a:off x="6404519" y="1326994"/>
              <a:ext cx="5129400" cy="2765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485;p44"/>
            <p:cNvSpPr txBox="1"/>
            <p:nvPr/>
          </p:nvSpPr>
          <p:spPr>
            <a:xfrm>
              <a:off x="6572659" y="1616199"/>
              <a:ext cx="2278200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b="1" dirty="0" smtClean="0">
                  <a:solidFill>
                    <a:schemeClr val="dk1"/>
                  </a:solidFill>
                </a:rPr>
                <a:t>사이트</a:t>
              </a:r>
              <a:endParaRPr dirty="0"/>
            </a:p>
          </p:txBody>
        </p:sp>
        <p:sp>
          <p:nvSpPr>
            <p:cNvPr id="19" name="Google Shape;487;p44"/>
            <p:cNvSpPr/>
            <p:nvPr/>
          </p:nvSpPr>
          <p:spPr>
            <a:xfrm>
              <a:off x="6222382" y="1182027"/>
              <a:ext cx="5474400" cy="3077700"/>
            </a:xfrm>
            <a:prstGeom prst="rect">
              <a:avLst/>
            </a:prstGeom>
            <a:noFill/>
            <a:ln w="12700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6572659" y="1974788"/>
            <a:ext cx="374814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dirty="0">
                <a:solidFill>
                  <a:schemeClr val="dk1"/>
                </a:solidFill>
              </a:rPr>
              <a:t>https://newsroom.koscom.co.kr/29107?print=pdf</a:t>
            </a:r>
            <a:endParaRPr lang="ko-KR" altLang="en-US" sz="1300" dirty="0"/>
          </a:p>
        </p:txBody>
      </p:sp>
      <p:sp>
        <p:nvSpPr>
          <p:cNvPr id="30" name="직사각형 29"/>
          <p:cNvSpPr/>
          <p:nvPr/>
        </p:nvSpPr>
        <p:spPr>
          <a:xfrm>
            <a:off x="6572659" y="2381813"/>
            <a:ext cx="374653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300" dirty="0"/>
              <a:t>http://www.kharn.kr/news/article.html?no=21677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572659" y="2734829"/>
            <a:ext cx="333296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300" dirty="0"/>
              <a:t>https://www.etnews.com/20230523000328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34994" y="1974788"/>
            <a:ext cx="256833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dirty="0">
                <a:solidFill>
                  <a:schemeClr val="tx1"/>
                </a:solidFill>
              </a:rPr>
              <a:t>한전 </a:t>
            </a:r>
            <a:r>
              <a:rPr lang="ko-KR" altLang="en-US" dirty="0" smtClean="0">
                <a:solidFill>
                  <a:schemeClr val="tx1"/>
                </a:solidFill>
              </a:rPr>
              <a:t>전력통계월보</a:t>
            </a:r>
            <a:r>
              <a:rPr lang="en-US" altLang="ko-KR" dirty="0" smtClean="0">
                <a:solidFill>
                  <a:schemeClr val="tx1"/>
                </a:solidFill>
              </a:rPr>
              <a:t>(530</a:t>
            </a:r>
            <a:r>
              <a:rPr lang="ko-KR" altLang="en-US" dirty="0" smtClean="0">
                <a:solidFill>
                  <a:schemeClr val="tx1"/>
                </a:solidFill>
              </a:rPr>
              <a:t>호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lvl="0"/>
            <a:endParaRPr lang="en-US" altLang="ko-KR" dirty="0">
              <a:solidFill>
                <a:schemeClr val="tx1"/>
              </a:solidFill>
            </a:endParaRPr>
          </a:p>
          <a:p>
            <a:pPr lvl="0"/>
            <a:r>
              <a:rPr lang="ko-KR" altLang="en-US" dirty="0">
                <a:solidFill>
                  <a:schemeClr val="tx1"/>
                </a:solidFill>
              </a:rPr>
              <a:t>한국전력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에너지마켓플레이스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0"/>
            <a:endParaRPr lang="en-US" altLang="ko-KR" dirty="0">
              <a:solidFill>
                <a:schemeClr val="tx1"/>
              </a:solidFill>
            </a:endParaRPr>
          </a:p>
          <a:p>
            <a:pPr lvl="0"/>
            <a:r>
              <a:rPr lang="ko-KR" altLang="en-US" dirty="0" err="1" smtClean="0">
                <a:solidFill>
                  <a:schemeClr val="tx1"/>
                </a:solidFill>
              </a:rPr>
              <a:t>전력데이터</a:t>
            </a:r>
            <a:r>
              <a:rPr lang="ko-KR" altLang="en-US" dirty="0" smtClean="0">
                <a:solidFill>
                  <a:schemeClr val="tx1"/>
                </a:solidFill>
              </a:rPr>
              <a:t> 개방 </a:t>
            </a:r>
            <a:r>
              <a:rPr lang="ko-KR" altLang="en-US" dirty="0" err="1" smtClean="0">
                <a:solidFill>
                  <a:schemeClr val="tx1"/>
                </a:solidFill>
              </a:rPr>
              <a:t>포털시스템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0"/>
            <a:endParaRPr lang="en-US" altLang="ko-KR" dirty="0">
              <a:solidFill>
                <a:schemeClr val="tx1"/>
              </a:solidFill>
            </a:endParaRPr>
          </a:p>
          <a:p>
            <a:pPr lvl="0"/>
            <a:r>
              <a:rPr lang="ko-KR" altLang="en-US" dirty="0" smtClean="0">
                <a:solidFill>
                  <a:schemeClr val="tx1"/>
                </a:solidFill>
              </a:rPr>
              <a:t>기상청 </a:t>
            </a:r>
            <a:r>
              <a:rPr lang="ko-KR" altLang="en-US" dirty="0" err="1" smtClean="0">
                <a:solidFill>
                  <a:schemeClr val="tx1"/>
                </a:solidFill>
              </a:rPr>
              <a:t>날씨누리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0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/>
              <a:t>에너지경제연구원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2021.3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572659" y="3146908"/>
            <a:ext cx="496126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300" dirty="0">
                <a:solidFill>
                  <a:schemeClr val="dk1"/>
                </a:solidFill>
              </a:rPr>
              <a:t>https://www.electimes.com/news/articleView.html?idxno=304663</a:t>
            </a:r>
            <a:endParaRPr lang="en-US" altLang="ko-KR" sz="1300" dirty="0"/>
          </a:p>
        </p:txBody>
      </p:sp>
      <p:sp>
        <p:nvSpPr>
          <p:cNvPr id="3" name="직사각형 2"/>
          <p:cNvSpPr/>
          <p:nvPr/>
        </p:nvSpPr>
        <p:spPr>
          <a:xfrm>
            <a:off x="6572658" y="3531705"/>
            <a:ext cx="513863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/>
              <a:t>https://www.weather.go.kr/w/obs-climate/climate/statistics/regional-char.do?area=5</a:t>
            </a:r>
          </a:p>
        </p:txBody>
      </p:sp>
    </p:spTree>
    <p:extLst>
      <p:ext uri="{BB962C8B-B14F-4D97-AF65-F5344CB8AC3E}">
        <p14:creationId xmlns:p14="http://schemas.microsoft.com/office/powerpoint/2010/main" val="409175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/>
          <p:nvPr/>
        </p:nvSpPr>
        <p:spPr>
          <a:xfrm>
            <a:off x="0" y="2613600"/>
            <a:ext cx="12192000" cy="1630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3807600" y="3013522"/>
            <a:ext cx="4576800" cy="83095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b="1" dirty="0" smtClean="0">
                <a:solidFill>
                  <a:srgbClr val="F3F3F3"/>
                </a:solidFill>
              </a:rPr>
              <a:t>감사합니다</a:t>
            </a:r>
            <a:r>
              <a:rPr lang="en-US" altLang="ko-KR" sz="4800" b="1" dirty="0" smtClean="0">
                <a:solidFill>
                  <a:srgbClr val="F3F3F3"/>
                </a:solidFill>
              </a:rPr>
              <a:t>.</a:t>
            </a:r>
            <a:endParaRPr dirty="0">
              <a:solidFill>
                <a:srgbClr val="F3F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6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418136"/>
            <a:ext cx="3029377" cy="60543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Google Shape;384;p36"/>
          <p:cNvSpPr txBox="1"/>
          <p:nvPr/>
        </p:nvSpPr>
        <p:spPr>
          <a:xfrm>
            <a:off x="1673827" y="520820"/>
            <a:ext cx="2711100" cy="40006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chemeClr val="lt1"/>
                </a:solidFill>
              </a:rPr>
              <a:t>개발 환경</a:t>
            </a:r>
            <a:endParaRPr dirty="0">
              <a:solidFill>
                <a:schemeClr val="lt1"/>
              </a:solidFill>
            </a:endParaRPr>
          </a:p>
        </p:txBody>
      </p:sp>
      <p:cxnSp>
        <p:nvCxnSpPr>
          <p:cNvPr id="7" name="Google Shape;421;p39"/>
          <p:cNvCxnSpPr/>
          <p:nvPr/>
        </p:nvCxnSpPr>
        <p:spPr>
          <a:xfrm>
            <a:off x="6180841" y="1260088"/>
            <a:ext cx="0" cy="475041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56" y="1971084"/>
            <a:ext cx="5917199" cy="33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6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5851" y="1426311"/>
            <a:ext cx="1714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6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6662" y="3506370"/>
            <a:ext cx="2072877" cy="240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/>
          <p:nvPr/>
        </p:nvSpPr>
        <p:spPr>
          <a:xfrm>
            <a:off x="0" y="2613600"/>
            <a:ext cx="12192000" cy="1630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5557651" y="2734725"/>
            <a:ext cx="1076700" cy="461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sz="2400" dirty="0">
                <a:solidFill>
                  <a:schemeClr val="lt1"/>
                </a:solidFill>
              </a:rPr>
              <a:t>1</a:t>
            </a: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3807603" y="3292278"/>
            <a:ext cx="4576800" cy="831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F3F3F3"/>
                </a:solidFill>
              </a:rPr>
              <a:t>기획 의도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/>
          <p:nvPr/>
        </p:nvSpPr>
        <p:spPr>
          <a:xfrm>
            <a:off x="495300" y="419100"/>
            <a:ext cx="986400" cy="434400"/>
          </a:xfrm>
          <a:prstGeom prst="roundRect">
            <a:avLst>
              <a:gd name="adj" fmla="val 37075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646884" y="482342"/>
            <a:ext cx="68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b="1" dirty="0">
                <a:solidFill>
                  <a:schemeClr val="lt1"/>
                </a:solidFill>
              </a:rPr>
              <a:t>1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1524305" y="436142"/>
            <a:ext cx="27111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lt1"/>
                </a:solidFill>
              </a:rPr>
              <a:t>기획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의도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3811900" y="2444575"/>
            <a:ext cx="4253100" cy="2277600"/>
          </a:xfrm>
          <a:prstGeom prst="chevron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3569200" y="2444575"/>
            <a:ext cx="4648200" cy="2277600"/>
          </a:xfrm>
          <a:prstGeom prst="chevron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301505" y="2444575"/>
            <a:ext cx="3933900" cy="2277600"/>
          </a:xfrm>
          <a:prstGeom prst="homePlate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342400" y="3337150"/>
            <a:ext cx="3590400" cy="430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광주 데이터센터 가동 시작</a:t>
            </a:r>
            <a:endParaRPr sz="1200"/>
          </a:p>
        </p:txBody>
      </p:sp>
      <p:sp>
        <p:nvSpPr>
          <p:cNvPr id="187" name="Google Shape;187;p20"/>
          <p:cNvSpPr txBox="1"/>
          <p:nvPr/>
        </p:nvSpPr>
        <p:spPr>
          <a:xfrm>
            <a:off x="4878799" y="3167800"/>
            <a:ext cx="2901900" cy="769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개관 후 3개년 전력 사용량 예측</a:t>
            </a:r>
            <a:endParaRPr sz="1200"/>
          </a:p>
        </p:txBody>
      </p:sp>
      <p:sp>
        <p:nvSpPr>
          <p:cNvPr id="188" name="Google Shape;188;p20"/>
          <p:cNvSpPr/>
          <p:nvPr/>
        </p:nvSpPr>
        <p:spPr>
          <a:xfrm>
            <a:off x="7621900" y="2444575"/>
            <a:ext cx="4253100" cy="2277600"/>
          </a:xfrm>
          <a:prstGeom prst="chevron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7534275" y="2444575"/>
            <a:ext cx="4340700" cy="2277600"/>
          </a:xfrm>
          <a:prstGeom prst="chevron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8393675" y="3167800"/>
            <a:ext cx="3316800" cy="769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전력 공급 관리 및</a:t>
            </a:r>
            <a:endParaRPr sz="220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 장기적 계획 수립 가능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6"/>
          <p:cNvSpPr/>
          <p:nvPr/>
        </p:nvSpPr>
        <p:spPr>
          <a:xfrm>
            <a:off x="495300" y="419100"/>
            <a:ext cx="986367" cy="434261"/>
          </a:xfrm>
          <a:prstGeom prst="roundRect">
            <a:avLst>
              <a:gd name="adj" fmla="val 37075"/>
            </a:avLst>
          </a:prstGeom>
          <a:solidFill>
            <a:srgbClr val="0B5394"/>
          </a:solidFill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46"/>
          <p:cNvSpPr txBox="1"/>
          <p:nvPr/>
        </p:nvSpPr>
        <p:spPr>
          <a:xfrm>
            <a:off x="645887" y="482325"/>
            <a:ext cx="685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b="1" dirty="0">
                <a:solidFill>
                  <a:schemeClr val="lt1"/>
                </a:solidFill>
              </a:rPr>
              <a:t>1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46"/>
          <p:cNvSpPr txBox="1"/>
          <p:nvPr/>
        </p:nvSpPr>
        <p:spPr>
          <a:xfrm>
            <a:off x="1754031" y="436125"/>
            <a:ext cx="27111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</a:rPr>
              <a:t>기획 의도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3" name="Google Shape;513;p46"/>
          <p:cNvSpPr txBox="1"/>
          <p:nvPr/>
        </p:nvSpPr>
        <p:spPr>
          <a:xfrm>
            <a:off x="7706406" y="1441336"/>
            <a:ext cx="4133660" cy="163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100" dirty="0" smtClean="0">
                <a:solidFill>
                  <a:srgbClr val="242424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광주 </a:t>
            </a:r>
            <a:r>
              <a:rPr lang="en-US" altLang="ko-KR" sz="2100" dirty="0" smtClean="0">
                <a:solidFill>
                  <a:srgbClr val="242424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</a:t>
            </a:r>
            <a:r>
              <a:rPr lang="ko-KR" altLang="en-US" sz="2100" dirty="0" smtClean="0">
                <a:solidFill>
                  <a:srgbClr val="242424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데이터센터는 </a:t>
            </a:r>
            <a:r>
              <a:rPr lang="en-US" sz="2100" dirty="0" err="1" smtClean="0">
                <a:solidFill>
                  <a:srgbClr val="242424"/>
                </a:solidFill>
                <a:latin typeface="Malgun Gothic"/>
                <a:ea typeface="Malgun Gothic"/>
                <a:cs typeface="Malgun Gothic"/>
                <a:sym typeface="Malgun Gothic"/>
              </a:rPr>
              <a:t>올해</a:t>
            </a:r>
            <a:r>
              <a:rPr lang="en-US" sz="2100" dirty="0" smtClean="0">
                <a:solidFill>
                  <a:srgbClr val="242424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100" dirty="0">
                <a:solidFill>
                  <a:srgbClr val="242424"/>
                </a:solidFill>
                <a:latin typeface="Malgun Gothic"/>
                <a:ea typeface="Malgun Gothic"/>
                <a:cs typeface="Malgun Gothic"/>
                <a:sym typeface="Malgun Gothic"/>
              </a:rPr>
              <a:t>말 50%, 2024년 100% </a:t>
            </a:r>
            <a:r>
              <a:rPr lang="en-US" sz="2100" dirty="0" err="1" smtClean="0">
                <a:solidFill>
                  <a:srgbClr val="242424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활용되</a:t>
            </a:r>
            <a:r>
              <a:rPr lang="ko-KR" altLang="en-US" sz="2100" dirty="0" smtClean="0">
                <a:solidFill>
                  <a:srgbClr val="242424"/>
                </a:solidFill>
                <a:latin typeface="Malgun Gothic"/>
                <a:ea typeface="Malgun Gothic"/>
                <a:cs typeface="Malgun Gothic"/>
                <a:sym typeface="Malgun Gothic"/>
              </a:rPr>
              <a:t>며</a:t>
            </a:r>
            <a:r>
              <a:rPr lang="en-US" sz="2100" dirty="0" smtClean="0">
                <a:solidFill>
                  <a:srgbClr val="242424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100" dirty="0" err="1" smtClean="0">
                <a:solidFill>
                  <a:srgbClr val="242424"/>
                </a:solidFill>
                <a:latin typeface="Malgun Gothic"/>
                <a:ea typeface="Malgun Gothic"/>
                <a:cs typeface="Malgun Gothic"/>
                <a:sym typeface="Malgun Gothic"/>
              </a:rPr>
              <a:t>국내</a:t>
            </a:r>
            <a:r>
              <a:rPr lang="en-US" sz="2100" dirty="0" smtClean="0">
                <a:solidFill>
                  <a:srgbClr val="242424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100" dirty="0" err="1">
                <a:solidFill>
                  <a:srgbClr val="242424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최대</a:t>
            </a:r>
            <a:r>
              <a:rPr lang="en-US" sz="2100" dirty="0">
                <a:solidFill>
                  <a:srgbClr val="242424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100" dirty="0" err="1">
                <a:solidFill>
                  <a:srgbClr val="242424"/>
                </a:solidFill>
                <a:latin typeface="Malgun Gothic"/>
                <a:ea typeface="Malgun Gothic"/>
                <a:cs typeface="Malgun Gothic"/>
                <a:sym typeface="Malgun Gothic"/>
              </a:rPr>
              <a:t>규모</a:t>
            </a:r>
            <a:r>
              <a:rPr lang="en-US" sz="2100" dirty="0">
                <a:solidFill>
                  <a:srgbClr val="242424"/>
                </a:solidFill>
                <a:latin typeface="Malgun Gothic"/>
                <a:ea typeface="Malgun Gothic"/>
                <a:cs typeface="Malgun Gothic"/>
                <a:sym typeface="Malgun Gothic"/>
              </a:rPr>
              <a:t> AI </a:t>
            </a:r>
            <a:r>
              <a:rPr lang="en-US" sz="2100" dirty="0" err="1">
                <a:solidFill>
                  <a:srgbClr val="242424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인프라</a:t>
            </a:r>
            <a:r>
              <a:rPr lang="en-US" sz="2100" dirty="0">
                <a:solidFill>
                  <a:srgbClr val="242424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100" dirty="0" err="1" smtClean="0">
                <a:solidFill>
                  <a:srgbClr val="242424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시설</a:t>
            </a:r>
            <a:endParaRPr sz="2100" dirty="0">
              <a:solidFill>
                <a:srgbClr val="242424"/>
              </a:solidFill>
              <a:highlight>
                <a:srgbClr val="D9E4F4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17" name="Google Shape;51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875" y="1322564"/>
            <a:ext cx="6686550" cy="187642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487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8"/>
          <p:cNvSpPr/>
          <p:nvPr/>
        </p:nvSpPr>
        <p:spPr>
          <a:xfrm>
            <a:off x="495300" y="419100"/>
            <a:ext cx="986400" cy="434400"/>
          </a:xfrm>
          <a:prstGeom prst="roundRect">
            <a:avLst>
              <a:gd name="adj" fmla="val 37075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48"/>
          <p:cNvSpPr txBox="1"/>
          <p:nvPr/>
        </p:nvSpPr>
        <p:spPr>
          <a:xfrm>
            <a:off x="645887" y="482325"/>
            <a:ext cx="685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b="1" dirty="0">
                <a:solidFill>
                  <a:schemeClr val="lt1"/>
                </a:solidFill>
              </a:rPr>
              <a:t>1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48"/>
          <p:cNvSpPr txBox="1"/>
          <p:nvPr/>
        </p:nvSpPr>
        <p:spPr>
          <a:xfrm>
            <a:off x="1763806" y="436175"/>
            <a:ext cx="27111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</a:rPr>
              <a:t>기획 의도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7" name="Google Shape;537;p48"/>
          <p:cNvSpPr txBox="1"/>
          <p:nvPr/>
        </p:nvSpPr>
        <p:spPr>
          <a:xfrm>
            <a:off x="7505525" y="1514475"/>
            <a:ext cx="38373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100" dirty="0" smtClean="0">
                <a:solidFill>
                  <a:srgbClr val="363636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데이터센터 </a:t>
            </a:r>
            <a:r>
              <a:rPr lang="en-US" sz="2100" dirty="0" smtClean="0">
                <a:solidFill>
                  <a:srgbClr val="363636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sz="2100" dirty="0">
                <a:solidFill>
                  <a:srgbClr val="36363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개당 </a:t>
            </a:r>
            <a:r>
              <a:rPr lang="en-US" sz="2100" dirty="0" err="1">
                <a:solidFill>
                  <a:srgbClr val="363636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평균</a:t>
            </a:r>
            <a:r>
              <a:rPr lang="en-US" sz="2100" dirty="0">
                <a:solidFill>
                  <a:srgbClr val="36363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100" dirty="0" err="1">
                <a:solidFill>
                  <a:srgbClr val="36363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연간</a:t>
            </a:r>
            <a:r>
              <a:rPr lang="en-US" sz="2100" dirty="0">
                <a:solidFill>
                  <a:srgbClr val="36363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100" dirty="0" err="1">
                <a:solidFill>
                  <a:srgbClr val="36363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전력사용량은</a:t>
            </a:r>
            <a:r>
              <a:rPr lang="en-US" sz="2100" dirty="0">
                <a:solidFill>
                  <a:srgbClr val="36363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100" dirty="0" smtClean="0">
                <a:solidFill>
                  <a:srgbClr val="363636"/>
                </a:solidFill>
                <a:latin typeface="Malgun Gothic"/>
                <a:ea typeface="Malgun Gothic"/>
                <a:cs typeface="Malgun Gothic"/>
                <a:sym typeface="Malgun Gothic"/>
              </a:rPr>
              <a:t>25GWh</a:t>
            </a:r>
            <a:endParaRPr sz="2100" dirty="0">
              <a:solidFill>
                <a:srgbClr val="24242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39" name="Google Shape;539;p48"/>
          <p:cNvGrpSpPr/>
          <p:nvPr/>
        </p:nvGrpSpPr>
        <p:grpSpPr>
          <a:xfrm>
            <a:off x="645875" y="1514475"/>
            <a:ext cx="6477000" cy="4566325"/>
            <a:chOff x="645875" y="1514475"/>
            <a:chExt cx="6477000" cy="4566325"/>
          </a:xfrm>
        </p:grpSpPr>
        <p:pic>
          <p:nvPicPr>
            <p:cNvPr id="540" name="Google Shape;540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45875" y="1514475"/>
              <a:ext cx="6477000" cy="191452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541" name="Google Shape;541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5875" y="3429000"/>
              <a:ext cx="6477000" cy="26518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7"/>
          <p:cNvSpPr/>
          <p:nvPr/>
        </p:nvSpPr>
        <p:spPr>
          <a:xfrm>
            <a:off x="495300" y="419100"/>
            <a:ext cx="986400" cy="434400"/>
          </a:xfrm>
          <a:prstGeom prst="roundRect">
            <a:avLst>
              <a:gd name="adj" fmla="val 37075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47"/>
          <p:cNvSpPr txBox="1"/>
          <p:nvPr/>
        </p:nvSpPr>
        <p:spPr>
          <a:xfrm>
            <a:off x="645887" y="482325"/>
            <a:ext cx="685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b="1" dirty="0">
                <a:solidFill>
                  <a:schemeClr val="lt1"/>
                </a:solidFill>
              </a:rPr>
              <a:t>1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47"/>
          <p:cNvSpPr txBox="1"/>
          <p:nvPr/>
        </p:nvSpPr>
        <p:spPr>
          <a:xfrm>
            <a:off x="1763806" y="436175"/>
            <a:ext cx="27111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</a:rPr>
              <a:t>기획 의도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5" name="Google Shape;525;p47"/>
          <p:cNvSpPr txBox="1"/>
          <p:nvPr/>
        </p:nvSpPr>
        <p:spPr>
          <a:xfrm>
            <a:off x="7673419" y="2719650"/>
            <a:ext cx="3977806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rgbClr val="1E1E1E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데이터센터는</a:t>
            </a:r>
            <a:r>
              <a:rPr lang="en-US" sz="2100" dirty="0">
                <a:solidFill>
                  <a:srgbClr val="1E1E1E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100" dirty="0" smtClean="0">
                <a:solidFill>
                  <a:srgbClr val="1E1E1E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주로 </a:t>
            </a:r>
            <a:r>
              <a:rPr lang="en-US" sz="2100" dirty="0" smtClean="0">
                <a:solidFill>
                  <a:srgbClr val="1E1E1E"/>
                </a:solidFill>
                <a:latin typeface="Malgun Gothic"/>
                <a:ea typeface="Malgun Gothic"/>
                <a:cs typeface="Malgun Gothic"/>
                <a:sym typeface="Malgun Gothic"/>
              </a:rPr>
              <a:t>300kW</a:t>
            </a:r>
            <a:r>
              <a:rPr lang="ko-KR" altLang="en-US" sz="2100" dirty="0" smtClean="0">
                <a:solidFill>
                  <a:srgbClr val="1E1E1E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</a:t>
            </a:r>
            <a:r>
              <a:rPr lang="en-US" sz="2100" dirty="0" err="1" smtClean="0">
                <a:solidFill>
                  <a:srgbClr val="1E1E1E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일반용</a:t>
            </a:r>
            <a:r>
              <a:rPr lang="en-US" sz="2100" dirty="0" smtClean="0">
                <a:solidFill>
                  <a:srgbClr val="1E1E1E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100" dirty="0" err="1" smtClean="0">
                <a:solidFill>
                  <a:srgbClr val="1E1E1E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전기요금</a:t>
            </a:r>
            <a:r>
              <a:rPr lang="en-US" sz="2100" dirty="0" smtClean="0">
                <a:solidFill>
                  <a:srgbClr val="1E1E1E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2100" dirty="0" smtClean="0">
                <a:solidFill>
                  <a:srgbClr val="1E1E1E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</a:t>
            </a:r>
            <a:r>
              <a:rPr lang="en-US" altLang="ko-KR" sz="2100" dirty="0" smtClean="0">
                <a:solidFill>
                  <a:srgbClr val="1E1E1E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en-US" sz="2100" dirty="0" smtClean="0">
                <a:solidFill>
                  <a:srgbClr val="1E1E1E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</a:t>
            </a:r>
            <a:r>
              <a:rPr lang="en-US" sz="2100" dirty="0" err="1" smtClean="0">
                <a:solidFill>
                  <a:srgbClr val="1E1E1E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적용</a:t>
            </a:r>
            <a:endParaRPr sz="2100" dirty="0">
              <a:solidFill>
                <a:srgbClr val="1E1E1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6" name="Google Shape;526;p47"/>
          <p:cNvSpPr txBox="1"/>
          <p:nvPr/>
        </p:nvSpPr>
        <p:spPr>
          <a:xfrm>
            <a:off x="645875" y="6488700"/>
            <a:ext cx="877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출처</a:t>
            </a:r>
            <a:r>
              <a:rPr lang="en-US" sz="1200" dirty="0"/>
              <a:t> : </a:t>
            </a:r>
            <a:r>
              <a:rPr lang="en-US" sz="1200" dirty="0">
                <a:solidFill>
                  <a:schemeClr val="dk1"/>
                </a:solidFill>
              </a:rPr>
              <a:t>https://www.electimes.com/news/articleView.html?idxno=304663</a:t>
            </a:r>
            <a:endParaRPr sz="1200" dirty="0"/>
          </a:p>
        </p:txBody>
      </p:sp>
      <p:grpSp>
        <p:nvGrpSpPr>
          <p:cNvPr id="527" name="Google Shape;527;p47"/>
          <p:cNvGrpSpPr/>
          <p:nvPr/>
        </p:nvGrpSpPr>
        <p:grpSpPr>
          <a:xfrm>
            <a:off x="406878" y="1465700"/>
            <a:ext cx="6906776" cy="4870600"/>
            <a:chOff x="406878" y="1465700"/>
            <a:chExt cx="6906776" cy="4870600"/>
          </a:xfrm>
        </p:grpSpPr>
        <p:pic>
          <p:nvPicPr>
            <p:cNvPr id="528" name="Google Shape;528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6878" y="2719650"/>
              <a:ext cx="6906776" cy="3616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9" name="Google Shape;529;p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5300" y="1465700"/>
              <a:ext cx="6696075" cy="962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8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5264E"/>
      </a:accent1>
      <a:accent2>
        <a:srgbClr val="3F668F"/>
      </a:accent2>
      <a:accent3>
        <a:srgbClr val="4A7ECA"/>
      </a:accent3>
      <a:accent4>
        <a:srgbClr val="B28659"/>
      </a:accent4>
      <a:accent5>
        <a:srgbClr val="FDC467"/>
      </a:accent5>
      <a:accent6>
        <a:srgbClr val="E5D8C9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676</Words>
  <Application>Microsoft Office PowerPoint</Application>
  <PresentationFormat>와이드스크린</PresentationFormat>
  <Paragraphs>176</Paragraphs>
  <Slides>36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Dotum</vt:lpstr>
      <vt:lpstr>맑은 고딕</vt:lpstr>
      <vt:lpstr>맑은 고딕</vt:lpstr>
      <vt:lpstr>Arial</vt:lpstr>
      <vt:lpstr>Comic Sans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41</cp:revision>
  <dcterms:modified xsi:type="dcterms:W3CDTF">2023-10-12T01:04:34Z</dcterms:modified>
</cp:coreProperties>
</file>