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02" r:id="rId10"/>
    <p:sldId id="305" r:id="rId11"/>
    <p:sldId id="307" r:id="rId12"/>
    <p:sldId id="309" r:id="rId13"/>
    <p:sldId id="310" r:id="rId14"/>
    <p:sldId id="312" r:id="rId15"/>
    <p:sldId id="313" r:id="rId16"/>
    <p:sldId id="316" r:id="rId17"/>
    <p:sldId id="315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 비회원" id="{E1413A0E-6110-40B0-86DB-85AE5A7222DB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공통" id="{235EA029-90BB-42EC-B6F2-1E0C0BEAFF31}">
          <p14:sldIdLst>
            <p14:sldId id="302"/>
            <p14:sldId id="305"/>
            <p14:sldId id="307"/>
            <p14:sldId id="309"/>
            <p14:sldId id="310"/>
            <p14:sldId id="312"/>
            <p14:sldId id="313"/>
            <p14:sldId id="316"/>
            <p14:sldId id="315"/>
            <p14:sldId id="318"/>
            <p14:sldId id="319"/>
            <p14:sldId id="320"/>
            <p14:sldId id="321"/>
          </p14:sldIdLst>
        </p14:section>
        <p14:section name="비회원" id="{18DA5D06-6227-49D5-A36C-4196ADD1E80D}">
          <p14:sldIdLst>
            <p14:sldId id="322"/>
            <p14:sldId id="323"/>
          </p14:sldIdLst>
        </p14:section>
        <p14:section name="회원,관리자" id="{71F03C47-1828-418F-B5EE-D6327BF710B8}">
          <p14:sldIdLst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5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5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6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025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83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6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4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0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5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9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4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53306Kimgunwoo/silver-car-commun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30017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45373"/>
              </p:ext>
            </p:extLst>
          </p:nvPr>
        </p:nvGraphicFramePr>
        <p:xfrm>
          <a:off x="1080135" y="1260157"/>
          <a:ext cx="10981368" cy="540066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SCCUP000000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비회원 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비회원</a:t>
                      </a:r>
                      <a:r>
                        <a:rPr lang="ko-KR" altLang="en-US" sz="1000" baseline="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영역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비회원 영역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공통부분</a:t>
                      </a:r>
                      <a:endParaRPr kumimoji="1" lang="ko-KR" altLang="en-US" sz="1200" i="0" u="none" strike="noStrike" cap="none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타원 203"/>
          <p:cNvSpPr/>
          <p:nvPr/>
        </p:nvSpPr>
        <p:spPr>
          <a:xfrm>
            <a:off x="2520315" y="2700337"/>
            <a:ext cx="288036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</a:t>
            </a:r>
          </a:p>
        </p:txBody>
      </p:sp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타원 211"/>
          <p:cNvSpPr/>
          <p:nvPr/>
        </p:nvSpPr>
        <p:spPr>
          <a:xfrm>
            <a:off x="7437556" y="1980247"/>
            <a:ext cx="288036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65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4182836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판매업체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6930" cy="5400663"/>
        </p:xfrm>
        <a:graphic>
          <a:graphicData uri="http://schemas.openxmlformats.org/drawingml/2006/table">
            <a:tbl>
              <a:tblPr firstRow="1" bandRow="1"/>
              <a:tblGrid>
                <a:gridCol w="102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SCCUP320000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판매업체 영역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판매업체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보조기기 등록업소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62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/>
        </p:nvGraphicFramePr>
        <p:xfrm>
          <a:off x="1545828" y="3826404"/>
          <a:ext cx="7755810" cy="21535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보조기기업소명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전화번호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가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.3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라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.4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마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4" name="그룹 163"/>
          <p:cNvGrpSpPr/>
          <p:nvPr/>
        </p:nvGrpSpPr>
        <p:grpSpPr>
          <a:xfrm>
            <a:off x="1509712" y="3257550"/>
            <a:ext cx="1798051" cy="342900"/>
            <a:chOff x="1252537" y="3257550"/>
            <a:chExt cx="1798051" cy="342900"/>
          </a:xfrm>
        </p:grpSpPr>
        <p:sp>
          <p:nvSpPr>
            <p:cNvPr id="165" name="모서리가 둥근 직사각형 576"/>
            <p:cNvSpPr/>
            <p:nvPr/>
          </p:nvSpPr>
          <p:spPr>
            <a:xfrm>
              <a:off x="1449033" y="3321123"/>
              <a:ext cx="1601554" cy="236861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3175" cap="flat" cmpd="sng" algn="ctr">
              <a:noFill/>
              <a:prstDash val="solid"/>
              <a:miter/>
            </a:ln>
          </p:spPr>
          <p:txBody>
            <a:bodyPr lIns="0" tIns="0" rIns="0" bIns="0" anchor="ctr" anchorCtr="0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보조기기 등록업소 확인</a:t>
              </a:r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52537" y="3257550"/>
              <a:ext cx="314325" cy="342900"/>
            </a:xfrm>
            <a:prstGeom prst="rect">
              <a:avLst/>
            </a:prstGeom>
          </p:spPr>
        </p:pic>
      </p:grpSp>
      <p:sp>
        <p:nvSpPr>
          <p:cNvPr id="167" name="모서리가 둥근 직사각형 576"/>
          <p:cNvSpPr/>
          <p:nvPr/>
        </p:nvSpPr>
        <p:spPr>
          <a:xfrm>
            <a:off x="8982910" y="3359223"/>
            <a:ext cx="432054" cy="216027"/>
          </a:xfrm>
          <a:prstGeom prst="roundRect">
            <a:avLst>
              <a:gd name="adj" fmla="val 16667"/>
            </a:avLst>
          </a:prstGeom>
          <a:solidFill>
            <a:srgbClr val="FD9401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</a:p>
        </p:txBody>
      </p:sp>
      <p:graphicFrame>
        <p:nvGraphicFramePr>
          <p:cNvPr id="168" name="표 167"/>
          <p:cNvGraphicFramePr>
            <a:graphicFrameLocks noGrp="1"/>
          </p:cNvGraphicFramePr>
          <p:nvPr/>
        </p:nvGraphicFramePr>
        <p:xfrm>
          <a:off x="7804941" y="3352800"/>
          <a:ext cx="1080134" cy="21602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7"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시</a:t>
                      </a:r>
                      <a:r>
                        <a:rPr kumimoji="0" lang="en-US" altLang="ko-KR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표 227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1" name="타원 230"/>
          <p:cNvSpPr/>
          <p:nvPr/>
        </p:nvSpPr>
        <p:spPr>
          <a:xfrm>
            <a:off x="3691699" y="2664333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3-2</a:t>
            </a:r>
          </a:p>
        </p:txBody>
      </p:sp>
      <p:sp>
        <p:nvSpPr>
          <p:cNvPr id="232" name="타원 231"/>
          <p:cNvSpPr/>
          <p:nvPr/>
        </p:nvSpPr>
        <p:spPr>
          <a:xfrm>
            <a:off x="1249891" y="3581315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3-2-1</a:t>
            </a:r>
          </a:p>
        </p:txBody>
      </p:sp>
    </p:spTree>
    <p:extLst>
      <p:ext uri="{BB962C8B-B14F-4D97-AF65-F5344CB8AC3E}">
        <p14:creationId xmlns:p14="http://schemas.microsoft.com/office/powerpoint/2010/main" val="41969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4182836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판매업체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6930" cy="5400663"/>
        </p:xfrm>
        <a:graphic>
          <a:graphicData uri="http://schemas.openxmlformats.org/drawingml/2006/table">
            <a:tbl>
              <a:tblPr firstRow="1" bandRow="1"/>
              <a:tblGrid>
                <a:gridCol w="102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SCCUP320000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판매업체 영역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판매업체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보조기기 등록업소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3-2-2-1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지역선택기능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62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/>
        </p:nvGraphicFramePr>
        <p:xfrm>
          <a:off x="1545828" y="3826404"/>
          <a:ext cx="7755810" cy="21535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보조기기업소명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전화번호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가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.3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라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.4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마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4" name="그룹 163"/>
          <p:cNvGrpSpPr/>
          <p:nvPr/>
        </p:nvGrpSpPr>
        <p:grpSpPr>
          <a:xfrm>
            <a:off x="1509712" y="3257550"/>
            <a:ext cx="1798051" cy="342900"/>
            <a:chOff x="1252537" y="3257550"/>
            <a:chExt cx="1798051" cy="342900"/>
          </a:xfrm>
        </p:grpSpPr>
        <p:sp>
          <p:nvSpPr>
            <p:cNvPr id="165" name="모서리가 둥근 직사각형 576"/>
            <p:cNvSpPr/>
            <p:nvPr/>
          </p:nvSpPr>
          <p:spPr>
            <a:xfrm>
              <a:off x="1449033" y="3321123"/>
              <a:ext cx="1601554" cy="236861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3175" cap="flat" cmpd="sng" algn="ctr">
              <a:noFill/>
              <a:prstDash val="solid"/>
              <a:miter/>
            </a:ln>
          </p:spPr>
          <p:txBody>
            <a:bodyPr lIns="0" tIns="0" rIns="0" bIns="0" anchor="ctr" anchorCtr="0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보조기기 등록업소 확인</a:t>
              </a:r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52537" y="3257550"/>
              <a:ext cx="314325" cy="342900"/>
            </a:xfrm>
            <a:prstGeom prst="rect">
              <a:avLst/>
            </a:prstGeom>
          </p:spPr>
        </p:pic>
      </p:grp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표 227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1" name="타원 230"/>
          <p:cNvSpPr/>
          <p:nvPr/>
        </p:nvSpPr>
        <p:spPr>
          <a:xfrm>
            <a:off x="3691699" y="2664333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3-2</a:t>
            </a:r>
          </a:p>
        </p:txBody>
      </p:sp>
      <p:sp>
        <p:nvSpPr>
          <p:cNvPr id="232" name="타원 231"/>
          <p:cNvSpPr/>
          <p:nvPr/>
        </p:nvSpPr>
        <p:spPr>
          <a:xfrm>
            <a:off x="1249891" y="3581315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3-2-1</a:t>
            </a:r>
          </a:p>
        </p:txBody>
      </p:sp>
      <p:sp>
        <p:nvSpPr>
          <p:cNvPr id="233" name="모서리가 둥근 직사각형 576"/>
          <p:cNvSpPr/>
          <p:nvPr/>
        </p:nvSpPr>
        <p:spPr>
          <a:xfrm>
            <a:off x="8982911" y="3348418"/>
            <a:ext cx="432054" cy="216027"/>
          </a:xfrm>
          <a:prstGeom prst="roundRect">
            <a:avLst>
              <a:gd name="adj" fmla="val 16667"/>
            </a:avLst>
          </a:prstGeom>
          <a:solidFill>
            <a:srgbClr val="FD9401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</a:p>
        </p:txBody>
      </p:sp>
      <p:graphicFrame>
        <p:nvGraphicFramePr>
          <p:cNvPr id="234" name="표 233"/>
          <p:cNvGraphicFramePr>
            <a:graphicFrameLocks noGrp="1"/>
          </p:cNvGraphicFramePr>
          <p:nvPr/>
        </p:nvGraphicFramePr>
        <p:xfrm>
          <a:off x="7804941" y="3348418"/>
          <a:ext cx="1080134" cy="311777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시</a:t>
                      </a:r>
                      <a:r>
                        <a:rPr kumimoji="0" lang="en-US" altLang="ko-KR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서울특별시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부산광역시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대구광역시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인천광역시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광주광역시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대전광역시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울산광역시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세종특별자치시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경기도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충청북도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충청남도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전라북도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전라남도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경상북도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경상남도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제주특별자치도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강원특별자치도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7" name="타원 236"/>
          <p:cNvSpPr/>
          <p:nvPr/>
        </p:nvSpPr>
        <p:spPr>
          <a:xfrm>
            <a:off x="7830608" y="3036189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3-2-1-1</a:t>
            </a:r>
          </a:p>
        </p:txBody>
      </p:sp>
    </p:spTree>
    <p:extLst>
      <p:ext uri="{BB962C8B-B14F-4D97-AF65-F5344CB8AC3E}">
        <p14:creationId xmlns:p14="http://schemas.microsoft.com/office/powerpoint/2010/main" val="34000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5740" cy="5400663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SCCUP330000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충전소 영역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충전소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3-3-1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충전소 위치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82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표 182"/>
          <p:cNvGraphicFramePr>
            <a:graphicFrameLocks noGrp="1"/>
          </p:cNvGraphicFramePr>
          <p:nvPr/>
        </p:nvGraphicFramePr>
        <p:xfrm>
          <a:off x="1367233" y="3753379"/>
          <a:ext cx="8126730" cy="2341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운영시간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동시충전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공기주입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휴대폰</a:t>
                      </a: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관리기관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평일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토요일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공휴일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4" name="그룹 183"/>
          <p:cNvGrpSpPr/>
          <p:nvPr/>
        </p:nvGrpSpPr>
        <p:grpSpPr>
          <a:xfrm>
            <a:off x="1376362" y="3286125"/>
            <a:ext cx="1921876" cy="285750"/>
            <a:chOff x="1376362" y="3286125"/>
            <a:chExt cx="1921876" cy="285750"/>
          </a:xfrm>
        </p:grpSpPr>
        <p:sp>
          <p:nvSpPr>
            <p:cNvPr id="185" name="모서리가 둥근 직사각형 576"/>
            <p:cNvSpPr/>
            <p:nvPr/>
          </p:nvSpPr>
          <p:spPr>
            <a:xfrm>
              <a:off x="1696683" y="3321123"/>
              <a:ext cx="1601554" cy="236861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3175" cap="flat" cmpd="sng" algn="ctr">
              <a:noFill/>
              <a:prstDash val="solid"/>
              <a:miter/>
            </a:ln>
          </p:spPr>
          <p:txBody>
            <a:bodyPr lIns="0" tIns="0" rIns="0" bIns="0" anchor="ctr" anchorCtr="0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의료용스쿠터 충전소 위치</a:t>
              </a:r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76362" y="3286125"/>
              <a:ext cx="314325" cy="285750"/>
            </a:xfrm>
            <a:prstGeom prst="rect">
              <a:avLst/>
            </a:prstGeom>
          </p:spPr>
        </p:pic>
      </p:grpSp>
      <p:sp>
        <p:nvSpPr>
          <p:cNvPr id="187" name="모서리가 둥근 직사각형 576"/>
          <p:cNvSpPr/>
          <p:nvPr/>
        </p:nvSpPr>
        <p:spPr>
          <a:xfrm>
            <a:off x="8982910" y="3359223"/>
            <a:ext cx="432054" cy="216027"/>
          </a:xfrm>
          <a:prstGeom prst="roundRect">
            <a:avLst>
              <a:gd name="adj" fmla="val 16667"/>
            </a:avLst>
          </a:prstGeom>
          <a:solidFill>
            <a:srgbClr val="FD9401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</a:p>
        </p:txBody>
      </p:sp>
      <p:graphicFrame>
        <p:nvGraphicFramePr>
          <p:cNvPr id="188" name="표 187"/>
          <p:cNvGraphicFramePr>
            <a:graphicFrameLocks noGrp="1"/>
          </p:cNvGraphicFramePr>
          <p:nvPr/>
        </p:nvGraphicFramePr>
        <p:xfrm>
          <a:off x="7804941" y="3352800"/>
          <a:ext cx="1080134" cy="21602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7"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시</a:t>
                      </a:r>
                      <a:r>
                        <a:rPr kumimoji="0" lang="en-US" altLang="ko-KR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5" name="그림 2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</p:pic>
      <p:sp>
        <p:nvSpPr>
          <p:cNvPr id="217" name="TextBox 8"/>
          <p:cNvSpPr txBox="1"/>
          <p:nvPr/>
        </p:nvSpPr>
        <p:spPr>
          <a:xfrm>
            <a:off x="1080135" y="324040"/>
            <a:ext cx="3852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충전소 </a:t>
            </a:r>
          </a:p>
        </p:txBody>
      </p:sp>
      <p:graphicFrame>
        <p:nvGraphicFramePr>
          <p:cNvPr id="218" name="표 217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1" name="타원 220"/>
          <p:cNvSpPr/>
          <p:nvPr/>
        </p:nvSpPr>
        <p:spPr>
          <a:xfrm>
            <a:off x="6034849" y="2664333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3-3</a:t>
            </a:r>
          </a:p>
        </p:txBody>
      </p:sp>
      <p:sp>
        <p:nvSpPr>
          <p:cNvPr id="222" name="타원 221"/>
          <p:cNvSpPr/>
          <p:nvPr/>
        </p:nvSpPr>
        <p:spPr>
          <a:xfrm>
            <a:off x="1249891" y="3581315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3-3-1</a:t>
            </a:r>
          </a:p>
        </p:txBody>
      </p:sp>
    </p:spTree>
    <p:extLst>
      <p:ext uri="{BB962C8B-B14F-4D97-AF65-F5344CB8AC3E}">
        <p14:creationId xmlns:p14="http://schemas.microsoft.com/office/powerpoint/2010/main" val="24943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5740" cy="5400663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SCCUP330000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충전소 영역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충전소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3-3-1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충전소 위치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3-3-1-1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지역 선택기능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82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표 182"/>
          <p:cNvGraphicFramePr>
            <a:graphicFrameLocks noGrp="1"/>
          </p:cNvGraphicFramePr>
          <p:nvPr/>
        </p:nvGraphicFramePr>
        <p:xfrm>
          <a:off x="1367233" y="3753379"/>
          <a:ext cx="8126730" cy="2341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운영시간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동시충전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공기주입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휴대폰</a:t>
                      </a: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관리기관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D940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평일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토요일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공휴일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시설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0000-0000</a:t>
                      </a:r>
                      <a:endParaRPr kumimoji="0" lang="ko-KR" altLang="en-US" sz="9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기관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0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9D8D5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4" name="그룹 183"/>
          <p:cNvGrpSpPr/>
          <p:nvPr/>
        </p:nvGrpSpPr>
        <p:grpSpPr>
          <a:xfrm>
            <a:off x="1376362" y="3286125"/>
            <a:ext cx="1921876" cy="285750"/>
            <a:chOff x="1376362" y="3286125"/>
            <a:chExt cx="1921876" cy="285750"/>
          </a:xfrm>
        </p:grpSpPr>
        <p:sp>
          <p:nvSpPr>
            <p:cNvPr id="185" name="모서리가 둥근 직사각형 576"/>
            <p:cNvSpPr/>
            <p:nvPr/>
          </p:nvSpPr>
          <p:spPr>
            <a:xfrm>
              <a:off x="1696683" y="3321123"/>
              <a:ext cx="1601554" cy="236861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3175" cap="flat" cmpd="sng" algn="ctr">
              <a:noFill/>
              <a:prstDash val="solid"/>
              <a:miter/>
            </a:ln>
          </p:spPr>
          <p:txBody>
            <a:bodyPr lIns="0" tIns="0" rIns="0" bIns="0" anchor="ctr" anchorCtr="0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의료용스쿠터 충전소 위치</a:t>
              </a:r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376362" y="3286125"/>
              <a:ext cx="314325" cy="285750"/>
            </a:xfrm>
            <a:prstGeom prst="rect">
              <a:avLst/>
            </a:prstGeom>
          </p:spPr>
        </p:pic>
      </p:grpSp>
      <p:pic>
        <p:nvPicPr>
          <p:cNvPr id="215" name="그림 2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</p:pic>
      <p:sp>
        <p:nvSpPr>
          <p:cNvPr id="217" name="TextBox 8"/>
          <p:cNvSpPr txBox="1"/>
          <p:nvPr/>
        </p:nvSpPr>
        <p:spPr>
          <a:xfrm>
            <a:off x="1080135" y="324040"/>
            <a:ext cx="3852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충전소 </a:t>
            </a:r>
          </a:p>
        </p:txBody>
      </p:sp>
      <p:graphicFrame>
        <p:nvGraphicFramePr>
          <p:cNvPr id="218" name="표 217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1" name="타원 220"/>
          <p:cNvSpPr/>
          <p:nvPr/>
        </p:nvSpPr>
        <p:spPr>
          <a:xfrm>
            <a:off x="6034849" y="2664333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3-3</a:t>
            </a:r>
          </a:p>
        </p:txBody>
      </p:sp>
      <p:sp>
        <p:nvSpPr>
          <p:cNvPr id="222" name="타원 221"/>
          <p:cNvSpPr/>
          <p:nvPr/>
        </p:nvSpPr>
        <p:spPr>
          <a:xfrm>
            <a:off x="1249891" y="3581315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3-3-1</a:t>
            </a:r>
          </a:p>
        </p:txBody>
      </p:sp>
      <p:sp>
        <p:nvSpPr>
          <p:cNvPr id="223" name="모서리가 둥근 직사각형 576"/>
          <p:cNvSpPr/>
          <p:nvPr/>
        </p:nvSpPr>
        <p:spPr>
          <a:xfrm>
            <a:off x="8982911" y="3352019"/>
            <a:ext cx="432054" cy="216027"/>
          </a:xfrm>
          <a:prstGeom prst="roundRect">
            <a:avLst>
              <a:gd name="adj" fmla="val 16667"/>
            </a:avLst>
          </a:prstGeom>
          <a:solidFill>
            <a:srgbClr val="FD9401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</a:p>
        </p:txBody>
      </p:sp>
      <p:graphicFrame>
        <p:nvGraphicFramePr>
          <p:cNvPr id="224" name="표 223"/>
          <p:cNvGraphicFramePr>
            <a:graphicFrameLocks noGrp="1"/>
          </p:cNvGraphicFramePr>
          <p:nvPr/>
        </p:nvGraphicFramePr>
        <p:xfrm>
          <a:off x="7804941" y="3352019"/>
          <a:ext cx="1080134" cy="311777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시</a:t>
                      </a:r>
                      <a:r>
                        <a:rPr kumimoji="0" lang="en-US" altLang="ko-KR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서울특별시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부산광역시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대구광역시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인천광역시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광주광역시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대전광역시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울산광역시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세종특별자치시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경기도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충청북도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충청남도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전라북도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전라남도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경상북도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경상남도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제주특별자치도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6840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강원특별자치도</a:t>
                      </a:r>
                    </a:p>
                  </a:txBody>
                  <a:tcPr marL="36004" marR="18002" marT="18002" marB="18002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25" name="타원 224"/>
          <p:cNvSpPr/>
          <p:nvPr/>
        </p:nvSpPr>
        <p:spPr>
          <a:xfrm>
            <a:off x="7830608" y="3036189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3-3-1-1</a:t>
            </a:r>
          </a:p>
        </p:txBody>
      </p:sp>
    </p:spTree>
    <p:extLst>
      <p:ext uri="{BB962C8B-B14F-4D97-AF65-F5344CB8AC3E}">
        <p14:creationId xmlns:p14="http://schemas.microsoft.com/office/powerpoint/2010/main" val="35984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4207" cy="5400671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1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SCCUP340000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자유게시판 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69">
                <a:tc rowSpan="14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3-4-1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4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3-4-1-1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클릭시 글 내용 보여주기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6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1" name="그림 2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표 211"/>
          <p:cNvGraphicFramePr>
            <a:graphicFrameLocks noGrp="1"/>
          </p:cNvGraphicFramePr>
          <p:nvPr/>
        </p:nvGraphicFramePr>
        <p:xfrm>
          <a:off x="1328447" y="3771995"/>
          <a:ext cx="8131246" cy="2065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1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글쓰기</a:t>
                      </a: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전체글 보기</a:t>
                      </a: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검색어를 입력하세요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검색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게시글 제목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0000-00-00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00:00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TextBox 8"/>
          <p:cNvSpPr txBox="1"/>
          <p:nvPr/>
        </p:nvSpPr>
        <p:spPr>
          <a:xfrm>
            <a:off x="1080135" y="324040"/>
            <a:ext cx="5015865" cy="63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자유게시판 </a:t>
            </a:r>
          </a:p>
        </p:txBody>
      </p:sp>
      <p:graphicFrame>
        <p:nvGraphicFramePr>
          <p:cNvPr id="234" name="표 233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타원 237"/>
          <p:cNvSpPr/>
          <p:nvPr/>
        </p:nvSpPr>
        <p:spPr>
          <a:xfrm>
            <a:off x="7558849" y="2664333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3-4</a:t>
            </a:r>
          </a:p>
        </p:txBody>
      </p:sp>
      <p:sp>
        <p:nvSpPr>
          <p:cNvPr id="241" name="타원 240"/>
          <p:cNvSpPr/>
          <p:nvPr/>
        </p:nvSpPr>
        <p:spPr>
          <a:xfrm>
            <a:off x="1218141" y="4925399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3-4-1</a:t>
            </a:r>
          </a:p>
        </p:txBody>
      </p:sp>
      <p:sp>
        <p:nvSpPr>
          <p:cNvPr id="244" name="타원 243"/>
          <p:cNvSpPr/>
          <p:nvPr/>
        </p:nvSpPr>
        <p:spPr>
          <a:xfrm>
            <a:off x="4941359" y="5110523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3-4-1-1</a:t>
            </a:r>
          </a:p>
        </p:txBody>
      </p:sp>
    </p:spTree>
    <p:extLst>
      <p:ext uri="{BB962C8B-B14F-4D97-AF65-F5344CB8AC3E}">
        <p14:creationId xmlns:p14="http://schemas.microsoft.com/office/powerpoint/2010/main" val="2274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2090" cy="5400663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SCCUP341100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3-4-1-2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대댓글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4" name="TextBox 8"/>
          <p:cNvSpPr txBox="1"/>
          <p:nvPr/>
        </p:nvSpPr>
        <p:spPr>
          <a:xfrm>
            <a:off x="1080135" y="324040"/>
            <a:ext cx="7397115" cy="63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자유게시판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게시글 </a:t>
            </a:r>
          </a:p>
        </p:txBody>
      </p:sp>
      <p:graphicFrame>
        <p:nvGraphicFramePr>
          <p:cNvPr id="235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6" name="그림 2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표 240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6" name="표 245"/>
          <p:cNvGraphicFramePr>
            <a:graphicFrameLocks noGrp="1"/>
          </p:cNvGraphicFramePr>
          <p:nvPr/>
        </p:nvGraphicFramePr>
        <p:xfrm>
          <a:off x="1481401" y="3429000"/>
          <a:ext cx="7981525" cy="31251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6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415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작성자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0000-00-00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00:00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 gridSpan="7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게시글 제목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7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게시글 내용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465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댓글쓰기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게시글로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댓글 입력 창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339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제출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414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dk1"/>
                          </a:solidFill>
                        </a:rPr>
                        <a:t>댓글 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7" name="타원 246"/>
          <p:cNvSpPr/>
          <p:nvPr/>
        </p:nvSpPr>
        <p:spPr>
          <a:xfrm>
            <a:off x="7558849" y="2664333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3-4</a:t>
            </a:r>
          </a:p>
        </p:txBody>
      </p:sp>
      <p:sp>
        <p:nvSpPr>
          <p:cNvPr id="248" name="타원 247"/>
          <p:cNvSpPr/>
          <p:nvPr/>
        </p:nvSpPr>
        <p:spPr>
          <a:xfrm>
            <a:off x="4369860" y="6200606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3-4-1-2</a:t>
            </a:r>
          </a:p>
        </p:txBody>
      </p:sp>
    </p:spTree>
    <p:extLst>
      <p:ext uri="{BB962C8B-B14F-4D97-AF65-F5344CB8AC3E}">
        <p14:creationId xmlns:p14="http://schemas.microsoft.com/office/powerpoint/2010/main" val="24829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30017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7503" cy="540066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SCCUP350000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메인영역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3-5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차량세부검색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" name="타원 213"/>
          <p:cNvSpPr/>
          <p:nvPr/>
        </p:nvSpPr>
        <p:spPr>
          <a:xfrm>
            <a:off x="2268283" y="3420427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3-5</a:t>
            </a:r>
          </a:p>
        </p:txBody>
      </p:sp>
      <p:graphicFrame>
        <p:nvGraphicFramePr>
          <p:cNvPr id="216" name="표 215"/>
          <p:cNvGraphicFramePr>
            <a:graphicFrameLocks noGrp="1"/>
          </p:cNvGraphicFramePr>
          <p:nvPr/>
        </p:nvGraphicFramePr>
        <p:xfrm>
          <a:off x="2743085" y="3429000"/>
          <a:ext cx="1138749" cy="21374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05"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제조사</a:t>
                      </a:r>
                    </a:p>
                  </a:txBody>
                  <a:tcPr marL="36004" marR="18002" marT="18002" marB="18002" anchor="ctr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∨  </a:t>
                      </a: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JDY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휴모빌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이지무브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샵라이더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케어라인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353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베가모터스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신일종합농기계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디엔제이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AU</a:t>
                      </a: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테크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신일테크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354">
                <a:tc gridSpan="2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MPS</a:t>
                      </a:r>
                      <a:r>
                        <a:rPr kumimoji="0" lang="ko-KR" altLang="en-US" sz="9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코리아</a:t>
                      </a:r>
                    </a:p>
                  </a:txBody>
                  <a:tcPr marL="36004" marR="18002" marT="18002" marB="18002">
                    <a:lnL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18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3297011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차량검색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4007" cy="540066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SCCUP350000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메인영역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-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 차량검색기능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3-5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차량세부검색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3-5-1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 세부 정보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3-5-1-1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구매버튼 클릭시 네이버 쇼핑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6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579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모서리가 둥근 직사각형 576"/>
          <p:cNvSpPr/>
          <p:nvPr/>
        </p:nvSpPr>
        <p:spPr>
          <a:xfrm>
            <a:off x="2767128" y="3715616"/>
            <a:ext cx="807805" cy="215753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Product info</a:t>
            </a:r>
          </a:p>
        </p:txBody>
      </p:sp>
      <p:sp>
        <p:nvSpPr>
          <p:cNvPr id="210" name="모서리가 둥근 직사각형 576"/>
          <p:cNvSpPr/>
          <p:nvPr/>
        </p:nvSpPr>
        <p:spPr>
          <a:xfrm>
            <a:off x="2775787" y="3936265"/>
            <a:ext cx="807805" cy="215753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모델명</a:t>
            </a:r>
          </a:p>
        </p:txBody>
      </p:sp>
      <p:sp>
        <p:nvSpPr>
          <p:cNvPr id="211" name="가로 글상자 153"/>
          <p:cNvSpPr txBox="1"/>
          <p:nvPr/>
        </p:nvSpPr>
        <p:spPr>
          <a:xfrm>
            <a:off x="2782888" y="4284179"/>
            <a:ext cx="2350553" cy="1309059"/>
          </a:xfrm>
          <a:prstGeom prst="rect">
            <a:avLst/>
          </a:prstGeom>
          <a:ln cap="rnd">
            <a:solidFill>
              <a:srgbClr val="000000">
                <a:alpha val="100000"/>
              </a:srgbClr>
            </a:solidFill>
            <a:round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G마켓 산스 TTF Light"/>
              <a:ea typeface="나눔스퀘어 Light"/>
              <a:cs typeface="G마켓 산스 TTF Light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G마켓 산스 TTF Light"/>
                <a:ea typeface="나눔스퀘어 Light"/>
                <a:cs typeface="G마켓 산스 TTF Light"/>
              </a:rPr>
              <a:t>모델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G마켓 산스 TTF Light"/>
                <a:ea typeface="나눔스퀘어 Light"/>
                <a:cs typeface="G마켓 산스 TTF Light"/>
              </a:rPr>
              <a:t>이미지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13" name="모서리가 둥근 직사각형 576"/>
          <p:cNvSpPr/>
          <p:nvPr/>
        </p:nvSpPr>
        <p:spPr>
          <a:xfrm>
            <a:off x="6480810" y="5832729"/>
            <a:ext cx="857414" cy="20583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제품가격숫자</a:t>
            </a:r>
          </a:p>
        </p:txBody>
      </p:sp>
      <p:sp>
        <p:nvSpPr>
          <p:cNvPr id="214" name="모서리가 둥근 직사각형 576"/>
          <p:cNvSpPr/>
          <p:nvPr/>
        </p:nvSpPr>
        <p:spPr>
          <a:xfrm>
            <a:off x="5580697" y="6101544"/>
            <a:ext cx="3248585" cy="334816"/>
          </a:xfrm>
          <a:prstGeom prst="roundRect">
            <a:avLst>
              <a:gd name="adj" fmla="val 16667"/>
            </a:avLst>
          </a:prstGeom>
          <a:noFill/>
          <a:ln w="31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주문하기</a:t>
            </a:r>
          </a:p>
        </p:txBody>
      </p:sp>
      <p:sp>
        <p:nvSpPr>
          <p:cNvPr id="215" name="모서리가 둥근 직사각형 576"/>
          <p:cNvSpPr/>
          <p:nvPr/>
        </p:nvSpPr>
        <p:spPr>
          <a:xfrm>
            <a:off x="5580697" y="5832729"/>
            <a:ext cx="807805" cy="215753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제품가격</a:t>
            </a:r>
          </a:p>
        </p:txBody>
      </p:sp>
      <p:pic>
        <p:nvPicPr>
          <p:cNvPr id="217" name="그림 2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표 154"/>
          <p:cNvGraphicFramePr>
            <a:graphicFrameLocks noGrp="1"/>
          </p:cNvGraphicFramePr>
          <p:nvPr/>
        </p:nvGraphicFramePr>
        <p:xfrm>
          <a:off x="5580697" y="3968749"/>
          <a:ext cx="3281948" cy="18848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0">
                          <a:solidFill>
                            <a:schemeClr val="dk1"/>
                          </a:solidFill>
                        </a:rPr>
                        <a:t>제조사명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색상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색상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가로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폭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높이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가로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폭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높이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화물칸사이즈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화물칸사이즈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화물칸 최대중량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화물칸 최대중량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그늘막 유무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그늘막 유무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바퀴 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륜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/4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륜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바퀴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륜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/4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륜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바퀴사이즈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바퀴사이즈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배터리정격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배터리정격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최대출력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최대출력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최대속도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최대속도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최대거리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최대거리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7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충전시간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충전시간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차량무게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차량무게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3" name="타원 222"/>
          <p:cNvSpPr/>
          <p:nvPr/>
        </p:nvSpPr>
        <p:spPr>
          <a:xfrm>
            <a:off x="2268283" y="3420427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3-5</a:t>
            </a:r>
          </a:p>
        </p:txBody>
      </p:sp>
      <p:sp>
        <p:nvSpPr>
          <p:cNvPr id="224" name="타원 223"/>
          <p:cNvSpPr/>
          <p:nvPr/>
        </p:nvSpPr>
        <p:spPr>
          <a:xfrm>
            <a:off x="4948765" y="3822086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3-5-1</a:t>
            </a:r>
          </a:p>
        </p:txBody>
      </p:sp>
      <p:sp>
        <p:nvSpPr>
          <p:cNvPr id="225" name="타원 224"/>
          <p:cNvSpPr/>
          <p:nvPr/>
        </p:nvSpPr>
        <p:spPr>
          <a:xfrm>
            <a:off x="4869922" y="6049794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3-5-1-1</a:t>
            </a:r>
          </a:p>
        </p:txBody>
      </p:sp>
    </p:spTree>
    <p:extLst>
      <p:ext uri="{BB962C8B-B14F-4D97-AF65-F5344CB8AC3E}">
        <p14:creationId xmlns:p14="http://schemas.microsoft.com/office/powerpoint/2010/main" val="271404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3011261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7503" cy="5550040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SCCUP360000,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SCCUP370000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인기차량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,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 안전수칙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,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 푸터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인기차량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3-6-1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순위별 차량 이미지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 수칙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3-7-1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 수칙 포스터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3-7-2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 가이드 동영상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푸터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보조금 자격 확인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우리지역판매업소확인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타원 218"/>
          <p:cNvSpPr/>
          <p:nvPr/>
        </p:nvSpPr>
        <p:spPr>
          <a:xfrm>
            <a:off x="8461058" y="3779753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3-6-1</a:t>
            </a:r>
          </a:p>
        </p:txBody>
      </p:sp>
      <p:sp>
        <p:nvSpPr>
          <p:cNvPr id="220" name="타원 219"/>
          <p:cNvSpPr/>
          <p:nvPr/>
        </p:nvSpPr>
        <p:spPr>
          <a:xfrm>
            <a:off x="2340292" y="3780472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3-6</a:t>
            </a:r>
          </a:p>
        </p:txBody>
      </p:sp>
      <p:sp>
        <p:nvSpPr>
          <p:cNvPr id="221" name="타원 220"/>
          <p:cNvSpPr/>
          <p:nvPr/>
        </p:nvSpPr>
        <p:spPr>
          <a:xfrm>
            <a:off x="2340292" y="4860607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3-7</a:t>
            </a:r>
          </a:p>
        </p:txBody>
      </p:sp>
      <p:sp>
        <p:nvSpPr>
          <p:cNvPr id="222" name="타원 221"/>
          <p:cNvSpPr/>
          <p:nvPr/>
        </p:nvSpPr>
        <p:spPr>
          <a:xfrm>
            <a:off x="4422459" y="4932616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3-7-1</a:t>
            </a:r>
          </a:p>
        </p:txBody>
      </p:sp>
      <p:sp>
        <p:nvSpPr>
          <p:cNvPr id="223" name="타원 222"/>
          <p:cNvSpPr/>
          <p:nvPr/>
        </p:nvSpPr>
        <p:spPr>
          <a:xfrm>
            <a:off x="8099108" y="4932616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3-7-2</a:t>
            </a:r>
          </a:p>
        </p:txBody>
      </p:sp>
      <p:sp>
        <p:nvSpPr>
          <p:cNvPr id="224" name="타원 223"/>
          <p:cNvSpPr/>
          <p:nvPr/>
        </p:nvSpPr>
        <p:spPr>
          <a:xfrm>
            <a:off x="2340292" y="5400675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</a:t>
            </a:r>
          </a:p>
        </p:txBody>
      </p:sp>
      <p:sp>
        <p:nvSpPr>
          <p:cNvPr id="225" name="타원 224"/>
          <p:cNvSpPr/>
          <p:nvPr/>
        </p:nvSpPr>
        <p:spPr>
          <a:xfrm>
            <a:off x="4955859" y="5256657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3-8-1</a:t>
            </a:r>
          </a:p>
        </p:txBody>
      </p:sp>
      <p:sp>
        <p:nvSpPr>
          <p:cNvPr id="226" name="타원 225"/>
          <p:cNvSpPr/>
          <p:nvPr/>
        </p:nvSpPr>
        <p:spPr>
          <a:xfrm>
            <a:off x="6653426" y="5256657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3-8-2</a:t>
            </a:r>
          </a:p>
        </p:txBody>
      </p:sp>
    </p:spTree>
    <p:extLst>
      <p:ext uri="{BB962C8B-B14F-4D97-AF65-F5344CB8AC3E}">
        <p14:creationId xmlns:p14="http://schemas.microsoft.com/office/powerpoint/2010/main" val="11285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3011261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7503" cy="5555538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1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SCCUP380000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푸터 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60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푸터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보조금 자격 확인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우리지역판매업소확인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보조금 자격 포스터 팝업</a:t>
                      </a: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3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타원 223"/>
          <p:cNvSpPr/>
          <p:nvPr/>
        </p:nvSpPr>
        <p:spPr>
          <a:xfrm>
            <a:off x="2340292" y="5400675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</a:t>
            </a:r>
          </a:p>
        </p:txBody>
      </p:sp>
      <p:sp>
        <p:nvSpPr>
          <p:cNvPr id="225" name="타원 224"/>
          <p:cNvSpPr/>
          <p:nvPr/>
        </p:nvSpPr>
        <p:spPr>
          <a:xfrm>
            <a:off x="4955859" y="5256657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3-8-1</a:t>
            </a:r>
          </a:p>
        </p:txBody>
      </p:sp>
      <p:sp>
        <p:nvSpPr>
          <p:cNvPr id="226" name="타원 225"/>
          <p:cNvSpPr/>
          <p:nvPr/>
        </p:nvSpPr>
        <p:spPr>
          <a:xfrm>
            <a:off x="6653426" y="5256657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3-8-2</a:t>
            </a:r>
          </a:p>
        </p:txBody>
      </p:sp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4042835" y="3175000"/>
          <a:ext cx="2945129" cy="23190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8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006"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의료용 스쿠터 보조금 지원 기준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0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지원기준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50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지원기준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0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지원기준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50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타원 227"/>
          <p:cNvSpPr/>
          <p:nvPr/>
        </p:nvSpPr>
        <p:spPr>
          <a:xfrm>
            <a:off x="3504671" y="3012378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3-8-1-1</a:t>
            </a:r>
          </a:p>
        </p:txBody>
      </p:sp>
    </p:spTree>
    <p:extLst>
      <p:ext uri="{BB962C8B-B14F-4D97-AF65-F5344CB8AC3E}">
        <p14:creationId xmlns:p14="http://schemas.microsoft.com/office/powerpoint/2010/main" val="15275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30017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1368" cy="540066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SCCUP100000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비회원 로그인 회원가입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메인영역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영역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공통부분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타원 211"/>
          <p:cNvSpPr/>
          <p:nvPr/>
        </p:nvSpPr>
        <p:spPr>
          <a:xfrm>
            <a:off x="7230136" y="2010333"/>
            <a:ext cx="410392" cy="311995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839075" y="2034140"/>
            <a:ext cx="491082" cy="2881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78209" y="2015647"/>
            <a:ext cx="410392" cy="311995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27555" y="2048778"/>
            <a:ext cx="539658" cy="273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77617" y="2763143"/>
            <a:ext cx="6608088" cy="3809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2255089" y="2624624"/>
            <a:ext cx="288036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779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3011261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7503" cy="5494238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1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SCCUP380000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메인영역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60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푸터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보조금 자격 확인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보조금 자격 포스터 팝업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3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우리지역판매업소확인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46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타원 223"/>
          <p:cNvSpPr/>
          <p:nvPr/>
        </p:nvSpPr>
        <p:spPr>
          <a:xfrm>
            <a:off x="2340292" y="5400675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</a:t>
            </a:r>
          </a:p>
        </p:txBody>
      </p:sp>
      <p:sp>
        <p:nvSpPr>
          <p:cNvPr id="225" name="타원 224"/>
          <p:cNvSpPr/>
          <p:nvPr/>
        </p:nvSpPr>
        <p:spPr>
          <a:xfrm>
            <a:off x="4955859" y="5256657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3-8-1</a:t>
            </a:r>
          </a:p>
        </p:txBody>
      </p:sp>
      <p:sp>
        <p:nvSpPr>
          <p:cNvPr id="226" name="타원 225"/>
          <p:cNvSpPr/>
          <p:nvPr/>
        </p:nvSpPr>
        <p:spPr>
          <a:xfrm>
            <a:off x="6653426" y="5256657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3-8-2</a:t>
            </a:r>
          </a:p>
        </p:txBody>
      </p:sp>
    </p:spTree>
    <p:extLst>
      <p:ext uri="{BB962C8B-B14F-4D97-AF65-F5344CB8AC3E}">
        <p14:creationId xmlns:p14="http://schemas.microsoft.com/office/powerpoint/2010/main" val="6811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4182836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판매업체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76930" cy="5400671"/>
        </p:xfrm>
        <a:graphic>
          <a:graphicData uri="http://schemas.openxmlformats.org/drawingml/2006/table">
            <a:tbl>
              <a:tblPr firstRow="1" bandRow="1"/>
              <a:tblGrid>
                <a:gridCol w="102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1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SCCUP382100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4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판매업체 영역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45">
                <a:tc rowSpan="14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3-8-1-1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보조기기 등록업소 페이지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en-US" altLang="ko-KR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36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62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/>
        </p:nvGraphicFramePr>
        <p:xfrm>
          <a:off x="1545828" y="3826404"/>
          <a:ext cx="7755810" cy="21535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보조기기업소명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전화번호</a:t>
                      </a:r>
                    </a:p>
                  </a:txBody>
                  <a:tcPr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FD940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가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나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.3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라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.4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33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번호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</a:t>
                      </a: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마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주소</a:t>
                      </a: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000-1234-5678</a:t>
                      </a:r>
                      <a:endParaRPr kumimoji="0" lang="ko-KR" altLang="en-US" sz="1300" b="0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>
                    <a:lnL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E7E6E6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4" name="그룹 163"/>
          <p:cNvGrpSpPr/>
          <p:nvPr/>
        </p:nvGrpSpPr>
        <p:grpSpPr>
          <a:xfrm>
            <a:off x="1509712" y="3257550"/>
            <a:ext cx="1798051" cy="342900"/>
            <a:chOff x="1252537" y="3257550"/>
            <a:chExt cx="1798051" cy="342900"/>
          </a:xfrm>
        </p:grpSpPr>
        <p:sp>
          <p:nvSpPr>
            <p:cNvPr id="165" name="모서리가 둥근 직사각형 576"/>
            <p:cNvSpPr/>
            <p:nvPr/>
          </p:nvSpPr>
          <p:spPr>
            <a:xfrm>
              <a:off x="1449033" y="3321123"/>
              <a:ext cx="1601554" cy="236861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3175" cap="flat" cmpd="sng" algn="ctr">
              <a:noFill/>
              <a:prstDash val="solid"/>
              <a:miter/>
            </a:ln>
          </p:spPr>
          <p:txBody>
            <a:bodyPr lIns="0" tIns="0" rIns="0" bIns="0" anchor="ctr" anchorCtr="0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보조기기 등록업소 확인</a:t>
              </a:r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52537" y="3257550"/>
              <a:ext cx="314325" cy="342900"/>
            </a:xfrm>
            <a:prstGeom prst="rect">
              <a:avLst/>
            </a:prstGeom>
          </p:spPr>
        </p:pic>
      </p:grpSp>
      <p:sp>
        <p:nvSpPr>
          <p:cNvPr id="167" name="모서리가 둥근 직사각형 576"/>
          <p:cNvSpPr/>
          <p:nvPr/>
        </p:nvSpPr>
        <p:spPr>
          <a:xfrm>
            <a:off x="8982910" y="3359223"/>
            <a:ext cx="432054" cy="216027"/>
          </a:xfrm>
          <a:prstGeom prst="roundRect">
            <a:avLst>
              <a:gd name="adj" fmla="val 16667"/>
            </a:avLst>
          </a:prstGeom>
          <a:solidFill>
            <a:srgbClr val="FD9401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</a:p>
        </p:txBody>
      </p:sp>
      <p:graphicFrame>
        <p:nvGraphicFramePr>
          <p:cNvPr id="168" name="표 167"/>
          <p:cNvGraphicFramePr>
            <a:graphicFrameLocks noGrp="1"/>
          </p:cNvGraphicFramePr>
          <p:nvPr/>
        </p:nvGraphicFramePr>
        <p:xfrm>
          <a:off x="7804941" y="3352800"/>
          <a:ext cx="1080134" cy="21602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7"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시</a:t>
                      </a:r>
                      <a:r>
                        <a:rPr kumimoji="0" lang="en-US" altLang="ko-KR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L="36004" marR="18002" marT="18002" marB="18002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표 227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" name="타원 232"/>
          <p:cNvSpPr/>
          <p:nvPr/>
        </p:nvSpPr>
        <p:spPr>
          <a:xfrm>
            <a:off x="1176337" y="2381251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3-8-2-1</a:t>
            </a:r>
          </a:p>
        </p:txBody>
      </p:sp>
    </p:spTree>
    <p:extLst>
      <p:ext uri="{BB962C8B-B14F-4D97-AF65-F5344CB8AC3E}">
        <p14:creationId xmlns:p14="http://schemas.microsoft.com/office/powerpoint/2010/main" val="22256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8"/>
          <a:ext cx="10981370" cy="5400669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43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SCCUP411000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3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3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자유게시판 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: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비회원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32">
                <a:tc rowSpan="8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자유게시판으로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61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글쓰기 버튼으로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5164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4-1-1-1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 로그인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글쓰기 버튼 클릭하면 화면 상단에 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먼저 로그인을 해주세요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경고창 노출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2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2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2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2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29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6" name="표 142"/>
          <p:cNvGraphicFramePr>
            <a:graphicFrameLocks noGrp="1"/>
          </p:cNvGraphicFramePr>
          <p:nvPr/>
        </p:nvGraphicFramePr>
        <p:xfrm>
          <a:off x="1080135" y="296317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1" name="그림 2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50964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표 211"/>
          <p:cNvGraphicFramePr>
            <a:graphicFrameLocks noGrp="1"/>
          </p:cNvGraphicFramePr>
          <p:nvPr/>
        </p:nvGraphicFramePr>
        <p:xfrm>
          <a:off x="1328447" y="3905345"/>
          <a:ext cx="8131246" cy="2065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1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글쓰기</a:t>
                      </a: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전체글 보기</a:t>
                      </a: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검색어를 입력하세요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검색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게시글 제목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0000-00-00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00:00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TextBox 8"/>
          <p:cNvSpPr txBox="1"/>
          <p:nvPr/>
        </p:nvSpPr>
        <p:spPr>
          <a:xfrm>
            <a:off x="1080135" y="324040"/>
            <a:ext cx="992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비회원 </a:t>
            </a:r>
            <a:r>
              <a:rPr lang="en-US" altLang="ko-KR" sz="3600">
                <a:solidFill>
                  <a:schemeClr val="accent2"/>
                </a:solidFill>
              </a:rPr>
              <a:t>: </a:t>
            </a: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자유게시판 </a:t>
            </a:r>
            <a:r>
              <a:rPr lang="en-US" altLang="ko-KR" sz="3600">
                <a:solidFill>
                  <a:schemeClr val="accent2"/>
                </a:solidFill>
              </a:rPr>
              <a:t>–</a:t>
            </a:r>
            <a:r>
              <a:rPr lang="ko-KR" altLang="en-US" sz="3600">
                <a:solidFill>
                  <a:schemeClr val="accent2"/>
                </a:solidFill>
              </a:rPr>
              <a:t> 글 작성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80135" y="218175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808430" y="3766013"/>
            <a:ext cx="676164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4-1-1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2148" y="2761678"/>
            <a:ext cx="411891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4-1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1684" y="2159221"/>
            <a:ext cx="2919531" cy="889559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225502" y="2593696"/>
            <a:ext cx="990483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4-1-1-1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69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64"/>
          <a:ext cx="10981370" cy="5400667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51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SCCUP412000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1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1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자유게시판 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:</a:t>
                      </a:r>
                      <a:r>
                        <a:rPr lang="en-US" altLang="ko-KR" sz="1000" baseline="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000" baseline="0">
                          <a:effectLst/>
                          <a:latin typeface="맑은 고딕"/>
                          <a:ea typeface="+mn-ea"/>
                        </a:rPr>
                        <a:t>비회원</a:t>
                      </a:r>
                      <a:endParaRPr lang="ko-KR" altLang="en-US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68">
                <a:tc rowSpan="9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자유게시판으로 이동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3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4-1-2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입력 가능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20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4-1-2-1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 로그인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댓글쓰기 또는 제출 버튼 클릭하면 화면 상단에 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먼저 로그인을 해주세요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경고창 노출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73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3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73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3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73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73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4" name="TextBox 8"/>
          <p:cNvSpPr txBox="1"/>
          <p:nvPr/>
        </p:nvSpPr>
        <p:spPr>
          <a:xfrm>
            <a:off x="1080135" y="324040"/>
            <a:ext cx="10292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비회원 </a:t>
            </a:r>
            <a:r>
              <a:rPr lang="en-US" altLang="ko-KR" sz="3600">
                <a:solidFill>
                  <a:schemeClr val="accent2"/>
                </a:solidFill>
              </a:rPr>
              <a:t>: </a:t>
            </a: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자유게시판 </a:t>
            </a:r>
            <a:r>
              <a:rPr lang="en-US" altLang="ko-KR" sz="3600">
                <a:solidFill>
                  <a:schemeClr val="accent2"/>
                </a:solidFill>
              </a:rPr>
              <a:t>–</a:t>
            </a:r>
            <a:r>
              <a:rPr lang="ko-KR" altLang="en-US" sz="3600">
                <a:solidFill>
                  <a:schemeClr val="accent2"/>
                </a:solidFill>
              </a:rPr>
              <a:t> 댓글 작성 </a:t>
            </a:r>
          </a:p>
        </p:txBody>
      </p:sp>
      <p:graphicFrame>
        <p:nvGraphicFramePr>
          <p:cNvPr id="235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6" name="그림 2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표 245"/>
          <p:cNvGraphicFramePr>
            <a:graphicFrameLocks noGrp="1"/>
          </p:cNvGraphicFramePr>
          <p:nvPr/>
        </p:nvGraphicFramePr>
        <p:xfrm>
          <a:off x="1321592" y="3429000"/>
          <a:ext cx="8119110" cy="294228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0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807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작성자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0000-00-00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00:00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7">
                <a:tc gridSpan="7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게시글 제목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7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7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게시글 내용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97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650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26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댓글쓰기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게시글로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수정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삭제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98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댓글 입력 창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650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7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제출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7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댓글 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71155" y="202337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600075" y="4856536"/>
            <a:ext cx="676164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4-1-2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1124" y="5018461"/>
            <a:ext cx="923926" cy="288036"/>
          </a:xfrm>
          <a:prstGeom prst="rect">
            <a:avLst/>
          </a:prstGeom>
          <a:noFill/>
          <a:ln w="38100">
            <a:solidFill>
              <a:srgbClr val="FD940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22148" y="2628328"/>
            <a:ext cx="411891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4-1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0075" y="5738431"/>
            <a:ext cx="676164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4-1-2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88771" y="2023372"/>
            <a:ext cx="3184752" cy="1023670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2830750" y="2541784"/>
            <a:ext cx="990123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4-1-2-1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021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8"/>
          <a:ext cx="10981370" cy="5358232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792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SCCUP511000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2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2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자유게시판 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: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회원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/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  <a:endParaRPr lang="ko-KR" altLang="en-US" sz="1000"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99">
                <a:tc rowSpan="11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자유게시판으로 이동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6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작성 페이지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53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글쓰기 버튼 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자유게시판에 글 게시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53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버튼 글릭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 페이지로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6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56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56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56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56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56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56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13" name="표 212"/>
          <p:cNvGraphicFramePr>
            <a:graphicFrameLocks noGrp="1"/>
          </p:cNvGraphicFramePr>
          <p:nvPr/>
        </p:nvGraphicFramePr>
        <p:xfrm>
          <a:off x="2586432" y="3486150"/>
          <a:ext cx="5401219" cy="2926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3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16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</a:rPr>
                        <a:t>게시글 작성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16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제목을입력하세요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16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3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내용을 입력하세요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3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416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4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글쓰기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416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rgbClr val="000000"/>
                          </a:solidFill>
                        </a:rPr>
                        <a:t>취소</a:t>
                      </a:r>
                    </a:p>
                  </a:txBody>
                  <a:tcPr marL="18002" marR="18002" marT="18002" marB="18002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41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4" name="TextBox 8"/>
          <p:cNvSpPr txBox="1"/>
          <p:nvPr/>
        </p:nvSpPr>
        <p:spPr>
          <a:xfrm>
            <a:off x="1080135" y="324040"/>
            <a:ext cx="9673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회원</a:t>
            </a:r>
            <a:r>
              <a:rPr lang="en-US" altLang="ko-KR" sz="3600">
                <a:solidFill>
                  <a:schemeClr val="accent2"/>
                </a:solidFill>
              </a:rPr>
              <a:t>/</a:t>
            </a:r>
            <a:r>
              <a:rPr lang="ko-KR" altLang="en-US" sz="3600">
                <a:solidFill>
                  <a:schemeClr val="accent2"/>
                </a:solidFill>
              </a:rPr>
              <a:t>관리자</a:t>
            </a:r>
            <a:r>
              <a:rPr lang="en-US" altLang="ko-KR" sz="3600">
                <a:solidFill>
                  <a:schemeClr val="accent2"/>
                </a:solidFill>
              </a:rPr>
              <a:t>: </a:t>
            </a:r>
            <a:r>
              <a:rPr lang="ko-KR" altLang="en-US" sz="3600">
                <a:solidFill>
                  <a:schemeClr val="accent2"/>
                </a:solidFill>
              </a:rPr>
              <a:t>자유게시판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글 작성</a:t>
            </a:r>
          </a:p>
        </p:txBody>
      </p:sp>
      <p:graphicFrame>
        <p:nvGraphicFramePr>
          <p:cNvPr id="235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6" name="그림 2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표 240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7540033" y="2670738"/>
            <a:ext cx="411891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781175" y="5423463"/>
            <a:ext cx="990123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39256" y="3509477"/>
            <a:ext cx="676164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0984" y="3652352"/>
            <a:ext cx="5111338" cy="168164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95857" y="5903559"/>
            <a:ext cx="990123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5-1-1-2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63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8"/>
          <a:ext cx="10981370" cy="5228421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32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SCCUP512000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2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25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자유게시판 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: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회원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/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관리자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07">
                <a:tc rowSpan="9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자유게시판으로 이동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46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제목 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상세 페이지로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68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68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68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68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68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68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168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6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1" name="그림 2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표 211"/>
          <p:cNvGraphicFramePr>
            <a:graphicFrameLocks noGrp="1"/>
          </p:cNvGraphicFramePr>
          <p:nvPr/>
        </p:nvGraphicFramePr>
        <p:xfrm>
          <a:off x="1328447" y="3771995"/>
          <a:ext cx="8131246" cy="20650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1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6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글쓰기</a:t>
                      </a: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전체글 보기</a:t>
                      </a: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검색어를 입력하세요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검색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게시글 제목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accent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0000-00-00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00:00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TextBox 8"/>
          <p:cNvSpPr txBox="1"/>
          <p:nvPr/>
        </p:nvSpPr>
        <p:spPr>
          <a:xfrm>
            <a:off x="1080135" y="324040"/>
            <a:ext cx="893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회원</a:t>
            </a:r>
            <a:r>
              <a:rPr lang="en-US" altLang="ko-KR" sz="3600">
                <a:solidFill>
                  <a:schemeClr val="accent2"/>
                </a:solidFill>
              </a:rPr>
              <a:t>/</a:t>
            </a:r>
            <a:r>
              <a:rPr lang="ko-KR" altLang="en-US" sz="3600">
                <a:solidFill>
                  <a:schemeClr val="accent2"/>
                </a:solidFill>
              </a:rPr>
              <a:t>관리자</a:t>
            </a:r>
            <a:r>
              <a:rPr lang="en-US" altLang="ko-KR" sz="3600">
                <a:solidFill>
                  <a:schemeClr val="accent2"/>
                </a:solidFill>
              </a:rPr>
              <a:t>: </a:t>
            </a:r>
            <a:r>
              <a:rPr lang="ko-KR" altLang="en-US" sz="3600">
                <a:solidFill>
                  <a:schemeClr val="accent2"/>
                </a:solidFill>
              </a:rPr>
              <a:t>자유게시판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글 목록 </a:t>
            </a:r>
            <a:r>
              <a:rPr lang="en-US" altLang="ko-KR" sz="3600">
                <a:solidFill>
                  <a:schemeClr val="accent2"/>
                </a:solidFill>
              </a:rPr>
              <a:t> </a:t>
            </a:r>
            <a:endParaRPr lang="ko-KR" altLang="en-US" sz="3600">
              <a:solidFill>
                <a:schemeClr val="accent2"/>
              </a:solidFill>
            </a:endParaRPr>
          </a:p>
        </p:txBody>
      </p:sp>
      <p:graphicFrame>
        <p:nvGraphicFramePr>
          <p:cNvPr id="234" name="표 233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686050" y="5082315"/>
            <a:ext cx="3108418" cy="40836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14934" y="4840593"/>
            <a:ext cx="676164" cy="296558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40033" y="2670738"/>
            <a:ext cx="411891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170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11555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236396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236396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6" y="1098235"/>
          <a:ext cx="10892789" cy="5563335"/>
        </p:xfrm>
        <a:graphic>
          <a:graphicData uri="http://schemas.openxmlformats.org/drawingml/2006/table">
            <a:tbl>
              <a:tblPr firstRow="1" bandRow="1"/>
              <a:tblGrid>
                <a:gridCol w="10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3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SCCUP511000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88">
                <a:tc rowSpan="9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자유게시판으로 이동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 내용 표시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204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본인이 작성한 글 수정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관리자는 모든 글 수정 가능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204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본인이 작성한 글 삭제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관리자는 모든 글 삭제 가능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3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작성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8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5-1-2-2-1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 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게시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3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 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43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5-1-2-3-1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대댓글 작성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4532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5-1-2-3-2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본인이 작성한 댓글 삭제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관리자는 모든 댓글 삭제 가능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4" name="TextBox 8"/>
          <p:cNvSpPr txBox="1"/>
          <p:nvPr/>
        </p:nvSpPr>
        <p:spPr>
          <a:xfrm>
            <a:off x="1080135" y="324040"/>
            <a:ext cx="10121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accent2"/>
                </a:solidFill>
              </a:rPr>
              <a:t>회원</a:t>
            </a:r>
            <a:r>
              <a:rPr lang="en-US" altLang="ko-KR" sz="3200">
                <a:solidFill>
                  <a:schemeClr val="accent2"/>
                </a:solidFill>
              </a:rPr>
              <a:t>/</a:t>
            </a:r>
            <a:r>
              <a:rPr lang="ko-KR" altLang="en-US" sz="3200">
                <a:solidFill>
                  <a:schemeClr val="accent2"/>
                </a:solidFill>
              </a:rPr>
              <a:t>관리자</a:t>
            </a:r>
            <a:r>
              <a:rPr lang="en-US" altLang="ko-KR" sz="3200">
                <a:solidFill>
                  <a:schemeClr val="accent2"/>
                </a:solidFill>
              </a:rPr>
              <a:t>: </a:t>
            </a:r>
            <a:r>
              <a:rPr lang="ko-KR" altLang="en-US" sz="3200">
                <a:solidFill>
                  <a:schemeClr val="accent2"/>
                </a:solidFill>
              </a:rPr>
              <a:t>자유게시판 </a:t>
            </a:r>
            <a:r>
              <a:rPr lang="en-US" altLang="ko-KR" sz="3200">
                <a:solidFill>
                  <a:schemeClr val="accent2"/>
                </a:solidFill>
              </a:rPr>
              <a:t>– </a:t>
            </a:r>
            <a:r>
              <a:rPr lang="ko-KR" altLang="en-US" sz="3200">
                <a:solidFill>
                  <a:schemeClr val="accent2"/>
                </a:solidFill>
              </a:rPr>
              <a:t>글 목록 </a:t>
            </a:r>
            <a:r>
              <a:rPr lang="en-US" altLang="ko-KR" sz="3200">
                <a:solidFill>
                  <a:schemeClr val="accent2"/>
                </a:solidFill>
              </a:rPr>
              <a:t>- </a:t>
            </a:r>
            <a:r>
              <a:rPr lang="ko-KR" altLang="en-US" sz="3200">
                <a:solidFill>
                  <a:schemeClr val="accent2"/>
                </a:solidFill>
              </a:rPr>
              <a:t>글 상세페이지 </a:t>
            </a:r>
            <a:r>
              <a:rPr lang="en-US" altLang="ko-KR" sz="3200">
                <a:solidFill>
                  <a:schemeClr val="accent2"/>
                </a:solidFill>
              </a:rPr>
              <a:t> </a:t>
            </a:r>
            <a:endParaRPr lang="ko-KR" altLang="en-US" sz="3200">
              <a:solidFill>
                <a:schemeClr val="accent2"/>
              </a:solidFill>
            </a:endParaRPr>
          </a:p>
        </p:txBody>
      </p:sp>
      <p:graphicFrame>
        <p:nvGraphicFramePr>
          <p:cNvPr id="235" name="표 142"/>
          <p:cNvGraphicFramePr>
            <a:graphicFrameLocks noGrp="1"/>
          </p:cNvGraphicFramePr>
          <p:nvPr/>
        </p:nvGraphicFramePr>
        <p:xfrm>
          <a:off x="1080135" y="2667895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200" b="1" i="0" u="none" strike="noStrike" kern="1200" cap="none" normalizeH="0" baseline="0">
                        <a:solidFill>
                          <a:srgbClr val="000000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200" b="1" i="0" u="none" strike="noStrike" kern="1200" cap="none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자유게시판</a:t>
                      </a: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FD9401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6" name="그림 2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214372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표 240"/>
          <p:cNvGraphicFramePr>
            <a:graphicFrameLocks noGrp="1"/>
          </p:cNvGraphicFramePr>
          <p:nvPr/>
        </p:nvGraphicFramePr>
        <p:xfrm>
          <a:off x="1080135" y="1886477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6" name="표 245"/>
          <p:cNvGraphicFramePr>
            <a:graphicFrameLocks noGrp="1"/>
          </p:cNvGraphicFramePr>
          <p:nvPr/>
        </p:nvGraphicFramePr>
        <p:xfrm>
          <a:off x="1321592" y="3267075"/>
          <a:ext cx="8119110" cy="3048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0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98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작성자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0000-00-00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00:00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1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83">
                <a:tc gridSpan="7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게시글 제목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25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8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게시글 내용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1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91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05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댓글쓰기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게시글로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수정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삭제</a:t>
                      </a: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9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댓글 입력 창</a:t>
                      </a:r>
                    </a:p>
                  </a:txBody>
                  <a:tcPr>
                    <a:lnL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>
                    <a:lnR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913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T w="254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8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제출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742">
                <a:tc gridSpan="5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댓글 내용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댓글달기 삭제하기</a:t>
                      </a: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513459" y="4752974"/>
            <a:ext cx="648966" cy="31432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51426" y="4752974"/>
            <a:ext cx="648966" cy="31432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200400" y="4519752"/>
            <a:ext cx="1044130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757750" y="4521268"/>
            <a:ext cx="1044130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5-1-2-1-2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0615" y="3131893"/>
            <a:ext cx="8342960" cy="167823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97061" y="3096095"/>
            <a:ext cx="990123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43663" y="5163680"/>
            <a:ext cx="990123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8413" y="5661254"/>
            <a:ext cx="1044130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5-1-2-2-1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14637" y="6246773"/>
            <a:ext cx="8119110" cy="285750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chemeClr val="tx1"/>
                </a:solidFill>
                <a:latin typeface="G마켓 산스 TTF Light"/>
                <a:ea typeface="나눔스퀘어 Light"/>
                <a:cs typeface="G마켓 산스 TTF Light"/>
              </a:rPr>
              <a:t>   </a:t>
            </a:r>
            <a:r>
              <a:rPr lang="ko-KR" altLang="en-US" sz="1200">
                <a:solidFill>
                  <a:schemeClr val="tx1"/>
                </a:solidFill>
                <a:latin typeface="G마켓 산스 TTF Light"/>
                <a:ea typeface="나눔스퀘어 Light"/>
                <a:cs typeface="G마켓 산스 TTF Light"/>
              </a:rPr>
              <a:t>대댓글 목록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37319" y="6053246"/>
            <a:ext cx="672456" cy="27401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82652" y="6053246"/>
            <a:ext cx="672456" cy="27401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42386" y="5550593"/>
            <a:ext cx="8342960" cy="97176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1400" b="1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916304" y="5770578"/>
            <a:ext cx="990123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5-1-2-3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81730" y="6130714"/>
            <a:ext cx="1044130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5-1-2-3-1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675084" y="6130901"/>
            <a:ext cx="1044130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5-1-2-3-2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7540033" y="2527863"/>
            <a:ext cx="411891" cy="288036"/>
          </a:xfrm>
          <a:prstGeom prst="ellipse">
            <a:avLst/>
          </a:prstGeom>
          <a:solidFill>
            <a:srgbClr val="FD9401"/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5-1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10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8"/>
          <a:ext cx="10982948" cy="524817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55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SCCUP111000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5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55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영역</a:t>
                      </a:r>
                      <a:endParaRPr lang="ko-KR" altLang="en-US" sz="1000"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41">
                <a:tc rowSpan="14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2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1-1-1-1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538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1-1-1-2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84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1-1-1-3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페이지로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515">
                <a:tc gridSpan="4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71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126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3620492" y="2314971"/>
            <a:ext cx="3869531" cy="409376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16777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로그인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4140517" y="2412301"/>
          <a:ext cx="2880357" cy="27463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179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27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27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아이디입력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27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27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비밀번호입력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27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027"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회원이 아니신가요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27"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모서리가 둥근 직사각형 576"/>
          <p:cNvSpPr/>
          <p:nvPr/>
        </p:nvSpPr>
        <p:spPr>
          <a:xfrm>
            <a:off x="4152424" y="5333524"/>
            <a:ext cx="2880360" cy="36004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167" name="타원 166"/>
          <p:cNvSpPr/>
          <p:nvPr/>
        </p:nvSpPr>
        <p:spPr>
          <a:xfrm>
            <a:off x="3178971" y="5237606"/>
            <a:ext cx="990483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1-1-1-1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423017" y="2314971"/>
            <a:ext cx="717500" cy="332979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1-1-1</a:t>
            </a:r>
          </a:p>
        </p:txBody>
      </p:sp>
      <p:sp>
        <p:nvSpPr>
          <p:cNvPr id="169" name="타원 168"/>
          <p:cNvSpPr/>
          <p:nvPr/>
        </p:nvSpPr>
        <p:spPr>
          <a:xfrm>
            <a:off x="4754880" y="4314176"/>
            <a:ext cx="990483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1-1-1-2</a:t>
            </a:r>
          </a:p>
        </p:txBody>
      </p:sp>
      <p:sp>
        <p:nvSpPr>
          <p:cNvPr id="192" name="모서리가 둥근 직사각형 576"/>
          <p:cNvSpPr/>
          <p:nvPr/>
        </p:nvSpPr>
        <p:spPr>
          <a:xfrm>
            <a:off x="4142899" y="5871686"/>
            <a:ext cx="2880360" cy="36004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193" name="타원 192"/>
          <p:cNvSpPr/>
          <p:nvPr/>
        </p:nvSpPr>
        <p:spPr>
          <a:xfrm>
            <a:off x="3286126" y="5780531"/>
            <a:ext cx="990483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1-1-1-3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76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2902" cy="5408940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7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SCCUP121000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페이지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7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7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회원가입 영역</a:t>
                      </a:r>
                      <a:endParaRPr lang="ko-KR" altLang="en-US" sz="1000"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025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1-2-1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페이지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1-2-1-1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완료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1-2-1-2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14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7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3620492" y="2229246"/>
            <a:ext cx="3869531" cy="419695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19920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회원가입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4140517" y="2250376"/>
          <a:ext cx="2873167" cy="3246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05"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아이디입력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비밀번호입력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비밀번호입력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이메일주소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이메일입력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0" name="모서리가 둥근 직사각형 576"/>
          <p:cNvSpPr/>
          <p:nvPr/>
        </p:nvSpPr>
        <p:spPr>
          <a:xfrm>
            <a:off x="4140517" y="5321617"/>
            <a:ext cx="2880360" cy="36004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</a:p>
        </p:txBody>
      </p:sp>
      <p:sp>
        <p:nvSpPr>
          <p:cNvPr id="166" name="타원 165"/>
          <p:cNvSpPr/>
          <p:nvPr/>
        </p:nvSpPr>
        <p:spPr>
          <a:xfrm>
            <a:off x="3676159" y="5121433"/>
            <a:ext cx="990483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1-2-1-1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257259" y="2229246"/>
            <a:ext cx="72646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1-2-1</a:t>
            </a:r>
          </a:p>
        </p:txBody>
      </p:sp>
      <p:sp>
        <p:nvSpPr>
          <p:cNvPr id="192" name="모서리가 둥근 직사각형 576"/>
          <p:cNvSpPr/>
          <p:nvPr/>
        </p:nvSpPr>
        <p:spPr>
          <a:xfrm>
            <a:off x="4126229" y="5812155"/>
            <a:ext cx="2880360" cy="36004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193" name="타원 192"/>
          <p:cNvSpPr/>
          <p:nvPr/>
        </p:nvSpPr>
        <p:spPr>
          <a:xfrm>
            <a:off x="3671370" y="5681662"/>
            <a:ext cx="990483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1-2-1-2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9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6656955" cy="63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로그인 완료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1368" cy="540066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SCCUP200000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회원 메인대시보드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영역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공통부분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타원 203"/>
          <p:cNvSpPr/>
          <p:nvPr/>
        </p:nvSpPr>
        <p:spPr>
          <a:xfrm>
            <a:off x="2520315" y="2700337"/>
            <a:ext cx="288036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 dirty="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 dirty="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 dirty="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 dirty="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 dirty="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 dirty="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타원 199"/>
          <p:cNvSpPr/>
          <p:nvPr/>
        </p:nvSpPr>
        <p:spPr>
          <a:xfrm>
            <a:off x="4874082" y="1990928"/>
            <a:ext cx="288036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2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6656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로그아웃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1368" cy="540066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SCCUP211000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로그아웃 알람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2-1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로그아웃 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2-2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정보 수정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2-3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회원탈퇴 버튼 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로그아웃 알람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타원 203"/>
          <p:cNvSpPr/>
          <p:nvPr/>
        </p:nvSpPr>
        <p:spPr>
          <a:xfrm>
            <a:off x="2520315" y="2700337"/>
            <a:ext cx="288036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36771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타원 199"/>
          <p:cNvSpPr/>
          <p:nvPr/>
        </p:nvSpPr>
        <p:spPr>
          <a:xfrm>
            <a:off x="6288055" y="2062768"/>
            <a:ext cx="424036" cy="215107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326923" y="2038879"/>
            <a:ext cx="407948" cy="25659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49773" y="2040857"/>
            <a:ext cx="415686" cy="27622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2-3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77779" y="2034140"/>
            <a:ext cx="549143" cy="282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45150" y="2034140"/>
            <a:ext cx="577646" cy="282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23358" y="2034141"/>
            <a:ext cx="640642" cy="258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67301" y="2455247"/>
            <a:ext cx="4267570" cy="122692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8609" y="2365786"/>
            <a:ext cx="718083" cy="226493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79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2902" cy="5408940"/>
        </p:xfrm>
        <a:graphic>
          <a:graphicData uri="http://schemas.openxmlformats.org/drawingml/2006/table">
            <a:tbl>
              <a:tblPr firstRow="1" bandRow="1"/>
              <a:tblGrid>
                <a:gridCol w="102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7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SCCUP221000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회원정보수정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7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회원정보 수정 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7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회원정보 수정 영역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025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1-2-1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페이지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1-2-1-1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완료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1-2-1-2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이동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14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77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0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025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3620492" y="2229246"/>
            <a:ext cx="3869531" cy="419695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31165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회원정보 수정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4140517" y="2250376"/>
          <a:ext cx="2873167" cy="3246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05"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입력된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비밀번호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수정 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이메일주소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기존에 등록된 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923"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0" name="모서리가 둥근 직사각형 576"/>
          <p:cNvSpPr/>
          <p:nvPr/>
        </p:nvSpPr>
        <p:spPr>
          <a:xfrm>
            <a:off x="4140517" y="5321617"/>
            <a:ext cx="2880360" cy="36004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3676159" y="5121433"/>
            <a:ext cx="990483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2-2-1-1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257259" y="2229246"/>
            <a:ext cx="72646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2-2-1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192" name="모서리가 둥근 직사각형 576"/>
          <p:cNvSpPr/>
          <p:nvPr/>
        </p:nvSpPr>
        <p:spPr>
          <a:xfrm>
            <a:off x="4126229" y="5812155"/>
            <a:ext cx="2880360" cy="360045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193" name="타원 192"/>
          <p:cNvSpPr/>
          <p:nvPr/>
        </p:nvSpPr>
        <p:spPr>
          <a:xfrm>
            <a:off x="3671370" y="5681662"/>
            <a:ext cx="990483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2-2-1-2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24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135" y="324040"/>
            <a:ext cx="6656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메인 홈페이지 </a:t>
            </a:r>
            <a:r>
              <a:rPr lang="en-US" altLang="ko-KR" sz="3600">
                <a:solidFill>
                  <a:schemeClr val="accent2"/>
                </a:solidFill>
              </a:rPr>
              <a:t>–</a:t>
            </a:r>
            <a:r>
              <a:rPr lang="ko-KR" altLang="en-US" sz="3600">
                <a:solidFill>
                  <a:schemeClr val="accent2"/>
                </a:solidFill>
              </a:rPr>
              <a:t> 회원 탈퇴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1368" cy="5400663"/>
        </p:xfrm>
        <a:graphic>
          <a:graphicData uri="http://schemas.openxmlformats.org/drawingml/2006/table">
            <a:tbl>
              <a:tblPr firstRow="1" bandRow="1"/>
              <a:tblGrid>
                <a:gridCol w="10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SCCUP231000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탈퇴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회원</a:t>
                      </a:r>
                      <a:r>
                        <a:rPr lang="ko-KR" altLang="en-US" sz="1000" baseline="0">
                          <a:effectLst/>
                          <a:latin typeface="맑은 고딕"/>
                          <a:ea typeface="+mn-ea"/>
                        </a:rPr>
                        <a:t>탈퇴 알람</a:t>
                      </a:r>
                      <a:endParaRPr lang="ko-KR" altLang="en-US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5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5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2-1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로그아웃 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2-2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정보 수정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G마켓 산스 TTF Light"/>
                          <a:ea typeface="나눔스퀘어 Light"/>
                        </a:rPr>
                        <a:t>2-3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회원탈퇴 버튼 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2-3-1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회원탈퇴 알람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70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가로 글상자 153"/>
          <p:cNvSpPr txBox="1"/>
          <p:nvPr/>
        </p:nvSpPr>
        <p:spPr>
          <a:xfrm>
            <a:off x="1080135" y="5993613"/>
            <a:ext cx="8569071" cy="646331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오시는 길 </a:t>
            </a:r>
            <a:r>
              <a:rPr lang="en-US" altLang="ko-KR" sz="1200"/>
              <a:t>: </a:t>
            </a:r>
            <a:r>
              <a:rPr lang="ko-KR" altLang="en-US" sz="1200"/>
              <a:t>광주 광역시 광산구 소촌로 </a:t>
            </a:r>
            <a:r>
              <a:rPr lang="en-US" altLang="ko-KR" sz="1200"/>
              <a:t>152</a:t>
            </a:r>
            <a:r>
              <a:rPr lang="ko-KR" altLang="en-US" sz="1200"/>
              <a:t>번길 </a:t>
            </a:r>
            <a:r>
              <a:rPr lang="en-US" altLang="ko-KR" sz="1200"/>
              <a:t>37</a:t>
            </a:r>
          </a:p>
          <a:p>
            <a:pPr lvl="0" algn="ctr">
              <a:defRPr/>
            </a:pPr>
            <a:r>
              <a:rPr lang="en-US" altLang="ko-KR" sz="1200">
                <a:hlinkClick r:id="rId3"/>
              </a:rPr>
              <a:t>https://github.com/20153306Kimgunwoo/silver-car-community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1</a:t>
            </a:r>
            <a:r>
              <a:rPr lang="ko-KR" altLang="en-US" sz="1200"/>
              <a:t>조</a:t>
            </a:r>
            <a:r>
              <a:rPr lang="en-US" altLang="ko-KR" sz="1200"/>
              <a:t>: </a:t>
            </a:r>
            <a:r>
              <a:rPr lang="ko-KR" altLang="en-US" sz="1200"/>
              <a:t>김건우</a:t>
            </a:r>
            <a:r>
              <a:rPr lang="en-US" altLang="ko-KR" sz="1200"/>
              <a:t>, </a:t>
            </a:r>
            <a:r>
              <a:rPr lang="ko-KR" altLang="en-US" sz="1200"/>
              <a:t>이승찬</a:t>
            </a:r>
            <a:r>
              <a:rPr lang="en-US" altLang="ko-KR" sz="1200"/>
              <a:t>, </a:t>
            </a:r>
            <a:r>
              <a:rPr lang="ko-KR" altLang="en-US" sz="1200"/>
              <a:t>조정아</a:t>
            </a:r>
            <a:r>
              <a:rPr lang="en-US" altLang="ko-KR" sz="1200"/>
              <a:t>, </a:t>
            </a:r>
            <a:r>
              <a:rPr lang="ko-KR" altLang="en-US" sz="1200"/>
              <a:t>강다솜</a:t>
            </a:r>
            <a:endParaRPr lang="en-US" altLang="ko-KR" sz="1200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501635" y="3264956"/>
          <a:ext cx="6336977" cy="2621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차량유형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모델명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∨</a:t>
                      </a: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</a:rPr>
                        <a:t>검색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500"/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28">
                <a:tc row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 b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등 이미지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 배너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안전수칙영상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20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0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구매전에 확인 하셨나요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나의 보조금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우리 지역 판매 업소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01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5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타원 203"/>
          <p:cNvSpPr/>
          <p:nvPr/>
        </p:nvSpPr>
        <p:spPr>
          <a:xfrm>
            <a:off x="2520315" y="2700337"/>
            <a:ext cx="288036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graphicFrame>
        <p:nvGraphicFramePr>
          <p:cNvPr id="210" name="표 209"/>
          <p:cNvGraphicFramePr>
            <a:graphicFrameLocks noGrp="1"/>
          </p:cNvGraphicFramePr>
          <p:nvPr/>
        </p:nvGraphicFramePr>
        <p:xfrm>
          <a:off x="1080135" y="2036771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000님 환영합니다.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로그아웃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정보수정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회원탈퇴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823358" y="2034141"/>
            <a:ext cx="640642" cy="258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57600" y="2358680"/>
            <a:ext cx="4290432" cy="1242168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308316" y="2179516"/>
            <a:ext cx="676164" cy="252031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2-3-1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6288055" y="2062768"/>
            <a:ext cx="424036" cy="215107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2-1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7326923" y="2038879"/>
            <a:ext cx="407948" cy="25659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2-2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8349773" y="2040857"/>
            <a:ext cx="415686" cy="27622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2-3</a:t>
            </a: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latin typeface="G마켓 산스 TTF Light"/>
              <a:ea typeface="나눔스퀘어 Light"/>
              <a:cs typeface="G마켓 산스 TTF Light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777779" y="2034140"/>
            <a:ext cx="549143" cy="282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>
            <a:off x="7745150" y="2034140"/>
            <a:ext cx="577646" cy="282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6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E8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410" y="304800"/>
            <a:ext cx="8292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610" y="324040"/>
            <a:ext cx="3297011" cy="63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accent2"/>
                </a:solidFill>
              </a:rPr>
              <a:t>상단메뉴 </a:t>
            </a:r>
            <a:r>
              <a:rPr lang="en-US" altLang="ko-KR" sz="3600">
                <a:solidFill>
                  <a:schemeClr val="accent2"/>
                </a:solidFill>
              </a:rPr>
              <a:t>-</a:t>
            </a:r>
            <a:r>
              <a:rPr lang="ko-KR" altLang="en-US" sz="3600">
                <a:solidFill>
                  <a:schemeClr val="accent2"/>
                </a:solidFill>
              </a:rPr>
              <a:t> 모델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2C4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/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50" name="자유형: 도형 49"/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graphicFrame>
        <p:nvGraphicFramePr>
          <p:cNvPr id="58" name="Group 153"/>
          <p:cNvGraphicFramePr>
            <a:graphicFrameLocks noGrp="1"/>
          </p:cNvGraphicFramePr>
          <p:nvPr/>
        </p:nvGraphicFramePr>
        <p:xfrm>
          <a:off x="1080135" y="1260157"/>
          <a:ext cx="10982215" cy="5391584"/>
        </p:xfrm>
        <a:graphic>
          <a:graphicData uri="http://schemas.openxmlformats.org/drawingml/2006/table">
            <a:tbl>
              <a:tblPr firstRow="1" bandRow="1"/>
              <a:tblGrid>
                <a:gridCol w="102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SCCUP310000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사용자 포털 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– 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모델별 정보 영역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33">
                <a:tc rowSpan="14"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14"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i="0" u="none" strike="noStrike" kern="1200" cap="none" spc="0" normalizeH="0" baseline="0">
                          <a:solidFill>
                            <a:srgbClr val="000000"/>
                          </a:solidFill>
                          <a:latin typeface="G마켓 산스 TTF Light"/>
                          <a:ea typeface="나눔스퀘어 Light"/>
                          <a:cs typeface="G마켓 산스 TTF Light"/>
                        </a:rPr>
                        <a:t>3-1</a:t>
                      </a:r>
                      <a:endParaRPr kumimoji="0" lang="en-US" altLang="ko-KR" sz="120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latin typeface="G마켓 산스 TTF Light"/>
                        <a:ea typeface="나눔스퀘어 Light"/>
                        <a:cs typeface="G마켓 산스 TTF Light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차량목록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차량모델 목록 및 세부사항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3-1-1-1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구매버튼 클릭 시 네이버 쇼핑 이동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833">
                <a:tc gridSpan="4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1080135" y="2829820"/>
          <a:ext cx="8569064" cy="396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모델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판매업체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충전소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000"/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201737" y="3283080"/>
          <a:ext cx="1449705" cy="33475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18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전동차모델</a:t>
                      </a:r>
                    </a:p>
                  </a:txBody>
                  <a:tcPr>
                    <a:lnL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55">
                <a:tc>
                  <a:txBody>
                    <a:bodyPr/>
                    <a:lstStyle/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  <a:p>
                      <a:pPr marL="142800" lvl="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/>
                        <a:t>전동차모델</a:t>
                      </a:r>
                    </a:p>
                  </a:txBody>
                  <a:tcPr>
                    <a:lnT w="254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모서리가 둥근 직사각형 576"/>
          <p:cNvSpPr/>
          <p:nvPr/>
        </p:nvSpPr>
        <p:spPr>
          <a:xfrm>
            <a:off x="2907549" y="3263973"/>
            <a:ext cx="807805" cy="2157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"/>
                <a:ea typeface="맑은 고딕"/>
              </a:rPr>
              <a:t>Product info</a:t>
            </a:r>
          </a:p>
        </p:txBody>
      </p:sp>
      <p:sp>
        <p:nvSpPr>
          <p:cNvPr id="153" name="모서리가 둥근 직사각형 576"/>
          <p:cNvSpPr/>
          <p:nvPr/>
        </p:nvSpPr>
        <p:spPr>
          <a:xfrm>
            <a:off x="2916208" y="3484622"/>
            <a:ext cx="807805" cy="2157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"/>
                <a:ea typeface="맑은 고딕"/>
              </a:rPr>
              <a:t>모델명</a:t>
            </a:r>
          </a:p>
        </p:txBody>
      </p:sp>
      <p:sp>
        <p:nvSpPr>
          <p:cNvPr id="154" name="가로 글상자 153"/>
          <p:cNvSpPr txBox="1"/>
          <p:nvPr/>
        </p:nvSpPr>
        <p:spPr>
          <a:xfrm>
            <a:off x="2923309" y="3832536"/>
            <a:ext cx="2350553" cy="1309059"/>
          </a:xfrm>
          <a:prstGeom prst="rect">
            <a:avLst/>
          </a:prstGeom>
          <a:ln cap="rnd">
            <a:solidFill>
              <a:schemeClr val="dk1"/>
            </a:solidFill>
            <a:rou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ko-KR" altLang="en-US" sz="2000"/>
          </a:p>
          <a:p>
            <a:pPr lvl="0" algn="ctr">
              <a:defRPr/>
            </a:pPr>
            <a:r>
              <a:rPr lang="ko-KR" altLang="en-US" sz="2000"/>
              <a:t>모델</a:t>
            </a:r>
          </a:p>
          <a:p>
            <a:pPr lvl="0" algn="ctr">
              <a:defRPr/>
            </a:pPr>
            <a:r>
              <a:rPr lang="ko-KR" altLang="en-US" sz="2000"/>
              <a:t>이미지</a:t>
            </a:r>
          </a:p>
          <a:p>
            <a:pPr lvl="0" algn="ctr">
              <a:defRPr/>
            </a:pPr>
            <a:endParaRPr lang="ko-KR" altLang="en-US" sz="2000"/>
          </a:p>
        </p:txBody>
      </p:sp>
      <p:sp>
        <p:nvSpPr>
          <p:cNvPr id="156" name="모서리가 둥근 직사각형 576"/>
          <p:cNvSpPr/>
          <p:nvPr/>
        </p:nvSpPr>
        <p:spPr>
          <a:xfrm>
            <a:off x="6660832" y="5580697"/>
            <a:ext cx="857414" cy="20583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제품가격숫자</a:t>
            </a:r>
          </a:p>
        </p:txBody>
      </p:sp>
      <p:sp>
        <p:nvSpPr>
          <p:cNvPr id="157" name="모서리가 둥근 직사각형 576"/>
          <p:cNvSpPr/>
          <p:nvPr/>
        </p:nvSpPr>
        <p:spPr>
          <a:xfrm>
            <a:off x="5717381" y="6021376"/>
            <a:ext cx="3248585" cy="334816"/>
          </a:xfrm>
          <a:prstGeom prst="roundRect">
            <a:avLst>
              <a:gd name="adj" fmla="val 16667"/>
            </a:avLst>
          </a:prstGeom>
          <a:noFill/>
          <a:ln w="3175" cap="flat" cmpd="sng" algn="ctr">
            <a:solidFill>
              <a:srgbClr val="000000"/>
            </a:solidFill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주문하기</a:t>
            </a:r>
          </a:p>
        </p:txBody>
      </p:sp>
      <p:sp>
        <p:nvSpPr>
          <p:cNvPr id="158" name="모서리가 둥근 직사각형 576"/>
          <p:cNvSpPr/>
          <p:nvPr/>
        </p:nvSpPr>
        <p:spPr>
          <a:xfrm>
            <a:off x="5688711" y="5580697"/>
            <a:ext cx="807805" cy="215753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3175" cap="flat" cmpd="sng" algn="ctr">
            <a:noFill/>
            <a:prstDash val="solid"/>
            <a:miter/>
          </a:ln>
        </p:spPr>
        <p:txBody>
          <a:bodyPr lIns="0" tIns="0" rIns="0" bIns="0" anchor="ctr" anchorCtr="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제품가격</a:t>
            </a:r>
          </a:p>
        </p:txBody>
      </p:sp>
      <p:sp>
        <p:nvSpPr>
          <p:cNvPr id="161" name="타원 160"/>
          <p:cNvSpPr/>
          <p:nvPr/>
        </p:nvSpPr>
        <p:spPr>
          <a:xfrm>
            <a:off x="2196274" y="2664333"/>
            <a:ext cx="411861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3-1</a:t>
            </a:r>
          </a:p>
        </p:txBody>
      </p:sp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8576" y="2376297"/>
            <a:ext cx="1440842" cy="396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표 154"/>
          <p:cNvGraphicFramePr>
            <a:graphicFrameLocks noGrp="1"/>
          </p:cNvGraphicFramePr>
          <p:nvPr/>
        </p:nvGraphicFramePr>
        <p:xfrm>
          <a:off x="5688711" y="3428999"/>
          <a:ext cx="3281948" cy="211887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제조사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0">
                          <a:solidFill>
                            <a:schemeClr val="dk1"/>
                          </a:solidFill>
                        </a:rPr>
                        <a:t>제조사명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색상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색상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가로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폭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높이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가로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폭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높이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화물칸사이즈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화물칸사이즈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화물칸 최대중량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화물칸 최대중량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그늘막 유무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그늘막 유무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바퀴 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륜</a:t>
                      </a:r>
                      <a:r>
                        <a:rPr lang="en-US" altLang="ko-KR" sz="700" b="1">
                          <a:solidFill>
                            <a:schemeClr val="dk1"/>
                          </a:solidFill>
                        </a:rPr>
                        <a:t>/4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륜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바퀴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륜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</a:rPr>
                        <a:t>/4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륜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바퀴사이즈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바퀴사이즈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배터리정격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배터리정격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최대출력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최대출력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최대속도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최대속도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최대거리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최대거리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72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충전시간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충전시간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dk1"/>
                          </a:solidFill>
                        </a:rPr>
                        <a:t>차량무게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</a:rPr>
                        <a:t>차량무게</a:t>
                      </a:r>
                    </a:p>
                  </a:txBody>
                  <a:tcPr marL="72009" marR="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93" name="표 192"/>
          <p:cNvGraphicFramePr>
            <a:graphicFrameLocks noGrp="1"/>
          </p:cNvGraphicFramePr>
          <p:nvPr/>
        </p:nvGraphicFramePr>
        <p:xfrm>
          <a:off x="1080135" y="2048402"/>
          <a:ext cx="8569067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2197"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en-US" altLang="ko-KR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/>
                      </a:pPr>
                      <a:endParaRPr lang="ko-KR" altLang="en-US" sz="1000">
                        <a:solidFill>
                          <a:srgbClr val="80808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6" name="타원 195"/>
          <p:cNvSpPr/>
          <p:nvPr/>
        </p:nvSpPr>
        <p:spPr>
          <a:xfrm>
            <a:off x="5419725" y="3284982"/>
            <a:ext cx="676275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3-1-1</a:t>
            </a:r>
          </a:p>
        </p:txBody>
      </p:sp>
      <p:sp>
        <p:nvSpPr>
          <p:cNvPr id="197" name="타원 196"/>
          <p:cNvSpPr/>
          <p:nvPr/>
        </p:nvSpPr>
        <p:spPr>
          <a:xfrm>
            <a:off x="5419724" y="5818632"/>
            <a:ext cx="990600" cy="288036"/>
          </a:xfrm>
          <a:prstGeom prst="ellipse">
            <a:avLst/>
          </a:prstGeom>
          <a:solidFill>
            <a:srgbClr val="FD940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latin typeface="G마켓 산스 TTF Light"/>
                <a:ea typeface="나눔스퀘어 Light"/>
                <a:cs typeface="G마켓 산스 TTF Light"/>
              </a:rPr>
              <a:t>3-1-1-1</a:t>
            </a:r>
          </a:p>
        </p:txBody>
      </p:sp>
    </p:spTree>
    <p:extLst>
      <p:ext uri="{BB962C8B-B14F-4D97-AF65-F5344CB8AC3E}">
        <p14:creationId xmlns:p14="http://schemas.microsoft.com/office/powerpoint/2010/main" val="30185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2622</Words>
  <Application>Microsoft Office PowerPoint</Application>
  <PresentationFormat>와이드스크린</PresentationFormat>
  <Paragraphs>1386</Paragraphs>
  <Slides>26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G마켓 산스 TTF Bold</vt:lpstr>
      <vt:lpstr>G마켓 산스 TTF Light</vt:lpstr>
      <vt:lpstr>나눔스퀘어 Bold</vt:lpstr>
      <vt:lpstr>나눔스퀘어 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457</cp:revision>
  <dcterms:created xsi:type="dcterms:W3CDTF">2020-07-12T23:40:59Z</dcterms:created>
  <dcterms:modified xsi:type="dcterms:W3CDTF">2023-12-18T08:08:56Z</dcterms:modified>
  <cp:version/>
</cp:coreProperties>
</file>