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handoutMasterIdLst>
    <p:handoutMasterId r:id="rId20"/>
  </p:handoutMasterIdLst>
  <p:sldIdLst>
    <p:sldId id="262" r:id="rId2"/>
    <p:sldId id="285" r:id="rId3"/>
    <p:sldId id="263" r:id="rId4"/>
    <p:sldId id="264" r:id="rId5"/>
    <p:sldId id="293" r:id="rId6"/>
    <p:sldId id="265" r:id="rId7"/>
    <p:sldId id="295" r:id="rId8"/>
    <p:sldId id="294" r:id="rId9"/>
    <p:sldId id="286" r:id="rId10"/>
    <p:sldId id="296" r:id="rId11"/>
    <p:sldId id="298" r:id="rId12"/>
    <p:sldId id="299" r:id="rId13"/>
    <p:sldId id="297" r:id="rId14"/>
    <p:sldId id="287" r:id="rId15"/>
    <p:sldId id="276" r:id="rId16"/>
    <p:sldId id="288" r:id="rId17"/>
    <p:sldId id="277" r:id="rId18"/>
    <p:sldId id="289" r:id="rId19"/>
  </p:sldIdLst>
  <p:sldSz cx="12193588" cy="6858000"/>
  <p:notesSz cx="6858000" cy="9144000"/>
  <p:defaultTextStyle>
    <a:defPPr>
      <a:defRPr lang="zh-CN"/>
    </a:defPPr>
    <a:lvl1pPr marL="0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23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46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69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91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14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337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560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783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4"/>
    <p:restoredTop sz="94646"/>
  </p:normalViewPr>
  <p:slideViewPr>
    <p:cSldViewPr snapToGrid="0" snapToObjects="1">
      <p:cViewPr varScale="1">
        <p:scale>
          <a:sx n="87" d="100"/>
          <a:sy n="87" d="100"/>
        </p:scale>
        <p:origin x="-163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9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14D64-4C72-F743-9FA7-30E1416F032F}" type="datetimeFigureOut">
              <a:rPr kumimoji="1" lang="zh-CN" altLang="en-US" smtClean="0"/>
              <a:t>2017/10/10/Tuesday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AC06B-2500-6746-86EB-290A6F036D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686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6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919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3588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3588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867" y="215845"/>
            <a:ext cx="4667857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667"/>
            </a:lvl1pPr>
          </a:lstStyle>
          <a:p>
            <a:pPr lvl="0"/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762867" y="776318"/>
            <a:ext cx="4667857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zh-CN" altLang="en-US" dirty="0" smtClean="0"/>
              <a:t>点击此处添加文本信息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61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smtClean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72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6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-361157" y="1958527"/>
            <a:ext cx="12877803" cy="2678757"/>
          </a:xfrm>
          <a:prstGeom prst="roundRect">
            <a:avLst>
              <a:gd name="adj" fmla="val 444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6392162" y="2537744"/>
            <a:ext cx="39645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b="1" dirty="0">
                <a:solidFill>
                  <a:schemeClr val="bg1"/>
                </a:solidFill>
              </a:rPr>
              <a:t>暨南大学教材申报系统项目</a:t>
            </a:r>
            <a:endParaRPr kumimoji="1" lang="en-US" altLang="zh-CN" sz="4000" b="1" dirty="0">
              <a:solidFill>
                <a:schemeClr val="bg1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10255938" y="2963688"/>
            <a:ext cx="1099583" cy="646320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2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9" name="椭圆 18"/>
          <p:cNvSpPr/>
          <p:nvPr/>
        </p:nvSpPr>
        <p:spPr>
          <a:xfrm>
            <a:off x="1092704" y="584306"/>
            <a:ext cx="5273749" cy="527374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52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1" name="圆角矩形 20"/>
          <p:cNvSpPr/>
          <p:nvPr/>
        </p:nvSpPr>
        <p:spPr>
          <a:xfrm>
            <a:off x="-262547" y="6176682"/>
            <a:ext cx="12597982" cy="681318"/>
          </a:xfrm>
          <a:prstGeom prst="roundRect">
            <a:avLst>
              <a:gd name="adj" fmla="val 444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2" name="文本框 45"/>
          <p:cNvSpPr txBox="1"/>
          <p:nvPr/>
        </p:nvSpPr>
        <p:spPr>
          <a:xfrm>
            <a:off x="-76003" y="6253234"/>
            <a:ext cx="9976026" cy="58477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吴文迪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、郑棉鑫、余侨振、王壁鸿、李泽瀚</a:t>
            </a:r>
            <a:endParaRPr lang="zh-CN" altLang="en-US" sz="32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06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762867" y="365315"/>
            <a:ext cx="4667857" cy="622355"/>
          </a:xfrm>
        </p:spPr>
        <p:txBody>
          <a:bodyPr/>
          <a:lstStyle/>
          <a:p>
            <a:r>
              <a:rPr lang="zh-CN" altLang="zh-CN" sz="3600" b="1" dirty="0"/>
              <a:t>客户</a:t>
            </a:r>
            <a:r>
              <a:rPr lang="zh-CN" altLang="zh-CN" sz="3600" b="1" dirty="0" smtClean="0"/>
              <a:t>需求</a:t>
            </a:r>
            <a:endParaRPr lang="zh-CN" altLang="zh-CN" sz="3600" b="1" dirty="0"/>
          </a:p>
        </p:txBody>
      </p:sp>
      <p:sp>
        <p:nvSpPr>
          <p:cNvPr id="4" name="任意多边形 3"/>
          <p:cNvSpPr/>
          <p:nvPr/>
        </p:nvSpPr>
        <p:spPr>
          <a:xfrm>
            <a:off x="884506" y="1883686"/>
            <a:ext cx="2797589" cy="2797589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833" tIns="507887" rIns="642833" bIns="507887" numCol="1" spcCol="1270" anchor="ctr" anchorCtr="0">
            <a:noAutofit/>
          </a:bodyPr>
          <a:lstStyle/>
          <a:p>
            <a:pPr algn="ctr" defTabSz="1422364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b="1" dirty="0">
                <a:solidFill>
                  <a:schemeClr val="bg1"/>
                </a:solidFill>
              </a:rPr>
              <a:t>PART ONE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48098" y="2373787"/>
            <a:ext cx="72565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1.</a:t>
            </a:r>
            <a:r>
              <a:rPr lang="zh-CN" altLang="zh-CN" sz="2400" dirty="0">
                <a:solidFill>
                  <a:schemeClr val="bg1"/>
                </a:solidFill>
              </a:rPr>
              <a:t>本产品面向的消费群体（客户）主要是大学教务处办公人员，主要实现了教材申报的整个功能流程，具有学期使用率集中在某段时间的特征，存在高并发性。</a:t>
            </a:r>
          </a:p>
        </p:txBody>
      </p:sp>
    </p:spTree>
    <p:extLst>
      <p:ext uri="{BB962C8B-B14F-4D97-AF65-F5344CB8AC3E}">
        <p14:creationId xmlns:p14="http://schemas.microsoft.com/office/powerpoint/2010/main" val="334256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762867" y="365315"/>
            <a:ext cx="4667857" cy="622355"/>
          </a:xfrm>
        </p:spPr>
        <p:txBody>
          <a:bodyPr/>
          <a:lstStyle/>
          <a:p>
            <a:r>
              <a:rPr lang="zh-CN" altLang="zh-CN" sz="3600" b="1" dirty="0"/>
              <a:t>客户</a:t>
            </a:r>
            <a:r>
              <a:rPr lang="zh-CN" altLang="zh-CN" sz="3600" b="1" dirty="0" smtClean="0"/>
              <a:t>需求</a:t>
            </a:r>
            <a:endParaRPr lang="zh-CN" altLang="zh-CN" sz="3600" b="1" dirty="0"/>
          </a:p>
        </p:txBody>
      </p:sp>
      <p:sp>
        <p:nvSpPr>
          <p:cNvPr id="6" name="矩形 5"/>
          <p:cNvSpPr/>
          <p:nvPr/>
        </p:nvSpPr>
        <p:spPr>
          <a:xfrm>
            <a:off x="3245159" y="1573823"/>
            <a:ext cx="856290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2.</a:t>
            </a:r>
            <a:r>
              <a:rPr lang="zh-CN" altLang="zh-CN" sz="2400" dirty="0">
                <a:solidFill>
                  <a:schemeClr val="bg1"/>
                </a:solidFill>
              </a:rPr>
              <a:t>客户对产品的功能性需求：实现客户端的不同权限功能（教研室主任、分管教学副院长、教学秘书、教材科、教师）；实现专业，课程，任课教师，大致学生人数录入；课程安排完毕后，教材科老师对老师们的通知提醒功能；老师为自己的课程填报教材的功能；将老师填好的教材上传并交给教研室主任审核确认、分管教学的副院长确认的功能；分管教学的副院长审核完毕后再将书单汇总到教学秘书的功能；教学秘书将书单提交给教材科的功能；教材科汇总所有教材，选择出版社订购的功能。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447571" y="1989195"/>
            <a:ext cx="2797589" cy="2797589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833" tIns="507887" rIns="642833" bIns="507887" numCol="1" spcCol="1270" anchor="ctr" anchorCtr="0">
            <a:noAutofit/>
          </a:bodyPr>
          <a:lstStyle/>
          <a:p>
            <a:pPr algn="ctr" defTabSz="1422364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b="1" dirty="0">
                <a:solidFill>
                  <a:schemeClr val="bg1"/>
                </a:solidFill>
              </a:rPr>
              <a:t>PART TWO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1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762867" y="365315"/>
            <a:ext cx="4667857" cy="622355"/>
          </a:xfrm>
        </p:spPr>
        <p:txBody>
          <a:bodyPr/>
          <a:lstStyle/>
          <a:p>
            <a:r>
              <a:rPr lang="zh-CN" altLang="zh-CN" sz="3600" b="1" dirty="0"/>
              <a:t>客户</a:t>
            </a:r>
            <a:r>
              <a:rPr lang="zh-CN" altLang="zh-CN" sz="3600" b="1" dirty="0" smtClean="0"/>
              <a:t>需求</a:t>
            </a:r>
            <a:endParaRPr lang="zh-CN" altLang="zh-CN" sz="3600" b="1" dirty="0"/>
          </a:p>
        </p:txBody>
      </p:sp>
      <p:sp>
        <p:nvSpPr>
          <p:cNvPr id="6" name="矩形 5"/>
          <p:cNvSpPr/>
          <p:nvPr/>
        </p:nvSpPr>
        <p:spPr>
          <a:xfrm>
            <a:off x="3390898" y="1681745"/>
            <a:ext cx="8672148" cy="4653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3.</a:t>
            </a:r>
            <a:r>
              <a:rPr lang="zh-CN" altLang="zh-CN" sz="2000" dirty="0">
                <a:solidFill>
                  <a:schemeClr val="bg1"/>
                </a:solidFill>
              </a:rPr>
              <a:t>客户对产品的非功能性需求：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	</a:t>
            </a:r>
            <a:r>
              <a:rPr lang="zh-CN" altLang="zh-CN" sz="2000" dirty="0">
                <a:solidFill>
                  <a:schemeClr val="bg1"/>
                </a:solidFill>
              </a:rPr>
              <a:t>性能需求：网站响应速度较快、结果精确、运行时资源消耗量较小。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</a:rPr>
              <a:t>可靠性需求：网站失效的频率低、严重程度小、易恢复性高，以及故障可预测性高。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	</a:t>
            </a:r>
            <a:r>
              <a:rPr lang="zh-CN" altLang="zh-CN" sz="2000" dirty="0">
                <a:solidFill>
                  <a:schemeClr val="bg1"/>
                </a:solidFill>
              </a:rPr>
              <a:t>易用性需求：界面的易用性高、美观性高，以及对面向用户的文档和培训资料齐全。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	</a:t>
            </a:r>
            <a:r>
              <a:rPr lang="zh-CN" altLang="zh-CN" sz="2000" dirty="0">
                <a:solidFill>
                  <a:schemeClr val="bg1"/>
                </a:solidFill>
              </a:rPr>
              <a:t>安全性需求：网站登陆需要身份认证、授权控制明确、私密性强。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	</a:t>
            </a:r>
            <a:r>
              <a:rPr lang="zh-CN" altLang="zh-CN" sz="2000" dirty="0">
                <a:solidFill>
                  <a:schemeClr val="bg1"/>
                </a:solidFill>
              </a:rPr>
              <a:t>运行环境约束：可运行在不同操作系统。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	</a:t>
            </a:r>
            <a:r>
              <a:rPr lang="zh-CN" altLang="zh-CN" sz="2000" dirty="0">
                <a:solidFill>
                  <a:schemeClr val="bg1"/>
                </a:solidFill>
              </a:rPr>
              <a:t>可保障性（</a:t>
            </a:r>
            <a:r>
              <a:rPr lang="en-US" altLang="zh-CN" sz="2000" dirty="0">
                <a:solidFill>
                  <a:schemeClr val="bg1"/>
                </a:solidFill>
              </a:rPr>
              <a:t>supportable</a:t>
            </a:r>
            <a:r>
              <a:rPr lang="zh-CN" altLang="zh-CN" sz="2000" dirty="0">
                <a:solidFill>
                  <a:schemeClr val="bg1"/>
                </a:solidFill>
              </a:rPr>
              <a:t>）需求：网站的可配置性、可扩展性、可维护性、可移植性等方面属性优良。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670057" y="2138663"/>
            <a:ext cx="2797589" cy="2797589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833" tIns="507887" rIns="642833" bIns="507887" numCol="1" spcCol="1270" anchor="ctr" anchorCtr="0">
            <a:noAutofit/>
          </a:bodyPr>
          <a:lstStyle/>
          <a:p>
            <a:pPr algn="ctr" defTabSz="1422364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b="1" dirty="0">
                <a:solidFill>
                  <a:schemeClr val="bg1"/>
                </a:solidFill>
              </a:rPr>
              <a:t>PART THREE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1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762867" y="365315"/>
            <a:ext cx="4667857" cy="622355"/>
          </a:xfrm>
        </p:spPr>
        <p:txBody>
          <a:bodyPr/>
          <a:lstStyle/>
          <a:p>
            <a:r>
              <a:rPr lang="zh-CN" altLang="zh-CN" sz="3600" b="1" dirty="0"/>
              <a:t>客户</a:t>
            </a:r>
            <a:r>
              <a:rPr lang="zh-CN" altLang="zh-CN" sz="3600" b="1" dirty="0" smtClean="0"/>
              <a:t>需求</a:t>
            </a:r>
            <a:endParaRPr lang="zh-CN" altLang="zh-CN" sz="3600" b="1" dirty="0"/>
          </a:p>
        </p:txBody>
      </p:sp>
      <p:sp>
        <p:nvSpPr>
          <p:cNvPr id="6" name="矩形 5"/>
          <p:cNvSpPr/>
          <p:nvPr/>
        </p:nvSpPr>
        <p:spPr>
          <a:xfrm>
            <a:off x="3455378" y="2519617"/>
            <a:ext cx="76493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4.</a:t>
            </a:r>
            <a:r>
              <a:rPr lang="zh-CN" altLang="zh-CN" sz="2400" dirty="0" smtClean="0">
                <a:solidFill>
                  <a:schemeClr val="bg1"/>
                </a:solidFill>
              </a:rPr>
              <a:t>本</a:t>
            </a:r>
            <a:r>
              <a:rPr lang="zh-CN" altLang="en-US" sz="2400" dirty="0" smtClean="0">
                <a:solidFill>
                  <a:schemeClr val="bg1"/>
                </a:solidFill>
              </a:rPr>
              <a:t>产品</a:t>
            </a:r>
            <a:r>
              <a:rPr lang="zh-CN" altLang="zh-CN" sz="2400" dirty="0" smtClean="0">
                <a:solidFill>
                  <a:schemeClr val="bg1"/>
                </a:solidFill>
              </a:rPr>
              <a:t>实现</a:t>
            </a:r>
            <a:r>
              <a:rPr lang="zh-CN" altLang="zh-CN" sz="2400" dirty="0">
                <a:solidFill>
                  <a:schemeClr val="bg1"/>
                </a:solidFill>
              </a:rPr>
              <a:t>了教材预定审核的全部流程，使得学校的工作能够更加高效有序地进行。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 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426553" y="1997986"/>
            <a:ext cx="2797589" cy="2797589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833" tIns="507887" rIns="642833" bIns="507887" numCol="1" spcCol="1270" anchor="ctr" anchorCtr="0">
            <a:noAutofit/>
          </a:bodyPr>
          <a:lstStyle/>
          <a:p>
            <a:pPr algn="ctr" defTabSz="1422364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b="1" dirty="0">
                <a:solidFill>
                  <a:schemeClr val="bg1"/>
                </a:solidFill>
              </a:rPr>
              <a:t>PART FOUR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4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324701" y="3725782"/>
            <a:ext cx="3544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4000" b="1" dirty="0">
                <a:solidFill>
                  <a:srgbClr val="323232"/>
                </a:solidFill>
                <a:cs typeface="Arial Black"/>
              </a:rPr>
              <a:t>PART</a:t>
            </a:r>
            <a:r>
              <a:rPr kumimoji="1" lang="zh-CN" altLang="en-US" sz="4000" b="1" dirty="0">
                <a:solidFill>
                  <a:srgbClr val="323232"/>
                </a:solidFill>
                <a:cs typeface="Arial Black"/>
              </a:rPr>
              <a:t> </a:t>
            </a:r>
            <a:r>
              <a:rPr kumimoji="1" lang="en-US" altLang="zh-CN" sz="4000" b="1" dirty="0">
                <a:solidFill>
                  <a:srgbClr val="323232"/>
                </a:solidFill>
                <a:cs typeface="Arial Black"/>
              </a:rPr>
              <a:t>THREE</a:t>
            </a:r>
            <a:endParaRPr kumimoji="1" lang="zh-CN" altLang="en-US" sz="4000" b="1" dirty="0">
              <a:solidFill>
                <a:srgbClr val="323232"/>
              </a:solidFill>
              <a:cs typeface="Arial Black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773357" y="4333117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zh-CN" sz="4800" dirty="0"/>
              <a:t>项目计划</a:t>
            </a:r>
            <a:endParaRPr kumimoji="1" lang="zh-CN" altLang="en-US" sz="4800" b="1" dirty="0">
              <a:solidFill>
                <a:srgbClr val="323232"/>
              </a:solidFill>
              <a:latin typeface="Microsoft YaHei"/>
              <a:cs typeface="Microsoft YaHei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27213" y="1196368"/>
            <a:ext cx="2339163" cy="2339160"/>
            <a:chOff x="3694814" y="897276"/>
            <a:chExt cx="1754372" cy="1754370"/>
          </a:xfrm>
        </p:grpSpPr>
        <p:sp>
          <p:nvSpPr>
            <p:cNvPr id="22" name="椭圆 21"/>
            <p:cNvSpPr/>
            <p:nvPr/>
          </p:nvSpPr>
          <p:spPr>
            <a:xfrm>
              <a:off x="3694814" y="897276"/>
              <a:ext cx="1754372" cy="17543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23" name="组 22"/>
            <p:cNvGrpSpPr/>
            <p:nvPr/>
          </p:nvGrpSpPr>
          <p:grpSpPr>
            <a:xfrm>
              <a:off x="4114986" y="1430748"/>
              <a:ext cx="915334" cy="685130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24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5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6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7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023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674151" y="374106"/>
            <a:ext cx="4667857" cy="622355"/>
          </a:xfrm>
        </p:spPr>
        <p:txBody>
          <a:bodyPr/>
          <a:lstStyle/>
          <a:p>
            <a:pPr lvl="0"/>
            <a:r>
              <a:rPr lang="zh-CN" altLang="zh-CN" sz="3600" dirty="0"/>
              <a:t>项目计划</a:t>
            </a:r>
            <a:endParaRPr kumimoji="1" lang="zh-CN" altLang="en-US" sz="3600" b="1" dirty="0">
              <a:solidFill>
                <a:srgbClr val="323232"/>
              </a:solidFill>
              <a:latin typeface="Microsoft YaHei"/>
              <a:cs typeface="Microsoft YaHei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394163" y="1886900"/>
            <a:ext cx="608160" cy="608160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11" name="椭圆 10"/>
          <p:cNvSpPr/>
          <p:nvPr/>
        </p:nvSpPr>
        <p:spPr>
          <a:xfrm>
            <a:off x="1394165" y="3126760"/>
            <a:ext cx="608160" cy="60816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12" name="椭圆 11"/>
          <p:cNvSpPr/>
          <p:nvPr/>
        </p:nvSpPr>
        <p:spPr>
          <a:xfrm>
            <a:off x="1394165" y="4366619"/>
            <a:ext cx="608160" cy="608160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</a:t>
            </a:r>
            <a:endParaRPr lang="zh-CN" altLang="en-US" sz="2400" dirty="0"/>
          </a:p>
        </p:txBody>
      </p:sp>
      <p:cxnSp>
        <p:nvCxnSpPr>
          <p:cNvPr id="18" name="直接连接符 12"/>
          <p:cNvCxnSpPr>
            <a:stCxn id="10" idx="6"/>
          </p:cNvCxnSpPr>
          <p:nvPr/>
        </p:nvCxnSpPr>
        <p:spPr>
          <a:xfrm>
            <a:off x="2002324" y="2190981"/>
            <a:ext cx="8011516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3"/>
          <p:cNvCxnSpPr>
            <a:stCxn id="11" idx="6"/>
          </p:cNvCxnSpPr>
          <p:nvPr/>
        </p:nvCxnSpPr>
        <p:spPr>
          <a:xfrm>
            <a:off x="2002325" y="3430840"/>
            <a:ext cx="8011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7"/>
          <p:cNvCxnSpPr>
            <a:stCxn id="12" idx="6"/>
          </p:cNvCxnSpPr>
          <p:nvPr/>
        </p:nvCxnSpPr>
        <p:spPr>
          <a:xfrm>
            <a:off x="2002325" y="4670700"/>
            <a:ext cx="8011515" cy="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790984" y="1990926"/>
            <a:ext cx="3796877" cy="40011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zh-CN" altLang="zh-CN" sz="2000" dirty="0"/>
              <a:t>第一阶段：基本的界面</a:t>
            </a:r>
            <a:r>
              <a:rPr lang="en-US" altLang="zh-CN" sz="2000" dirty="0"/>
              <a:t>UI</a:t>
            </a:r>
            <a:r>
              <a:rPr lang="zh-CN" altLang="zh-CN" sz="2000" dirty="0"/>
              <a:t>设计</a:t>
            </a:r>
          </a:p>
        </p:txBody>
      </p:sp>
      <p:sp>
        <p:nvSpPr>
          <p:cNvPr id="29" name="矩形 28"/>
          <p:cNvSpPr/>
          <p:nvPr/>
        </p:nvSpPr>
        <p:spPr>
          <a:xfrm>
            <a:off x="2790984" y="3076898"/>
            <a:ext cx="3796877" cy="707886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zh-CN" altLang="zh-CN" sz="2000" dirty="0"/>
              <a:t>第二阶段：实现各个模块的功能和交互</a:t>
            </a:r>
          </a:p>
        </p:txBody>
      </p:sp>
      <p:sp>
        <p:nvSpPr>
          <p:cNvPr id="30" name="矩形 29"/>
          <p:cNvSpPr/>
          <p:nvPr/>
        </p:nvSpPr>
        <p:spPr>
          <a:xfrm>
            <a:off x="2790984" y="4162869"/>
            <a:ext cx="3796877" cy="1015663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zh-CN" altLang="zh-CN" sz="2000" dirty="0"/>
              <a:t>第三阶段：完成整个网站的基本框架（包括数据库的录入），该阶段周期相对脚长</a:t>
            </a:r>
          </a:p>
        </p:txBody>
      </p:sp>
      <p:sp>
        <p:nvSpPr>
          <p:cNvPr id="36" name="椭圆 35"/>
          <p:cNvSpPr/>
          <p:nvPr/>
        </p:nvSpPr>
        <p:spPr>
          <a:xfrm>
            <a:off x="10013835" y="1700741"/>
            <a:ext cx="980479" cy="98047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7" name="椭圆 36"/>
          <p:cNvSpPr/>
          <p:nvPr/>
        </p:nvSpPr>
        <p:spPr>
          <a:xfrm>
            <a:off x="10013839" y="2954862"/>
            <a:ext cx="980479" cy="98047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8" name="椭圆 37"/>
          <p:cNvSpPr/>
          <p:nvPr/>
        </p:nvSpPr>
        <p:spPr>
          <a:xfrm>
            <a:off x="10013837" y="4180461"/>
            <a:ext cx="980479" cy="98047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7" name="椭圆 16"/>
          <p:cNvSpPr/>
          <p:nvPr/>
        </p:nvSpPr>
        <p:spPr>
          <a:xfrm>
            <a:off x="1394163" y="5647236"/>
            <a:ext cx="608160" cy="60816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  <a:endParaRPr lang="zh-CN" altLang="en-US" sz="2400" dirty="0"/>
          </a:p>
        </p:txBody>
      </p:sp>
      <p:cxnSp>
        <p:nvCxnSpPr>
          <p:cNvPr id="22" name="直接连接符 17"/>
          <p:cNvCxnSpPr>
            <a:stCxn id="17" idx="6"/>
          </p:cNvCxnSpPr>
          <p:nvPr/>
        </p:nvCxnSpPr>
        <p:spPr>
          <a:xfrm>
            <a:off x="2002323" y="5951317"/>
            <a:ext cx="8011515" cy="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790982" y="5597374"/>
            <a:ext cx="3796877" cy="707886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anchor="ctr">
            <a:spAutoFit/>
          </a:bodyPr>
          <a:lstStyle/>
          <a:p>
            <a:r>
              <a:rPr lang="zh-CN" altLang="zh-CN" sz="2000" dirty="0"/>
              <a:t>第四阶段：对网站进行测试和评估</a:t>
            </a:r>
          </a:p>
        </p:txBody>
      </p:sp>
      <p:sp>
        <p:nvSpPr>
          <p:cNvPr id="24" name="椭圆 23"/>
          <p:cNvSpPr/>
          <p:nvPr/>
        </p:nvSpPr>
        <p:spPr>
          <a:xfrm>
            <a:off x="10013835" y="5461078"/>
            <a:ext cx="980479" cy="98047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2847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324701" y="3725782"/>
            <a:ext cx="3544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4000" b="1" dirty="0">
                <a:solidFill>
                  <a:srgbClr val="323232"/>
                </a:solidFill>
                <a:cs typeface="Arial Black"/>
              </a:rPr>
              <a:t>PART</a:t>
            </a:r>
            <a:r>
              <a:rPr kumimoji="1" lang="zh-CN" altLang="en-US" sz="4000" b="1" dirty="0">
                <a:solidFill>
                  <a:srgbClr val="323232"/>
                </a:solidFill>
                <a:cs typeface="Arial Black"/>
              </a:rPr>
              <a:t> </a:t>
            </a:r>
            <a:r>
              <a:rPr kumimoji="1" lang="en-US" altLang="zh-CN" sz="4000" b="1" dirty="0">
                <a:solidFill>
                  <a:srgbClr val="323232"/>
                </a:solidFill>
                <a:cs typeface="Arial Black"/>
              </a:rPr>
              <a:t>FOUR</a:t>
            </a:r>
            <a:endParaRPr kumimoji="1" lang="zh-CN" altLang="en-US" sz="4000" b="1" dirty="0">
              <a:solidFill>
                <a:srgbClr val="323232"/>
              </a:solidFill>
              <a:cs typeface="Arial Black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66949" y="4333117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zh-CN" altLang="en-US" sz="4800" b="1" dirty="0">
                <a:solidFill>
                  <a:srgbClr val="323232"/>
                </a:solidFill>
                <a:latin typeface="Microsoft YaHei"/>
                <a:cs typeface="Microsoft YaHei"/>
              </a:rPr>
              <a:t>人员需求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927213" y="1196368"/>
            <a:ext cx="2339163" cy="2339160"/>
            <a:chOff x="3694814" y="897276"/>
            <a:chExt cx="1754372" cy="1754370"/>
          </a:xfrm>
        </p:grpSpPr>
        <p:sp>
          <p:nvSpPr>
            <p:cNvPr id="13" name="椭圆 12"/>
            <p:cNvSpPr/>
            <p:nvPr/>
          </p:nvSpPr>
          <p:spPr>
            <a:xfrm>
              <a:off x="3694814" y="897276"/>
              <a:ext cx="1754372" cy="17543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14" name="组 13"/>
            <p:cNvGrpSpPr/>
            <p:nvPr/>
          </p:nvGrpSpPr>
          <p:grpSpPr>
            <a:xfrm>
              <a:off x="4159656" y="1532091"/>
              <a:ext cx="824687" cy="484740"/>
              <a:chOff x="3902075" y="4498975"/>
              <a:chExt cx="831850" cy="488950"/>
            </a:xfrm>
            <a:noFill/>
          </p:grpSpPr>
          <p:sp>
            <p:nvSpPr>
              <p:cNvPr id="15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317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6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317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7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317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8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317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9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317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8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317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9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317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pic>
        <p:nvPicPr>
          <p:cNvPr id="20" name="图片 1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37" y="621686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2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 smtClean="0"/>
              <a:t>YOUR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TEXT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点击此处添加文本信息</a:t>
            </a:r>
            <a:endParaRPr kumimoji="1"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497655" y="2078061"/>
            <a:ext cx="3141835" cy="1961835"/>
            <a:chOff x="3372646" y="1558546"/>
            <a:chExt cx="2356376" cy="147137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4084608" y="2173433"/>
              <a:ext cx="651889" cy="856489"/>
            </a:xfrm>
            <a:custGeom>
              <a:avLst/>
              <a:gdLst>
                <a:gd name="T0" fmla="*/ 0 w 599"/>
                <a:gd name="T1" fmla="*/ 565 h 787"/>
                <a:gd name="T2" fmla="*/ 599 w 599"/>
                <a:gd name="T3" fmla="*/ 787 h 787"/>
                <a:gd name="T4" fmla="*/ 129 w 599"/>
                <a:gd name="T5" fmla="*/ 407 h 787"/>
                <a:gd name="T6" fmla="*/ 0 w 599"/>
                <a:gd name="T7" fmla="*/ 0 h 787"/>
                <a:gd name="T8" fmla="*/ 0 w 599"/>
                <a:gd name="T9" fmla="*/ 56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787">
                  <a:moveTo>
                    <a:pt x="0" y="565"/>
                  </a:moveTo>
                  <a:lnTo>
                    <a:pt x="599" y="787"/>
                  </a:lnTo>
                  <a:lnTo>
                    <a:pt x="129" y="407"/>
                  </a:lnTo>
                  <a:lnTo>
                    <a:pt x="0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4084608" y="1558546"/>
              <a:ext cx="1644414" cy="1229774"/>
            </a:xfrm>
            <a:custGeom>
              <a:avLst/>
              <a:gdLst>
                <a:gd name="T0" fmla="*/ 0 w 1511"/>
                <a:gd name="T1" fmla="*/ 1130 h 1130"/>
                <a:gd name="T2" fmla="*/ 1180 w 1511"/>
                <a:gd name="T3" fmla="*/ 759 h 1130"/>
                <a:gd name="T4" fmla="*/ 1511 w 1511"/>
                <a:gd name="T5" fmla="*/ 0 h 1130"/>
                <a:gd name="T6" fmla="*/ 0 w 1511"/>
                <a:gd name="T7" fmla="*/ 565 h 1130"/>
                <a:gd name="T8" fmla="*/ 0 w 1511"/>
                <a:gd name="T9" fmla="*/ 113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130">
                  <a:moveTo>
                    <a:pt x="0" y="1130"/>
                  </a:moveTo>
                  <a:lnTo>
                    <a:pt x="1180" y="759"/>
                  </a:lnTo>
                  <a:lnTo>
                    <a:pt x="1511" y="0"/>
                  </a:lnTo>
                  <a:lnTo>
                    <a:pt x="0" y="565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3814711" y="1558546"/>
              <a:ext cx="1914311" cy="826017"/>
            </a:xfrm>
            <a:custGeom>
              <a:avLst/>
              <a:gdLst>
                <a:gd name="T0" fmla="*/ 0 w 1759"/>
                <a:gd name="T1" fmla="*/ 759 h 759"/>
                <a:gd name="T2" fmla="*/ 1428 w 1759"/>
                <a:gd name="T3" fmla="*/ 759 h 759"/>
                <a:gd name="T4" fmla="*/ 1759 w 1759"/>
                <a:gd name="T5" fmla="*/ 0 h 759"/>
                <a:gd name="T6" fmla="*/ 0 w 1759"/>
                <a:gd name="T7" fmla="*/ 0 h 759"/>
                <a:gd name="T8" fmla="*/ 0 w 1759"/>
                <a:gd name="T9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9" h="759">
                  <a:moveTo>
                    <a:pt x="0" y="759"/>
                  </a:moveTo>
                  <a:lnTo>
                    <a:pt x="1428" y="759"/>
                  </a:lnTo>
                  <a:lnTo>
                    <a:pt x="1759" y="0"/>
                  </a:lnTo>
                  <a:lnTo>
                    <a:pt x="0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文本框 8"/>
            <p:cNvSpPr txBox="1"/>
            <p:nvPr/>
          </p:nvSpPr>
          <p:spPr>
            <a:xfrm>
              <a:off x="4179214" y="1631462"/>
              <a:ext cx="1338037" cy="285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需求开发人员</a:t>
              </a:r>
              <a:endParaRPr lang="zh-CN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372646" y="1568152"/>
              <a:ext cx="806568" cy="806568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497655" y="4200963"/>
            <a:ext cx="3141835" cy="1961835"/>
            <a:chOff x="3372646" y="3150722"/>
            <a:chExt cx="2356376" cy="147137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4084608" y="3765609"/>
              <a:ext cx="651889" cy="856489"/>
            </a:xfrm>
            <a:custGeom>
              <a:avLst/>
              <a:gdLst>
                <a:gd name="T0" fmla="*/ 0 w 599"/>
                <a:gd name="T1" fmla="*/ 565 h 787"/>
                <a:gd name="T2" fmla="*/ 599 w 599"/>
                <a:gd name="T3" fmla="*/ 787 h 787"/>
                <a:gd name="T4" fmla="*/ 129 w 599"/>
                <a:gd name="T5" fmla="*/ 407 h 787"/>
                <a:gd name="T6" fmla="*/ 0 w 599"/>
                <a:gd name="T7" fmla="*/ 0 h 787"/>
                <a:gd name="T8" fmla="*/ 0 w 599"/>
                <a:gd name="T9" fmla="*/ 56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787">
                  <a:moveTo>
                    <a:pt x="0" y="565"/>
                  </a:moveTo>
                  <a:lnTo>
                    <a:pt x="599" y="787"/>
                  </a:lnTo>
                  <a:lnTo>
                    <a:pt x="129" y="407"/>
                  </a:lnTo>
                  <a:lnTo>
                    <a:pt x="0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4084608" y="3150722"/>
              <a:ext cx="1644414" cy="1229774"/>
            </a:xfrm>
            <a:custGeom>
              <a:avLst/>
              <a:gdLst>
                <a:gd name="T0" fmla="*/ 0 w 1511"/>
                <a:gd name="T1" fmla="*/ 1130 h 1130"/>
                <a:gd name="T2" fmla="*/ 1180 w 1511"/>
                <a:gd name="T3" fmla="*/ 759 h 1130"/>
                <a:gd name="T4" fmla="*/ 1511 w 1511"/>
                <a:gd name="T5" fmla="*/ 0 h 1130"/>
                <a:gd name="T6" fmla="*/ 0 w 1511"/>
                <a:gd name="T7" fmla="*/ 565 h 1130"/>
                <a:gd name="T8" fmla="*/ 0 w 1511"/>
                <a:gd name="T9" fmla="*/ 113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130">
                  <a:moveTo>
                    <a:pt x="0" y="1130"/>
                  </a:moveTo>
                  <a:lnTo>
                    <a:pt x="1180" y="759"/>
                  </a:lnTo>
                  <a:lnTo>
                    <a:pt x="1511" y="0"/>
                  </a:lnTo>
                  <a:lnTo>
                    <a:pt x="0" y="565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3814711" y="3150722"/>
              <a:ext cx="1914311" cy="826017"/>
            </a:xfrm>
            <a:custGeom>
              <a:avLst/>
              <a:gdLst>
                <a:gd name="T0" fmla="*/ 0 w 1759"/>
                <a:gd name="T1" fmla="*/ 759 h 759"/>
                <a:gd name="T2" fmla="*/ 1428 w 1759"/>
                <a:gd name="T3" fmla="*/ 759 h 759"/>
                <a:gd name="T4" fmla="*/ 1759 w 1759"/>
                <a:gd name="T5" fmla="*/ 0 h 759"/>
                <a:gd name="T6" fmla="*/ 0 w 1759"/>
                <a:gd name="T7" fmla="*/ 0 h 759"/>
                <a:gd name="T8" fmla="*/ 0 w 1759"/>
                <a:gd name="T9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9" h="759">
                  <a:moveTo>
                    <a:pt x="0" y="759"/>
                  </a:moveTo>
                  <a:lnTo>
                    <a:pt x="1428" y="759"/>
                  </a:lnTo>
                  <a:lnTo>
                    <a:pt x="1759" y="0"/>
                  </a:lnTo>
                  <a:lnTo>
                    <a:pt x="0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文本框 8"/>
            <p:cNvSpPr txBox="1"/>
            <p:nvPr/>
          </p:nvSpPr>
          <p:spPr>
            <a:xfrm>
              <a:off x="4204758" y="3197129"/>
              <a:ext cx="1126437" cy="313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测试人员</a:t>
              </a:r>
              <a:endParaRPr lang="zh-CN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3372646" y="3151195"/>
              <a:ext cx="806568" cy="806568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318809" y="2064937"/>
            <a:ext cx="3030925" cy="1961835"/>
            <a:chOff x="6238511" y="1548703"/>
            <a:chExt cx="2273194" cy="1471376"/>
          </a:xfrm>
        </p:grpSpPr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6867291" y="2163590"/>
              <a:ext cx="651889" cy="856489"/>
            </a:xfrm>
            <a:custGeom>
              <a:avLst/>
              <a:gdLst>
                <a:gd name="T0" fmla="*/ 0 w 599"/>
                <a:gd name="T1" fmla="*/ 565 h 787"/>
                <a:gd name="T2" fmla="*/ 599 w 599"/>
                <a:gd name="T3" fmla="*/ 787 h 787"/>
                <a:gd name="T4" fmla="*/ 129 w 599"/>
                <a:gd name="T5" fmla="*/ 407 h 787"/>
                <a:gd name="T6" fmla="*/ 0 w 599"/>
                <a:gd name="T7" fmla="*/ 0 h 787"/>
                <a:gd name="T8" fmla="*/ 0 w 599"/>
                <a:gd name="T9" fmla="*/ 56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787">
                  <a:moveTo>
                    <a:pt x="0" y="565"/>
                  </a:moveTo>
                  <a:lnTo>
                    <a:pt x="599" y="787"/>
                  </a:lnTo>
                  <a:lnTo>
                    <a:pt x="129" y="407"/>
                  </a:lnTo>
                  <a:lnTo>
                    <a:pt x="0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6867291" y="1548703"/>
              <a:ext cx="1644414" cy="1229774"/>
            </a:xfrm>
            <a:custGeom>
              <a:avLst/>
              <a:gdLst>
                <a:gd name="T0" fmla="*/ 0 w 1511"/>
                <a:gd name="T1" fmla="*/ 1130 h 1130"/>
                <a:gd name="T2" fmla="*/ 1180 w 1511"/>
                <a:gd name="T3" fmla="*/ 759 h 1130"/>
                <a:gd name="T4" fmla="*/ 1511 w 1511"/>
                <a:gd name="T5" fmla="*/ 0 h 1130"/>
                <a:gd name="T6" fmla="*/ 0 w 1511"/>
                <a:gd name="T7" fmla="*/ 565 h 1130"/>
                <a:gd name="T8" fmla="*/ 0 w 1511"/>
                <a:gd name="T9" fmla="*/ 113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130">
                  <a:moveTo>
                    <a:pt x="0" y="1130"/>
                  </a:moveTo>
                  <a:lnTo>
                    <a:pt x="1180" y="759"/>
                  </a:lnTo>
                  <a:lnTo>
                    <a:pt x="1511" y="0"/>
                  </a:lnTo>
                  <a:lnTo>
                    <a:pt x="0" y="565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6597394" y="1548703"/>
              <a:ext cx="1914311" cy="826017"/>
            </a:xfrm>
            <a:custGeom>
              <a:avLst/>
              <a:gdLst>
                <a:gd name="T0" fmla="*/ 0 w 1759"/>
                <a:gd name="T1" fmla="*/ 759 h 759"/>
                <a:gd name="T2" fmla="*/ 1428 w 1759"/>
                <a:gd name="T3" fmla="*/ 759 h 759"/>
                <a:gd name="T4" fmla="*/ 1759 w 1759"/>
                <a:gd name="T5" fmla="*/ 0 h 759"/>
                <a:gd name="T6" fmla="*/ 0 w 1759"/>
                <a:gd name="T7" fmla="*/ 0 h 759"/>
                <a:gd name="T8" fmla="*/ 0 w 1759"/>
                <a:gd name="T9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9" h="759">
                  <a:moveTo>
                    <a:pt x="0" y="759"/>
                  </a:moveTo>
                  <a:lnTo>
                    <a:pt x="1428" y="759"/>
                  </a:lnTo>
                  <a:lnTo>
                    <a:pt x="1759" y="0"/>
                  </a:lnTo>
                  <a:lnTo>
                    <a:pt x="0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文本框 8"/>
            <p:cNvSpPr txBox="1"/>
            <p:nvPr/>
          </p:nvSpPr>
          <p:spPr>
            <a:xfrm>
              <a:off x="7048175" y="1594781"/>
              <a:ext cx="1126437" cy="285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系统设计人员</a:t>
              </a:r>
              <a:endParaRPr lang="zh-CN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6238511" y="1551214"/>
              <a:ext cx="806568" cy="806568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318809" y="4200963"/>
            <a:ext cx="3030925" cy="1961835"/>
            <a:chOff x="6238511" y="3150722"/>
            <a:chExt cx="2273194" cy="1471376"/>
          </a:xfrm>
        </p:grpSpPr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6867291" y="3765609"/>
              <a:ext cx="651889" cy="856489"/>
            </a:xfrm>
            <a:custGeom>
              <a:avLst/>
              <a:gdLst>
                <a:gd name="T0" fmla="*/ 0 w 599"/>
                <a:gd name="T1" fmla="*/ 565 h 787"/>
                <a:gd name="T2" fmla="*/ 599 w 599"/>
                <a:gd name="T3" fmla="*/ 787 h 787"/>
                <a:gd name="T4" fmla="*/ 129 w 599"/>
                <a:gd name="T5" fmla="*/ 407 h 787"/>
                <a:gd name="T6" fmla="*/ 0 w 599"/>
                <a:gd name="T7" fmla="*/ 0 h 787"/>
                <a:gd name="T8" fmla="*/ 0 w 599"/>
                <a:gd name="T9" fmla="*/ 56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787">
                  <a:moveTo>
                    <a:pt x="0" y="565"/>
                  </a:moveTo>
                  <a:lnTo>
                    <a:pt x="599" y="787"/>
                  </a:lnTo>
                  <a:lnTo>
                    <a:pt x="129" y="407"/>
                  </a:lnTo>
                  <a:lnTo>
                    <a:pt x="0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7"/>
            <p:cNvSpPr>
              <a:spLocks/>
            </p:cNvSpPr>
            <p:nvPr/>
          </p:nvSpPr>
          <p:spPr bwMode="auto">
            <a:xfrm>
              <a:off x="6867291" y="3150722"/>
              <a:ext cx="1644414" cy="1229774"/>
            </a:xfrm>
            <a:custGeom>
              <a:avLst/>
              <a:gdLst>
                <a:gd name="T0" fmla="*/ 0 w 1511"/>
                <a:gd name="T1" fmla="*/ 1130 h 1130"/>
                <a:gd name="T2" fmla="*/ 1180 w 1511"/>
                <a:gd name="T3" fmla="*/ 759 h 1130"/>
                <a:gd name="T4" fmla="*/ 1511 w 1511"/>
                <a:gd name="T5" fmla="*/ 0 h 1130"/>
                <a:gd name="T6" fmla="*/ 0 w 1511"/>
                <a:gd name="T7" fmla="*/ 565 h 1130"/>
                <a:gd name="T8" fmla="*/ 0 w 1511"/>
                <a:gd name="T9" fmla="*/ 113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130">
                  <a:moveTo>
                    <a:pt x="0" y="1130"/>
                  </a:moveTo>
                  <a:lnTo>
                    <a:pt x="1180" y="759"/>
                  </a:lnTo>
                  <a:lnTo>
                    <a:pt x="1511" y="0"/>
                  </a:lnTo>
                  <a:lnTo>
                    <a:pt x="0" y="565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Freeform 8"/>
            <p:cNvSpPr>
              <a:spLocks/>
            </p:cNvSpPr>
            <p:nvPr/>
          </p:nvSpPr>
          <p:spPr bwMode="auto">
            <a:xfrm>
              <a:off x="6597394" y="3150722"/>
              <a:ext cx="1914311" cy="826017"/>
            </a:xfrm>
            <a:custGeom>
              <a:avLst/>
              <a:gdLst>
                <a:gd name="T0" fmla="*/ 0 w 1759"/>
                <a:gd name="T1" fmla="*/ 759 h 759"/>
                <a:gd name="T2" fmla="*/ 1428 w 1759"/>
                <a:gd name="T3" fmla="*/ 759 h 759"/>
                <a:gd name="T4" fmla="*/ 1759 w 1759"/>
                <a:gd name="T5" fmla="*/ 0 h 759"/>
                <a:gd name="T6" fmla="*/ 0 w 1759"/>
                <a:gd name="T7" fmla="*/ 0 h 759"/>
                <a:gd name="T8" fmla="*/ 0 w 1759"/>
                <a:gd name="T9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9" h="759">
                  <a:moveTo>
                    <a:pt x="0" y="759"/>
                  </a:moveTo>
                  <a:lnTo>
                    <a:pt x="1428" y="759"/>
                  </a:lnTo>
                  <a:lnTo>
                    <a:pt x="1759" y="0"/>
                  </a:lnTo>
                  <a:lnTo>
                    <a:pt x="0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5" name="文本框 8"/>
            <p:cNvSpPr txBox="1"/>
            <p:nvPr/>
          </p:nvSpPr>
          <p:spPr>
            <a:xfrm>
              <a:off x="7048174" y="3188843"/>
              <a:ext cx="1266554" cy="339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质量保证人员</a:t>
              </a:r>
              <a:endParaRPr lang="zh-CN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6238511" y="3150722"/>
              <a:ext cx="806568" cy="806568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5425" y="2051972"/>
            <a:ext cx="3042843" cy="1974801"/>
            <a:chOff x="603473" y="1538978"/>
            <a:chExt cx="2282132" cy="1481101"/>
          </a:xfrm>
        </p:grpSpPr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1241191" y="2163590"/>
              <a:ext cx="651889" cy="856489"/>
            </a:xfrm>
            <a:custGeom>
              <a:avLst/>
              <a:gdLst>
                <a:gd name="T0" fmla="*/ 0 w 599"/>
                <a:gd name="T1" fmla="*/ 565 h 787"/>
                <a:gd name="T2" fmla="*/ 599 w 599"/>
                <a:gd name="T3" fmla="*/ 787 h 787"/>
                <a:gd name="T4" fmla="*/ 129 w 599"/>
                <a:gd name="T5" fmla="*/ 407 h 787"/>
                <a:gd name="T6" fmla="*/ 0 w 599"/>
                <a:gd name="T7" fmla="*/ 0 h 787"/>
                <a:gd name="T8" fmla="*/ 0 w 599"/>
                <a:gd name="T9" fmla="*/ 56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787">
                  <a:moveTo>
                    <a:pt x="0" y="565"/>
                  </a:moveTo>
                  <a:lnTo>
                    <a:pt x="599" y="787"/>
                  </a:lnTo>
                  <a:lnTo>
                    <a:pt x="129" y="407"/>
                  </a:lnTo>
                  <a:lnTo>
                    <a:pt x="0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>
              <a:off x="1241191" y="1548703"/>
              <a:ext cx="1644414" cy="1229774"/>
            </a:xfrm>
            <a:custGeom>
              <a:avLst/>
              <a:gdLst>
                <a:gd name="T0" fmla="*/ 0 w 1511"/>
                <a:gd name="T1" fmla="*/ 1130 h 1130"/>
                <a:gd name="T2" fmla="*/ 1180 w 1511"/>
                <a:gd name="T3" fmla="*/ 759 h 1130"/>
                <a:gd name="T4" fmla="*/ 1511 w 1511"/>
                <a:gd name="T5" fmla="*/ 0 h 1130"/>
                <a:gd name="T6" fmla="*/ 0 w 1511"/>
                <a:gd name="T7" fmla="*/ 565 h 1130"/>
                <a:gd name="T8" fmla="*/ 0 w 1511"/>
                <a:gd name="T9" fmla="*/ 113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130">
                  <a:moveTo>
                    <a:pt x="0" y="1130"/>
                  </a:moveTo>
                  <a:lnTo>
                    <a:pt x="1180" y="759"/>
                  </a:lnTo>
                  <a:lnTo>
                    <a:pt x="1511" y="0"/>
                  </a:lnTo>
                  <a:lnTo>
                    <a:pt x="0" y="565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971294" y="1548703"/>
              <a:ext cx="1914311" cy="826017"/>
            </a:xfrm>
            <a:custGeom>
              <a:avLst/>
              <a:gdLst>
                <a:gd name="T0" fmla="*/ 0 w 1759"/>
                <a:gd name="T1" fmla="*/ 759 h 759"/>
                <a:gd name="T2" fmla="*/ 1428 w 1759"/>
                <a:gd name="T3" fmla="*/ 759 h 759"/>
                <a:gd name="T4" fmla="*/ 1759 w 1759"/>
                <a:gd name="T5" fmla="*/ 0 h 759"/>
                <a:gd name="T6" fmla="*/ 0 w 1759"/>
                <a:gd name="T7" fmla="*/ 0 h 759"/>
                <a:gd name="T8" fmla="*/ 0 w 1759"/>
                <a:gd name="T9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9" h="759">
                  <a:moveTo>
                    <a:pt x="0" y="759"/>
                  </a:moveTo>
                  <a:lnTo>
                    <a:pt x="1428" y="759"/>
                  </a:lnTo>
                  <a:lnTo>
                    <a:pt x="1759" y="0"/>
                  </a:lnTo>
                  <a:lnTo>
                    <a:pt x="0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文本框 8"/>
            <p:cNvSpPr txBox="1"/>
            <p:nvPr/>
          </p:nvSpPr>
          <p:spPr>
            <a:xfrm>
              <a:off x="1422075" y="1594781"/>
              <a:ext cx="1126437" cy="313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项目经理</a:t>
              </a:r>
              <a:endParaRPr lang="zh-CN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603473" y="1538978"/>
              <a:ext cx="806568" cy="806568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97345" y="4200963"/>
            <a:ext cx="3050923" cy="1961835"/>
            <a:chOff x="597413" y="3150722"/>
            <a:chExt cx="2288192" cy="1471376"/>
          </a:xfrm>
        </p:grpSpPr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1241191" y="3765609"/>
              <a:ext cx="651889" cy="856489"/>
            </a:xfrm>
            <a:custGeom>
              <a:avLst/>
              <a:gdLst>
                <a:gd name="T0" fmla="*/ 0 w 599"/>
                <a:gd name="T1" fmla="*/ 565 h 787"/>
                <a:gd name="T2" fmla="*/ 599 w 599"/>
                <a:gd name="T3" fmla="*/ 787 h 787"/>
                <a:gd name="T4" fmla="*/ 129 w 599"/>
                <a:gd name="T5" fmla="*/ 407 h 787"/>
                <a:gd name="T6" fmla="*/ 0 w 599"/>
                <a:gd name="T7" fmla="*/ 0 h 787"/>
                <a:gd name="T8" fmla="*/ 0 w 599"/>
                <a:gd name="T9" fmla="*/ 56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787">
                  <a:moveTo>
                    <a:pt x="0" y="565"/>
                  </a:moveTo>
                  <a:lnTo>
                    <a:pt x="599" y="787"/>
                  </a:lnTo>
                  <a:lnTo>
                    <a:pt x="129" y="407"/>
                  </a:lnTo>
                  <a:lnTo>
                    <a:pt x="0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1241191" y="3150722"/>
              <a:ext cx="1644414" cy="1229774"/>
            </a:xfrm>
            <a:custGeom>
              <a:avLst/>
              <a:gdLst>
                <a:gd name="T0" fmla="*/ 0 w 1511"/>
                <a:gd name="T1" fmla="*/ 1130 h 1130"/>
                <a:gd name="T2" fmla="*/ 1180 w 1511"/>
                <a:gd name="T3" fmla="*/ 759 h 1130"/>
                <a:gd name="T4" fmla="*/ 1511 w 1511"/>
                <a:gd name="T5" fmla="*/ 0 h 1130"/>
                <a:gd name="T6" fmla="*/ 0 w 1511"/>
                <a:gd name="T7" fmla="*/ 565 h 1130"/>
                <a:gd name="T8" fmla="*/ 0 w 1511"/>
                <a:gd name="T9" fmla="*/ 113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130">
                  <a:moveTo>
                    <a:pt x="0" y="1130"/>
                  </a:moveTo>
                  <a:lnTo>
                    <a:pt x="1180" y="759"/>
                  </a:lnTo>
                  <a:lnTo>
                    <a:pt x="1511" y="0"/>
                  </a:lnTo>
                  <a:lnTo>
                    <a:pt x="0" y="565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971294" y="3150722"/>
              <a:ext cx="1914311" cy="826017"/>
            </a:xfrm>
            <a:custGeom>
              <a:avLst/>
              <a:gdLst>
                <a:gd name="T0" fmla="*/ 0 w 1759"/>
                <a:gd name="T1" fmla="*/ 759 h 759"/>
                <a:gd name="T2" fmla="*/ 1428 w 1759"/>
                <a:gd name="T3" fmla="*/ 759 h 759"/>
                <a:gd name="T4" fmla="*/ 1759 w 1759"/>
                <a:gd name="T5" fmla="*/ 0 h 759"/>
                <a:gd name="T6" fmla="*/ 0 w 1759"/>
                <a:gd name="T7" fmla="*/ 0 h 759"/>
                <a:gd name="T8" fmla="*/ 0 w 1759"/>
                <a:gd name="T9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9" h="759">
                  <a:moveTo>
                    <a:pt x="0" y="759"/>
                  </a:moveTo>
                  <a:lnTo>
                    <a:pt x="1428" y="759"/>
                  </a:lnTo>
                  <a:lnTo>
                    <a:pt x="1759" y="0"/>
                  </a:lnTo>
                  <a:lnTo>
                    <a:pt x="0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文本框 8"/>
            <p:cNvSpPr txBox="1"/>
            <p:nvPr/>
          </p:nvSpPr>
          <p:spPr>
            <a:xfrm>
              <a:off x="1422075" y="3188843"/>
              <a:ext cx="1126437" cy="313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编程人员</a:t>
              </a:r>
              <a:endParaRPr lang="zh-CN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597413" y="3160446"/>
              <a:ext cx="806568" cy="806568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21986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-361157" y="1958527"/>
            <a:ext cx="12877803" cy="2678757"/>
          </a:xfrm>
          <a:prstGeom prst="roundRect">
            <a:avLst>
              <a:gd name="adj" fmla="val 444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6752712" y="2749257"/>
            <a:ext cx="2922595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5333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752712" y="2131205"/>
            <a:ext cx="33941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4000" b="1" dirty="0">
                <a:solidFill>
                  <a:schemeClr val="bg1"/>
                </a:solidFill>
                <a:cs typeface="Arial Black"/>
              </a:rPr>
              <a:t>THANK</a:t>
            </a:r>
            <a:r>
              <a:rPr kumimoji="1" lang="zh-CN" altLang="en-US" sz="4000" b="1" dirty="0">
                <a:solidFill>
                  <a:schemeClr val="bg1"/>
                </a:solidFill>
                <a:cs typeface="Arial Black"/>
              </a:rPr>
              <a:t> </a:t>
            </a:r>
            <a:r>
              <a:rPr kumimoji="1" lang="en-US" altLang="zh-CN" sz="4000" b="1" dirty="0">
                <a:solidFill>
                  <a:schemeClr val="bg1"/>
                </a:solidFill>
                <a:cs typeface="Arial Black"/>
              </a:rPr>
              <a:t>YOU!</a:t>
            </a:r>
            <a:endParaRPr kumimoji="1" lang="zh-CN" altLang="en-US" sz="4000" b="1" dirty="0">
              <a:solidFill>
                <a:schemeClr val="bg1"/>
              </a:solidFill>
              <a:cs typeface="Arial Black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20640" y="3902820"/>
            <a:ext cx="2399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  <a:latin typeface="Calibri"/>
                <a:ea typeface="宋体"/>
                <a:cs typeface="Arial Black"/>
              </a:rPr>
              <a:t>PRESENTED</a:t>
            </a:r>
            <a:r>
              <a:rPr kumimoji="1" lang="zh-CN" altLang="en-US" sz="1600" dirty="0">
                <a:solidFill>
                  <a:srgbClr val="FFFFFF"/>
                </a:solidFill>
                <a:latin typeface="Calibri"/>
                <a:ea typeface="宋体"/>
                <a:cs typeface="Arial Black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Calibri"/>
                <a:ea typeface="宋体"/>
                <a:cs typeface="Arial Black"/>
              </a:rPr>
              <a:t>BY</a:t>
            </a:r>
            <a:r>
              <a:rPr kumimoji="1" lang="zh-CN" altLang="en-US" sz="1600" dirty="0">
                <a:solidFill>
                  <a:srgbClr val="FFFFFF"/>
                </a:solidFill>
                <a:latin typeface="Calibri"/>
                <a:ea typeface="宋体"/>
                <a:cs typeface="Arial Black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kumimoji="1" lang="en-US" altLang="zh-CN" sz="1600" dirty="0">
              <a:solidFill>
                <a:srgbClr val="FFFFFF"/>
              </a:solidFill>
              <a:latin typeface="Calibri"/>
              <a:ea typeface="宋体"/>
              <a:cs typeface="Arial Black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9888712" y="2907971"/>
            <a:ext cx="1099583" cy="646320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2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9" name="椭圆 18"/>
          <p:cNvSpPr/>
          <p:nvPr/>
        </p:nvSpPr>
        <p:spPr>
          <a:xfrm>
            <a:off x="1092704" y="584306"/>
            <a:ext cx="5273749" cy="527374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52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pic>
        <p:nvPicPr>
          <p:cNvPr id="20" name="图片 1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37" y="621686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524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525874" y="3725782"/>
            <a:ext cx="314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4000" b="1" dirty="0">
                <a:solidFill>
                  <a:srgbClr val="323232"/>
                </a:solidFill>
                <a:cs typeface="Arial Black"/>
              </a:rPr>
              <a:t>PART</a:t>
            </a:r>
            <a:r>
              <a:rPr kumimoji="1" lang="zh-CN" altLang="en-US" sz="4000" b="1" dirty="0">
                <a:solidFill>
                  <a:srgbClr val="323232"/>
                </a:solidFill>
                <a:cs typeface="Arial Black"/>
              </a:rPr>
              <a:t> </a:t>
            </a:r>
            <a:r>
              <a:rPr kumimoji="1" lang="en-US" altLang="zh-CN" sz="4000" b="1" dirty="0">
                <a:solidFill>
                  <a:srgbClr val="323232"/>
                </a:solidFill>
                <a:cs typeface="Arial Black"/>
              </a:rPr>
              <a:t>ONE</a:t>
            </a:r>
            <a:endParaRPr kumimoji="1" lang="zh-CN" altLang="en-US" sz="4000" b="1" dirty="0">
              <a:solidFill>
                <a:srgbClr val="323232"/>
              </a:solidFill>
              <a:cs typeface="Arial Black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773357" y="433311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zh-CN" sz="4800" dirty="0" smtClean="0"/>
              <a:t>产品</a:t>
            </a:r>
            <a:r>
              <a:rPr lang="zh-CN" altLang="zh-CN" sz="4800" dirty="0"/>
              <a:t>介绍</a:t>
            </a:r>
            <a:endParaRPr kumimoji="1" lang="zh-CN" altLang="en-US" sz="4800" b="1" dirty="0">
              <a:solidFill>
                <a:srgbClr val="323232"/>
              </a:solidFill>
              <a:latin typeface="Microsoft YaHei"/>
              <a:cs typeface="Microsoft YaHei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927213" y="1196368"/>
            <a:ext cx="2339163" cy="2339160"/>
            <a:chOff x="3694814" y="897276"/>
            <a:chExt cx="1754372" cy="1754370"/>
          </a:xfrm>
        </p:grpSpPr>
        <p:sp>
          <p:nvSpPr>
            <p:cNvPr id="22" name="椭圆 21"/>
            <p:cNvSpPr/>
            <p:nvPr/>
          </p:nvSpPr>
          <p:spPr>
            <a:xfrm>
              <a:off x="3694814" y="897276"/>
              <a:ext cx="1754372" cy="17543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23" name="组 22"/>
            <p:cNvGrpSpPr/>
            <p:nvPr/>
          </p:nvGrpSpPr>
          <p:grpSpPr>
            <a:xfrm>
              <a:off x="4014449" y="1309816"/>
              <a:ext cx="1115102" cy="936686"/>
              <a:chOff x="2127915" y="1569040"/>
              <a:chExt cx="635000" cy="533400"/>
            </a:xfrm>
          </p:grpSpPr>
          <p:sp>
            <p:nvSpPr>
              <p:cNvPr id="24" name="Freeform 108"/>
              <p:cNvSpPr>
                <a:spLocks/>
              </p:cNvSpPr>
              <p:nvPr/>
            </p:nvSpPr>
            <p:spPr bwMode="auto">
              <a:xfrm>
                <a:off x="2127915" y="1569040"/>
                <a:ext cx="635000" cy="304800"/>
              </a:xfrm>
              <a:custGeom>
                <a:avLst/>
                <a:gdLst/>
                <a:ahLst/>
                <a:cxnLst>
                  <a:cxn ang="0">
                    <a:pos x="16" y="192"/>
                  </a:cxn>
                  <a:cxn ang="0">
                    <a:pos x="26" y="188"/>
                  </a:cxn>
                  <a:cxn ang="0">
                    <a:pos x="32" y="178"/>
                  </a:cxn>
                  <a:cxn ang="0">
                    <a:pos x="110" y="142"/>
                  </a:cxn>
                  <a:cxn ang="0">
                    <a:pos x="120" y="144"/>
                  </a:cxn>
                  <a:cxn ang="0">
                    <a:pos x="126" y="144"/>
                  </a:cxn>
                  <a:cxn ang="0">
                    <a:pos x="134" y="136"/>
                  </a:cxn>
                  <a:cxn ang="0">
                    <a:pos x="136" y="128"/>
                  </a:cxn>
                  <a:cxn ang="0">
                    <a:pos x="194" y="80"/>
                  </a:cxn>
                  <a:cxn ang="0">
                    <a:pos x="200" y="80"/>
                  </a:cxn>
                  <a:cxn ang="0">
                    <a:pos x="206" y="78"/>
                  </a:cxn>
                  <a:cxn ang="0">
                    <a:pos x="264" y="112"/>
                  </a:cxn>
                  <a:cxn ang="0">
                    <a:pos x="264" y="112"/>
                  </a:cxn>
                  <a:cxn ang="0">
                    <a:pos x="268" y="124"/>
                  </a:cxn>
                  <a:cxn ang="0">
                    <a:pos x="280" y="128"/>
                  </a:cxn>
                  <a:cxn ang="0">
                    <a:pos x="286" y="128"/>
                  </a:cxn>
                  <a:cxn ang="0">
                    <a:pos x="294" y="120"/>
                  </a:cxn>
                  <a:cxn ang="0">
                    <a:pos x="296" y="112"/>
                  </a:cxn>
                  <a:cxn ang="0">
                    <a:pos x="378" y="32"/>
                  </a:cxn>
                  <a:cxn ang="0">
                    <a:pos x="384" y="32"/>
                  </a:cxn>
                  <a:cxn ang="0">
                    <a:pos x="390" y="32"/>
                  </a:cxn>
                  <a:cxn ang="0">
                    <a:pos x="398" y="24"/>
                  </a:cxn>
                  <a:cxn ang="0">
                    <a:pos x="400" y="16"/>
                  </a:cxn>
                  <a:cxn ang="0">
                    <a:pos x="394" y="6"/>
                  </a:cxn>
                  <a:cxn ang="0">
                    <a:pos x="384" y="0"/>
                  </a:cxn>
                  <a:cxn ang="0">
                    <a:pos x="376" y="2"/>
                  </a:cxn>
                  <a:cxn ang="0">
                    <a:pos x="368" y="10"/>
                  </a:cxn>
                  <a:cxn ang="0">
                    <a:pos x="368" y="16"/>
                  </a:cxn>
                  <a:cxn ang="0">
                    <a:pos x="284" y="98"/>
                  </a:cxn>
                  <a:cxn ang="0">
                    <a:pos x="280" y="96"/>
                  </a:cxn>
                  <a:cxn ang="0">
                    <a:pos x="272" y="100"/>
                  </a:cxn>
                  <a:cxn ang="0">
                    <a:pos x="216" y="66"/>
                  </a:cxn>
                  <a:cxn ang="0">
                    <a:pos x="216" y="64"/>
                  </a:cxn>
                  <a:cxn ang="0">
                    <a:pos x="210" y="54"/>
                  </a:cxn>
                  <a:cxn ang="0">
                    <a:pos x="200" y="48"/>
                  </a:cxn>
                  <a:cxn ang="0">
                    <a:pos x="192" y="50"/>
                  </a:cxn>
                  <a:cxn ang="0">
                    <a:pos x="184" y="58"/>
                  </a:cxn>
                  <a:cxn ang="0">
                    <a:pos x="184" y="64"/>
                  </a:cxn>
                  <a:cxn ang="0">
                    <a:pos x="126" y="114"/>
                  </a:cxn>
                  <a:cxn ang="0">
                    <a:pos x="120" y="112"/>
                  </a:cxn>
                  <a:cxn ang="0">
                    <a:pos x="114" y="114"/>
                  </a:cxn>
                  <a:cxn ang="0">
                    <a:pos x="104" y="122"/>
                  </a:cxn>
                  <a:cxn ang="0">
                    <a:pos x="24" y="164"/>
                  </a:cxn>
                  <a:cxn ang="0">
                    <a:pos x="20" y="162"/>
                  </a:cxn>
                  <a:cxn ang="0">
                    <a:pos x="16" y="160"/>
                  </a:cxn>
                  <a:cxn ang="0">
                    <a:pos x="4" y="166"/>
                  </a:cxn>
                  <a:cxn ang="0">
                    <a:pos x="0" y="176"/>
                  </a:cxn>
                  <a:cxn ang="0">
                    <a:pos x="0" y="184"/>
                  </a:cxn>
                  <a:cxn ang="0">
                    <a:pos x="8" y="192"/>
                  </a:cxn>
                  <a:cxn ang="0">
                    <a:pos x="16" y="192"/>
                  </a:cxn>
                </a:cxnLst>
                <a:rect l="0" t="0" r="r" b="b"/>
                <a:pathLst>
                  <a:path w="400" h="192">
                    <a:moveTo>
                      <a:pt x="16" y="192"/>
                    </a:moveTo>
                    <a:lnTo>
                      <a:pt x="16" y="192"/>
                    </a:lnTo>
                    <a:lnTo>
                      <a:pt x="22" y="192"/>
                    </a:lnTo>
                    <a:lnTo>
                      <a:pt x="26" y="188"/>
                    </a:lnTo>
                    <a:lnTo>
                      <a:pt x="30" y="184"/>
                    </a:lnTo>
                    <a:lnTo>
                      <a:pt x="32" y="178"/>
                    </a:lnTo>
                    <a:lnTo>
                      <a:pt x="110" y="142"/>
                    </a:lnTo>
                    <a:lnTo>
                      <a:pt x="110" y="142"/>
                    </a:lnTo>
                    <a:lnTo>
                      <a:pt x="114" y="144"/>
                    </a:lnTo>
                    <a:lnTo>
                      <a:pt x="120" y="144"/>
                    </a:lnTo>
                    <a:lnTo>
                      <a:pt x="120" y="144"/>
                    </a:lnTo>
                    <a:lnTo>
                      <a:pt x="126" y="144"/>
                    </a:lnTo>
                    <a:lnTo>
                      <a:pt x="130" y="140"/>
                    </a:lnTo>
                    <a:lnTo>
                      <a:pt x="134" y="136"/>
                    </a:lnTo>
                    <a:lnTo>
                      <a:pt x="136" y="128"/>
                    </a:lnTo>
                    <a:lnTo>
                      <a:pt x="136" y="128"/>
                    </a:lnTo>
                    <a:lnTo>
                      <a:pt x="134" y="126"/>
                    </a:lnTo>
                    <a:lnTo>
                      <a:pt x="194" y="80"/>
                    </a:lnTo>
                    <a:lnTo>
                      <a:pt x="194" y="80"/>
                    </a:lnTo>
                    <a:lnTo>
                      <a:pt x="200" y="80"/>
                    </a:lnTo>
                    <a:lnTo>
                      <a:pt x="200" y="80"/>
                    </a:lnTo>
                    <a:lnTo>
                      <a:pt x="206" y="78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4" y="120"/>
                    </a:lnTo>
                    <a:lnTo>
                      <a:pt x="268" y="124"/>
                    </a:lnTo>
                    <a:lnTo>
                      <a:pt x="272" y="128"/>
                    </a:lnTo>
                    <a:lnTo>
                      <a:pt x="280" y="128"/>
                    </a:lnTo>
                    <a:lnTo>
                      <a:pt x="280" y="128"/>
                    </a:lnTo>
                    <a:lnTo>
                      <a:pt x="286" y="128"/>
                    </a:lnTo>
                    <a:lnTo>
                      <a:pt x="290" y="124"/>
                    </a:lnTo>
                    <a:lnTo>
                      <a:pt x="294" y="120"/>
                    </a:lnTo>
                    <a:lnTo>
                      <a:pt x="296" y="112"/>
                    </a:lnTo>
                    <a:lnTo>
                      <a:pt x="296" y="112"/>
                    </a:lnTo>
                    <a:lnTo>
                      <a:pt x="294" y="110"/>
                    </a:lnTo>
                    <a:lnTo>
                      <a:pt x="378" y="32"/>
                    </a:lnTo>
                    <a:lnTo>
                      <a:pt x="378" y="32"/>
                    </a:lnTo>
                    <a:lnTo>
                      <a:pt x="384" y="32"/>
                    </a:lnTo>
                    <a:lnTo>
                      <a:pt x="384" y="32"/>
                    </a:lnTo>
                    <a:lnTo>
                      <a:pt x="390" y="32"/>
                    </a:lnTo>
                    <a:lnTo>
                      <a:pt x="394" y="28"/>
                    </a:lnTo>
                    <a:lnTo>
                      <a:pt x="398" y="24"/>
                    </a:lnTo>
                    <a:lnTo>
                      <a:pt x="400" y="16"/>
                    </a:lnTo>
                    <a:lnTo>
                      <a:pt x="400" y="16"/>
                    </a:lnTo>
                    <a:lnTo>
                      <a:pt x="398" y="10"/>
                    </a:lnTo>
                    <a:lnTo>
                      <a:pt x="394" y="6"/>
                    </a:lnTo>
                    <a:lnTo>
                      <a:pt x="390" y="2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76" y="2"/>
                    </a:lnTo>
                    <a:lnTo>
                      <a:pt x="372" y="6"/>
                    </a:lnTo>
                    <a:lnTo>
                      <a:pt x="368" y="10"/>
                    </a:lnTo>
                    <a:lnTo>
                      <a:pt x="368" y="16"/>
                    </a:lnTo>
                    <a:lnTo>
                      <a:pt x="368" y="16"/>
                    </a:lnTo>
                    <a:lnTo>
                      <a:pt x="368" y="20"/>
                    </a:lnTo>
                    <a:lnTo>
                      <a:pt x="284" y="98"/>
                    </a:lnTo>
                    <a:lnTo>
                      <a:pt x="284" y="98"/>
                    </a:lnTo>
                    <a:lnTo>
                      <a:pt x="280" y="96"/>
                    </a:lnTo>
                    <a:lnTo>
                      <a:pt x="280" y="96"/>
                    </a:lnTo>
                    <a:lnTo>
                      <a:pt x="272" y="100"/>
                    </a:lnTo>
                    <a:lnTo>
                      <a:pt x="216" y="66"/>
                    </a:lnTo>
                    <a:lnTo>
                      <a:pt x="216" y="66"/>
                    </a:lnTo>
                    <a:lnTo>
                      <a:pt x="216" y="64"/>
                    </a:lnTo>
                    <a:lnTo>
                      <a:pt x="216" y="64"/>
                    </a:lnTo>
                    <a:lnTo>
                      <a:pt x="214" y="58"/>
                    </a:lnTo>
                    <a:lnTo>
                      <a:pt x="210" y="54"/>
                    </a:lnTo>
                    <a:lnTo>
                      <a:pt x="206" y="50"/>
                    </a:lnTo>
                    <a:lnTo>
                      <a:pt x="200" y="48"/>
                    </a:lnTo>
                    <a:lnTo>
                      <a:pt x="200" y="48"/>
                    </a:lnTo>
                    <a:lnTo>
                      <a:pt x="192" y="50"/>
                    </a:lnTo>
                    <a:lnTo>
                      <a:pt x="188" y="54"/>
                    </a:lnTo>
                    <a:lnTo>
                      <a:pt x="184" y="58"/>
                    </a:lnTo>
                    <a:lnTo>
                      <a:pt x="184" y="64"/>
                    </a:lnTo>
                    <a:lnTo>
                      <a:pt x="184" y="64"/>
                    </a:lnTo>
                    <a:lnTo>
                      <a:pt x="184" y="68"/>
                    </a:lnTo>
                    <a:lnTo>
                      <a:pt x="126" y="114"/>
                    </a:lnTo>
                    <a:lnTo>
                      <a:pt x="126" y="114"/>
                    </a:lnTo>
                    <a:lnTo>
                      <a:pt x="120" y="112"/>
                    </a:lnTo>
                    <a:lnTo>
                      <a:pt x="120" y="112"/>
                    </a:lnTo>
                    <a:lnTo>
                      <a:pt x="114" y="114"/>
                    </a:lnTo>
                    <a:lnTo>
                      <a:pt x="108" y="118"/>
                    </a:lnTo>
                    <a:lnTo>
                      <a:pt x="104" y="122"/>
                    </a:lnTo>
                    <a:lnTo>
                      <a:pt x="104" y="128"/>
                    </a:lnTo>
                    <a:lnTo>
                      <a:pt x="24" y="164"/>
                    </a:lnTo>
                    <a:lnTo>
                      <a:pt x="24" y="164"/>
                    </a:lnTo>
                    <a:lnTo>
                      <a:pt x="20" y="162"/>
                    </a:lnTo>
                    <a:lnTo>
                      <a:pt x="16" y="160"/>
                    </a:lnTo>
                    <a:lnTo>
                      <a:pt x="16" y="160"/>
                    </a:lnTo>
                    <a:lnTo>
                      <a:pt x="8" y="162"/>
                    </a:lnTo>
                    <a:lnTo>
                      <a:pt x="4" y="166"/>
                    </a:lnTo>
                    <a:lnTo>
                      <a:pt x="0" y="170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84"/>
                    </a:lnTo>
                    <a:lnTo>
                      <a:pt x="4" y="188"/>
                    </a:lnTo>
                    <a:lnTo>
                      <a:pt x="8" y="192"/>
                    </a:lnTo>
                    <a:lnTo>
                      <a:pt x="16" y="192"/>
                    </a:lnTo>
                    <a:lnTo>
                      <a:pt x="16" y="19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5" name="Freeform 109"/>
              <p:cNvSpPr>
                <a:spLocks/>
              </p:cNvSpPr>
              <p:nvPr/>
            </p:nvSpPr>
            <p:spPr bwMode="auto">
              <a:xfrm>
                <a:off x="2127915" y="1899240"/>
                <a:ext cx="635000" cy="203200"/>
              </a:xfrm>
              <a:custGeom>
                <a:avLst/>
                <a:gdLst/>
                <a:ahLst/>
                <a:cxnLst>
                  <a:cxn ang="0">
                    <a:pos x="384" y="0"/>
                  </a:cxn>
                  <a:cxn ang="0">
                    <a:pos x="372" y="6"/>
                  </a:cxn>
                  <a:cxn ang="0">
                    <a:pos x="368" y="16"/>
                  </a:cxn>
                  <a:cxn ang="0">
                    <a:pos x="368" y="20"/>
                  </a:cxn>
                  <a:cxn ang="0">
                    <a:pos x="284" y="98"/>
                  </a:cxn>
                  <a:cxn ang="0">
                    <a:pos x="280" y="96"/>
                  </a:cxn>
                  <a:cxn ang="0">
                    <a:pos x="214" y="38"/>
                  </a:cxn>
                  <a:cxn ang="0">
                    <a:pos x="216" y="32"/>
                  </a:cxn>
                  <a:cxn ang="0">
                    <a:pos x="214" y="26"/>
                  </a:cxn>
                  <a:cxn ang="0">
                    <a:pos x="206" y="18"/>
                  </a:cxn>
                  <a:cxn ang="0">
                    <a:pos x="200" y="16"/>
                  </a:cxn>
                  <a:cxn ang="0">
                    <a:pos x="188" y="22"/>
                  </a:cxn>
                  <a:cxn ang="0">
                    <a:pos x="184" y="32"/>
                  </a:cxn>
                  <a:cxn ang="0">
                    <a:pos x="184" y="36"/>
                  </a:cxn>
                  <a:cxn ang="0">
                    <a:pos x="126" y="82"/>
                  </a:cxn>
                  <a:cxn ang="0">
                    <a:pos x="120" y="80"/>
                  </a:cxn>
                  <a:cxn ang="0">
                    <a:pos x="106" y="86"/>
                  </a:cxn>
                  <a:cxn ang="0">
                    <a:pos x="30" y="76"/>
                  </a:cxn>
                  <a:cxn ang="0">
                    <a:pos x="24" y="68"/>
                  </a:cxn>
                  <a:cxn ang="0">
                    <a:pos x="16" y="64"/>
                  </a:cxn>
                  <a:cxn ang="0">
                    <a:pos x="8" y="66"/>
                  </a:cxn>
                  <a:cxn ang="0">
                    <a:pos x="0" y="74"/>
                  </a:cxn>
                  <a:cxn ang="0">
                    <a:pos x="0" y="80"/>
                  </a:cxn>
                  <a:cxn ang="0">
                    <a:pos x="4" y="92"/>
                  </a:cxn>
                  <a:cxn ang="0">
                    <a:pos x="16" y="96"/>
                  </a:cxn>
                  <a:cxn ang="0">
                    <a:pos x="22" y="96"/>
                  </a:cxn>
                  <a:cxn ang="0">
                    <a:pos x="104" y="102"/>
                  </a:cxn>
                  <a:cxn ang="0">
                    <a:pos x="106" y="106"/>
                  </a:cxn>
                  <a:cxn ang="0">
                    <a:pos x="114" y="112"/>
                  </a:cxn>
                  <a:cxn ang="0">
                    <a:pos x="120" y="112"/>
                  </a:cxn>
                  <a:cxn ang="0">
                    <a:pos x="130" y="108"/>
                  </a:cxn>
                  <a:cxn ang="0">
                    <a:pos x="136" y="96"/>
                  </a:cxn>
                  <a:cxn ang="0">
                    <a:pos x="134" y="94"/>
                  </a:cxn>
                  <a:cxn ang="0">
                    <a:pos x="194" y="48"/>
                  </a:cxn>
                  <a:cxn ang="0">
                    <a:pos x="200" y="48"/>
                  </a:cxn>
                  <a:cxn ang="0">
                    <a:pos x="264" y="108"/>
                  </a:cxn>
                  <a:cxn ang="0">
                    <a:pos x="264" y="112"/>
                  </a:cxn>
                  <a:cxn ang="0">
                    <a:pos x="264" y="120"/>
                  </a:cxn>
                  <a:cxn ang="0">
                    <a:pos x="272" y="128"/>
                  </a:cxn>
                  <a:cxn ang="0">
                    <a:pos x="280" y="128"/>
                  </a:cxn>
                  <a:cxn ang="0">
                    <a:pos x="290" y="124"/>
                  </a:cxn>
                  <a:cxn ang="0">
                    <a:pos x="296" y="112"/>
                  </a:cxn>
                  <a:cxn ang="0">
                    <a:pos x="294" y="110"/>
                  </a:cxn>
                  <a:cxn ang="0">
                    <a:pos x="378" y="32"/>
                  </a:cxn>
                  <a:cxn ang="0">
                    <a:pos x="384" y="32"/>
                  </a:cxn>
                  <a:cxn ang="0">
                    <a:pos x="394" y="28"/>
                  </a:cxn>
                  <a:cxn ang="0">
                    <a:pos x="400" y="16"/>
                  </a:cxn>
                  <a:cxn ang="0">
                    <a:pos x="398" y="10"/>
                  </a:cxn>
                  <a:cxn ang="0">
                    <a:pos x="390" y="2"/>
                  </a:cxn>
                  <a:cxn ang="0">
                    <a:pos x="384" y="0"/>
                  </a:cxn>
                </a:cxnLst>
                <a:rect l="0" t="0" r="r" b="b"/>
                <a:pathLst>
                  <a:path w="400" h="128">
                    <a:moveTo>
                      <a:pt x="384" y="0"/>
                    </a:moveTo>
                    <a:lnTo>
                      <a:pt x="384" y="0"/>
                    </a:lnTo>
                    <a:lnTo>
                      <a:pt x="376" y="2"/>
                    </a:lnTo>
                    <a:lnTo>
                      <a:pt x="372" y="6"/>
                    </a:lnTo>
                    <a:lnTo>
                      <a:pt x="368" y="10"/>
                    </a:lnTo>
                    <a:lnTo>
                      <a:pt x="368" y="16"/>
                    </a:lnTo>
                    <a:lnTo>
                      <a:pt x="368" y="16"/>
                    </a:lnTo>
                    <a:lnTo>
                      <a:pt x="368" y="20"/>
                    </a:lnTo>
                    <a:lnTo>
                      <a:pt x="284" y="98"/>
                    </a:lnTo>
                    <a:lnTo>
                      <a:pt x="284" y="98"/>
                    </a:lnTo>
                    <a:lnTo>
                      <a:pt x="280" y="96"/>
                    </a:lnTo>
                    <a:lnTo>
                      <a:pt x="280" y="96"/>
                    </a:lnTo>
                    <a:lnTo>
                      <a:pt x="276" y="98"/>
                    </a:lnTo>
                    <a:lnTo>
                      <a:pt x="214" y="38"/>
                    </a:lnTo>
                    <a:lnTo>
                      <a:pt x="214" y="38"/>
                    </a:lnTo>
                    <a:lnTo>
                      <a:pt x="216" y="32"/>
                    </a:lnTo>
                    <a:lnTo>
                      <a:pt x="216" y="32"/>
                    </a:lnTo>
                    <a:lnTo>
                      <a:pt x="214" y="26"/>
                    </a:lnTo>
                    <a:lnTo>
                      <a:pt x="210" y="22"/>
                    </a:lnTo>
                    <a:lnTo>
                      <a:pt x="206" y="18"/>
                    </a:lnTo>
                    <a:lnTo>
                      <a:pt x="200" y="16"/>
                    </a:lnTo>
                    <a:lnTo>
                      <a:pt x="200" y="16"/>
                    </a:lnTo>
                    <a:lnTo>
                      <a:pt x="192" y="18"/>
                    </a:lnTo>
                    <a:lnTo>
                      <a:pt x="188" y="22"/>
                    </a:lnTo>
                    <a:lnTo>
                      <a:pt x="184" y="26"/>
                    </a:lnTo>
                    <a:lnTo>
                      <a:pt x="184" y="32"/>
                    </a:lnTo>
                    <a:lnTo>
                      <a:pt x="184" y="32"/>
                    </a:lnTo>
                    <a:lnTo>
                      <a:pt x="184" y="36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20" y="80"/>
                    </a:lnTo>
                    <a:lnTo>
                      <a:pt x="120" y="80"/>
                    </a:lnTo>
                    <a:lnTo>
                      <a:pt x="112" y="82"/>
                    </a:lnTo>
                    <a:lnTo>
                      <a:pt x="106" y="86"/>
                    </a:lnTo>
                    <a:lnTo>
                      <a:pt x="30" y="76"/>
                    </a:lnTo>
                    <a:lnTo>
                      <a:pt x="30" y="76"/>
                    </a:lnTo>
                    <a:lnTo>
                      <a:pt x="28" y="72"/>
                    </a:lnTo>
                    <a:lnTo>
                      <a:pt x="24" y="68"/>
                    </a:lnTo>
                    <a:lnTo>
                      <a:pt x="20" y="66"/>
                    </a:lnTo>
                    <a:lnTo>
                      <a:pt x="16" y="64"/>
                    </a:lnTo>
                    <a:lnTo>
                      <a:pt x="16" y="64"/>
                    </a:lnTo>
                    <a:lnTo>
                      <a:pt x="8" y="66"/>
                    </a:lnTo>
                    <a:lnTo>
                      <a:pt x="4" y="70"/>
                    </a:lnTo>
                    <a:lnTo>
                      <a:pt x="0" y="74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88"/>
                    </a:lnTo>
                    <a:lnTo>
                      <a:pt x="4" y="92"/>
                    </a:lnTo>
                    <a:lnTo>
                      <a:pt x="8" y="96"/>
                    </a:lnTo>
                    <a:lnTo>
                      <a:pt x="16" y="96"/>
                    </a:lnTo>
                    <a:lnTo>
                      <a:pt x="16" y="96"/>
                    </a:lnTo>
                    <a:lnTo>
                      <a:pt x="22" y="96"/>
                    </a:lnTo>
                    <a:lnTo>
                      <a:pt x="28" y="90"/>
                    </a:lnTo>
                    <a:lnTo>
                      <a:pt x="104" y="102"/>
                    </a:lnTo>
                    <a:lnTo>
                      <a:pt x="104" y="102"/>
                    </a:lnTo>
                    <a:lnTo>
                      <a:pt x="106" y="106"/>
                    </a:lnTo>
                    <a:lnTo>
                      <a:pt x="110" y="110"/>
                    </a:lnTo>
                    <a:lnTo>
                      <a:pt x="114" y="112"/>
                    </a:lnTo>
                    <a:lnTo>
                      <a:pt x="120" y="112"/>
                    </a:lnTo>
                    <a:lnTo>
                      <a:pt x="120" y="112"/>
                    </a:lnTo>
                    <a:lnTo>
                      <a:pt x="126" y="112"/>
                    </a:lnTo>
                    <a:lnTo>
                      <a:pt x="130" y="108"/>
                    </a:lnTo>
                    <a:lnTo>
                      <a:pt x="134" y="104"/>
                    </a:lnTo>
                    <a:lnTo>
                      <a:pt x="136" y="96"/>
                    </a:lnTo>
                    <a:lnTo>
                      <a:pt x="136" y="96"/>
                    </a:lnTo>
                    <a:lnTo>
                      <a:pt x="134" y="94"/>
                    </a:lnTo>
                    <a:lnTo>
                      <a:pt x="194" y="48"/>
                    </a:lnTo>
                    <a:lnTo>
                      <a:pt x="194" y="48"/>
                    </a:lnTo>
                    <a:lnTo>
                      <a:pt x="200" y="48"/>
                    </a:lnTo>
                    <a:lnTo>
                      <a:pt x="200" y="48"/>
                    </a:lnTo>
                    <a:lnTo>
                      <a:pt x="204" y="48"/>
                    </a:lnTo>
                    <a:lnTo>
                      <a:pt x="264" y="108"/>
                    </a:lnTo>
                    <a:lnTo>
                      <a:pt x="264" y="108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4" y="120"/>
                    </a:lnTo>
                    <a:lnTo>
                      <a:pt x="268" y="124"/>
                    </a:lnTo>
                    <a:lnTo>
                      <a:pt x="272" y="128"/>
                    </a:lnTo>
                    <a:lnTo>
                      <a:pt x="280" y="128"/>
                    </a:lnTo>
                    <a:lnTo>
                      <a:pt x="280" y="128"/>
                    </a:lnTo>
                    <a:lnTo>
                      <a:pt x="286" y="128"/>
                    </a:lnTo>
                    <a:lnTo>
                      <a:pt x="290" y="124"/>
                    </a:lnTo>
                    <a:lnTo>
                      <a:pt x="294" y="120"/>
                    </a:lnTo>
                    <a:lnTo>
                      <a:pt x="296" y="112"/>
                    </a:lnTo>
                    <a:lnTo>
                      <a:pt x="296" y="112"/>
                    </a:lnTo>
                    <a:lnTo>
                      <a:pt x="294" y="110"/>
                    </a:lnTo>
                    <a:lnTo>
                      <a:pt x="378" y="32"/>
                    </a:lnTo>
                    <a:lnTo>
                      <a:pt x="378" y="32"/>
                    </a:lnTo>
                    <a:lnTo>
                      <a:pt x="384" y="32"/>
                    </a:lnTo>
                    <a:lnTo>
                      <a:pt x="384" y="32"/>
                    </a:lnTo>
                    <a:lnTo>
                      <a:pt x="390" y="32"/>
                    </a:lnTo>
                    <a:lnTo>
                      <a:pt x="394" y="28"/>
                    </a:lnTo>
                    <a:lnTo>
                      <a:pt x="398" y="24"/>
                    </a:lnTo>
                    <a:lnTo>
                      <a:pt x="400" y="16"/>
                    </a:lnTo>
                    <a:lnTo>
                      <a:pt x="400" y="16"/>
                    </a:lnTo>
                    <a:lnTo>
                      <a:pt x="398" y="10"/>
                    </a:lnTo>
                    <a:lnTo>
                      <a:pt x="394" y="6"/>
                    </a:lnTo>
                    <a:lnTo>
                      <a:pt x="390" y="2"/>
                    </a:lnTo>
                    <a:lnTo>
                      <a:pt x="384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845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024313" y="264636"/>
            <a:ext cx="6022971" cy="795270"/>
          </a:xfrm>
        </p:spPr>
        <p:txBody>
          <a:bodyPr/>
          <a:lstStyle/>
          <a:p>
            <a:pPr lvl="0"/>
            <a:r>
              <a:rPr lang="zh-CN" altLang="zh-CN" sz="4400" dirty="0"/>
              <a:t>产品介绍</a:t>
            </a:r>
            <a:endParaRPr kumimoji="1" lang="zh-CN" altLang="en-US" sz="4400" b="1" dirty="0">
              <a:solidFill>
                <a:srgbClr val="323232"/>
              </a:solidFill>
              <a:latin typeface="Microsoft YaHei"/>
              <a:cs typeface="Microsoft YaHe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1651" y="1734200"/>
            <a:ext cx="1556836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667" b="1" dirty="0" smtClean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产品</a:t>
            </a:r>
            <a:r>
              <a:rPr kumimoji="1" lang="zh-CN" altLang="zh-CN" sz="2667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定义</a:t>
            </a:r>
          </a:p>
        </p:txBody>
      </p:sp>
      <p:cxnSp>
        <p:nvCxnSpPr>
          <p:cNvPr id="5" name="直线连接符 4"/>
          <p:cNvCxnSpPr/>
          <p:nvPr/>
        </p:nvCxnSpPr>
        <p:spPr>
          <a:xfrm>
            <a:off x="451652" y="2318905"/>
            <a:ext cx="5899455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1652" y="2420943"/>
            <a:ext cx="61337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</a:rPr>
              <a:t>本产品是一个实现暨南大学教材申报功能的网站。学校每学期都需要订教材，由于流程繁琐，容易出现纰漏，故我们开发了这款流水线式产品，将教材申报的各个流程集成为网站的功能模块，方便学校工作的进行</a:t>
            </a:r>
            <a:r>
              <a:rPr lang="zh-CN" altLang="zh-CN" sz="2000" dirty="0" smtClean="0">
                <a:solidFill>
                  <a:schemeClr val="bg1"/>
                </a:solidFill>
              </a:rPr>
              <a:t>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</a:rPr>
              <a:t>　</a:t>
            </a:r>
            <a:r>
              <a:rPr lang="zh-CN" altLang="en-US" sz="2000" dirty="0" smtClean="0">
                <a:solidFill>
                  <a:schemeClr val="bg1"/>
                </a:solidFill>
              </a:rPr>
              <a:t>产品的</a:t>
            </a:r>
            <a:r>
              <a:rPr lang="zh-CN" altLang="zh-CN" sz="2000" dirty="0" smtClean="0">
                <a:solidFill>
                  <a:schemeClr val="bg1"/>
                </a:solidFill>
              </a:rPr>
              <a:t>软件</a:t>
            </a:r>
            <a:r>
              <a:rPr lang="zh-CN" altLang="zh-CN" sz="2000" dirty="0">
                <a:solidFill>
                  <a:schemeClr val="bg1"/>
                </a:solidFill>
              </a:rPr>
              <a:t>设计与</a:t>
            </a:r>
            <a:r>
              <a:rPr lang="zh-CN" altLang="zh-CN" sz="2000" dirty="0" smtClean="0">
                <a:solidFill>
                  <a:schemeClr val="bg1"/>
                </a:solidFill>
              </a:rPr>
              <a:t>开发</a:t>
            </a:r>
            <a:r>
              <a:rPr lang="zh-CN" altLang="en-US" sz="2000" dirty="0" smtClean="0">
                <a:solidFill>
                  <a:schemeClr val="bg1"/>
                </a:solidFill>
              </a:rPr>
              <a:t>均</a:t>
            </a:r>
            <a:r>
              <a:rPr lang="zh-CN" altLang="zh-CN" sz="2000" dirty="0" smtClean="0">
                <a:solidFill>
                  <a:schemeClr val="bg1"/>
                </a:solidFill>
              </a:rPr>
              <a:t>符合</a:t>
            </a:r>
            <a:r>
              <a:rPr lang="zh-CN" altLang="zh-CN" sz="2000" dirty="0">
                <a:solidFill>
                  <a:schemeClr val="bg1"/>
                </a:solidFill>
              </a:rPr>
              <a:t>国家软件行业标准，支持</a:t>
            </a:r>
            <a:r>
              <a:rPr lang="en-US" altLang="zh-CN" sz="2000" dirty="0" err="1">
                <a:solidFill>
                  <a:schemeClr val="bg1"/>
                </a:solidFill>
              </a:rPr>
              <a:t>JSR168</a:t>
            </a:r>
            <a:r>
              <a:rPr lang="zh-CN" altLang="zh-CN" sz="2000" dirty="0">
                <a:solidFill>
                  <a:schemeClr val="bg1"/>
                </a:solidFill>
              </a:rPr>
              <a:t>规范和（或）</a:t>
            </a:r>
            <a:r>
              <a:rPr lang="en-US" altLang="zh-CN" sz="2000" dirty="0" err="1">
                <a:solidFill>
                  <a:schemeClr val="bg1"/>
                </a:solidFill>
              </a:rPr>
              <a:t>WSRP</a:t>
            </a:r>
            <a:r>
              <a:rPr lang="zh-CN" altLang="zh-CN" sz="2000" dirty="0">
                <a:solidFill>
                  <a:schemeClr val="bg1"/>
                </a:solidFill>
              </a:rPr>
              <a:t>规范。软件的设计、开发、测试、实施和管理流程符合国际</a:t>
            </a:r>
            <a:r>
              <a:rPr lang="en-US" altLang="zh-CN" sz="2000" dirty="0">
                <a:solidFill>
                  <a:schemeClr val="bg1"/>
                </a:solidFill>
              </a:rPr>
              <a:t>ISO</a:t>
            </a:r>
            <a:r>
              <a:rPr lang="zh-CN" altLang="zh-CN" sz="2000" dirty="0">
                <a:solidFill>
                  <a:schemeClr val="bg1"/>
                </a:solidFill>
              </a:rPr>
              <a:t>质量管理认证标准和</a:t>
            </a:r>
            <a:r>
              <a:rPr lang="en-US" altLang="zh-CN" sz="2000" dirty="0" err="1">
                <a:solidFill>
                  <a:schemeClr val="bg1"/>
                </a:solidFill>
              </a:rPr>
              <a:t>CMMI</a:t>
            </a:r>
            <a:r>
              <a:rPr lang="zh-CN" altLang="zh-CN" sz="2000" dirty="0">
                <a:solidFill>
                  <a:schemeClr val="bg1"/>
                </a:solidFill>
              </a:rPr>
              <a:t>认证标准。</a:t>
            </a:r>
          </a:p>
          <a:p>
            <a:pPr>
              <a:lnSpc>
                <a:spcPct val="150000"/>
              </a:lnSpc>
            </a:pPr>
            <a:endParaRPr lang="zh-CN" altLang="zh-CN" sz="2000" dirty="0">
              <a:solidFill>
                <a:schemeClr val="bg1"/>
              </a:solidFill>
            </a:endParaRPr>
          </a:p>
        </p:txBody>
      </p:sp>
      <p:pic>
        <p:nvPicPr>
          <p:cNvPr id="8" name="图片 7" descr="IMG_224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770" y="2318905"/>
            <a:ext cx="5244336" cy="349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632953" y="282221"/>
            <a:ext cx="5196495" cy="698555"/>
          </a:xfrm>
        </p:spPr>
        <p:txBody>
          <a:bodyPr/>
          <a:lstStyle/>
          <a:p>
            <a:r>
              <a:rPr lang="zh-CN" altLang="zh-CN" sz="4000" dirty="0"/>
              <a:t> 产品主要功能和特色</a:t>
            </a:r>
            <a:endParaRPr kumimoji="1" lang="zh-CN" altLang="en-US" sz="4000" b="1" dirty="0"/>
          </a:p>
        </p:txBody>
      </p:sp>
      <p:grpSp>
        <p:nvGrpSpPr>
          <p:cNvPr id="4" name="组 3"/>
          <p:cNvGrpSpPr/>
          <p:nvPr/>
        </p:nvGrpSpPr>
        <p:grpSpPr>
          <a:xfrm>
            <a:off x="830528" y="2110749"/>
            <a:ext cx="3424156" cy="3394463"/>
            <a:chOff x="836142" y="2356202"/>
            <a:chExt cx="2354275" cy="2333859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1" name="椭圆 20"/>
          <p:cNvSpPr>
            <a:spLocks noChangeAspect="1"/>
          </p:cNvSpPr>
          <p:nvPr/>
        </p:nvSpPr>
        <p:spPr>
          <a:xfrm>
            <a:off x="4503085" y="2243997"/>
            <a:ext cx="501571" cy="5015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67" b="1" dirty="0">
                <a:solidFill>
                  <a:schemeClr val="bg1"/>
                </a:solidFill>
              </a:rPr>
              <a:t>1</a:t>
            </a:r>
            <a:endParaRPr lang="zh-CN" altLang="en-US" sz="1867" b="1" dirty="0">
              <a:solidFill>
                <a:schemeClr val="bg1"/>
              </a:solidFill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4503085" y="3198792"/>
            <a:ext cx="501571" cy="5015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67" b="1" dirty="0">
                <a:solidFill>
                  <a:schemeClr val="bg1"/>
                </a:solidFill>
              </a:rPr>
              <a:t>2</a:t>
            </a:r>
            <a:endParaRPr lang="zh-CN" altLang="en-US" sz="1867" b="1" dirty="0">
              <a:solidFill>
                <a:schemeClr val="bg1"/>
              </a:solidFill>
            </a:endParaRPr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4503085" y="4153587"/>
            <a:ext cx="501571" cy="5015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67" b="1" dirty="0">
                <a:solidFill>
                  <a:schemeClr val="bg1"/>
                </a:solidFill>
              </a:rPr>
              <a:t>3</a:t>
            </a:r>
            <a:endParaRPr lang="zh-CN" altLang="en-US" sz="1867" b="1" dirty="0">
              <a:solidFill>
                <a:schemeClr val="bg1"/>
              </a:solidFill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5161234" y="2153148"/>
            <a:ext cx="303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50000"/>
              </a:lnSpc>
              <a:defRPr/>
            </a:pPr>
            <a:r>
              <a:rPr lang="zh-CN" altLang="zh-CN" sz="1600" dirty="0">
                <a:solidFill>
                  <a:schemeClr val="bg1"/>
                </a:solidFill>
              </a:rPr>
              <a:t>教务秘书端老师</a:t>
            </a:r>
            <a:r>
              <a:rPr lang="zh-CN" altLang="zh-CN" sz="1600" dirty="0" smtClean="0">
                <a:solidFill>
                  <a:schemeClr val="bg1"/>
                </a:solidFill>
              </a:rPr>
              <a:t>登录</a:t>
            </a:r>
            <a:r>
              <a:rPr lang="zh-CN" altLang="en-US" sz="1600" dirty="0" smtClean="0">
                <a:solidFill>
                  <a:schemeClr val="bg1"/>
                </a:solidFill>
              </a:rPr>
              <a:t>端</a:t>
            </a:r>
            <a:endParaRPr lang="en-US" altLang="zh-CN" sz="1600" b="1" dirty="0">
              <a:solidFill>
                <a:schemeClr val="bg1"/>
              </a:solidFill>
              <a:latin typeface="Arial"/>
              <a:ea typeface="微软雅黑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61229" y="2546703"/>
            <a:ext cx="59237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400" dirty="0" smtClean="0">
                <a:solidFill>
                  <a:schemeClr val="bg1"/>
                </a:solidFill>
              </a:rPr>
              <a:t>拥有课程信息数据录入，数据审核，消息通知的权限，以及接收消息的功能。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lvl="0"/>
            <a:endParaRPr lang="zh-CN" altLang="zh-CN" sz="1400" dirty="0">
              <a:solidFill>
                <a:schemeClr val="bg1"/>
              </a:solidFill>
            </a:endParaRPr>
          </a:p>
        </p:txBody>
      </p:sp>
      <p:sp>
        <p:nvSpPr>
          <p:cNvPr id="26" name="文本框 8"/>
          <p:cNvSpPr txBox="1"/>
          <p:nvPr/>
        </p:nvSpPr>
        <p:spPr>
          <a:xfrm>
            <a:off x="5161234" y="3118295"/>
            <a:ext cx="303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50000"/>
              </a:lnSpc>
              <a:defRPr/>
            </a:pPr>
            <a:r>
              <a:rPr lang="zh-CN" altLang="zh-CN" sz="1600" dirty="0">
                <a:solidFill>
                  <a:schemeClr val="bg1"/>
                </a:solidFill>
              </a:rPr>
              <a:t>普通教师端</a:t>
            </a:r>
            <a:r>
              <a:rPr lang="zh-CN" altLang="zh-CN" sz="1600" dirty="0" smtClean="0">
                <a:solidFill>
                  <a:schemeClr val="bg1"/>
                </a:solidFill>
              </a:rPr>
              <a:t>登录</a:t>
            </a:r>
            <a:r>
              <a:rPr lang="zh-CN" altLang="en-US" sz="1600" dirty="0">
                <a:solidFill>
                  <a:schemeClr val="bg1"/>
                </a:solidFill>
              </a:rPr>
              <a:t>端</a:t>
            </a:r>
            <a:endParaRPr lang="en-US" altLang="zh-CN" sz="1600" b="1" dirty="0">
              <a:solidFill>
                <a:schemeClr val="bg1"/>
              </a:solidFill>
              <a:latin typeface="Arial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61230" y="3435555"/>
            <a:ext cx="5923701" cy="359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拥有</a:t>
            </a:r>
            <a:r>
              <a:rPr lang="zh-CN" altLang="en-US" sz="1333" dirty="0" smtClean="0">
                <a:solidFill>
                  <a:schemeClr val="bg1"/>
                </a:solidFill>
              </a:rPr>
              <a:t>填报教材的权限，以及接收消息，意见反馈的功能。</a:t>
            </a:r>
            <a:endParaRPr lang="zh-CN" altLang="en-US" sz="1333" dirty="0">
              <a:solidFill>
                <a:schemeClr val="bg1"/>
              </a:solidFill>
            </a:endParaRPr>
          </a:p>
        </p:txBody>
      </p:sp>
      <p:sp>
        <p:nvSpPr>
          <p:cNvPr id="28" name="文本框 8"/>
          <p:cNvSpPr txBox="1"/>
          <p:nvPr/>
        </p:nvSpPr>
        <p:spPr>
          <a:xfrm>
            <a:off x="5161229" y="4051259"/>
            <a:ext cx="3033601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50000"/>
              </a:lnSpc>
              <a:defRPr/>
            </a:pPr>
            <a:r>
              <a:rPr lang="zh-CN" altLang="zh-CN" sz="1600" dirty="0">
                <a:solidFill>
                  <a:schemeClr val="bg1"/>
                </a:solidFill>
              </a:rPr>
              <a:t>教材科</a:t>
            </a:r>
            <a:r>
              <a:rPr lang="zh-CN" altLang="zh-CN" sz="1600" dirty="0" smtClean="0">
                <a:solidFill>
                  <a:schemeClr val="bg1"/>
                </a:solidFill>
              </a:rPr>
              <a:t>老师登录</a:t>
            </a:r>
            <a:r>
              <a:rPr lang="zh-CN" altLang="en-US" sz="1600" dirty="0" smtClean="0">
                <a:solidFill>
                  <a:schemeClr val="bg1"/>
                </a:solidFill>
              </a:rPr>
              <a:t>端</a:t>
            </a:r>
            <a:endParaRPr lang="en-US" altLang="zh-CN" sz="1600" b="1" dirty="0">
              <a:solidFill>
                <a:schemeClr val="bg1"/>
              </a:solidFill>
              <a:latin typeface="Arial"/>
              <a:ea typeface="微软雅黑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61227" y="4368517"/>
            <a:ext cx="5923701" cy="359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 smtClean="0">
                <a:solidFill>
                  <a:schemeClr val="bg1"/>
                </a:solidFill>
              </a:rPr>
              <a:t>拥有接收消息的功能，以及消息通知，提交信息到出版社的权限</a:t>
            </a:r>
            <a:endParaRPr lang="zh-CN" altLang="en-US" sz="1333" dirty="0">
              <a:solidFill>
                <a:schemeClr val="bg1"/>
              </a:solidFill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4503085" y="5081444"/>
            <a:ext cx="501571" cy="5015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67" b="1" dirty="0">
                <a:solidFill>
                  <a:schemeClr val="bg1"/>
                </a:solidFill>
              </a:rPr>
              <a:t>4</a:t>
            </a:r>
            <a:endParaRPr lang="zh-CN" altLang="en-US" sz="1867" b="1" dirty="0">
              <a:solidFill>
                <a:schemeClr val="bg1"/>
              </a:solidFill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5161240" y="4948323"/>
            <a:ext cx="303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Arial"/>
                <a:ea typeface="微软雅黑"/>
              </a:rPr>
              <a:t>教研室主任和副院长登录端</a:t>
            </a:r>
            <a:endParaRPr lang="en-US" altLang="zh-CN" sz="1600" b="1" dirty="0">
              <a:solidFill>
                <a:schemeClr val="bg1"/>
              </a:solidFill>
              <a:latin typeface="Arial"/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61238" y="5265581"/>
            <a:ext cx="5923701" cy="359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 smtClean="0">
                <a:solidFill>
                  <a:schemeClr val="bg1"/>
                </a:solidFill>
              </a:rPr>
              <a:t>有对申报的教材或课程的确认和驳回的权限</a:t>
            </a:r>
            <a:endParaRPr lang="zh-CN" altLang="en-US" sz="1333" dirty="0">
              <a:solidFill>
                <a:schemeClr val="bg1"/>
              </a:solidFill>
            </a:endParaRPr>
          </a:p>
        </p:txBody>
      </p:sp>
      <p:sp>
        <p:nvSpPr>
          <p:cNvPr id="36" name="文本框 8"/>
          <p:cNvSpPr txBox="1"/>
          <p:nvPr/>
        </p:nvSpPr>
        <p:spPr>
          <a:xfrm>
            <a:off x="4503085" y="1541534"/>
            <a:ext cx="3033601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50000"/>
              </a:lnSpc>
              <a:defRPr/>
            </a:pPr>
            <a:r>
              <a:rPr lang="zh-CN" altLang="zh-CN" sz="2000" dirty="0" smtClean="0">
                <a:solidFill>
                  <a:schemeClr val="bg1"/>
                </a:solidFill>
              </a:rPr>
              <a:t>用</a:t>
            </a:r>
            <a:r>
              <a:rPr lang="zh-CN" altLang="en-US" sz="2000" dirty="0" smtClean="0">
                <a:solidFill>
                  <a:schemeClr val="bg1"/>
                </a:solidFill>
              </a:rPr>
              <a:t>户</a:t>
            </a:r>
            <a:r>
              <a:rPr lang="zh-CN" altLang="zh-CN" sz="2000" dirty="0" smtClean="0">
                <a:solidFill>
                  <a:schemeClr val="bg1"/>
                </a:solidFill>
              </a:rPr>
              <a:t>登录</a:t>
            </a:r>
            <a:endParaRPr lang="en-US" altLang="zh-CN" sz="2000" b="1" dirty="0">
              <a:solidFill>
                <a:schemeClr val="bg1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338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 descr="C:\Users\Wendy\AppData\Local\Temp\1507452672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69" y="-35266"/>
            <a:ext cx="9785317" cy="689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4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645288" y="332386"/>
            <a:ext cx="4781536" cy="622355"/>
          </a:xfrm>
        </p:spPr>
        <p:txBody>
          <a:bodyPr/>
          <a:lstStyle/>
          <a:p>
            <a:r>
              <a:rPr kumimoji="1" lang="zh-CN" altLang="en-US" sz="4000" b="1" dirty="0" smtClean="0"/>
              <a:t>市场需求</a:t>
            </a:r>
            <a:endParaRPr kumimoji="1" lang="zh-CN" altLang="en-US" sz="4000" b="1" dirty="0"/>
          </a:p>
        </p:txBody>
      </p:sp>
      <p:sp>
        <p:nvSpPr>
          <p:cNvPr id="34" name="Freeform 209"/>
          <p:cNvSpPr>
            <a:spLocks noEditPoints="1"/>
          </p:cNvSpPr>
          <p:nvPr/>
        </p:nvSpPr>
        <p:spPr bwMode="auto">
          <a:xfrm>
            <a:off x="808717" y="1924080"/>
            <a:ext cx="462151" cy="397497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5" name="文本框 34"/>
          <p:cNvSpPr txBox="1"/>
          <p:nvPr/>
        </p:nvSpPr>
        <p:spPr>
          <a:xfrm>
            <a:off x="1531968" y="1737300"/>
            <a:ext cx="6662461" cy="4539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>
                <a:solidFill>
                  <a:schemeClr val="bg1"/>
                </a:solidFill>
              </a:rPr>
              <a:t>一方面，暨南大学作为一个</a:t>
            </a:r>
            <a:r>
              <a:rPr lang="en-US" altLang="zh-CN" sz="2800" dirty="0">
                <a:solidFill>
                  <a:schemeClr val="bg1"/>
                </a:solidFill>
              </a:rPr>
              <a:t>211</a:t>
            </a:r>
            <a:r>
              <a:rPr lang="zh-CN" altLang="zh-CN" sz="2800" dirty="0">
                <a:solidFill>
                  <a:schemeClr val="bg1"/>
                </a:solidFill>
              </a:rPr>
              <a:t>综合性大学，在广东省内拥有</a:t>
            </a:r>
            <a:r>
              <a:rPr lang="en-US" altLang="zh-CN" sz="2800" dirty="0">
                <a:solidFill>
                  <a:schemeClr val="bg1"/>
                </a:solidFill>
              </a:rPr>
              <a:t>5</a:t>
            </a:r>
            <a:r>
              <a:rPr lang="zh-CN" altLang="zh-CN" sz="2800" dirty="0">
                <a:solidFill>
                  <a:schemeClr val="bg1"/>
                </a:solidFill>
              </a:rPr>
              <a:t>个校区，设有本科专业</a:t>
            </a:r>
            <a:r>
              <a:rPr lang="en-US" altLang="zh-CN" sz="2800" dirty="0">
                <a:solidFill>
                  <a:schemeClr val="bg1"/>
                </a:solidFill>
              </a:rPr>
              <a:t>74</a:t>
            </a:r>
            <a:r>
              <a:rPr lang="zh-CN" altLang="zh-CN" sz="2800" dirty="0">
                <a:solidFill>
                  <a:schemeClr val="bg1"/>
                </a:solidFill>
              </a:rPr>
              <a:t>个，专科专业</a:t>
            </a: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zh-CN" sz="2800" dirty="0">
                <a:solidFill>
                  <a:schemeClr val="bg1"/>
                </a:solidFill>
              </a:rPr>
              <a:t>个。每个专业都有其自己特有的教材，因此各种教材比较繁杂，在教材人工申报过程中容易出现错漏，通过教材申报系统能够通过数据库的限制有效地减少错漏的机率。</a:t>
            </a:r>
          </a:p>
        </p:txBody>
      </p:sp>
      <p:sp>
        <p:nvSpPr>
          <p:cNvPr id="36" name="Freeform 209"/>
          <p:cNvSpPr>
            <a:spLocks noEditPoints="1"/>
          </p:cNvSpPr>
          <p:nvPr/>
        </p:nvSpPr>
        <p:spPr bwMode="auto">
          <a:xfrm>
            <a:off x="808717" y="2662548"/>
            <a:ext cx="462151" cy="397497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8" name="Freeform 209"/>
          <p:cNvSpPr>
            <a:spLocks noEditPoints="1"/>
          </p:cNvSpPr>
          <p:nvPr/>
        </p:nvSpPr>
        <p:spPr bwMode="auto">
          <a:xfrm>
            <a:off x="808717" y="3401016"/>
            <a:ext cx="462151" cy="397497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0" name="Freeform 209"/>
          <p:cNvSpPr>
            <a:spLocks noEditPoints="1"/>
          </p:cNvSpPr>
          <p:nvPr/>
        </p:nvSpPr>
        <p:spPr bwMode="auto">
          <a:xfrm>
            <a:off x="808717" y="4139484"/>
            <a:ext cx="462151" cy="397497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2" name="Freeform 209"/>
          <p:cNvSpPr>
            <a:spLocks noEditPoints="1"/>
          </p:cNvSpPr>
          <p:nvPr/>
        </p:nvSpPr>
        <p:spPr bwMode="auto">
          <a:xfrm>
            <a:off x="808717" y="4877952"/>
            <a:ext cx="462151" cy="397497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4" name="Freeform 209"/>
          <p:cNvSpPr>
            <a:spLocks noEditPoints="1"/>
          </p:cNvSpPr>
          <p:nvPr/>
        </p:nvSpPr>
        <p:spPr bwMode="auto">
          <a:xfrm>
            <a:off x="808717" y="5616421"/>
            <a:ext cx="462151" cy="397497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grpSp>
        <p:nvGrpSpPr>
          <p:cNvPr id="47" name="组 46"/>
          <p:cNvGrpSpPr/>
          <p:nvPr/>
        </p:nvGrpSpPr>
        <p:grpSpPr>
          <a:xfrm>
            <a:off x="8674274" y="3202647"/>
            <a:ext cx="1099583" cy="646320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48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01357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0"/>
          <p:cNvSpPr txBox="1"/>
          <p:nvPr/>
        </p:nvSpPr>
        <p:spPr>
          <a:xfrm>
            <a:off x="1449317" y="1514618"/>
            <a:ext cx="8653043" cy="4653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</a:rPr>
              <a:t>另一方面，暨南大学在每学期中，教务秘书依照教研室主任的要求（参照培养计划）就安排好下学期的课程（专业，课程，任课教师，大致学生人数录入）。课程安排完毕后，教材科老师通知老师们为自己的课程填报教材。为确保教材的合理性，教研室主任需要签字确认，分管教学的副院长确认。然后汇总到教学秘书那儿，最后提交给教材科。教材科汇总所有教材，去出版社订购。整个教材申报的过程由人工操作，并在线下受各种环境因素影响，相当繁琐，造成人力财力物力和时间的浪费。并且每学期都存在重复工作的现象，因此很需要开发一个这个一个网站，在线上完成这个流水线式的工作，实现我们的教材申报功能。通过这个网站来实现复杂的教材申报功能，能够有效地提高教材申报的效率。</a:t>
            </a:r>
          </a:p>
        </p:txBody>
      </p:sp>
      <p:sp>
        <p:nvSpPr>
          <p:cNvPr id="5" name="文本占位符 1"/>
          <p:cNvSpPr txBox="1">
            <a:spLocks/>
          </p:cNvSpPr>
          <p:nvPr/>
        </p:nvSpPr>
        <p:spPr>
          <a:xfrm>
            <a:off x="3645288" y="332386"/>
            <a:ext cx="4781536" cy="62235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4000" b="1" smtClean="0"/>
              <a:t>市场需求</a:t>
            </a:r>
            <a:endParaRPr kumimoji="1" lang="zh-CN" altLang="en-US" sz="4000" b="1" dirty="0"/>
          </a:p>
        </p:txBody>
      </p:sp>
      <p:sp>
        <p:nvSpPr>
          <p:cNvPr id="6" name="Freeform 209"/>
          <p:cNvSpPr>
            <a:spLocks noEditPoints="1"/>
          </p:cNvSpPr>
          <p:nvPr/>
        </p:nvSpPr>
        <p:spPr bwMode="auto">
          <a:xfrm>
            <a:off x="808717" y="1924080"/>
            <a:ext cx="462151" cy="397497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" name="Freeform 209"/>
          <p:cNvSpPr>
            <a:spLocks noEditPoints="1"/>
          </p:cNvSpPr>
          <p:nvPr/>
        </p:nvSpPr>
        <p:spPr bwMode="auto">
          <a:xfrm>
            <a:off x="808717" y="2662548"/>
            <a:ext cx="462151" cy="397497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8" name="Freeform 209"/>
          <p:cNvSpPr>
            <a:spLocks noEditPoints="1"/>
          </p:cNvSpPr>
          <p:nvPr/>
        </p:nvSpPr>
        <p:spPr bwMode="auto">
          <a:xfrm>
            <a:off x="808717" y="3401016"/>
            <a:ext cx="462151" cy="397497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9" name="Freeform 209"/>
          <p:cNvSpPr>
            <a:spLocks noEditPoints="1"/>
          </p:cNvSpPr>
          <p:nvPr/>
        </p:nvSpPr>
        <p:spPr bwMode="auto">
          <a:xfrm>
            <a:off x="808717" y="4139484"/>
            <a:ext cx="462151" cy="397497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" name="Freeform 209"/>
          <p:cNvSpPr>
            <a:spLocks noEditPoints="1"/>
          </p:cNvSpPr>
          <p:nvPr/>
        </p:nvSpPr>
        <p:spPr bwMode="auto">
          <a:xfrm>
            <a:off x="808717" y="4877952"/>
            <a:ext cx="462151" cy="397497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1" name="Freeform 209"/>
          <p:cNvSpPr>
            <a:spLocks noEditPoints="1"/>
          </p:cNvSpPr>
          <p:nvPr/>
        </p:nvSpPr>
        <p:spPr bwMode="auto">
          <a:xfrm>
            <a:off x="808717" y="5616421"/>
            <a:ext cx="462151" cy="397497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grpSp>
        <p:nvGrpSpPr>
          <p:cNvPr id="12" name="组 46"/>
          <p:cNvGrpSpPr/>
          <p:nvPr/>
        </p:nvGrpSpPr>
        <p:grpSpPr>
          <a:xfrm>
            <a:off x="10473939" y="3280197"/>
            <a:ext cx="1099583" cy="646320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3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01949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4"/>
          <p:cNvSpPr txBox="1"/>
          <p:nvPr/>
        </p:nvSpPr>
        <p:spPr>
          <a:xfrm>
            <a:off x="1641552" y="2635863"/>
            <a:ext cx="6789172" cy="2242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</a:rPr>
              <a:t>总的来说，本系统能够减少教材申报过程中的错漏，提高申报效率。不仅如此，在其他高校也必定存在教材申报流程，本系统还能够用于其他有类似申报流程的高校。</a:t>
            </a:r>
          </a:p>
        </p:txBody>
      </p:sp>
      <p:sp>
        <p:nvSpPr>
          <p:cNvPr id="5" name="文本占位符 1"/>
          <p:cNvSpPr txBox="1">
            <a:spLocks/>
          </p:cNvSpPr>
          <p:nvPr/>
        </p:nvSpPr>
        <p:spPr>
          <a:xfrm>
            <a:off x="3645288" y="332386"/>
            <a:ext cx="4781536" cy="62235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4000" b="1" smtClean="0"/>
              <a:t>市场需求</a:t>
            </a:r>
            <a:endParaRPr kumimoji="1" lang="zh-CN" altLang="en-US" sz="4000" b="1" dirty="0"/>
          </a:p>
        </p:txBody>
      </p:sp>
      <p:sp>
        <p:nvSpPr>
          <p:cNvPr id="6" name="Freeform 209"/>
          <p:cNvSpPr>
            <a:spLocks noEditPoints="1"/>
          </p:cNvSpPr>
          <p:nvPr/>
        </p:nvSpPr>
        <p:spPr bwMode="auto">
          <a:xfrm>
            <a:off x="808717" y="1924080"/>
            <a:ext cx="462151" cy="397497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" name="Freeform 209"/>
          <p:cNvSpPr>
            <a:spLocks noEditPoints="1"/>
          </p:cNvSpPr>
          <p:nvPr/>
        </p:nvSpPr>
        <p:spPr bwMode="auto">
          <a:xfrm>
            <a:off x="808717" y="2662548"/>
            <a:ext cx="462151" cy="397497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8" name="Freeform 209"/>
          <p:cNvSpPr>
            <a:spLocks noEditPoints="1"/>
          </p:cNvSpPr>
          <p:nvPr/>
        </p:nvSpPr>
        <p:spPr bwMode="auto">
          <a:xfrm>
            <a:off x="808717" y="3401016"/>
            <a:ext cx="462151" cy="397497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9" name="Freeform 209"/>
          <p:cNvSpPr>
            <a:spLocks noEditPoints="1"/>
          </p:cNvSpPr>
          <p:nvPr/>
        </p:nvSpPr>
        <p:spPr bwMode="auto">
          <a:xfrm>
            <a:off x="808717" y="4139484"/>
            <a:ext cx="462151" cy="397497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" name="Freeform 209"/>
          <p:cNvSpPr>
            <a:spLocks noEditPoints="1"/>
          </p:cNvSpPr>
          <p:nvPr/>
        </p:nvSpPr>
        <p:spPr bwMode="auto">
          <a:xfrm>
            <a:off x="808717" y="4877952"/>
            <a:ext cx="462151" cy="397497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1" name="Freeform 209"/>
          <p:cNvSpPr>
            <a:spLocks noEditPoints="1"/>
          </p:cNvSpPr>
          <p:nvPr/>
        </p:nvSpPr>
        <p:spPr bwMode="auto">
          <a:xfrm>
            <a:off x="808717" y="5616421"/>
            <a:ext cx="462151" cy="397497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grpSp>
        <p:nvGrpSpPr>
          <p:cNvPr id="12" name="组 46"/>
          <p:cNvGrpSpPr/>
          <p:nvPr/>
        </p:nvGrpSpPr>
        <p:grpSpPr>
          <a:xfrm>
            <a:off x="8674275" y="3555828"/>
            <a:ext cx="1099583" cy="646320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3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18948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525874" y="3725782"/>
            <a:ext cx="314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4000" b="1" dirty="0">
                <a:solidFill>
                  <a:srgbClr val="323232"/>
                </a:solidFill>
                <a:cs typeface="Arial Black"/>
              </a:rPr>
              <a:t>PART</a:t>
            </a:r>
            <a:r>
              <a:rPr kumimoji="1" lang="zh-CN" altLang="en-US" sz="4000" b="1" dirty="0">
                <a:solidFill>
                  <a:srgbClr val="323232"/>
                </a:solidFill>
                <a:cs typeface="Arial Black"/>
              </a:rPr>
              <a:t> </a:t>
            </a:r>
            <a:r>
              <a:rPr kumimoji="1" lang="en-US" altLang="zh-CN" sz="4000" b="1" dirty="0">
                <a:solidFill>
                  <a:srgbClr val="323232"/>
                </a:solidFill>
                <a:cs typeface="Arial Black"/>
              </a:rPr>
              <a:t>TWO</a:t>
            </a:r>
            <a:endParaRPr kumimoji="1" lang="zh-CN" altLang="en-US" sz="4000" b="1" dirty="0">
              <a:solidFill>
                <a:srgbClr val="323232"/>
              </a:solidFill>
              <a:cs typeface="Arial Black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66944" y="433311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800" b="1" dirty="0"/>
              <a:t>客户需求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927213" y="1196368"/>
            <a:ext cx="2339163" cy="2339160"/>
            <a:chOff x="3694814" y="897276"/>
            <a:chExt cx="1754372" cy="1754370"/>
          </a:xfrm>
        </p:grpSpPr>
        <p:sp>
          <p:nvSpPr>
            <p:cNvPr id="11" name="椭圆 10"/>
            <p:cNvSpPr/>
            <p:nvPr/>
          </p:nvSpPr>
          <p:spPr>
            <a:xfrm>
              <a:off x="3694814" y="897276"/>
              <a:ext cx="1754372" cy="17543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12" name="组 11"/>
            <p:cNvGrpSpPr/>
            <p:nvPr/>
          </p:nvGrpSpPr>
          <p:grpSpPr>
            <a:xfrm>
              <a:off x="4073446" y="1275908"/>
              <a:ext cx="997108" cy="997106"/>
              <a:chOff x="5750189" y="1150432"/>
              <a:chExt cx="1160973" cy="1160973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5750189" y="1150432"/>
                <a:ext cx="1160973" cy="1160973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grpSp>
            <p:nvGrpSpPr>
              <p:cNvPr id="14" name="组 13"/>
              <p:cNvGrpSpPr/>
              <p:nvPr/>
            </p:nvGrpSpPr>
            <p:grpSpPr>
              <a:xfrm>
                <a:off x="5851049" y="1247818"/>
                <a:ext cx="959252" cy="966200"/>
                <a:chOff x="5826288" y="1275413"/>
                <a:chExt cx="959252" cy="966200"/>
              </a:xfrm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5975638" y="1424763"/>
                  <a:ext cx="667500" cy="6675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cxnSp>
              <p:nvCxnSpPr>
                <p:cNvPr id="16" name="直线连接符 15"/>
                <p:cNvCxnSpPr/>
                <p:nvPr/>
              </p:nvCxnSpPr>
              <p:spPr>
                <a:xfrm flipV="1">
                  <a:off x="6311691" y="1275413"/>
                  <a:ext cx="0" cy="29870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线连接符 16"/>
                <p:cNvCxnSpPr/>
                <p:nvPr/>
              </p:nvCxnSpPr>
              <p:spPr>
                <a:xfrm flipV="1">
                  <a:off x="6309388" y="1942913"/>
                  <a:ext cx="0" cy="29870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线连接符 17"/>
                <p:cNvCxnSpPr/>
                <p:nvPr/>
              </p:nvCxnSpPr>
              <p:spPr>
                <a:xfrm rot="5400000" flipV="1">
                  <a:off x="5975638" y="1625111"/>
                  <a:ext cx="0" cy="29870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线连接符 18"/>
                <p:cNvCxnSpPr/>
                <p:nvPr/>
              </p:nvCxnSpPr>
              <p:spPr>
                <a:xfrm rot="5400000" flipV="1">
                  <a:off x="6636190" y="1625111"/>
                  <a:ext cx="0" cy="29870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81682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8FC767"/>
      </a:accent1>
      <a:accent2>
        <a:srgbClr val="4FA5E3"/>
      </a:accent2>
      <a:accent3>
        <a:srgbClr val="5D6B7C"/>
      </a:accent3>
      <a:accent4>
        <a:srgbClr val="FCA54A"/>
      </a:accent4>
      <a:accent5>
        <a:srgbClr val="EA4357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</TotalTime>
  <Words>809</Words>
  <Application>Microsoft Office PowerPoint</Application>
  <PresentationFormat>自定义</PresentationFormat>
  <Paragraphs>73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Sdite</cp:lastModifiedBy>
  <cp:revision>72</cp:revision>
  <dcterms:created xsi:type="dcterms:W3CDTF">2015-08-05T10:00:55Z</dcterms:created>
  <dcterms:modified xsi:type="dcterms:W3CDTF">2017-10-10T12:00:20Z</dcterms:modified>
</cp:coreProperties>
</file>