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88" r:id="rId3"/>
    <p:sldId id="289" r:id="rId4"/>
    <p:sldId id="303" r:id="rId5"/>
    <p:sldId id="304" r:id="rId6"/>
    <p:sldId id="305" r:id="rId7"/>
    <p:sldId id="257" r:id="rId8"/>
    <p:sldId id="259" r:id="rId9"/>
    <p:sldId id="293" r:id="rId10"/>
    <p:sldId id="283" r:id="rId11"/>
    <p:sldId id="306" r:id="rId12"/>
    <p:sldId id="295" r:id="rId13"/>
    <p:sldId id="296" r:id="rId14"/>
    <p:sldId id="307" r:id="rId15"/>
    <p:sldId id="297" r:id="rId16"/>
    <p:sldId id="298" r:id="rId17"/>
    <p:sldId id="265" r:id="rId18"/>
    <p:sldId id="284" r:id="rId19"/>
    <p:sldId id="308" r:id="rId20"/>
    <p:sldId id="309" r:id="rId21"/>
    <p:sldId id="273" r:id="rId22"/>
    <p:sldId id="317" r:id="rId23"/>
    <p:sldId id="313" r:id="rId24"/>
    <p:sldId id="270" r:id="rId25"/>
    <p:sldId id="316" r:id="rId26"/>
    <p:sldId id="314" r:id="rId27"/>
    <p:sldId id="315" r:id="rId28"/>
    <p:sldId id="311" r:id="rId29"/>
    <p:sldId id="31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B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8" autoAdjust="0"/>
    <p:restoredTop sz="81624" autoAdjust="0"/>
  </p:normalViewPr>
  <p:slideViewPr>
    <p:cSldViewPr snapToGrid="0">
      <p:cViewPr varScale="1">
        <p:scale>
          <a:sx n="48" d="100"/>
          <a:sy n="48" d="100"/>
        </p:scale>
        <p:origin x="1108" y="56"/>
      </p:cViewPr>
      <p:guideLst/>
    </p:cSldViewPr>
  </p:slideViewPr>
  <p:notesTextViewPr>
    <p:cViewPr>
      <p:scale>
        <a:sx n="133" d="100"/>
        <a:sy n="133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5" d="100"/>
          <a:sy n="45" d="100"/>
        </p:scale>
        <p:origin x="2760" y="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4B8CEFA-4AEF-D2F8-DB5A-3DF20FE0B9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B4CBC-2A10-774A-6B3A-B5F2220E92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590BAA-BA47-4581-AB31-25407E610155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E45B61-4B85-67BD-20DF-DD0EE42CF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9DF58-1AAE-E901-B5AD-344FBF34DB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065F6-FE26-4ED3-8773-532B2DB20A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942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EDD12E-A80D-474C-979B-E372BB074017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3A5FA-0AC7-41B7-8D11-31992AAFD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4566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074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642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116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594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4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045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9462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39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9704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010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443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332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075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4628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3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550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959C65-135E-1748-B933-213B994962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536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Feasible region of </a:t>
                </a:r>
                <a:r>
                  <a:rPr lang="en-US" i="0">
                    <a:latin typeface="Cambria Math" panose="02040503050406030204" pitchFamily="18" charset="0"/>
                  </a:rPr>
                  <a:t>(𝐴,𝑏,𝑐)</a:t>
                </a:r>
                <a:r>
                  <a:rPr lang="en-US" dirty="0"/>
                  <a:t> is included in that of </a:t>
                </a:r>
                <a:r>
                  <a:rPr lang="en-US" b="0" i="0">
                    <a:latin typeface="Cambria Math" panose="02040503050406030204" pitchFamily="18" charset="0"/>
                  </a:rPr>
                  <a:t>(𝐴 ̃,𝑏 ̃,𝑐 ̃)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If </a:t>
                </a:r>
                <a:r>
                  <a:rPr lang="en-US" b="0" i="0">
                    <a:latin typeface="Cambria Math" panose="02040503050406030204" pitchFamily="18" charset="0"/>
                  </a:rPr>
                  <a:t>𝐴𝑥≤𝑏</a:t>
                </a:r>
                <a:r>
                  <a:rPr lang="en-US" dirty="0"/>
                  <a:t>, then</a:t>
                </a:r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(𝐴−Δ)𝑥≤𝑏+Δ</a:t>
                </a:r>
                <a:endParaRPr lang="en-US" b="0" dirty="0"/>
              </a:p>
              <a:p>
                <a:pPr/>
                <a:r>
                  <a:rPr lang="en-US" b="0" i="0">
                    <a:latin typeface="Cambria Math" panose="02040503050406030204" pitchFamily="18" charset="0"/>
                  </a:rPr>
                  <a:t>𝐴𝑥≤𝑏+Δ+Δ𝑥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628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059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33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89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67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82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91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088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92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758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03A5FA-0AC7-41B7-8D11-31992AAFD1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5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6DDC-463D-AA8D-D253-257FEC988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EBED55-084F-37FB-F71A-47C98E0E38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DF8B4-3625-D2C7-681F-2FA9E4653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FB85B-BE7F-4E71-A6B7-64D1A7ADBD97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7E375-8C4C-B408-31DA-F980A7D6E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46509-336C-32B7-23DC-CA84E83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2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41970-851F-6A8D-6A48-0B9455A02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A3925-A76D-B404-7182-17C859195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A5E7-CFDB-3F83-589B-35BE27FE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1B4C-FC17-437E-82E3-7F2CD39706D7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9CCBC-B3C3-A1D6-3DDF-4922E998F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BA2A3-F0F2-B3B9-02C2-1E51D6A3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63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D30E5-C880-6169-D211-A882D640FF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AA64A4-EC86-97A8-47BB-D5F09C967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E816-887B-5315-3B8D-67217CB9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5A9C3-4A57-4627-AA40-D2FE4564C6AD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26DFE-BEC8-3A0F-7AA2-16884339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8169E4-EC68-56BA-EF85-50EA0B434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9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D209B-98B2-41D2-64E4-65C229B16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8" y="41827"/>
            <a:ext cx="10515600" cy="746450"/>
          </a:xfrm>
        </p:spPr>
        <p:txBody>
          <a:bodyPr>
            <a:normAutofit/>
          </a:bodyPr>
          <a:lstStyle>
            <a:lvl1pPr>
              <a:defRPr sz="4000" b="0" i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8E8C-08F4-44F7-679A-F4A643DFC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634" y="1008993"/>
            <a:ext cx="11036166" cy="4595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91881-58B1-972E-BC1C-828C5F498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FB37-DC40-49CB-8B68-AF84E5F62E89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E8875-45EB-AC04-9634-C35183C4E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D090C-7D65-A7D6-7535-6705E4CB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9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9C1C-8842-6E7B-0DF9-FC672F55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8391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12AD5-C01D-6A3F-37C6-5BCD59FBB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6364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75A68-67B8-CC8F-CE97-2F918A84F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BDFE1-1DC4-4ED7-855A-58483AF044B2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562DC-60BB-1EAC-FB2E-48ABF2DC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5115-C0A0-B746-BAA6-A0511536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0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1602-5E22-2FE0-C57D-62C91FDE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E6063-5861-DB41-5FCA-FEAF171F0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0190" y="1321134"/>
            <a:ext cx="53396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964E9-AD2E-C83D-857D-89B66D7B3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824" y="1321134"/>
            <a:ext cx="533961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AF296-BAEA-42F2-2132-D3491DBFA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A416-F058-4781-9FDE-90041F4CF27F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A6D6-0ABD-C3E4-A1EF-B491CA83D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8DFCFC-C61E-EDA4-0146-AEAF1E47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62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E8F4-6CB9-58FA-F3F1-1F4A3EE4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775" y="136525"/>
            <a:ext cx="10515600" cy="8239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D11D-A034-222C-8425-35D2C8DFB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082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523A7-7565-96D5-82DB-31F4DC9DE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32112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EBC1A-07E9-41CF-42BF-1165ECC7C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082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AC464E-F7A5-9D3C-F717-BF33980D68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32112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1A628F-6770-FC5D-BAA8-852FB85D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B2FE0-C179-4802-85E4-6E5606C44E13}" type="datetime1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D10A1-E19D-A842-88D3-B831B7C9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AAECFB-C340-AEE1-6128-9AD1FD00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5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8525-AC52-4F67-3344-7AA8A2F82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4E984B-41EB-9991-E691-C62FB800A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0B9FC-E650-4986-9600-9D0989327902}" type="datetime1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B23ED5-24E4-0D7C-A78A-E0D170622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E2959E-2B5B-A2C3-0E8E-34033CEB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3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C5C17C-BD02-D17D-03C6-A600B972C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32B64-ADE3-41F9-8510-8BF4B4021CF3}" type="datetime1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22456-1890-7A46-7F5D-ED94A3190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34197-6B00-5D69-7D1C-EF1F17D7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68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33EF-0EF1-A74C-D404-9C23092A3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9B273-CEB6-5E70-7934-367138891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45068-25F9-6712-2253-448E6D72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A983F-AC2E-D2DA-0E44-EB3D374A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938E-2110-4F16-BE67-D55FB9B1D752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901C45-6C09-261F-248F-7752239C9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C8C6-1D6B-D28C-D169-FB154549E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98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DA93-5A5C-A910-4FDE-1445386F6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9C6967-9166-B9E8-5E4D-2FB2ED233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02DCE8-12D3-73F0-5265-43BD97293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471A4-C5AC-C169-F411-50863FA31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F0FE-67A5-4F29-8949-2A93EE33FB73}" type="datetime1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53650-995C-77C4-4A3D-D5BC50EF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AC4E8-7EBE-5BF2-E40B-8A9FA1323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3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60BC18-3B4D-BBF5-FBC4-D2F90D8B1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8" y="20807"/>
            <a:ext cx="10515600" cy="735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0C3FF-CA76-5A6D-30A7-B52542E9A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8993"/>
            <a:ext cx="10515600" cy="4595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12185-9C0D-8EEF-45A8-5DFF6574D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1B984-8F01-46B6-82DB-D86AD6374A5A}" type="datetime1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1043A-B672-7BE1-D1F5-2A6B0F501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F014B-4082-C9F7-C556-EA5F4E1187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40A43A-A09A-4AA0-9555-2EF4234055A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455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59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54.png"/><Relationship Id="rId21" Type="http://schemas.openxmlformats.org/officeDocument/2006/relationships/image" Target="../media/image68.png"/><Relationship Id="rId12" Type="http://schemas.openxmlformats.org/officeDocument/2006/relationships/image" Target="../media/image61.png"/><Relationship Id="rId17" Type="http://schemas.openxmlformats.org/officeDocument/2006/relationships/image" Target="../media/image64.png"/><Relationship Id="rId25" Type="http://schemas.openxmlformats.org/officeDocument/2006/relationships/image" Target="../media/image71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58.png"/><Relationship Id="rId24" Type="http://schemas.openxmlformats.org/officeDocument/2006/relationships/image" Target="../media/image44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6.png"/><Relationship Id="rId19" Type="http://schemas.openxmlformats.org/officeDocument/2006/relationships/image" Target="../media/image66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42" Type="http://schemas.openxmlformats.org/officeDocument/2006/relationships/image" Target="../media/image79.png"/><Relationship Id="rId47" Type="http://schemas.openxmlformats.org/officeDocument/2006/relationships/image" Target="../media/image82.png"/><Relationship Id="rId50" Type="http://schemas.openxmlformats.org/officeDocument/2006/relationships/image" Target="../media/image85.png"/><Relationship Id="rId55" Type="http://schemas.openxmlformats.org/officeDocument/2006/relationships/image" Target="../media/image90.png"/><Relationship Id="rId76" Type="http://schemas.openxmlformats.org/officeDocument/2006/relationships/image" Target="../media/image880.png"/><Relationship Id="rId7" Type="http://schemas.openxmlformats.org/officeDocument/2006/relationships/image" Target="../media/image610.png"/><Relationship Id="rId46" Type="http://schemas.openxmlformats.org/officeDocument/2006/relationships/image" Target="../media/image81.png"/><Relationship Id="rId59" Type="http://schemas.openxmlformats.org/officeDocument/2006/relationships/image" Target="../media/image95.png"/><Relationship Id="rId71" Type="http://schemas.openxmlformats.org/officeDocument/2006/relationships/image" Target="../media/image830.png"/><Relationship Id="rId2" Type="http://schemas.openxmlformats.org/officeDocument/2006/relationships/notesSlide" Target="../notesSlides/notesSlide13.xml"/><Relationship Id="rId41" Type="http://schemas.openxmlformats.org/officeDocument/2006/relationships/image" Target="../media/image630.png"/><Relationship Id="rId54" Type="http://schemas.openxmlformats.org/officeDocument/2006/relationships/image" Target="../media/image89.png"/><Relationship Id="rId70" Type="http://schemas.openxmlformats.org/officeDocument/2006/relationships/image" Target="../media/image820.png"/><Relationship Id="rId75" Type="http://schemas.openxmlformats.org/officeDocument/2006/relationships/image" Target="../media/image8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7.png"/><Relationship Id="rId45" Type="http://schemas.openxmlformats.org/officeDocument/2006/relationships/image" Target="../media/image80.png"/><Relationship Id="rId53" Type="http://schemas.openxmlformats.org/officeDocument/2006/relationships/image" Target="../media/image88.png"/><Relationship Id="rId58" Type="http://schemas.openxmlformats.org/officeDocument/2006/relationships/image" Target="../media/image94.png"/><Relationship Id="rId74" Type="http://schemas.openxmlformats.org/officeDocument/2006/relationships/image" Target="../media/image860.png"/><Relationship Id="rId5" Type="http://schemas.openxmlformats.org/officeDocument/2006/relationships/image" Target="../media/image76.png"/><Relationship Id="rId49" Type="http://schemas.openxmlformats.org/officeDocument/2006/relationships/image" Target="../media/image84.png"/><Relationship Id="rId57" Type="http://schemas.openxmlformats.org/officeDocument/2006/relationships/image" Target="../media/image93.png"/><Relationship Id="rId44" Type="http://schemas.openxmlformats.org/officeDocument/2006/relationships/image" Target="../media/image92.png"/><Relationship Id="rId52" Type="http://schemas.openxmlformats.org/officeDocument/2006/relationships/image" Target="../media/image87.png"/><Relationship Id="rId60" Type="http://schemas.openxmlformats.org/officeDocument/2006/relationships/image" Target="../media/image96.png"/><Relationship Id="rId73" Type="http://schemas.openxmlformats.org/officeDocument/2006/relationships/image" Target="../media/image850.png"/><Relationship Id="rId78" Type="http://schemas.openxmlformats.org/officeDocument/2006/relationships/image" Target="../media/image900.png"/><Relationship Id="rId9" Type="http://schemas.openxmlformats.org/officeDocument/2006/relationships/image" Target="../media/image78.png"/><Relationship Id="rId48" Type="http://schemas.openxmlformats.org/officeDocument/2006/relationships/image" Target="../media/image83.png"/><Relationship Id="rId56" Type="http://schemas.openxmlformats.org/officeDocument/2006/relationships/image" Target="../media/image72.png"/><Relationship Id="rId69" Type="http://schemas.openxmlformats.org/officeDocument/2006/relationships/image" Target="../media/image105.png"/><Relationship Id="rId77" Type="http://schemas.openxmlformats.org/officeDocument/2006/relationships/image" Target="../media/image890.png"/><Relationship Id="rId8" Type="http://schemas.openxmlformats.org/officeDocument/2006/relationships/image" Target="../media/image620.png"/><Relationship Id="rId51" Type="http://schemas.openxmlformats.org/officeDocument/2006/relationships/image" Target="../media/image86.png"/><Relationship Id="rId72" Type="http://schemas.openxmlformats.org/officeDocument/2006/relationships/image" Target="../media/image840.png"/><Relationship Id="rId3" Type="http://schemas.openxmlformats.org/officeDocument/2006/relationships/image" Target="../media/image7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3" Type="http://schemas.openxmlformats.org/officeDocument/2006/relationships/image" Target="../media/image109.png"/><Relationship Id="rId21" Type="http://schemas.openxmlformats.org/officeDocument/2006/relationships/image" Target="../media/image108.png"/><Relationship Id="rId7" Type="http://schemas.openxmlformats.org/officeDocument/2006/relationships/image" Target="../media/image113.png"/><Relationship Id="rId12" Type="http://schemas.openxmlformats.org/officeDocument/2006/relationships/image" Target="../media/image118.png"/><Relationship Id="rId17" Type="http://schemas.openxmlformats.org/officeDocument/2006/relationships/image" Target="../media/image103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102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5" Type="http://schemas.openxmlformats.org/officeDocument/2006/relationships/image" Target="../media/image101.png"/><Relationship Id="rId23" Type="http://schemas.openxmlformats.org/officeDocument/2006/relationships/image" Target="../media/image120.png"/><Relationship Id="rId10" Type="http://schemas.openxmlformats.org/officeDocument/2006/relationships/image" Target="../media/image116.png"/><Relationship Id="rId19" Type="http://schemas.openxmlformats.org/officeDocument/2006/relationships/image" Target="../media/image10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Relationship Id="rId14" Type="http://schemas.openxmlformats.org/officeDocument/2006/relationships/image" Target="../media/image100.png"/><Relationship Id="rId22" Type="http://schemas.openxmlformats.org/officeDocument/2006/relationships/image" Target="../media/image119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21.png"/><Relationship Id="rId21" Type="http://schemas.openxmlformats.org/officeDocument/2006/relationships/image" Target="../media/image132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7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220.png"/><Relationship Id="rId24" Type="http://schemas.openxmlformats.org/officeDocument/2006/relationships/image" Target="../media/image136.png"/><Relationship Id="rId15" Type="http://schemas.openxmlformats.org/officeDocument/2006/relationships/image" Target="../media/image126.png"/><Relationship Id="rId23" Type="http://schemas.openxmlformats.org/officeDocument/2006/relationships/image" Target="../media/image135.png"/><Relationship Id="rId10" Type="http://schemas.openxmlformats.org/officeDocument/2006/relationships/image" Target="../media/image1210.png"/><Relationship Id="rId19" Type="http://schemas.openxmlformats.org/officeDocument/2006/relationships/image" Target="../media/image130.png"/><Relationship Id="rId4" Type="http://schemas.openxmlformats.org/officeDocument/2006/relationships/image" Target="../media/image122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46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10.png"/><Relationship Id="rId11" Type="http://schemas.openxmlformats.org/officeDocument/2006/relationships/image" Target="../media/image139.png"/><Relationship Id="rId5" Type="http://schemas.openxmlformats.org/officeDocument/2006/relationships/image" Target="../media/image1300.png"/><Relationship Id="rId10" Type="http://schemas.openxmlformats.org/officeDocument/2006/relationships/image" Target="../media/image1380.png"/><Relationship Id="rId4" Type="http://schemas.openxmlformats.org/officeDocument/2006/relationships/image" Target="../media/image14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52.png"/><Relationship Id="rId7" Type="http://schemas.openxmlformats.org/officeDocument/2006/relationships/image" Target="../media/image1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5.png"/><Relationship Id="rId5" Type="http://schemas.openxmlformats.org/officeDocument/2006/relationships/image" Target="../media/image140.png"/><Relationship Id="rId4" Type="http://schemas.openxmlformats.org/officeDocument/2006/relationships/image" Target="../media/image1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0.png"/><Relationship Id="rId13" Type="http://schemas.openxmlformats.org/officeDocument/2006/relationships/image" Target="../media/image145.png"/><Relationship Id="rId3" Type="http://schemas.openxmlformats.org/officeDocument/2006/relationships/image" Target="../media/image143.png"/><Relationship Id="rId7" Type="http://schemas.openxmlformats.org/officeDocument/2006/relationships/image" Target="../media/image1300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5" Type="http://schemas.openxmlformats.org/officeDocument/2006/relationships/image" Target="../media/image161.png"/><Relationship Id="rId10" Type="http://schemas.openxmlformats.org/officeDocument/2006/relationships/image" Target="../media/image164.png"/><Relationship Id="rId4" Type="http://schemas.openxmlformats.org/officeDocument/2006/relationships/image" Target="../media/image160.png"/><Relationship Id="rId9" Type="http://schemas.openxmlformats.org/officeDocument/2006/relationships/image" Target="../media/image163.png"/><Relationship Id="rId14" Type="http://schemas.openxmlformats.org/officeDocument/2006/relationships/image" Target="../media/image14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0.png"/><Relationship Id="rId13" Type="http://schemas.openxmlformats.org/officeDocument/2006/relationships/image" Target="../media/image261.png"/><Relationship Id="rId18" Type="http://schemas.openxmlformats.org/officeDocument/2006/relationships/image" Target="../media/image263.png"/><Relationship Id="rId3" Type="http://schemas.openxmlformats.org/officeDocument/2006/relationships/image" Target="../media/image259.png"/><Relationship Id="rId21" Type="http://schemas.openxmlformats.org/officeDocument/2006/relationships/image" Target="../media/image266.png"/><Relationship Id="rId7" Type="http://schemas.openxmlformats.org/officeDocument/2006/relationships/image" Target="../media/image1460.png"/><Relationship Id="rId12" Type="http://schemas.openxmlformats.org/officeDocument/2006/relationships/image" Target="../media/image251.png"/><Relationship Id="rId17" Type="http://schemas.openxmlformats.org/officeDocument/2006/relationships/image" Target="../media/image1560.png"/><Relationship Id="rId2" Type="http://schemas.openxmlformats.org/officeDocument/2006/relationships/notesSlide" Target="../notesSlides/notesSlide21.xml"/><Relationship Id="rId20" Type="http://schemas.openxmlformats.org/officeDocument/2006/relationships/image" Target="../media/image18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50.png"/><Relationship Id="rId11" Type="http://schemas.openxmlformats.org/officeDocument/2006/relationships/image" Target="../media/image1500.png"/><Relationship Id="rId5" Type="http://schemas.openxmlformats.org/officeDocument/2006/relationships/image" Target="../media/image1440.png"/><Relationship Id="rId10" Type="http://schemas.openxmlformats.org/officeDocument/2006/relationships/image" Target="../media/image1490.png"/><Relationship Id="rId19" Type="http://schemas.openxmlformats.org/officeDocument/2006/relationships/image" Target="../media/image264.png"/><Relationship Id="rId4" Type="http://schemas.openxmlformats.org/officeDocument/2006/relationships/image" Target="../media/image260.png"/><Relationship Id="rId9" Type="http://schemas.openxmlformats.org/officeDocument/2006/relationships/image" Target="../media/image1480.png"/><Relationship Id="rId14" Type="http://schemas.openxmlformats.org/officeDocument/2006/relationships/image" Target="../media/image26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49.png"/><Relationship Id="rId7" Type="http://schemas.openxmlformats.org/officeDocument/2006/relationships/image" Target="../media/image15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4.png"/><Relationship Id="rId5" Type="http://schemas.openxmlformats.org/officeDocument/2006/relationships/image" Target="../media/image151.png"/><Relationship Id="rId10" Type="http://schemas.openxmlformats.org/officeDocument/2006/relationships/image" Target="../media/image159.png"/><Relationship Id="rId4" Type="http://schemas.openxmlformats.org/officeDocument/2006/relationships/image" Target="../media/image150.png"/><Relationship Id="rId9" Type="http://schemas.openxmlformats.org/officeDocument/2006/relationships/image" Target="../media/image15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png"/><Relationship Id="rId13" Type="http://schemas.openxmlformats.org/officeDocument/2006/relationships/image" Target="../media/image257.png"/><Relationship Id="rId18" Type="http://schemas.openxmlformats.org/officeDocument/2006/relationships/image" Target="../media/image201.png"/><Relationship Id="rId3" Type="http://schemas.openxmlformats.org/officeDocument/2006/relationships/image" Target="../media/image184.png"/><Relationship Id="rId7" Type="http://schemas.openxmlformats.org/officeDocument/2006/relationships/image" Target="../media/image190.png"/><Relationship Id="rId12" Type="http://schemas.openxmlformats.org/officeDocument/2006/relationships/image" Target="../media/image256.png"/><Relationship Id="rId17" Type="http://schemas.openxmlformats.org/officeDocument/2006/relationships/image" Target="../media/image20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194.png"/><Relationship Id="rId20" Type="http://schemas.openxmlformats.org/officeDocument/2006/relationships/image" Target="../media/image20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11" Type="http://schemas.openxmlformats.org/officeDocument/2006/relationships/image" Target="../media/image255.png"/><Relationship Id="rId5" Type="http://schemas.openxmlformats.org/officeDocument/2006/relationships/image" Target="../media/image189.png"/><Relationship Id="rId15" Type="http://schemas.openxmlformats.org/officeDocument/2006/relationships/image" Target="../media/image192.png"/><Relationship Id="rId10" Type="http://schemas.openxmlformats.org/officeDocument/2006/relationships/image" Target="../media/image254.png"/><Relationship Id="rId19" Type="http://schemas.openxmlformats.org/officeDocument/2006/relationships/image" Target="../media/image202.png"/><Relationship Id="rId4" Type="http://schemas.openxmlformats.org/officeDocument/2006/relationships/image" Target="../media/image185.png"/><Relationship Id="rId9" Type="http://schemas.openxmlformats.org/officeDocument/2006/relationships/image" Target="../media/image253.png"/><Relationship Id="rId14" Type="http://schemas.openxmlformats.org/officeDocument/2006/relationships/image" Target="../media/image25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20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7.png"/><Relationship Id="rId5" Type="http://schemas.openxmlformats.org/officeDocument/2006/relationships/image" Target="../media/image206.png"/><Relationship Id="rId4" Type="http://schemas.openxmlformats.org/officeDocument/2006/relationships/image" Target="../media/image205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26" Type="http://schemas.openxmlformats.org/officeDocument/2006/relationships/image" Target="../media/image1561.png"/><Relationship Id="rId39" Type="http://schemas.openxmlformats.org/officeDocument/2006/relationships/image" Target="../media/image199.png"/><Relationship Id="rId21" Type="http://schemas.openxmlformats.org/officeDocument/2006/relationships/image" Target="../media/image180.png"/><Relationship Id="rId34" Type="http://schemas.openxmlformats.org/officeDocument/2006/relationships/image" Target="../media/image193.png"/><Relationship Id="rId42" Type="http://schemas.openxmlformats.org/officeDocument/2006/relationships/image" Target="../media/image188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176.png"/><Relationship Id="rId20" Type="http://schemas.openxmlformats.org/officeDocument/2006/relationships/image" Target="../media/image1240.png"/><Relationship Id="rId29" Type="http://schemas.openxmlformats.org/officeDocument/2006/relationships/image" Target="../media/image177.png"/><Relationship Id="rId41" Type="http://schemas.openxmlformats.org/officeDocument/2006/relationships/image" Target="../media/image18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11" Type="http://schemas.openxmlformats.org/officeDocument/2006/relationships/image" Target="../media/image1580.png"/><Relationship Id="rId24" Type="http://schemas.openxmlformats.org/officeDocument/2006/relationships/image" Target="../media/image173.png"/><Relationship Id="rId32" Type="http://schemas.openxmlformats.org/officeDocument/2006/relationships/image" Target="../media/image182.png"/><Relationship Id="rId37" Type="http://schemas.openxmlformats.org/officeDocument/2006/relationships/image" Target="../media/image197.png"/><Relationship Id="rId40" Type="http://schemas.openxmlformats.org/officeDocument/2006/relationships/image" Target="../media/image186.png"/><Relationship Id="rId5" Type="http://schemas.openxmlformats.org/officeDocument/2006/relationships/image" Target="../media/image1511.png"/><Relationship Id="rId15" Type="http://schemas.openxmlformats.org/officeDocument/2006/relationships/image" Target="../media/image170.png"/><Relationship Id="rId23" Type="http://schemas.openxmlformats.org/officeDocument/2006/relationships/image" Target="../media/image172.png"/><Relationship Id="rId28" Type="http://schemas.openxmlformats.org/officeDocument/2006/relationships/image" Target="../media/image175.png"/><Relationship Id="rId36" Type="http://schemas.openxmlformats.org/officeDocument/2006/relationships/image" Target="../media/image196.png"/><Relationship Id="rId10" Type="http://schemas.openxmlformats.org/officeDocument/2006/relationships/image" Target="../media/image1570.png"/><Relationship Id="rId19" Type="http://schemas.openxmlformats.org/officeDocument/2006/relationships/image" Target="../media/image1250.png"/><Relationship Id="rId31" Type="http://schemas.openxmlformats.org/officeDocument/2006/relationships/image" Target="../media/image179.png"/><Relationship Id="rId4" Type="http://schemas.openxmlformats.org/officeDocument/2006/relationships/image" Target="../media/image1501.png"/><Relationship Id="rId9" Type="http://schemas.openxmlformats.org/officeDocument/2006/relationships/image" Target="../media/image112.png"/><Relationship Id="rId14" Type="http://schemas.openxmlformats.org/officeDocument/2006/relationships/image" Target="../media/image167.png"/><Relationship Id="rId22" Type="http://schemas.openxmlformats.org/officeDocument/2006/relationships/image" Target="../media/image181.png"/><Relationship Id="rId27" Type="http://schemas.openxmlformats.org/officeDocument/2006/relationships/image" Target="../media/image174.png"/><Relationship Id="rId30" Type="http://schemas.openxmlformats.org/officeDocument/2006/relationships/image" Target="../media/image178.png"/><Relationship Id="rId35" Type="http://schemas.openxmlformats.org/officeDocument/2006/relationships/image" Target="../media/image195.png"/><Relationship Id="rId8" Type="http://schemas.openxmlformats.org/officeDocument/2006/relationships/image" Target="../media/image169.png"/><Relationship Id="rId3" Type="http://schemas.openxmlformats.org/officeDocument/2006/relationships/image" Target="../media/image1491.png"/><Relationship Id="rId12" Type="http://schemas.openxmlformats.org/officeDocument/2006/relationships/image" Target="../media/image1590.png"/><Relationship Id="rId17" Type="http://schemas.openxmlformats.org/officeDocument/2006/relationships/image" Target="../media/image1190.png"/><Relationship Id="rId25" Type="http://schemas.openxmlformats.org/officeDocument/2006/relationships/image" Target="../media/image1540.png"/><Relationship Id="rId33" Type="http://schemas.openxmlformats.org/officeDocument/2006/relationships/image" Target="../media/image191.png"/><Relationship Id="rId38" Type="http://schemas.openxmlformats.org/officeDocument/2006/relationships/image" Target="../media/image198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2.png"/><Relationship Id="rId18" Type="http://schemas.openxmlformats.org/officeDocument/2006/relationships/image" Target="../media/image216.png"/><Relationship Id="rId26" Type="http://schemas.openxmlformats.org/officeDocument/2006/relationships/image" Target="../media/image222.png"/><Relationship Id="rId3" Type="http://schemas.openxmlformats.org/officeDocument/2006/relationships/image" Target="../media/image2020.png"/><Relationship Id="rId21" Type="http://schemas.openxmlformats.org/officeDocument/2006/relationships/image" Target="../media/image217.png"/><Relationship Id="rId7" Type="http://schemas.openxmlformats.org/officeDocument/2006/relationships/image" Target="../media/image2060.png"/><Relationship Id="rId12" Type="http://schemas.openxmlformats.org/officeDocument/2006/relationships/image" Target="../media/image211.png"/><Relationship Id="rId17" Type="http://schemas.openxmlformats.org/officeDocument/2006/relationships/image" Target="../media/image215.png"/><Relationship Id="rId25" Type="http://schemas.openxmlformats.org/officeDocument/2006/relationships/image" Target="../media/image221.png"/><Relationship Id="rId33" Type="http://schemas.openxmlformats.org/officeDocument/2006/relationships/image" Target="../media/image228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1190.png"/><Relationship Id="rId20" Type="http://schemas.openxmlformats.org/officeDocument/2006/relationships/image" Target="../media/image181.png"/><Relationship Id="rId29" Type="http://schemas.openxmlformats.org/officeDocument/2006/relationships/image" Target="../media/image2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90.png"/><Relationship Id="rId11" Type="http://schemas.openxmlformats.org/officeDocument/2006/relationships/image" Target="../media/image210.png"/><Relationship Id="rId24" Type="http://schemas.openxmlformats.org/officeDocument/2006/relationships/image" Target="../media/image220.png"/><Relationship Id="rId32" Type="http://schemas.openxmlformats.org/officeDocument/2006/relationships/image" Target="../media/image227.png"/><Relationship Id="rId5" Type="http://schemas.openxmlformats.org/officeDocument/2006/relationships/image" Target="../media/image2040.png"/><Relationship Id="rId15" Type="http://schemas.openxmlformats.org/officeDocument/2006/relationships/image" Target="../media/image214.png"/><Relationship Id="rId23" Type="http://schemas.openxmlformats.org/officeDocument/2006/relationships/image" Target="../media/image219.png"/><Relationship Id="rId28" Type="http://schemas.openxmlformats.org/officeDocument/2006/relationships/image" Target="../media/image224.png"/><Relationship Id="rId10" Type="http://schemas.openxmlformats.org/officeDocument/2006/relationships/image" Target="../media/image2090.png"/><Relationship Id="rId19" Type="http://schemas.openxmlformats.org/officeDocument/2006/relationships/image" Target="../media/image180.png"/><Relationship Id="rId31" Type="http://schemas.openxmlformats.org/officeDocument/2006/relationships/image" Target="../media/image226.png"/><Relationship Id="rId4" Type="http://schemas.openxmlformats.org/officeDocument/2006/relationships/image" Target="../media/image2030.png"/><Relationship Id="rId9" Type="http://schemas.openxmlformats.org/officeDocument/2006/relationships/image" Target="../media/image2080.png"/><Relationship Id="rId14" Type="http://schemas.openxmlformats.org/officeDocument/2006/relationships/image" Target="../media/image213.png"/><Relationship Id="rId22" Type="http://schemas.openxmlformats.org/officeDocument/2006/relationships/image" Target="../media/image218.png"/><Relationship Id="rId27" Type="http://schemas.openxmlformats.org/officeDocument/2006/relationships/image" Target="../media/image223.png"/><Relationship Id="rId30" Type="http://schemas.openxmlformats.org/officeDocument/2006/relationships/image" Target="../media/image196.png"/><Relationship Id="rId8" Type="http://schemas.openxmlformats.org/officeDocument/2006/relationships/image" Target="../media/image20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0.png"/><Relationship Id="rId13" Type="http://schemas.openxmlformats.org/officeDocument/2006/relationships/image" Target="../media/image233.png"/><Relationship Id="rId18" Type="http://schemas.openxmlformats.org/officeDocument/2006/relationships/image" Target="../media/image238.png"/><Relationship Id="rId26" Type="http://schemas.openxmlformats.org/officeDocument/2006/relationships/image" Target="../media/image246.png"/><Relationship Id="rId3" Type="http://schemas.openxmlformats.org/officeDocument/2006/relationships/image" Target="../media/image1900.png"/><Relationship Id="rId21" Type="http://schemas.openxmlformats.org/officeDocument/2006/relationships/image" Target="../media/image241.png"/><Relationship Id="rId7" Type="http://schemas.openxmlformats.org/officeDocument/2006/relationships/image" Target="../media/image2010.png"/><Relationship Id="rId12" Type="http://schemas.openxmlformats.org/officeDocument/2006/relationships/image" Target="../media/image232.png"/><Relationship Id="rId17" Type="http://schemas.openxmlformats.org/officeDocument/2006/relationships/image" Target="../media/image237.png"/><Relationship Id="rId25" Type="http://schemas.openxmlformats.org/officeDocument/2006/relationships/image" Target="../media/image245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36.png"/><Relationship Id="rId20" Type="http://schemas.openxmlformats.org/officeDocument/2006/relationships/image" Target="../media/image240.png"/><Relationship Id="rId29" Type="http://schemas.openxmlformats.org/officeDocument/2006/relationships/image" Target="../media/image24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00.png"/><Relationship Id="rId11" Type="http://schemas.openxmlformats.org/officeDocument/2006/relationships/image" Target="../media/image230.png"/><Relationship Id="rId24" Type="http://schemas.openxmlformats.org/officeDocument/2006/relationships/image" Target="../media/image244.png"/><Relationship Id="rId5" Type="http://schemas.openxmlformats.org/officeDocument/2006/relationships/image" Target="../media/image1940.png"/><Relationship Id="rId15" Type="http://schemas.openxmlformats.org/officeDocument/2006/relationships/image" Target="../media/image234.png"/><Relationship Id="rId23" Type="http://schemas.openxmlformats.org/officeDocument/2006/relationships/image" Target="../media/image243.png"/><Relationship Id="rId28" Type="http://schemas.openxmlformats.org/officeDocument/2006/relationships/image" Target="../media/image248.png"/><Relationship Id="rId10" Type="http://schemas.openxmlformats.org/officeDocument/2006/relationships/image" Target="../media/image231.png"/><Relationship Id="rId19" Type="http://schemas.openxmlformats.org/officeDocument/2006/relationships/image" Target="../media/image239.png"/><Relationship Id="rId4" Type="http://schemas.openxmlformats.org/officeDocument/2006/relationships/image" Target="../media/image1920.png"/><Relationship Id="rId9" Type="http://schemas.openxmlformats.org/officeDocument/2006/relationships/image" Target="../media/image229.png"/><Relationship Id="rId14" Type="http://schemas.openxmlformats.org/officeDocument/2006/relationships/image" Target="../media/image235.png"/><Relationship Id="rId22" Type="http://schemas.openxmlformats.org/officeDocument/2006/relationships/image" Target="../media/image242.png"/><Relationship Id="rId27" Type="http://schemas.openxmlformats.org/officeDocument/2006/relationships/image" Target="../media/image247.png"/><Relationship Id="rId30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7.png"/><Relationship Id="rId5" Type="http://schemas.openxmlformats.org/officeDocument/2006/relationships/image" Target="../media/image12.png"/><Relationship Id="rId10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30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0.png"/><Relationship Id="rId11" Type="http://schemas.openxmlformats.org/officeDocument/2006/relationships/image" Target="../media/image41.png"/><Relationship Id="rId5" Type="http://schemas.openxmlformats.org/officeDocument/2006/relationships/image" Target="../media/image320.png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Relationship Id="rId14" Type="http://schemas.openxmlformats.org/officeDocument/2006/relationships/image" Target="../media/image3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78ADF-BE8C-2B3F-9F81-0CEF54BE1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0E57D13-08EB-4668-C625-9A3712B37E9D}"/>
              </a:ext>
            </a:extLst>
          </p:cNvPr>
          <p:cNvSpPr txBox="1">
            <a:spLocks/>
          </p:cNvSpPr>
          <p:nvPr/>
        </p:nvSpPr>
        <p:spPr>
          <a:xfrm>
            <a:off x="1479176" y="656503"/>
            <a:ext cx="9233647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/>
              <a:t>Two-Commodity Flow (2CF) </a:t>
            </a:r>
            <a:br>
              <a:rPr lang="en-US" sz="4400"/>
            </a:br>
            <a:r>
              <a:rPr lang="en-US" sz="4400"/>
              <a:t>is equivalent to </a:t>
            </a:r>
            <a:br>
              <a:rPr lang="en-US" sz="4800"/>
            </a:br>
            <a:r>
              <a:rPr lang="en-US" sz="4400"/>
              <a:t>Linear Programming (LP)</a:t>
            </a:r>
            <a:endParaRPr lang="en-US" sz="4400" dirty="0"/>
          </a:p>
        </p:txBody>
      </p:sp>
      <p:sp>
        <p:nvSpPr>
          <p:cNvPr id="12" name="TextShape 2">
            <a:extLst>
              <a:ext uri="{FF2B5EF4-FFF2-40B4-BE49-F238E27FC236}">
                <a16:creationId xmlns:a16="http://schemas.microsoft.com/office/drawing/2014/main" id="{142E72B1-5990-B34B-50D5-EF5886E5875C}"/>
              </a:ext>
            </a:extLst>
          </p:cNvPr>
          <p:cNvSpPr txBox="1"/>
          <p:nvPr/>
        </p:nvSpPr>
        <p:spPr>
          <a:xfrm>
            <a:off x="1756501" y="3610747"/>
            <a:ext cx="9097207" cy="17018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altLang="zh-CN" sz="2400" kern="1400" dirty="0"/>
              <a:t>Ming</a:t>
            </a:r>
            <a:r>
              <a:rPr lang="zh-CN" altLang="en-US" sz="2400" kern="1400" dirty="0"/>
              <a:t> </a:t>
            </a:r>
            <a:r>
              <a:rPr lang="en-US" altLang="zh-CN" sz="2400" kern="1400" dirty="0"/>
              <a:t>Ding (ETH Zurich)</a:t>
            </a:r>
          </a:p>
          <a:p>
            <a:pPr algn="ctr"/>
            <a:r>
              <a:rPr lang="en-US" sz="2400" dirty="0"/>
              <a:t>May 24, 2024</a:t>
            </a:r>
            <a:r>
              <a:rPr lang="en-US" altLang="zh-CN" sz="2400" kern="1400" baseline="30000" dirty="0"/>
              <a:t> </a:t>
            </a:r>
          </a:p>
          <a:p>
            <a:pPr algn="ctr"/>
            <a:endParaRPr lang="en-US" altLang="zh-CN" sz="2400" kern="1400" baseline="30000" dirty="0"/>
          </a:p>
          <a:p>
            <a:pPr algn="ctr"/>
            <a:endParaRPr lang="en-US" altLang="zh-CN" sz="2400" b="1" kern="1400" baseline="30000" dirty="0"/>
          </a:p>
          <a:p>
            <a:pPr algn="ctr"/>
            <a:r>
              <a:rPr lang="en-US" altLang="zh-CN" sz="2400" dirty="0"/>
              <a:t>Joint</a:t>
            </a:r>
            <a:r>
              <a:rPr lang="zh-CN" altLang="en-US" sz="2400" dirty="0"/>
              <a:t> </a:t>
            </a:r>
            <a:r>
              <a:rPr lang="en-US" altLang="zh-CN" sz="2400" dirty="0"/>
              <a:t>work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Rasmus</a:t>
            </a:r>
            <a:r>
              <a:rPr lang="zh-CN" altLang="en-US" sz="2400" dirty="0"/>
              <a:t> </a:t>
            </a:r>
            <a:r>
              <a:rPr lang="en-US" altLang="zh-CN" sz="2400" dirty="0" err="1"/>
              <a:t>Kyng</a:t>
            </a:r>
            <a:r>
              <a:rPr lang="zh-CN" altLang="en-US" sz="2400" dirty="0"/>
              <a:t> </a:t>
            </a:r>
            <a:r>
              <a:rPr lang="en-US" altLang="zh-CN" sz="2400" dirty="0"/>
              <a:t>(ETH</a:t>
            </a:r>
            <a:r>
              <a:rPr lang="zh-CN" altLang="en-US" sz="2400" dirty="0"/>
              <a:t> </a:t>
            </a:r>
            <a:r>
              <a:rPr lang="en-US" altLang="zh-CN" sz="2400" dirty="0"/>
              <a:t>Zurich),</a:t>
            </a:r>
            <a:r>
              <a:rPr lang="zh-CN" altLang="en-US" sz="2400" dirty="0"/>
              <a:t> </a:t>
            </a:r>
            <a:r>
              <a:rPr lang="en-US" altLang="zh-CN" sz="2400" dirty="0"/>
              <a:t>Peng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r>
              <a:rPr lang="zh-CN" altLang="en-US" sz="2400" dirty="0"/>
              <a:t> </a:t>
            </a:r>
            <a:r>
              <a:rPr lang="en-US" altLang="zh-CN" sz="2400" dirty="0"/>
              <a:t>(Rutgers)</a:t>
            </a:r>
            <a:endParaRPr lang="en-US" sz="2400" dirty="0"/>
          </a:p>
          <a:p>
            <a:pPr algn="ctr"/>
            <a:endParaRPr lang="en-US" altLang="zh-CN" sz="2400" b="1" kern="1400" baseline="30000" dirty="0"/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04E5F452-9622-96D3-7C71-600B225EFBC0}"/>
              </a:ext>
            </a:extLst>
          </p:cNvPr>
          <p:cNvSpPr txBox="1"/>
          <p:nvPr/>
        </p:nvSpPr>
        <p:spPr>
          <a:xfrm>
            <a:off x="2764464" y="5970664"/>
            <a:ext cx="7081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DATA Lab @ Northeastern</a:t>
            </a:r>
          </a:p>
        </p:txBody>
      </p:sp>
    </p:spTree>
    <p:extLst>
      <p:ext uri="{BB962C8B-B14F-4D97-AF65-F5344CB8AC3E}">
        <p14:creationId xmlns:p14="http://schemas.microsoft.com/office/powerpoint/2010/main" val="1777250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B2AF-135D-5C40-A076-FB852F03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Reduction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4FD5-6378-2546-A00A-BD2D36C5D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1399F-5C20-2648-B4BA-E6DA628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6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reduction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11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9C87DE-ECD8-A844-B0A0-00E80968DEFC}"/>
              </a:ext>
            </a:extLst>
          </p:cNvPr>
          <p:cNvSpPr txBox="1"/>
          <p:nvPr/>
        </p:nvSpPr>
        <p:spPr>
          <a:xfrm>
            <a:off x="9056433" y="5951877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Flow land</a:t>
            </a:r>
            <a:endParaRPr lang="en-US" sz="2000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E78D5B-F163-C64E-8878-DBC75DBA8AB7}"/>
              </a:ext>
            </a:extLst>
          </p:cNvPr>
          <p:cNvSpPr txBox="1"/>
          <p:nvPr/>
        </p:nvSpPr>
        <p:spPr>
          <a:xfrm>
            <a:off x="1455030" y="6027134"/>
            <a:ext cx="110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LP land</a:t>
            </a:r>
            <a:endParaRPr lang="en-US" sz="20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88D99-E850-842A-1A28-D7A4C73EA357}"/>
              </a:ext>
            </a:extLst>
          </p:cNvPr>
          <p:cNvSpPr/>
          <p:nvPr/>
        </p:nvSpPr>
        <p:spPr>
          <a:xfrm>
            <a:off x="790140" y="832363"/>
            <a:ext cx="10923440" cy="1916852"/>
          </a:xfrm>
          <a:prstGeom prst="rect">
            <a:avLst/>
          </a:prstGeom>
          <a:solidFill>
            <a:srgbClr val="8CB9E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ACA20639-12CC-15D1-350D-67C59A61C677}"/>
              </a:ext>
            </a:extLst>
          </p:cNvPr>
          <p:cNvSpPr/>
          <p:nvPr/>
        </p:nvSpPr>
        <p:spPr>
          <a:xfrm>
            <a:off x="1451970" y="658563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5D450CA9-0B74-29E4-7A60-441397241E12}"/>
              </a:ext>
            </a:extLst>
          </p:cNvPr>
          <p:cNvSpPr/>
          <p:nvPr/>
        </p:nvSpPr>
        <p:spPr>
          <a:xfrm>
            <a:off x="9220432" y="633557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2CF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0F45F6-708A-776B-AC2B-B9B28A6169D7}"/>
                  </a:ext>
                </a:extLst>
              </p:cNvPr>
              <p:cNvSpPr txBox="1"/>
              <p:nvPr/>
            </p:nvSpPr>
            <p:spPr>
              <a:xfrm>
                <a:off x="3253695" y="1271929"/>
                <a:ext cx="4856101" cy="51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zh-CN" b="1" dirty="0"/>
                  <a:t>Reduction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algorithm: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0F45F6-708A-776B-AC2B-B9B28A616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3695" y="1271929"/>
                <a:ext cx="4856101" cy="518860"/>
              </a:xfrm>
              <a:prstGeom prst="rect">
                <a:avLst/>
              </a:prstGeom>
              <a:blipFill>
                <a:blip r:embed="rId3"/>
                <a:stretch>
                  <a:fillRect b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8228A-7DFD-745C-EB47-D50D09AECD04}"/>
                  </a:ext>
                </a:extLst>
              </p:cNvPr>
              <p:cNvSpPr txBox="1"/>
              <p:nvPr/>
            </p:nvSpPr>
            <p:spPr>
              <a:xfrm>
                <a:off x="1108746" y="1448551"/>
                <a:ext cx="15726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8228A-7DFD-745C-EB47-D50D09AE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46" y="1448551"/>
                <a:ext cx="1572630" cy="400110"/>
              </a:xfrm>
              <a:prstGeom prst="rect">
                <a:avLst/>
              </a:prstGeom>
              <a:blipFill>
                <a:blip r:embed="rId4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90D5C-B7BF-2983-52F8-9937B334B0DB}"/>
                  </a:ext>
                </a:extLst>
              </p:cNvPr>
              <p:cNvSpPr txBox="1"/>
              <p:nvPr/>
            </p:nvSpPr>
            <p:spPr>
              <a:xfrm>
                <a:off x="8611683" y="1382767"/>
                <a:ext cx="2413385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90D5C-B7BF-2983-52F8-9937B334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683" y="1382767"/>
                <a:ext cx="2413385" cy="408638"/>
              </a:xfrm>
              <a:prstGeom prst="rect">
                <a:avLst/>
              </a:prstGeom>
              <a:blipFill>
                <a:blip r:embed="rId5"/>
                <a:stretch>
                  <a:fillRect l="-758" r="-1010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8B041D-7905-6BAC-C552-8D22A13B1BD4}"/>
                  </a:ext>
                </a:extLst>
              </p:cNvPr>
              <p:cNvSpPr txBox="1"/>
              <p:nvPr/>
            </p:nvSpPr>
            <p:spPr>
              <a:xfrm>
                <a:off x="8415745" y="1896624"/>
                <a:ext cx="2986116" cy="745525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zh-CN" alt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altLang="zh-CN" sz="1600" dirty="0">
                  <a:solidFill>
                    <a:schemeClr val="tx1"/>
                  </a:solidFill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𝑁𝑅𝑋</m:t>
                      </m:r>
                      <m:func>
                        <m:funcPr>
                          <m:ctrlPr>
                            <a:rPr lang="zh-CN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8B041D-7905-6BAC-C552-8D22A13B1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5745" y="1896624"/>
                <a:ext cx="2986116" cy="7455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C5E87E-0FC1-4637-3353-DEDE412CF993}"/>
                  </a:ext>
                </a:extLst>
              </p:cNvPr>
              <p:cNvSpPr txBox="1"/>
              <p:nvPr/>
            </p:nvSpPr>
            <p:spPr>
              <a:xfrm>
                <a:off x="879652" y="1947539"/>
                <a:ext cx="2030819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C5E87E-0FC1-4637-3353-DEDE412C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2" y="1947539"/>
                <a:ext cx="2030819" cy="7386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12C882A4-4353-46AE-B47B-830E90EC208E}"/>
              </a:ext>
            </a:extLst>
          </p:cNvPr>
          <p:cNvSpPr txBox="1"/>
          <p:nvPr/>
        </p:nvSpPr>
        <p:spPr>
          <a:xfrm>
            <a:off x="3176690" y="3220303"/>
            <a:ext cx="2695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Keep track of:</a:t>
            </a:r>
          </a:p>
        </p:txBody>
      </p:sp>
      <p:sp>
        <p:nvSpPr>
          <p:cNvPr id="38" name="Down Arrow 5">
            <a:extLst>
              <a:ext uri="{FF2B5EF4-FFF2-40B4-BE49-F238E27FC236}">
                <a16:creationId xmlns:a16="http://schemas.microsoft.com/office/drawing/2014/main" id="{D50563F2-76DA-7EBB-91C6-217D045911F2}"/>
              </a:ext>
            </a:extLst>
          </p:cNvPr>
          <p:cNvSpPr/>
          <p:nvPr/>
        </p:nvSpPr>
        <p:spPr>
          <a:xfrm rot="16200000">
            <a:off x="5581234" y="-78319"/>
            <a:ext cx="146012" cy="3908276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B6BBE9-4081-512F-B418-F8371DF052DF}"/>
              </a:ext>
            </a:extLst>
          </p:cNvPr>
          <p:cNvGrpSpPr/>
          <p:nvPr/>
        </p:nvGrpSpPr>
        <p:grpSpPr>
          <a:xfrm>
            <a:off x="1525420" y="2829487"/>
            <a:ext cx="914400" cy="916950"/>
            <a:chOff x="1791639" y="2829487"/>
            <a:chExt cx="914400" cy="916950"/>
          </a:xfrm>
        </p:grpSpPr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id="{2973F5E8-38B9-F562-02FA-0097D9C8C1C9}"/>
                </a:ext>
              </a:extLst>
            </p:cNvPr>
            <p:cNvSpPr/>
            <p:nvPr/>
          </p:nvSpPr>
          <p:spPr>
            <a:xfrm>
              <a:off x="1791639" y="3231512"/>
              <a:ext cx="914400" cy="51492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Down Arrow 5">
              <a:extLst>
                <a:ext uri="{FF2B5EF4-FFF2-40B4-BE49-F238E27FC236}">
                  <a16:creationId xmlns:a16="http://schemas.microsoft.com/office/drawing/2014/main" id="{25FBAAB6-9298-4418-F5AE-C261BDAC3271}"/>
                </a:ext>
              </a:extLst>
            </p:cNvPr>
            <p:cNvSpPr/>
            <p:nvPr/>
          </p:nvSpPr>
          <p:spPr>
            <a:xfrm>
              <a:off x="2210137" y="2829487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493495A-B9C9-9C29-4AA3-0C6B04EFAFE2}"/>
              </a:ext>
            </a:extLst>
          </p:cNvPr>
          <p:cNvGrpSpPr/>
          <p:nvPr/>
        </p:nvGrpSpPr>
        <p:grpSpPr>
          <a:xfrm>
            <a:off x="1525420" y="3830183"/>
            <a:ext cx="914400" cy="888295"/>
            <a:chOff x="1791639" y="3830183"/>
            <a:chExt cx="914400" cy="888295"/>
          </a:xfrm>
        </p:grpSpPr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D44E8AC7-ECE8-D7E2-04A9-F81AC779A7B4}"/>
                </a:ext>
              </a:extLst>
            </p:cNvPr>
            <p:cNvSpPr/>
            <p:nvPr/>
          </p:nvSpPr>
          <p:spPr>
            <a:xfrm>
              <a:off x="1791639" y="4203553"/>
              <a:ext cx="914400" cy="51492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2-LEN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Down Arrow 5">
              <a:extLst>
                <a:ext uri="{FF2B5EF4-FFF2-40B4-BE49-F238E27FC236}">
                  <a16:creationId xmlns:a16="http://schemas.microsoft.com/office/drawing/2014/main" id="{59214837-E97D-0AB8-C6A7-C7F695211E00}"/>
                </a:ext>
              </a:extLst>
            </p:cNvPr>
            <p:cNvSpPr/>
            <p:nvPr/>
          </p:nvSpPr>
          <p:spPr>
            <a:xfrm>
              <a:off x="2209488" y="3830183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67852C-F80A-65A4-C073-14B026B4F726}"/>
              </a:ext>
            </a:extLst>
          </p:cNvPr>
          <p:cNvGrpSpPr/>
          <p:nvPr/>
        </p:nvGrpSpPr>
        <p:grpSpPr>
          <a:xfrm>
            <a:off x="1545813" y="4787853"/>
            <a:ext cx="914400" cy="912186"/>
            <a:chOff x="1812032" y="4787853"/>
            <a:chExt cx="914400" cy="912186"/>
          </a:xfrm>
        </p:grpSpPr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CCCE01C6-ADDF-C2A7-B14D-B1A5A675A1D6}"/>
                </a:ext>
              </a:extLst>
            </p:cNvPr>
            <p:cNvSpPr/>
            <p:nvPr/>
          </p:nvSpPr>
          <p:spPr>
            <a:xfrm>
              <a:off x="1812032" y="5185114"/>
              <a:ext cx="914400" cy="51492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1-LEN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Down Arrow 5">
              <a:extLst>
                <a:ext uri="{FF2B5EF4-FFF2-40B4-BE49-F238E27FC236}">
                  <a16:creationId xmlns:a16="http://schemas.microsoft.com/office/drawing/2014/main" id="{06C144C5-FDFF-BF69-D638-C5D77DE6F9A9}"/>
                </a:ext>
              </a:extLst>
            </p:cNvPr>
            <p:cNvSpPr/>
            <p:nvPr/>
          </p:nvSpPr>
          <p:spPr>
            <a:xfrm>
              <a:off x="2206424" y="4787853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69469F-36C5-C0C9-B0D2-2F2E2F000FA9}"/>
              </a:ext>
            </a:extLst>
          </p:cNvPr>
          <p:cNvGrpSpPr/>
          <p:nvPr/>
        </p:nvGrpSpPr>
        <p:grpSpPr>
          <a:xfrm>
            <a:off x="9285401" y="2778908"/>
            <a:ext cx="914400" cy="1301838"/>
            <a:chOff x="8394674" y="2819028"/>
            <a:chExt cx="914400" cy="1301838"/>
          </a:xfrm>
        </p:grpSpPr>
        <p:sp>
          <p:nvSpPr>
            <p:cNvPr id="19" name="Rounded Rectangle 2">
              <a:extLst>
                <a:ext uri="{FF2B5EF4-FFF2-40B4-BE49-F238E27FC236}">
                  <a16:creationId xmlns:a16="http://schemas.microsoft.com/office/drawing/2014/main" id="{87936E44-16FC-F292-85C2-1B9BF8EB5BB0}"/>
                </a:ext>
              </a:extLst>
            </p:cNvPr>
            <p:cNvSpPr/>
            <p:nvPr/>
          </p:nvSpPr>
          <p:spPr>
            <a:xfrm>
              <a:off x="8394674" y="3190930"/>
              <a:ext cx="914400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2CFF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Down Arrow 5">
              <a:extLst>
                <a:ext uri="{FF2B5EF4-FFF2-40B4-BE49-F238E27FC236}">
                  <a16:creationId xmlns:a16="http://schemas.microsoft.com/office/drawing/2014/main" id="{03180A78-BC00-9225-5A56-DA96BD89C1D4}"/>
                </a:ext>
              </a:extLst>
            </p:cNvPr>
            <p:cNvSpPr/>
            <p:nvPr/>
          </p:nvSpPr>
          <p:spPr>
            <a:xfrm rot="10800000">
              <a:off x="8786905" y="3800853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wn Arrow 5">
              <a:extLst>
                <a:ext uri="{FF2B5EF4-FFF2-40B4-BE49-F238E27FC236}">
                  <a16:creationId xmlns:a16="http://schemas.microsoft.com/office/drawing/2014/main" id="{A6FC1973-D850-14CB-B345-1BDA60D02788}"/>
                </a:ext>
              </a:extLst>
            </p:cNvPr>
            <p:cNvSpPr/>
            <p:nvPr/>
          </p:nvSpPr>
          <p:spPr>
            <a:xfrm rot="10800000">
              <a:off x="8763983" y="2819028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41EFE95-FD64-6D0D-D384-1C08B2346145}"/>
              </a:ext>
            </a:extLst>
          </p:cNvPr>
          <p:cNvGrpSpPr/>
          <p:nvPr/>
        </p:nvGrpSpPr>
        <p:grpSpPr>
          <a:xfrm>
            <a:off x="9257254" y="4116743"/>
            <a:ext cx="914400" cy="951516"/>
            <a:chOff x="8366527" y="4156863"/>
            <a:chExt cx="914400" cy="951516"/>
          </a:xfrm>
        </p:grpSpPr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F00A9FF0-93F8-28B2-50EB-17731D7DD34B}"/>
                </a:ext>
              </a:extLst>
            </p:cNvPr>
            <p:cNvSpPr/>
            <p:nvPr/>
          </p:nvSpPr>
          <p:spPr>
            <a:xfrm>
              <a:off x="8366527" y="4156863"/>
              <a:ext cx="914400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SFF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Down Arrow 5">
              <a:extLst>
                <a:ext uri="{FF2B5EF4-FFF2-40B4-BE49-F238E27FC236}">
                  <a16:creationId xmlns:a16="http://schemas.microsoft.com/office/drawing/2014/main" id="{4C61B35B-E134-CEB0-4EEC-1FD9F08098D6}"/>
                </a:ext>
              </a:extLst>
            </p:cNvPr>
            <p:cNvSpPr/>
            <p:nvPr/>
          </p:nvSpPr>
          <p:spPr>
            <a:xfrm rot="10800000">
              <a:off x="8763983" y="4788366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32B8F25-3E8B-5A9A-2568-7FEACD5ED524}"/>
              </a:ext>
            </a:extLst>
          </p:cNvPr>
          <p:cNvGrpSpPr/>
          <p:nvPr/>
        </p:nvGrpSpPr>
        <p:grpSpPr>
          <a:xfrm>
            <a:off x="3812680" y="5111964"/>
            <a:ext cx="6358974" cy="542895"/>
            <a:chOff x="2921953" y="5152084"/>
            <a:chExt cx="6358974" cy="542895"/>
          </a:xfrm>
        </p:grpSpPr>
        <p:sp>
          <p:nvSpPr>
            <p:cNvPr id="20" name="Rounded Rectangle 2">
              <a:extLst>
                <a:ext uri="{FF2B5EF4-FFF2-40B4-BE49-F238E27FC236}">
                  <a16:creationId xmlns:a16="http://schemas.microsoft.com/office/drawing/2014/main" id="{1B6335D0-F9F9-83DC-A5C4-DECECAEA431D}"/>
                </a:ext>
              </a:extLst>
            </p:cNvPr>
            <p:cNvSpPr/>
            <p:nvPr/>
          </p:nvSpPr>
          <p:spPr>
            <a:xfrm>
              <a:off x="8366527" y="5152084"/>
              <a:ext cx="914400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FHF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Down Arrow 5">
              <a:extLst>
                <a:ext uri="{FF2B5EF4-FFF2-40B4-BE49-F238E27FC236}">
                  <a16:creationId xmlns:a16="http://schemas.microsoft.com/office/drawing/2014/main" id="{7C636B95-A147-98DB-C9BE-64AC16139886}"/>
                </a:ext>
              </a:extLst>
            </p:cNvPr>
            <p:cNvSpPr/>
            <p:nvPr/>
          </p:nvSpPr>
          <p:spPr>
            <a:xfrm rot="16200000">
              <a:off x="4803085" y="3528558"/>
              <a:ext cx="146012" cy="3908276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5BDC26D-8D1F-D491-2539-B5FBA147365A}"/>
              </a:ext>
            </a:extLst>
          </p:cNvPr>
          <p:cNvSpPr txBox="1"/>
          <p:nvPr/>
        </p:nvSpPr>
        <p:spPr>
          <a:xfrm>
            <a:off x="2722891" y="5909006"/>
            <a:ext cx="168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60949B-2739-B299-909C-8C3E6EA63DD7}"/>
              </a:ext>
            </a:extLst>
          </p:cNvPr>
          <p:cNvSpPr txBox="1"/>
          <p:nvPr/>
        </p:nvSpPr>
        <p:spPr>
          <a:xfrm>
            <a:off x="7073001" y="5869953"/>
            <a:ext cx="198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Combinatorics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04AD1DB-0F24-99B0-AC71-3066268334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954332"/>
                  </p:ext>
                </p:extLst>
              </p:nvPr>
            </p:nvGraphicFramePr>
            <p:xfrm>
              <a:off x="3231147" y="3618711"/>
              <a:ext cx="5184596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54311">
                      <a:extLst>
                        <a:ext uri="{9D8B030D-6E8A-4147-A177-3AD203B41FA5}">
                          <a16:colId xmlns:a16="http://schemas.microsoft.com/office/drawing/2014/main" val="2916875262"/>
                        </a:ext>
                      </a:extLst>
                    </a:gridCol>
                    <a:gridCol w="1706152">
                      <a:extLst>
                        <a:ext uri="{9D8B030D-6E8A-4147-A177-3AD203B41FA5}">
                          <a16:colId xmlns:a16="http://schemas.microsoft.com/office/drawing/2014/main" val="3893657605"/>
                        </a:ext>
                      </a:extLst>
                    </a:gridCol>
                    <a:gridCol w="1524133">
                      <a:extLst>
                        <a:ext uri="{9D8B030D-6E8A-4147-A177-3AD203B41FA5}">
                          <a16:colId xmlns:a16="http://schemas.microsoft.com/office/drawing/2014/main" val="420814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LP land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Flow 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774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problem size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𝑛𝑛𝑧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600" b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1600" b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93444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problem magnitude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smtClean="0">
                                            <a:latin typeface="Cambria Math" panose="02040503050406030204" pitchFamily="18" charset="0"/>
                                          </a:rPr>
                                          <m:t>𝑨</m:t>
                                        </m:r>
                                        <m:r>
                                          <a:rPr lang="en-US" sz="1600" b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b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  <m:r>
                                          <a:rPr lang="en-US" sz="1600" b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600" b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lit/>
                                      </m:rP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smtClean="0"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sz="16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b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9614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804AD1DB-0F24-99B0-AC71-3066268334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954332"/>
                  </p:ext>
                </p:extLst>
              </p:nvPr>
            </p:nvGraphicFramePr>
            <p:xfrm>
              <a:off x="3231147" y="3618711"/>
              <a:ext cx="5184596" cy="11125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54311">
                      <a:extLst>
                        <a:ext uri="{9D8B030D-6E8A-4147-A177-3AD203B41FA5}">
                          <a16:colId xmlns:a16="http://schemas.microsoft.com/office/drawing/2014/main" val="2916875262"/>
                        </a:ext>
                      </a:extLst>
                    </a:gridCol>
                    <a:gridCol w="1706152">
                      <a:extLst>
                        <a:ext uri="{9D8B030D-6E8A-4147-A177-3AD203B41FA5}">
                          <a16:colId xmlns:a16="http://schemas.microsoft.com/office/drawing/2014/main" val="3893657605"/>
                        </a:ext>
                      </a:extLst>
                    </a:gridCol>
                    <a:gridCol w="1524133">
                      <a:extLst>
                        <a:ext uri="{9D8B030D-6E8A-4147-A177-3AD203B41FA5}">
                          <a16:colId xmlns:a16="http://schemas.microsoft.com/office/drawing/2014/main" val="42081497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LP land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1" dirty="0"/>
                            <a:t>Flow 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277472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problem size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14643" t="-98387" r="-89286" b="-1129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40400" t="-98387" b="-1129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934443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/>
                            <a:t>problem magnitude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114643" t="-201639" r="-89286" b="-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8"/>
                          <a:stretch>
                            <a:fillRect l="-240400" t="-201639" b="-147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9614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53333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5" grpId="0"/>
      <p:bldP spid="37" grpId="0"/>
      <p:bldP spid="54" grpId="0"/>
      <p:bldP spid="5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land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12</a:t>
            </a:fld>
            <a:endParaRPr lang="en-US" dirty="0"/>
          </a:p>
        </p:txBody>
      </p:sp>
      <p:sp>
        <p:nvSpPr>
          <p:cNvPr id="60" name="Rounded Rectangle 2">
            <a:extLst>
              <a:ext uri="{FF2B5EF4-FFF2-40B4-BE49-F238E27FC236}">
                <a16:creationId xmlns:a16="http://schemas.microsoft.com/office/drawing/2014/main" id="{2E4E6439-59AD-A640-B3DB-47C7EF9811BE}"/>
              </a:ext>
            </a:extLst>
          </p:cNvPr>
          <p:cNvSpPr/>
          <p:nvPr/>
        </p:nvSpPr>
        <p:spPr>
          <a:xfrm>
            <a:off x="859952" y="863930"/>
            <a:ext cx="1760176" cy="697248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LP</a:t>
            </a:r>
            <a:endParaRPr lang="en-US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9423D-F69D-F378-4DD7-273F365748F5}"/>
                  </a:ext>
                </a:extLst>
              </p:cNvPr>
              <p:cNvSpPr txBox="1"/>
              <p:nvPr/>
            </p:nvSpPr>
            <p:spPr>
              <a:xfrm>
                <a:off x="2664453" y="884664"/>
                <a:ext cx="1839445" cy="73866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US" altLang="zh-CN" sz="1600" b="0" i="0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altLang="zh-CN" sz="16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7E9423D-F69D-F378-4DD7-273F36574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453" y="884664"/>
                <a:ext cx="1839445" cy="738664"/>
              </a:xfrm>
              <a:prstGeom prst="rect">
                <a:avLst/>
              </a:prstGeom>
              <a:blipFill>
                <a:blip r:embed="rId3"/>
                <a:stretch>
                  <a:fillRect b="-24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3404C-F00B-CE64-6F79-2FFAC4D59065}"/>
                  </a:ext>
                </a:extLst>
              </p:cNvPr>
              <p:cNvSpPr txBox="1"/>
              <p:nvPr/>
            </p:nvSpPr>
            <p:spPr>
              <a:xfrm>
                <a:off x="6191914" y="936189"/>
                <a:ext cx="5029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E3404C-F00B-CE64-6F79-2FFAC4D59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914" y="936189"/>
                <a:ext cx="5029200" cy="400110"/>
              </a:xfrm>
              <a:prstGeom prst="rect">
                <a:avLst/>
              </a:prstGeom>
              <a:blipFill>
                <a:blip r:embed="rId8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EF7FBB5D-C360-AFF8-EDA5-CB6DFAD51503}"/>
              </a:ext>
            </a:extLst>
          </p:cNvPr>
          <p:cNvGrpSpPr/>
          <p:nvPr/>
        </p:nvGrpSpPr>
        <p:grpSpPr>
          <a:xfrm>
            <a:off x="7081792" y="1315551"/>
            <a:ext cx="3200354" cy="330803"/>
            <a:chOff x="7081792" y="1315551"/>
            <a:chExt cx="3200354" cy="3308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05230D-AD22-A139-F6D6-6B141D667A1E}"/>
                    </a:ext>
                  </a:extLst>
                </p:cNvPr>
                <p:cNvSpPr txBox="1"/>
                <p:nvPr/>
              </p:nvSpPr>
              <p:spPr>
                <a:xfrm>
                  <a:off x="7081792" y="1316142"/>
                  <a:ext cx="9539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505230D-AD22-A139-F6D6-6B141D667A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1792" y="1316142"/>
                  <a:ext cx="95391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F3A924-F71F-790B-6522-6CB1820C9FAF}"/>
                    </a:ext>
                  </a:extLst>
                </p:cNvPr>
                <p:cNvSpPr txBox="1"/>
                <p:nvPr/>
              </p:nvSpPr>
              <p:spPr>
                <a:xfrm>
                  <a:off x="8301899" y="1338577"/>
                  <a:ext cx="9539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1F3A924-F71F-790B-6522-6CB1820C9F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1899" y="1338577"/>
                  <a:ext cx="95391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A1BB82-EDF6-AF77-08D7-4FDC7F3262C8}"/>
                    </a:ext>
                  </a:extLst>
                </p:cNvPr>
                <p:cNvSpPr txBox="1"/>
                <p:nvPr/>
              </p:nvSpPr>
              <p:spPr>
                <a:xfrm>
                  <a:off x="9328228" y="1315551"/>
                  <a:ext cx="95391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accent4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A1BB82-EDF6-AF77-08D7-4FDC7F3262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28228" y="1315551"/>
                  <a:ext cx="953918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E31907-DFCD-D163-48E1-05BAC680A958}"/>
                  </a:ext>
                </a:extLst>
              </p:cNvPr>
              <p:cNvSpPr txBox="1"/>
              <p:nvPr/>
            </p:nvSpPr>
            <p:spPr>
              <a:xfrm>
                <a:off x="6145440" y="1991028"/>
                <a:ext cx="502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DE31907-DFCD-D163-48E1-05BAC680A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440" y="1991028"/>
                <a:ext cx="502920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4F34EA0E-49D1-1C96-3FB6-FB4EC13803A7}"/>
              </a:ext>
            </a:extLst>
          </p:cNvPr>
          <p:cNvGrpSpPr/>
          <p:nvPr/>
        </p:nvGrpSpPr>
        <p:grpSpPr>
          <a:xfrm>
            <a:off x="1060970" y="1615637"/>
            <a:ext cx="3533935" cy="1311040"/>
            <a:chOff x="1060970" y="1615637"/>
            <a:chExt cx="3533935" cy="13110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0DDE10C-A3A5-3DE8-BAC6-A4BA2ECD643D}"/>
                    </a:ext>
                  </a:extLst>
                </p:cNvPr>
                <p:cNvSpPr txBox="1"/>
                <p:nvPr/>
              </p:nvSpPr>
              <p:spPr>
                <a:xfrm>
                  <a:off x="1875160" y="1615637"/>
                  <a:ext cx="271974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Add slack variables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a14:m>
                  <a:endParaRPr lang="en-US" b="1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0DDE10C-A3A5-3DE8-BAC6-A4BA2ECD64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5160" y="1615637"/>
                  <a:ext cx="2719745" cy="369332"/>
                </a:xfrm>
                <a:prstGeom prst="rect">
                  <a:avLst/>
                </a:prstGeom>
                <a:blipFill>
                  <a:blip r:embed="rId13"/>
                  <a:stretch>
                    <a:fillRect l="-201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6340E14-4A85-81BF-EDDA-FAFB8C580C63}"/>
                    </a:ext>
                  </a:extLst>
                </p:cNvPr>
                <p:cNvSpPr txBox="1"/>
                <p:nvPr/>
              </p:nvSpPr>
              <p:spPr>
                <a:xfrm>
                  <a:off x="2664453" y="2188013"/>
                  <a:ext cx="1839445" cy="738664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  <m:oMath xmlns:m="http://schemas.openxmlformats.org/officeDocument/2006/math"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𝑨𝒙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oMath>
                      <m:oMath xmlns:m="http://schemas.openxmlformats.org/officeDocument/2006/math">
                        <m:r>
                          <a:rPr lang="en-US" altLang="zh-CN" sz="1600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zh-CN" sz="16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altLang="zh-CN" sz="1600" b="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46340E14-4A85-81BF-EDDA-FAFB8C580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4453" y="2188013"/>
                  <a:ext cx="1839445" cy="738664"/>
                </a:xfrm>
                <a:prstGeom prst="rect">
                  <a:avLst/>
                </a:prstGeom>
                <a:blipFill>
                  <a:blip r:embed="rId14"/>
                  <a:stretch>
                    <a:fillRect b="-247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DB331D-48EC-4238-981B-CB48674803D0}"/>
                    </a:ext>
                  </a:extLst>
                </p:cNvPr>
                <p:cNvSpPr txBox="1"/>
                <p:nvPr/>
              </p:nvSpPr>
              <p:spPr>
                <a:xfrm>
                  <a:off x="1060970" y="1631026"/>
                  <a:ext cx="6230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7DB331D-48EC-4238-981B-CB4867480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970" y="1631026"/>
                  <a:ext cx="623064" cy="338554"/>
                </a:xfrm>
                <a:prstGeom prst="rect">
                  <a:avLst/>
                </a:prstGeom>
                <a:blipFill>
                  <a:blip r:embed="rId15"/>
                  <a:stretch>
                    <a:fillRect r="-5882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CED89B0-1860-0B98-68BD-4C2E6F490BAC}"/>
              </a:ext>
            </a:extLst>
          </p:cNvPr>
          <p:cNvGrpSpPr/>
          <p:nvPr/>
        </p:nvGrpSpPr>
        <p:grpSpPr>
          <a:xfrm>
            <a:off x="518838" y="3119803"/>
            <a:ext cx="3949005" cy="1192329"/>
            <a:chOff x="518838" y="3119803"/>
            <a:chExt cx="3949005" cy="11923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1E78D5B-F163-C64E-8878-DBC75DBA8AB7}"/>
                    </a:ext>
                  </a:extLst>
                </p:cNvPr>
                <p:cNvSpPr txBox="1"/>
                <p:nvPr/>
              </p:nvSpPr>
              <p:spPr>
                <a:xfrm>
                  <a:off x="3145498" y="3721649"/>
                  <a:ext cx="877355" cy="59048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lang="en-US" altLang="zh-CN" sz="1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600" u="sng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1E78D5B-F163-C64E-8878-DBC75DBA8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5498" y="3721649"/>
                  <a:ext cx="877355" cy="590483"/>
                </a:xfrm>
                <a:prstGeom prst="rect">
                  <a:avLst/>
                </a:prstGeom>
                <a:blipFill>
                  <a:blip r:embed="rId16"/>
                  <a:stretch>
                    <a:fillRect r="-284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9CE8C43-BABC-56F7-E7A5-F7B84D2437D1}"/>
                </a:ext>
              </a:extLst>
            </p:cNvPr>
            <p:cNvSpPr txBox="1"/>
            <p:nvPr/>
          </p:nvSpPr>
          <p:spPr>
            <a:xfrm>
              <a:off x="1875160" y="3119803"/>
              <a:ext cx="25926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Bitwise decomposition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9021B40-62C2-7949-9763-681F7491F0FC}"/>
                    </a:ext>
                  </a:extLst>
                </p:cNvPr>
                <p:cNvSpPr txBox="1"/>
                <p:nvPr/>
              </p:nvSpPr>
              <p:spPr>
                <a:xfrm>
                  <a:off x="518838" y="3135192"/>
                  <a:ext cx="1138308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6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9021B40-62C2-7949-9763-681F7491F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838" y="3135192"/>
                  <a:ext cx="1138308" cy="338554"/>
                </a:xfrm>
                <a:prstGeom prst="rect">
                  <a:avLst/>
                </a:prstGeom>
                <a:blipFill>
                  <a:blip r:embed="rId17"/>
                  <a:stretch>
                    <a:fillRect r="-6417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3AF7C5E-6B60-6169-3A60-1F03F4274C39}"/>
              </a:ext>
            </a:extLst>
          </p:cNvPr>
          <p:cNvGrpSpPr/>
          <p:nvPr/>
        </p:nvGrpSpPr>
        <p:grpSpPr>
          <a:xfrm>
            <a:off x="859952" y="1651073"/>
            <a:ext cx="1760176" cy="1390179"/>
            <a:chOff x="859952" y="1651073"/>
            <a:chExt cx="1760176" cy="1390179"/>
          </a:xfrm>
        </p:grpSpPr>
        <p:sp>
          <p:nvSpPr>
            <p:cNvPr id="18" name="Rounded Rectangle 2">
              <a:extLst>
                <a:ext uri="{FF2B5EF4-FFF2-40B4-BE49-F238E27FC236}">
                  <a16:creationId xmlns:a16="http://schemas.microsoft.com/office/drawing/2014/main" id="{97062BB2-3362-270C-FD33-8AFE280DA3EA}"/>
                </a:ext>
              </a:extLst>
            </p:cNvPr>
            <p:cNvSpPr/>
            <p:nvPr/>
          </p:nvSpPr>
          <p:spPr>
            <a:xfrm>
              <a:off x="859952" y="2025980"/>
              <a:ext cx="1760176" cy="1015272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LEN 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(Linear Equations with Nonnegative variables)</a:t>
              </a:r>
            </a:p>
          </p:txBody>
        </p:sp>
        <p:sp>
          <p:nvSpPr>
            <p:cNvPr id="27" name="Down Arrow 5">
              <a:extLst>
                <a:ext uri="{FF2B5EF4-FFF2-40B4-BE49-F238E27FC236}">
                  <a16:creationId xmlns:a16="http://schemas.microsoft.com/office/drawing/2014/main" id="{96F24CF4-C985-0F24-A57E-5F693E474A77}"/>
                </a:ext>
              </a:extLst>
            </p:cNvPr>
            <p:cNvSpPr/>
            <p:nvPr/>
          </p:nvSpPr>
          <p:spPr>
            <a:xfrm>
              <a:off x="1680296" y="1651073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2A5D2D-78BF-6BEE-4E98-8E62B843BCD8}"/>
              </a:ext>
            </a:extLst>
          </p:cNvPr>
          <p:cNvGrpSpPr/>
          <p:nvPr/>
        </p:nvGrpSpPr>
        <p:grpSpPr>
          <a:xfrm>
            <a:off x="831383" y="3166011"/>
            <a:ext cx="1817314" cy="1311073"/>
            <a:chOff x="831383" y="3166011"/>
            <a:chExt cx="1817314" cy="1311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ounded Rectangle 2">
                  <a:extLst>
                    <a:ext uri="{FF2B5EF4-FFF2-40B4-BE49-F238E27FC236}">
                      <a16:creationId xmlns:a16="http://schemas.microsoft.com/office/drawing/2014/main" id="{8ABFEE22-AE34-5C62-79CD-D48700E04B59}"/>
                    </a:ext>
                  </a:extLst>
                </p:cNvPr>
                <p:cNvSpPr/>
                <p:nvPr/>
              </p:nvSpPr>
              <p:spPr>
                <a:xfrm>
                  <a:off x="831383" y="3585234"/>
                  <a:ext cx="1817314" cy="891850"/>
                </a:xfrm>
                <a:prstGeom prst="roundRect">
                  <a:avLst/>
                </a:prstGeom>
                <a:solidFill>
                  <a:schemeClr val="accent5">
                    <a:alpha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2-LEN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{0,±1,±2}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ounded Rectangle 2">
                  <a:extLst>
                    <a:ext uri="{FF2B5EF4-FFF2-40B4-BE49-F238E27FC236}">
                      <a16:creationId xmlns:a16="http://schemas.microsoft.com/office/drawing/2014/main" id="{8ABFEE22-AE34-5C62-79CD-D48700E04B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383" y="3585234"/>
                  <a:ext cx="1817314" cy="891850"/>
                </a:xfrm>
                <a:prstGeom prst="round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Down Arrow 5">
              <a:extLst>
                <a:ext uri="{FF2B5EF4-FFF2-40B4-BE49-F238E27FC236}">
                  <a16:creationId xmlns:a16="http://schemas.microsoft.com/office/drawing/2014/main" id="{3DB321A7-5433-E904-4678-C3E4CE229C7D}"/>
                </a:ext>
              </a:extLst>
            </p:cNvPr>
            <p:cNvSpPr/>
            <p:nvPr/>
          </p:nvSpPr>
          <p:spPr>
            <a:xfrm>
              <a:off x="1680296" y="3166011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C6919B-82A4-2627-53DF-C8CC45E7315C}"/>
              </a:ext>
            </a:extLst>
          </p:cNvPr>
          <p:cNvGrpSpPr/>
          <p:nvPr/>
        </p:nvGrpSpPr>
        <p:grpSpPr>
          <a:xfrm>
            <a:off x="876066" y="4564408"/>
            <a:ext cx="1727948" cy="1312736"/>
            <a:chOff x="876066" y="4564408"/>
            <a:chExt cx="1727948" cy="13127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">
                  <a:extLst>
                    <a:ext uri="{FF2B5EF4-FFF2-40B4-BE49-F238E27FC236}">
                      <a16:creationId xmlns:a16="http://schemas.microsoft.com/office/drawing/2014/main" id="{3E4673AC-A40C-46D8-B1B9-D9DCF19D70B6}"/>
                    </a:ext>
                  </a:extLst>
                </p:cNvPr>
                <p:cNvSpPr/>
                <p:nvPr/>
              </p:nvSpPr>
              <p:spPr>
                <a:xfrm>
                  <a:off x="876066" y="4985294"/>
                  <a:ext cx="1727948" cy="891850"/>
                </a:xfrm>
                <a:prstGeom prst="roundRect">
                  <a:avLst/>
                </a:prstGeom>
                <a:solidFill>
                  <a:schemeClr val="accent5">
                    <a:alpha val="6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solidFill>
                        <a:schemeClr val="tx1"/>
                      </a:solidFill>
                    </a:rPr>
                    <a:t>1-LEN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zh-CN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𝒊𝒋</m:t>
                            </m:r>
                          </m:sub>
                        </m:sSub>
                        <m:r>
                          <a:rPr lang="en-US" altLang="zh-CN" sz="18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{−1,0,1}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ounded Rectangle 2">
                  <a:extLst>
                    <a:ext uri="{FF2B5EF4-FFF2-40B4-BE49-F238E27FC236}">
                      <a16:creationId xmlns:a16="http://schemas.microsoft.com/office/drawing/2014/main" id="{3E4673AC-A40C-46D8-B1B9-D9DCF19D70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066" y="4985294"/>
                  <a:ext cx="1727948" cy="891850"/>
                </a:xfrm>
                <a:prstGeom prst="round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Down Arrow 5">
              <a:extLst>
                <a:ext uri="{FF2B5EF4-FFF2-40B4-BE49-F238E27FC236}">
                  <a16:creationId xmlns:a16="http://schemas.microsoft.com/office/drawing/2014/main" id="{23B320EE-E8C8-D510-7432-24A2813A98F5}"/>
                </a:ext>
              </a:extLst>
            </p:cNvPr>
            <p:cNvSpPr/>
            <p:nvPr/>
          </p:nvSpPr>
          <p:spPr>
            <a:xfrm>
              <a:off x="1680296" y="4564408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446FCFB-7DC7-340E-FCDB-F434F805832F}"/>
              </a:ext>
            </a:extLst>
          </p:cNvPr>
          <p:cNvGrpSpPr/>
          <p:nvPr/>
        </p:nvGrpSpPr>
        <p:grpSpPr>
          <a:xfrm>
            <a:off x="499677" y="4377619"/>
            <a:ext cx="5692238" cy="1376560"/>
            <a:chOff x="499677" y="4377619"/>
            <a:chExt cx="5692238" cy="13765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72ACCC-AA58-19F1-2882-50D56550BBA6}"/>
                    </a:ext>
                  </a:extLst>
                </p:cNvPr>
                <p:cNvSpPr txBox="1"/>
                <p:nvPr/>
              </p:nvSpPr>
              <p:spPr>
                <a:xfrm>
                  <a:off x="2962171" y="5156002"/>
                  <a:ext cx="1244009" cy="5981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  <m:acc>
                          <m:accPr>
                            <m:chr m:val="̂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̂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</m:oMath>
                    </m:oMathPara>
                  </a14:m>
                  <a:endParaRPr lang="en-US" altLang="zh-CN" sz="1600" b="1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altLang="zh-CN" sz="16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672ACCC-AA58-19F1-2882-50D56550BB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2171" y="5156002"/>
                  <a:ext cx="1244009" cy="598177"/>
                </a:xfrm>
                <a:prstGeom prst="rect">
                  <a:avLst/>
                </a:prstGeom>
                <a:blipFill>
                  <a:blip r:embed="rId20"/>
                  <a:stretch>
                    <a:fillRect r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98A417-CD52-79BE-695E-44568E015333}"/>
                    </a:ext>
                  </a:extLst>
                </p:cNvPr>
                <p:cNvSpPr txBox="1"/>
                <p:nvPr/>
              </p:nvSpPr>
              <p:spPr>
                <a:xfrm>
                  <a:off x="3991343" y="4377619"/>
                  <a:ext cx="2200572" cy="71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198A417-CD52-79BE-695E-44568E015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343" y="4377619"/>
                  <a:ext cx="2200572" cy="71019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5D24B8-31ED-99B3-9A81-873A66556F04}"/>
                    </a:ext>
                  </a:extLst>
                </p:cNvPr>
                <p:cNvSpPr txBox="1"/>
                <p:nvPr/>
              </p:nvSpPr>
              <p:spPr>
                <a:xfrm>
                  <a:off x="499677" y="4563439"/>
                  <a:ext cx="118435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16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fName>
                          <m:e>
                            <m:r>
                              <a:rPr lang="en-US" sz="1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en-US" sz="1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55D24B8-31ED-99B3-9A81-873A66556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677" y="4563439"/>
                  <a:ext cx="1184357" cy="338554"/>
                </a:xfrm>
                <a:prstGeom prst="rect">
                  <a:avLst/>
                </a:prstGeom>
                <a:blipFill>
                  <a:blip r:embed="rId22"/>
                  <a:stretch>
                    <a:fillRect r="-2062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44B8916-6CA0-D032-EC35-FEAD353E47F9}"/>
                </a:ext>
              </a:extLst>
            </p:cNvPr>
            <p:cNvSpPr txBox="1"/>
            <p:nvPr/>
          </p:nvSpPr>
          <p:spPr>
            <a:xfrm>
              <a:off x="1875160" y="4548050"/>
              <a:ext cx="27197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Add auxiliary variables</a:t>
              </a:r>
              <a:endParaRPr lang="en-US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1" name="Down Arrow 5">
            <a:extLst>
              <a:ext uri="{FF2B5EF4-FFF2-40B4-BE49-F238E27FC236}">
                <a16:creationId xmlns:a16="http://schemas.microsoft.com/office/drawing/2014/main" id="{C7DBD56C-D7DC-37A2-AB1A-233F28C9E0AF}"/>
              </a:ext>
            </a:extLst>
          </p:cNvPr>
          <p:cNvSpPr/>
          <p:nvPr/>
        </p:nvSpPr>
        <p:spPr>
          <a:xfrm>
            <a:off x="8587026" y="1656768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F46614-8785-71DD-7440-7D3826A959C3}"/>
              </a:ext>
            </a:extLst>
          </p:cNvPr>
          <p:cNvGrpSpPr/>
          <p:nvPr/>
        </p:nvGrpSpPr>
        <p:grpSpPr>
          <a:xfrm>
            <a:off x="6442219" y="2012294"/>
            <a:ext cx="4001391" cy="1218193"/>
            <a:chOff x="6442219" y="2012294"/>
            <a:chExt cx="4001391" cy="121819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98F877-B84B-CB05-F457-A0B3C78CC0B8}"/>
                    </a:ext>
                  </a:extLst>
                </p:cNvPr>
                <p:cNvSpPr txBox="1"/>
                <p:nvPr/>
              </p:nvSpPr>
              <p:spPr>
                <a:xfrm>
                  <a:off x="6442219" y="2362557"/>
                  <a:ext cx="2785619" cy="8679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598F877-B84B-CB05-F457-A0B3C78CC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2219" y="2362557"/>
                  <a:ext cx="2785619" cy="86793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4A0ED86-56B6-0526-BE49-913E782450B8}"/>
                </a:ext>
              </a:extLst>
            </p:cNvPr>
            <p:cNvSpPr/>
            <p:nvPr/>
          </p:nvSpPr>
          <p:spPr>
            <a:xfrm>
              <a:off x="7253383" y="2446039"/>
              <a:ext cx="1136390" cy="235421"/>
            </a:xfrm>
            <a:prstGeom prst="rect">
              <a:avLst/>
            </a:prstGeom>
            <a:solidFill>
              <a:schemeClr val="accent5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B4F1A9F-84B2-A766-8776-5B2AE45A1318}"/>
                </a:ext>
              </a:extLst>
            </p:cNvPr>
            <p:cNvSpPr/>
            <p:nvPr/>
          </p:nvSpPr>
          <p:spPr>
            <a:xfrm>
              <a:off x="7253383" y="2709570"/>
              <a:ext cx="1136390" cy="235421"/>
            </a:xfrm>
            <a:prstGeom prst="rect">
              <a:avLst/>
            </a:prstGeom>
            <a:solidFill>
              <a:schemeClr val="accent6"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5078EFE-CD9F-EB38-8858-A6BF3FA63DBF}"/>
                </a:ext>
              </a:extLst>
            </p:cNvPr>
            <p:cNvSpPr/>
            <p:nvPr/>
          </p:nvSpPr>
          <p:spPr>
            <a:xfrm>
              <a:off x="7262599" y="2965067"/>
              <a:ext cx="1136390" cy="235421"/>
            </a:xfrm>
            <a:prstGeom prst="rect">
              <a:avLst/>
            </a:prstGeom>
            <a:solidFill>
              <a:srgbClr val="FFFF00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EFCBC21-F601-FD2C-C01B-165FD6A27F7F}"/>
                </a:ext>
              </a:extLst>
            </p:cNvPr>
            <p:cNvGrpSpPr/>
            <p:nvPr/>
          </p:nvGrpSpPr>
          <p:grpSpPr>
            <a:xfrm>
              <a:off x="6570743" y="2012294"/>
              <a:ext cx="3872867" cy="307638"/>
              <a:chOff x="6570743" y="2012294"/>
              <a:chExt cx="3872867" cy="3076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91127E-E445-8E11-7637-B60F5D5A6D7D}"/>
                  </a:ext>
                </a:extLst>
              </p:cNvPr>
              <p:cNvSpPr/>
              <p:nvPr/>
            </p:nvSpPr>
            <p:spPr>
              <a:xfrm>
                <a:off x="6570743" y="2012294"/>
                <a:ext cx="281768" cy="285072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6093509-8D85-8E77-8A28-FD8971D6ABD7}"/>
                  </a:ext>
                </a:extLst>
              </p:cNvPr>
              <p:cNvSpPr/>
              <p:nvPr/>
            </p:nvSpPr>
            <p:spPr>
              <a:xfrm>
                <a:off x="10161842" y="2031076"/>
                <a:ext cx="281768" cy="285072"/>
              </a:xfrm>
              <a:prstGeom prst="rect">
                <a:avLst/>
              </a:prstGeom>
              <a:solidFill>
                <a:schemeClr val="accent5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D25C5E6-0367-67B6-B13F-2B0604617E5D}"/>
                  </a:ext>
                </a:extLst>
              </p:cNvPr>
              <p:cNvSpPr/>
              <p:nvPr/>
            </p:nvSpPr>
            <p:spPr>
              <a:xfrm>
                <a:off x="8170726" y="2034860"/>
                <a:ext cx="281768" cy="285072"/>
              </a:xfrm>
              <a:prstGeom prst="rect">
                <a:avLst/>
              </a:prstGeom>
              <a:solidFill>
                <a:schemeClr val="accent6">
                  <a:alpha val="2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E12257E-1728-2BDB-FA8A-2CFD172444E8}"/>
                  </a:ext>
                </a:extLst>
              </p:cNvPr>
              <p:cNvSpPr/>
              <p:nvPr/>
            </p:nvSpPr>
            <p:spPr>
              <a:xfrm>
                <a:off x="9067399" y="2017105"/>
                <a:ext cx="281768" cy="285072"/>
              </a:xfrm>
              <a:prstGeom prst="rect">
                <a:avLst/>
              </a:prstGeom>
              <a:solidFill>
                <a:srgbClr val="FFFF00">
                  <a:alpha val="28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F09BEC-B922-3D34-2592-4493377A18EF}"/>
                  </a:ext>
                </a:extLst>
              </p:cNvPr>
              <p:cNvSpPr txBox="1"/>
              <p:nvPr/>
            </p:nvSpPr>
            <p:spPr>
              <a:xfrm>
                <a:off x="7401110" y="5899490"/>
                <a:ext cx="27174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𝑋𝑅</m:t>
                      </m:r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5F09BEC-B922-3D34-2592-4493377A1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110" y="5899490"/>
                <a:ext cx="2717463" cy="400110"/>
              </a:xfrm>
              <a:prstGeom prst="rect">
                <a:avLst/>
              </a:prstGeom>
              <a:blipFill>
                <a:blip r:embed="rId2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A72DF4F7-6904-3311-8CA6-FB9247516960}"/>
              </a:ext>
            </a:extLst>
          </p:cNvPr>
          <p:cNvGrpSpPr/>
          <p:nvPr/>
        </p:nvGrpSpPr>
        <p:grpSpPr>
          <a:xfrm>
            <a:off x="7264593" y="2616447"/>
            <a:ext cx="3580359" cy="1640728"/>
            <a:chOff x="7264593" y="2616447"/>
            <a:chExt cx="3580359" cy="16407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59A90AA-7E53-DA54-9887-3DC068C24D10}"/>
                    </a:ext>
                  </a:extLst>
                </p:cNvPr>
                <p:cNvSpPr txBox="1"/>
                <p:nvPr/>
              </p:nvSpPr>
              <p:spPr>
                <a:xfrm>
                  <a:off x="7264593" y="3282166"/>
                  <a:ext cx="2785619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59A90AA-7E53-DA54-9887-3DC068C24D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4593" y="3282166"/>
                  <a:ext cx="2785619" cy="92333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Down Arrow 5">
              <a:extLst>
                <a:ext uri="{FF2B5EF4-FFF2-40B4-BE49-F238E27FC236}">
                  <a16:creationId xmlns:a16="http://schemas.microsoft.com/office/drawing/2014/main" id="{4A3EF84F-F1C5-BF27-CA7D-3B64DE30C8E3}"/>
                </a:ext>
              </a:extLst>
            </p:cNvPr>
            <p:cNvSpPr/>
            <p:nvPr/>
          </p:nvSpPr>
          <p:spPr>
            <a:xfrm>
              <a:off x="8612389" y="2665766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5729AEC-0D75-901E-DD1D-2CB53428C65E}"/>
                </a:ext>
              </a:extLst>
            </p:cNvPr>
            <p:cNvSpPr txBox="1"/>
            <p:nvPr/>
          </p:nvSpPr>
          <p:spPr>
            <a:xfrm>
              <a:off x="8951130" y="2616447"/>
              <a:ext cx="18938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carry terms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66E2999-27C3-2393-88AF-954F1178AFC8}"/>
                </a:ext>
              </a:extLst>
            </p:cNvPr>
            <p:cNvSpPr/>
            <p:nvPr/>
          </p:nvSpPr>
          <p:spPr>
            <a:xfrm>
              <a:off x="7551302" y="3296334"/>
              <a:ext cx="2225359" cy="960841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787F5FF-05FE-5A76-CDB0-C24B5527C86F}"/>
              </a:ext>
            </a:extLst>
          </p:cNvPr>
          <p:cNvGrpSpPr/>
          <p:nvPr/>
        </p:nvGrpSpPr>
        <p:grpSpPr>
          <a:xfrm>
            <a:off x="7147630" y="4243482"/>
            <a:ext cx="3523327" cy="2112868"/>
            <a:chOff x="7147630" y="4243482"/>
            <a:chExt cx="3523327" cy="2112868"/>
          </a:xfrm>
        </p:grpSpPr>
        <p:sp>
          <p:nvSpPr>
            <p:cNvPr id="40" name="Down Arrow 5">
              <a:extLst>
                <a:ext uri="{FF2B5EF4-FFF2-40B4-BE49-F238E27FC236}">
                  <a16:creationId xmlns:a16="http://schemas.microsoft.com/office/drawing/2014/main" id="{CE61CFAD-29EA-B289-5F3A-D7B2B2534DA5}"/>
                </a:ext>
              </a:extLst>
            </p:cNvPr>
            <p:cNvSpPr/>
            <p:nvPr/>
          </p:nvSpPr>
          <p:spPr>
            <a:xfrm>
              <a:off x="8659729" y="4426387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335B9DF-2F16-D2AC-88C7-7C34D3C46867}"/>
                    </a:ext>
                  </a:extLst>
                </p:cNvPr>
                <p:cNvSpPr txBox="1"/>
                <p:nvPr/>
              </p:nvSpPr>
              <p:spPr>
                <a:xfrm>
                  <a:off x="8876805" y="4243482"/>
                  <a:ext cx="179415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,  </m:t>
                        </m:r>
                      </m:oMath>
                    </m:oMathPara>
                  </a14:m>
                  <a:endParaRPr lang="en-US" sz="1600" b="0" i="0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335B9DF-2F16-D2AC-88C7-7C34D3C468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6805" y="4243482"/>
                  <a:ext cx="1794152" cy="584775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3C43B41-E8CE-30DE-A27F-D4D1858D4F01}"/>
                    </a:ext>
                  </a:extLst>
                </p:cNvPr>
                <p:cNvSpPr txBox="1"/>
                <p:nvPr/>
              </p:nvSpPr>
              <p:spPr>
                <a:xfrm>
                  <a:off x="7147630" y="4903493"/>
                  <a:ext cx="3406364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=−1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)−2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3C43B41-E8CE-30DE-A27F-D4D1858D4F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7630" y="4903493"/>
                  <a:ext cx="3406364" cy="923330"/>
                </a:xfrm>
                <a:prstGeom prst="rect">
                  <a:avLst/>
                </a:prstGeom>
                <a:blipFill>
                  <a:blip r:embed="rId2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38C39B3-54A1-3DB7-E997-021A39FB686C}"/>
                </a:ext>
              </a:extLst>
            </p:cNvPr>
            <p:cNvSpPr/>
            <p:nvPr/>
          </p:nvSpPr>
          <p:spPr>
            <a:xfrm>
              <a:off x="7198930" y="4894885"/>
              <a:ext cx="3274257" cy="1461465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9BD8D0-C8BE-0419-5955-AB22CD78E5C2}"/>
                  </a:ext>
                </a:extLst>
              </p:cNvPr>
              <p:cNvSpPr txBox="1"/>
              <p:nvPr/>
            </p:nvSpPr>
            <p:spPr>
              <a:xfrm>
                <a:off x="307143" y="5952362"/>
                <a:ext cx="3274258" cy="805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1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  <m:r>
                                <a:rPr lang="en-US" sz="1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acc>
                                <m:accPr>
                                  <m:chr m:val="̂"/>
                                  <m:ctrlP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𝑁𝑅𝑋</m:t>
                          </m:r>
                          <m:func>
                            <m:funcPr>
                              <m:ctrlPr>
                                <a:rPr lang="zh-CN" alt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𝑁𝑅𝑋</m:t>
                      </m:r>
                      <m:func>
                        <m:funcPr>
                          <m:ctrlPr>
                            <a:rPr lang="zh-CN" alt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39BD8D0-C8BE-0419-5955-AB22CD78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3" y="5952362"/>
                <a:ext cx="3274258" cy="80515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2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1" grpId="0" animBg="1"/>
      <p:bldP spid="44" grpId="0"/>
      <p:bldP spid="4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49E06A7-6220-43F9-B4B4-BD614A2F7143}"/>
              </a:ext>
            </a:extLst>
          </p:cNvPr>
          <p:cNvGrpSpPr/>
          <p:nvPr/>
        </p:nvGrpSpPr>
        <p:grpSpPr>
          <a:xfrm>
            <a:off x="4380568" y="3341705"/>
            <a:ext cx="3092648" cy="1327953"/>
            <a:chOff x="4380568" y="3540608"/>
            <a:chExt cx="3092648" cy="1327953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B264AE67-BCF0-7BB5-9450-CCFF1E12C595}"/>
                </a:ext>
              </a:extLst>
            </p:cNvPr>
            <p:cNvGrpSpPr/>
            <p:nvPr/>
          </p:nvGrpSpPr>
          <p:grpSpPr>
            <a:xfrm>
              <a:off x="4380568" y="3540608"/>
              <a:ext cx="3092648" cy="1327953"/>
              <a:chOff x="8177498" y="2354804"/>
              <a:chExt cx="3092648" cy="1327953"/>
            </a:xfrm>
            <a:no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D428DE66-87F7-1328-64C7-087E6DA3510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03766" y="2748028"/>
                    <a:ext cx="333746" cy="30777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D428DE66-87F7-1328-64C7-087E6DA351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3766" y="2748028"/>
                    <a:ext cx="3337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5EBAD7-F715-54ED-54B0-86FF1046D03A}"/>
                      </a:ext>
                    </a:extLst>
                  </p:cNvPr>
                  <p:cNvSpPr/>
                  <p:nvPr/>
                </p:nvSpPr>
                <p:spPr>
                  <a:xfrm>
                    <a:off x="8177498" y="2865190"/>
                    <a:ext cx="329484" cy="32948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EB5EBAD7-F715-54ED-54B0-86FF1046D0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77498" y="2865190"/>
                    <a:ext cx="329484" cy="329484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FC6B3601-A7D9-754E-1463-8779CB6E2DAC}"/>
                      </a:ext>
                    </a:extLst>
                  </p:cNvPr>
                  <p:cNvSpPr txBox="1"/>
                  <p:nvPr/>
                </p:nvSpPr>
                <p:spPr>
                  <a:xfrm>
                    <a:off x="8890225" y="2354804"/>
                    <a:ext cx="430506" cy="307777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FC6B3601-A7D9-754E-1463-8779CB6E2D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0225" y="2354804"/>
                    <a:ext cx="430506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77F7328-18F8-D91C-9E58-A8215343EF24}"/>
                      </a:ext>
                    </a:extLst>
                  </p:cNvPr>
                  <p:cNvSpPr txBox="1"/>
                  <p:nvPr/>
                </p:nvSpPr>
                <p:spPr>
                  <a:xfrm>
                    <a:off x="8923659" y="2693459"/>
                    <a:ext cx="485535" cy="307777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77F7328-18F8-D91C-9E58-A8215343EF2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23659" y="2693459"/>
                    <a:ext cx="48553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B93B1367-72D8-D986-FB76-1D061F5C2491}"/>
                  </a:ext>
                </a:extLst>
              </p:cNvPr>
              <p:cNvCxnSpPr>
                <a:cxnSpLocks/>
                <a:stCxn id="104" idx="7"/>
                <a:endCxn id="130" idx="2"/>
              </p:cNvCxnSpPr>
              <p:nvPr/>
            </p:nvCxnSpPr>
            <p:spPr>
              <a:xfrm flipV="1">
                <a:off x="8458730" y="2521358"/>
                <a:ext cx="1088502" cy="392084"/>
              </a:xfrm>
              <a:prstGeom prst="straightConnector1">
                <a:avLst/>
              </a:prstGeom>
              <a:grpFill/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9D881C71-1CCD-6D8D-5BC5-10F1031C2D15}"/>
                  </a:ext>
                </a:extLst>
              </p:cNvPr>
              <p:cNvCxnSpPr>
                <a:cxnSpLocks/>
                <a:stCxn id="104" idx="6"/>
                <a:endCxn id="130" idx="2"/>
              </p:cNvCxnSpPr>
              <p:nvPr/>
            </p:nvCxnSpPr>
            <p:spPr>
              <a:xfrm flipV="1">
                <a:off x="8506982" y="2521358"/>
                <a:ext cx="1040250" cy="508574"/>
              </a:xfrm>
              <a:prstGeom prst="straightConnector1">
                <a:avLst/>
              </a:prstGeom>
              <a:grpFill/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50B8D27C-7329-BAB4-D7A9-C1F171D6F493}"/>
                  </a:ext>
                </a:extLst>
              </p:cNvPr>
              <p:cNvCxnSpPr>
                <a:cxnSpLocks/>
                <a:stCxn id="130" idx="6"/>
                <a:endCxn id="115" idx="2"/>
              </p:cNvCxnSpPr>
              <p:nvPr/>
            </p:nvCxnSpPr>
            <p:spPr>
              <a:xfrm>
                <a:off x="9876716" y="2521358"/>
                <a:ext cx="1063946" cy="508574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5DB4FB7-AC44-A41C-66AF-A866242708BD}"/>
                  </a:ext>
                </a:extLst>
              </p:cNvPr>
              <p:cNvCxnSpPr>
                <a:cxnSpLocks/>
                <a:stCxn id="130" idx="5"/>
                <a:endCxn id="115" idx="2"/>
              </p:cNvCxnSpPr>
              <p:nvPr/>
            </p:nvCxnSpPr>
            <p:spPr>
              <a:xfrm>
                <a:off x="9828464" y="2637848"/>
                <a:ext cx="1112198" cy="392084"/>
              </a:xfrm>
              <a:prstGeom prst="straightConnector1">
                <a:avLst/>
              </a:prstGeom>
              <a:grpFill/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A9011E4-1706-68AD-5CA0-6B92A87C3BE0}"/>
                      </a:ext>
                    </a:extLst>
                  </p:cNvPr>
                  <p:cNvSpPr/>
                  <p:nvPr/>
                </p:nvSpPr>
                <p:spPr>
                  <a:xfrm>
                    <a:off x="10940662" y="2865190"/>
                    <a:ext cx="329484" cy="32948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8A9011E4-1706-68AD-5CA0-6B92A87C3B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40662" y="2865190"/>
                    <a:ext cx="329484" cy="32948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415CD3AA-4C6C-7009-9DA6-EBD2D7EC62AD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0872" y="3374980"/>
                    <a:ext cx="333746" cy="307777"/>
                  </a:xfrm>
                  <a:prstGeom prst="rect">
                    <a:avLst/>
                  </a:prstGeom>
                  <a:grp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0070C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415CD3AA-4C6C-7009-9DA6-EBD2D7EC6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0872" y="3374980"/>
                    <a:ext cx="333746" cy="307777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F2523BA-4926-4888-A676-649BE5A5A837}"/>
                      </a:ext>
                    </a:extLst>
                  </p:cNvPr>
                  <p:cNvSpPr txBox="1"/>
                  <p:nvPr/>
                </p:nvSpPr>
                <p:spPr>
                  <a:xfrm>
                    <a:off x="8916158" y="2970886"/>
                    <a:ext cx="485535" cy="307777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6F2523BA-4926-4888-A676-649BE5A5A8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6158" y="2970886"/>
                    <a:ext cx="485535" cy="307777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80D55EC6-8A92-2935-0607-B01C24F75B4F}"/>
                      </a:ext>
                    </a:extLst>
                  </p:cNvPr>
                  <p:cNvSpPr txBox="1"/>
                  <p:nvPr/>
                </p:nvSpPr>
                <p:spPr>
                  <a:xfrm>
                    <a:off x="8868412" y="3309340"/>
                    <a:ext cx="485535" cy="307777"/>
                  </a:xfrm>
                  <a:prstGeom prst="rect">
                    <a:avLst/>
                  </a:prstGeom>
                  <a:grp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90" name="TextBox 189">
                    <a:extLst>
                      <a:ext uri="{FF2B5EF4-FFF2-40B4-BE49-F238E27FC236}">
                        <a16:creationId xmlns:a16="http://schemas.microsoft.com/office/drawing/2014/main" id="{C6CAC153-1FE2-7D4C-9652-15AF2FBD0C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8412" y="3309340"/>
                    <a:ext cx="485535" cy="307777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5DA093F5-1A31-2678-0C61-601FC1981C47}"/>
                  </a:ext>
                </a:extLst>
              </p:cNvPr>
              <p:cNvCxnSpPr>
                <a:cxnSpLocks/>
                <a:stCxn id="104" idx="6"/>
                <a:endCxn id="134" idx="2"/>
              </p:cNvCxnSpPr>
              <p:nvPr/>
            </p:nvCxnSpPr>
            <p:spPr>
              <a:xfrm>
                <a:off x="8506982" y="3029932"/>
                <a:ext cx="1078979" cy="432219"/>
              </a:xfrm>
              <a:prstGeom prst="straightConnector1">
                <a:avLst/>
              </a:prstGeom>
              <a:grpFill/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9CE62D5-9F97-6436-8C15-EDAC22604AC2}"/>
                  </a:ext>
                </a:extLst>
              </p:cNvPr>
              <p:cNvCxnSpPr>
                <a:cxnSpLocks/>
                <a:stCxn id="104" idx="5"/>
                <a:endCxn id="134" idx="2"/>
              </p:cNvCxnSpPr>
              <p:nvPr/>
            </p:nvCxnSpPr>
            <p:spPr>
              <a:xfrm>
                <a:off x="8458730" y="3146422"/>
                <a:ext cx="1127231" cy="315729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2808D0E-C907-C1B7-C623-8A10582D166A}"/>
                  </a:ext>
                </a:extLst>
              </p:cNvPr>
              <p:cNvCxnSpPr>
                <a:cxnSpLocks/>
                <a:stCxn id="134" idx="7"/>
                <a:endCxn id="115" idx="2"/>
              </p:cNvCxnSpPr>
              <p:nvPr/>
            </p:nvCxnSpPr>
            <p:spPr>
              <a:xfrm flipV="1">
                <a:off x="9867193" y="3029932"/>
                <a:ext cx="1073469" cy="315729"/>
              </a:xfrm>
              <a:prstGeom prst="straightConnector1">
                <a:avLst/>
              </a:prstGeom>
              <a:grp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3E8AFC05-D741-0A2C-7C71-6C8882C72153}"/>
                  </a:ext>
                </a:extLst>
              </p:cNvPr>
              <p:cNvCxnSpPr>
                <a:cxnSpLocks/>
                <a:stCxn id="134" idx="6"/>
                <a:endCxn id="115" idx="2"/>
              </p:cNvCxnSpPr>
              <p:nvPr/>
            </p:nvCxnSpPr>
            <p:spPr>
              <a:xfrm flipV="1">
                <a:off x="9915445" y="3029932"/>
                <a:ext cx="1025217" cy="432219"/>
              </a:xfrm>
              <a:prstGeom prst="straightConnector1">
                <a:avLst/>
              </a:prstGeom>
              <a:grpFill/>
              <a:ln w="19050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853499F-A8D7-EB30-CCB7-F6F1086A4FD5}"/>
                      </a:ext>
                    </a:extLst>
                  </p:cNvPr>
                  <p:cNvSpPr/>
                  <p:nvPr/>
                </p:nvSpPr>
                <p:spPr>
                  <a:xfrm>
                    <a:off x="9547232" y="2356616"/>
                    <a:ext cx="329484" cy="32948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aseline="30000" dirty="0"/>
                  </a:p>
                </p:txBody>
              </p:sp>
            </mc:Choice>
            <mc:Fallback xmlns=""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B853499F-A8D7-EB30-CCB7-F6F1086A4F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47232" y="2356616"/>
                    <a:ext cx="329484" cy="329484"/>
                  </a:xfrm>
                  <a:prstGeom prst="ellipse">
                    <a:avLst/>
                  </a:prstGeom>
                  <a:blipFill>
                    <a:blip r:embed="rId45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63A0B3B1-AC67-ADFD-10A5-1BADB47BB78D}"/>
                      </a:ext>
                    </a:extLst>
                  </p:cNvPr>
                  <p:cNvSpPr/>
                  <p:nvPr/>
                </p:nvSpPr>
                <p:spPr>
                  <a:xfrm>
                    <a:off x="9585961" y="3297409"/>
                    <a:ext cx="329484" cy="329484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baseline="30000" dirty="0"/>
                  </a:p>
                </p:txBody>
              </p:sp>
            </mc:Choice>
            <mc:Fallback xmlns=""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63A0B3B1-AC67-ADFD-10A5-1BADB47BB78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85961" y="3297409"/>
                    <a:ext cx="329484" cy="329484"/>
                  </a:xfrm>
                  <a:prstGeom prst="ellipse">
                    <a:avLst/>
                  </a:prstGeom>
                  <a:blipFill>
                    <a:blip r:embed="rId46"/>
                    <a:stretch>
                      <a:fillRect b="-1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E065BB1-D5A8-8A82-4EAE-95E4BFA52371}"/>
                    </a:ext>
                  </a:extLst>
                </p:cNvPr>
                <p:cNvSpPr txBox="1"/>
                <p:nvPr/>
              </p:nvSpPr>
              <p:spPr>
                <a:xfrm>
                  <a:off x="6275289" y="3554800"/>
                  <a:ext cx="4855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3E065BB1-D5A8-8A82-4EAE-95E4BFA523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289" y="3554800"/>
                  <a:ext cx="485535" cy="307777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E2FD1E0-6563-861B-3CB3-B6A87C59D25F}"/>
                    </a:ext>
                  </a:extLst>
                </p:cNvPr>
                <p:cNvSpPr txBox="1"/>
                <p:nvPr/>
              </p:nvSpPr>
              <p:spPr>
                <a:xfrm>
                  <a:off x="6237129" y="4121734"/>
                  <a:ext cx="4855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BE2FD1E0-6563-861B-3CB3-B6A87C59D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7129" y="4121734"/>
                  <a:ext cx="485535" cy="307777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81D5E6-1549-5CC2-3463-87E742931CEE}"/>
              </a:ext>
            </a:extLst>
          </p:cNvPr>
          <p:cNvGrpSpPr/>
          <p:nvPr/>
        </p:nvGrpSpPr>
        <p:grpSpPr>
          <a:xfrm>
            <a:off x="506219" y="3598873"/>
            <a:ext cx="3087423" cy="813617"/>
            <a:chOff x="506219" y="3821490"/>
            <a:chExt cx="3087423" cy="8136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45D0D01-6398-9B00-95EB-072ADFF55ADC}"/>
                    </a:ext>
                  </a:extLst>
                </p:cNvPr>
                <p:cNvSpPr/>
                <p:nvPr/>
              </p:nvSpPr>
              <p:spPr>
                <a:xfrm>
                  <a:off x="506219" y="4102674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2000" baseline="30000" dirty="0"/>
                </a:p>
              </p:txBody>
            </p:sp>
          </mc:Choice>
          <mc:Fallback xmlns="">
            <p:sp>
              <p:nvSpPr>
                <p:cNvPr id="187" name="Oval 186">
                  <a:extLst>
                    <a:ext uri="{FF2B5EF4-FFF2-40B4-BE49-F238E27FC236}">
                      <a16:creationId xmlns:a16="http://schemas.microsoft.com/office/drawing/2014/main" id="{545D0D01-6398-9B00-95EB-072ADFF55A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19" y="4102674"/>
                  <a:ext cx="329484" cy="329484"/>
                </a:xfrm>
                <a:prstGeom prst="ellipse">
                  <a:avLst/>
                </a:prstGeom>
                <a:blipFill>
                  <a:blip r:embed="rId4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DB0DD28D-13B8-3508-1E9F-A8349D8D31EF}"/>
                    </a:ext>
                  </a:extLst>
                </p:cNvPr>
                <p:cNvSpPr/>
                <p:nvPr/>
              </p:nvSpPr>
              <p:spPr>
                <a:xfrm>
                  <a:off x="3264158" y="4065703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000" baseline="30000" dirty="0"/>
                </a:p>
              </p:txBody>
            </p:sp>
          </mc:Choice>
          <mc:Fallback xmlns="">
            <p:sp>
              <p:nvSpPr>
                <p:cNvPr id="188" name="Oval 187">
                  <a:extLst>
                    <a:ext uri="{FF2B5EF4-FFF2-40B4-BE49-F238E27FC236}">
                      <a16:creationId xmlns:a16="http://schemas.microsoft.com/office/drawing/2014/main" id="{DB0DD28D-13B8-3508-1E9F-A8349D8D31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4158" y="4065703"/>
                  <a:ext cx="329484" cy="329484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0DADE6D5-C7DE-9333-1023-B387B177BC4B}"/>
                </a:ext>
              </a:extLst>
            </p:cNvPr>
            <p:cNvSpPr/>
            <p:nvPr/>
          </p:nvSpPr>
          <p:spPr>
            <a:xfrm>
              <a:off x="1891447" y="4085963"/>
              <a:ext cx="329484" cy="329484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baseline="30000" dirty="0"/>
            </a:p>
          </p:txBody>
        </p: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22D734DF-CB50-5776-3675-AA484F066BA0}"/>
                </a:ext>
              </a:extLst>
            </p:cNvPr>
            <p:cNvCxnSpPr>
              <a:cxnSpLocks/>
              <a:stCxn id="187" idx="7"/>
              <a:endCxn id="190" idx="1"/>
            </p:cNvCxnSpPr>
            <p:nvPr/>
          </p:nvCxnSpPr>
          <p:spPr>
            <a:xfrm flipV="1">
              <a:off x="787451" y="4134215"/>
              <a:ext cx="1152248" cy="167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1E5CA734-4102-B0C4-A7D8-35A5C64C994D}"/>
                </a:ext>
              </a:extLst>
            </p:cNvPr>
            <p:cNvCxnSpPr>
              <a:cxnSpLocks/>
              <a:stCxn id="187" idx="5"/>
              <a:endCxn id="190" idx="3"/>
            </p:cNvCxnSpPr>
            <p:nvPr/>
          </p:nvCxnSpPr>
          <p:spPr>
            <a:xfrm flipV="1">
              <a:off x="787451" y="4367195"/>
              <a:ext cx="1152248" cy="16711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A6A4CDE1-0809-3F31-7FF9-846A8A9B3C61}"/>
                </a:ext>
              </a:extLst>
            </p:cNvPr>
            <p:cNvCxnSpPr>
              <a:cxnSpLocks/>
              <a:stCxn id="190" idx="7"/>
              <a:endCxn id="188" idx="1"/>
            </p:cNvCxnSpPr>
            <p:nvPr/>
          </p:nvCxnSpPr>
          <p:spPr>
            <a:xfrm flipV="1">
              <a:off x="2172679" y="4113955"/>
              <a:ext cx="1139731" cy="202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08EFE1A-7B5E-021F-1ACA-6493ECFF8CE4}"/>
                    </a:ext>
                  </a:extLst>
                </p:cNvPr>
                <p:cNvSpPr txBox="1"/>
                <p:nvPr/>
              </p:nvSpPr>
              <p:spPr>
                <a:xfrm>
                  <a:off x="1139765" y="3837429"/>
                  <a:ext cx="4855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008EFE1A-7B5E-021F-1ACA-6493ECFF8C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765" y="3837429"/>
                  <a:ext cx="485535" cy="307777"/>
                </a:xfrm>
                <a:prstGeom prst="rect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F942080-2823-D0A2-C2EF-8BBC3DFC8306}"/>
                    </a:ext>
                  </a:extLst>
                </p:cNvPr>
                <p:cNvSpPr txBox="1"/>
                <p:nvPr/>
              </p:nvSpPr>
              <p:spPr>
                <a:xfrm>
                  <a:off x="1149123" y="4298537"/>
                  <a:ext cx="4855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F942080-2823-D0A2-C2EF-8BBC3DFC8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123" y="4298537"/>
                  <a:ext cx="485535" cy="307777"/>
                </a:xfrm>
                <a:prstGeom prst="rect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D9424A2-2CD3-2FF3-D3EB-CE36360A6F1C}"/>
                    </a:ext>
                  </a:extLst>
                </p:cNvPr>
                <p:cNvSpPr txBox="1"/>
                <p:nvPr/>
              </p:nvSpPr>
              <p:spPr>
                <a:xfrm>
                  <a:off x="2492394" y="3821490"/>
                  <a:ext cx="4855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1D9424A2-2CD3-2FF3-D3EB-CE36360A6F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2394" y="3821490"/>
                  <a:ext cx="485535" cy="307777"/>
                </a:xfrm>
                <a:prstGeom prst="rect">
                  <a:avLst/>
                </a:prstGeom>
                <a:blipFill>
                  <a:blip r:embed="rId5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DDBD419-02D4-84E3-BA20-32C3B97EB195}"/>
                    </a:ext>
                  </a:extLst>
                </p:cNvPr>
                <p:cNvSpPr txBox="1"/>
                <p:nvPr/>
              </p:nvSpPr>
              <p:spPr>
                <a:xfrm>
                  <a:off x="2500717" y="4327330"/>
                  <a:ext cx="485535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4DDBD419-02D4-84E3-BA20-32C3B97EB1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0717" y="4327330"/>
                  <a:ext cx="485535" cy="307777"/>
                </a:xfrm>
                <a:prstGeom prst="rect">
                  <a:avLst/>
                </a:prstGeom>
                <a:blipFill>
                  <a:blip r:embed="rId5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62FABAA-9064-8E9F-EFF6-54BC6447FD7F}"/>
                </a:ext>
              </a:extLst>
            </p:cNvPr>
            <p:cNvCxnSpPr>
              <a:cxnSpLocks/>
              <a:stCxn id="190" idx="5"/>
              <a:endCxn id="188" idx="3"/>
            </p:cNvCxnSpPr>
            <p:nvPr/>
          </p:nvCxnSpPr>
          <p:spPr>
            <a:xfrm flipV="1">
              <a:off x="2172679" y="4346935"/>
              <a:ext cx="1139731" cy="2026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 land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Flow land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4ABE6E3B-CEFF-4787-5454-D15271C9D6CA}"/>
              </a:ext>
            </a:extLst>
          </p:cNvPr>
          <p:cNvSpPr/>
          <p:nvPr/>
        </p:nvSpPr>
        <p:spPr>
          <a:xfrm>
            <a:off x="9083539" y="1050047"/>
            <a:ext cx="2114728" cy="933323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FHF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(Fixed Homologous Flow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11431-8D85-6342-3839-5AD67037CA30}"/>
                  </a:ext>
                </a:extLst>
              </p:cNvPr>
              <p:cNvSpPr txBox="1"/>
              <p:nvPr/>
            </p:nvSpPr>
            <p:spPr>
              <a:xfrm>
                <a:off x="968307" y="2401114"/>
                <a:ext cx="191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8A11431-8D85-6342-3839-5AD67037C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307" y="2401114"/>
                <a:ext cx="1910075" cy="369332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090104-7DBD-1A2E-81CC-6DB495104E05}"/>
                  </a:ext>
                </a:extLst>
              </p:cNvPr>
              <p:cNvSpPr txBox="1"/>
              <p:nvPr/>
            </p:nvSpPr>
            <p:spPr>
              <a:xfrm>
                <a:off x="4957346" y="2192469"/>
                <a:ext cx="191539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fr-CH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2090104-7DBD-1A2E-81CC-6DB495104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346" y="2192469"/>
                <a:ext cx="1915396" cy="646331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537CE69-5AC1-0C8F-1EC3-3CD35200643D}"/>
                  </a:ext>
                </a:extLst>
              </p:cNvPr>
              <p:cNvSpPr txBox="1"/>
              <p:nvPr/>
            </p:nvSpPr>
            <p:spPr>
              <a:xfrm>
                <a:off x="9698394" y="2337258"/>
                <a:ext cx="974947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537CE69-5AC1-0C8F-1EC3-3CD352006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394" y="2337258"/>
                <a:ext cx="974947" cy="384336"/>
              </a:xfrm>
              <a:prstGeom prst="rect">
                <a:avLst/>
              </a:prstGeom>
              <a:blipFill>
                <a:blip r:embed="rId56"/>
                <a:stretch>
                  <a:fillRect r="-3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3F1BF025-00FD-BEED-38BC-DDE17237BF5A}"/>
              </a:ext>
            </a:extLst>
          </p:cNvPr>
          <p:cNvCxnSpPr>
            <a:cxnSpLocks/>
            <a:stCxn id="104" idx="6"/>
            <a:endCxn id="134" idx="2"/>
          </p:cNvCxnSpPr>
          <p:nvPr/>
        </p:nvCxnSpPr>
        <p:spPr>
          <a:xfrm>
            <a:off x="4710052" y="4016833"/>
            <a:ext cx="1078979" cy="432219"/>
          </a:xfrm>
          <a:prstGeom prst="straightConnector1">
            <a:avLst/>
          </a:prstGeom>
          <a:noFill/>
          <a:ln w="381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78DCD23-6D6F-E3D1-F60E-833DBA2ADB5F}"/>
                  </a:ext>
                </a:extLst>
              </p:cNvPr>
              <p:cNvSpPr txBox="1"/>
              <p:nvPr/>
            </p:nvSpPr>
            <p:spPr>
              <a:xfrm>
                <a:off x="8438014" y="5169864"/>
                <a:ext cx="3630041" cy="1220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𝑛𝑛𝑧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𝑨</m:t>
                                          </m:r>
                                        </m:e>
                                      </m:acc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m:rPr>
                                      <m:lit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𝑁𝑅𝑋</m:t>
                      </m:r>
                      <m:func>
                        <m:funcPr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C78DCD23-6D6F-E3D1-F60E-833DBA2ADB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014" y="5169864"/>
                <a:ext cx="3630041" cy="1220527"/>
              </a:xfrm>
              <a:prstGeom prst="rect">
                <a:avLst/>
              </a:prstGeom>
              <a:blipFill>
                <a:blip r:embed="rId57"/>
                <a:stretch>
                  <a:fillRect b="-4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TextBox 188">
            <a:extLst>
              <a:ext uri="{FF2B5EF4-FFF2-40B4-BE49-F238E27FC236}">
                <a16:creationId xmlns:a16="http://schemas.microsoft.com/office/drawing/2014/main" id="{CC1B88EA-C449-CD78-B196-6168BB918420}"/>
              </a:ext>
            </a:extLst>
          </p:cNvPr>
          <p:cNvSpPr txBox="1"/>
          <p:nvPr/>
        </p:nvSpPr>
        <p:spPr>
          <a:xfrm>
            <a:off x="327888" y="3308890"/>
            <a:ext cx="3698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Encode flow conservation constraint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DD91971-F109-6EA7-E31C-D43D0FD1A26C}"/>
              </a:ext>
            </a:extLst>
          </p:cNvPr>
          <p:cNvCxnSpPr>
            <a:cxnSpLocks/>
            <a:stCxn id="190" idx="5"/>
            <a:endCxn id="188" idx="3"/>
          </p:cNvCxnSpPr>
          <p:nvPr/>
        </p:nvCxnSpPr>
        <p:spPr>
          <a:xfrm flipV="1">
            <a:off x="2172679" y="4124318"/>
            <a:ext cx="1139731" cy="20260"/>
          </a:xfrm>
          <a:prstGeom prst="straightConnector1">
            <a:avLst/>
          </a:prstGeom>
          <a:ln w="3492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B39BB210-177C-BE56-0445-EEAE2DF0D7E7}"/>
              </a:ext>
            </a:extLst>
          </p:cNvPr>
          <p:cNvCxnSpPr>
            <a:cxnSpLocks/>
            <a:stCxn id="104" idx="6"/>
            <a:endCxn id="130" idx="2"/>
          </p:cNvCxnSpPr>
          <p:nvPr/>
        </p:nvCxnSpPr>
        <p:spPr>
          <a:xfrm flipV="1">
            <a:off x="4710052" y="3508259"/>
            <a:ext cx="1040250" cy="508574"/>
          </a:xfrm>
          <a:prstGeom prst="straightConnector1">
            <a:avLst/>
          </a:prstGeom>
          <a:noFill/>
          <a:ln w="38100">
            <a:solidFill>
              <a:schemeClr val="accent4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3E0F83D7-3385-D656-2441-C2F0A14926B3}"/>
              </a:ext>
            </a:extLst>
          </p:cNvPr>
          <p:cNvCxnSpPr>
            <a:cxnSpLocks/>
            <a:stCxn id="104" idx="5"/>
            <a:endCxn id="134" idx="2"/>
          </p:cNvCxnSpPr>
          <p:nvPr/>
        </p:nvCxnSpPr>
        <p:spPr>
          <a:xfrm>
            <a:off x="4661800" y="4133323"/>
            <a:ext cx="1127231" cy="315729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D2792866-3D00-693B-E15D-EE8B9058C43B}"/>
              </a:ext>
            </a:extLst>
          </p:cNvPr>
          <p:cNvCxnSpPr>
            <a:cxnSpLocks/>
            <a:stCxn id="130" idx="6"/>
            <a:endCxn id="115" idx="2"/>
          </p:cNvCxnSpPr>
          <p:nvPr/>
        </p:nvCxnSpPr>
        <p:spPr>
          <a:xfrm>
            <a:off x="6079786" y="3508259"/>
            <a:ext cx="1063946" cy="508574"/>
          </a:xfrm>
          <a:prstGeom prst="straightConnector1">
            <a:avLst/>
          </a:prstGeom>
          <a:noFill/>
          <a:ln w="38100"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8D51473-AAFC-F559-5E4D-8676A74B781D}"/>
                  </a:ext>
                </a:extLst>
              </p:cNvPr>
              <p:cNvSpPr txBox="1"/>
              <p:nvPr/>
            </p:nvSpPr>
            <p:spPr>
              <a:xfrm>
                <a:off x="4279210" y="5456962"/>
                <a:ext cx="374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 startAt="2"/>
                </a:pPr>
                <a:r>
                  <a:rPr lang="en-US" b="1" dirty="0"/>
                  <a:t>Homologous flow constraint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=…=</m:t>
                      </m:r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28D51473-AAFC-F559-5E4D-8676A74B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10" y="5456962"/>
                <a:ext cx="3742406" cy="646331"/>
              </a:xfrm>
              <a:prstGeom prst="rect">
                <a:avLst/>
              </a:prstGeom>
              <a:blipFill>
                <a:blip r:embed="rId58"/>
                <a:stretch>
                  <a:fillRect l="-1140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52A449B-35A5-51CD-AC60-1673813C7240}"/>
                  </a:ext>
                </a:extLst>
              </p:cNvPr>
              <p:cNvSpPr txBox="1"/>
              <p:nvPr/>
            </p:nvSpPr>
            <p:spPr>
              <a:xfrm>
                <a:off x="4062422" y="905652"/>
                <a:ext cx="3428805" cy="1210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|= 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600" b="0" i="0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b="0" i="1" dirty="0">
                  <a:solidFill>
                    <a:schemeClr val="accent6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𝑁𝑅𝑋</m:t>
                          </m:r>
                          <m:func>
                            <m:funcPr>
                              <m:ctrlPr>
                                <a:rPr lang="zh-CN" alt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052A449B-35A5-51CD-AC60-1673813C72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422" y="905652"/>
                <a:ext cx="3428805" cy="1210203"/>
              </a:xfrm>
              <a:prstGeom prst="rect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B3CE7D6-A7B7-7679-FD09-3C9FB76DBECE}"/>
                  </a:ext>
                </a:extLst>
              </p:cNvPr>
              <p:cNvSpPr txBox="1"/>
              <p:nvPr/>
            </p:nvSpPr>
            <p:spPr>
              <a:xfrm>
                <a:off x="635373" y="5456962"/>
                <a:ext cx="310836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b="1" dirty="0"/>
                  <a:t>Fixed flow constraint</a:t>
                </a: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𝑅𝐻𝑆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B3CE7D6-A7B7-7679-FD09-3C9FB76DB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73" y="5456962"/>
                <a:ext cx="3108363" cy="646331"/>
              </a:xfrm>
              <a:prstGeom prst="rect">
                <a:avLst/>
              </a:prstGeom>
              <a:blipFill>
                <a:blip r:embed="rId60"/>
                <a:stretch>
                  <a:fillRect l="-1176" t="-4717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own Arrow 5">
            <a:extLst>
              <a:ext uri="{FF2B5EF4-FFF2-40B4-BE49-F238E27FC236}">
                <a16:creationId xmlns:a16="http://schemas.microsoft.com/office/drawing/2014/main" id="{B78DD586-00D7-2102-D275-CA790203BE2F}"/>
              </a:ext>
            </a:extLst>
          </p:cNvPr>
          <p:cNvSpPr/>
          <p:nvPr/>
        </p:nvSpPr>
        <p:spPr>
          <a:xfrm rot="16200000">
            <a:off x="5800942" y="-759483"/>
            <a:ext cx="167601" cy="4603469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2">
                <a:extLst>
                  <a:ext uri="{FF2B5EF4-FFF2-40B4-BE49-F238E27FC236}">
                    <a16:creationId xmlns:a16="http://schemas.microsoft.com/office/drawing/2014/main" id="{DF364C2A-D036-F670-4383-5938433E7DFA}"/>
                  </a:ext>
                </a:extLst>
              </p:cNvPr>
              <p:cNvSpPr/>
              <p:nvPr/>
            </p:nvSpPr>
            <p:spPr>
              <a:xfrm>
                <a:off x="1024296" y="1079774"/>
                <a:ext cx="1727948" cy="891850"/>
              </a:xfrm>
              <a:prstGeom prst="round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1-LEN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{−1,0,1}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2">
                <a:extLst>
                  <a:ext uri="{FF2B5EF4-FFF2-40B4-BE49-F238E27FC236}">
                    <a16:creationId xmlns:a16="http://schemas.microsoft.com/office/drawing/2014/main" id="{DF364C2A-D036-F670-4383-5938433E7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96" y="1079774"/>
                <a:ext cx="1727948" cy="891850"/>
              </a:xfrm>
              <a:prstGeom prst="roundRect">
                <a:avLst/>
              </a:prstGeom>
              <a:blipFill>
                <a:blip r:embed="rId6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ADA5F1F3-B618-0534-65B7-C1E845A6ED28}"/>
              </a:ext>
            </a:extLst>
          </p:cNvPr>
          <p:cNvGrpSpPr/>
          <p:nvPr/>
        </p:nvGrpSpPr>
        <p:grpSpPr>
          <a:xfrm>
            <a:off x="8762279" y="2893316"/>
            <a:ext cx="3205547" cy="2224730"/>
            <a:chOff x="8762279" y="2893316"/>
            <a:chExt cx="3205547" cy="2224730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78666EC7-E0F6-21C0-552C-7736975AE70F}"/>
                </a:ext>
              </a:extLst>
            </p:cNvPr>
            <p:cNvGrpSpPr/>
            <p:nvPr/>
          </p:nvGrpSpPr>
          <p:grpSpPr>
            <a:xfrm>
              <a:off x="8762279" y="2893316"/>
              <a:ext cx="3205547" cy="2224730"/>
              <a:chOff x="8216137" y="1677636"/>
              <a:chExt cx="3324006" cy="230694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C2BC62AD-C8E8-EE85-A81F-7FF0EFDA8B15}"/>
                      </a:ext>
                    </a:extLst>
                  </p:cNvPr>
                  <p:cNvSpPr/>
                  <p:nvPr/>
                </p:nvSpPr>
                <p:spPr>
                  <a:xfrm>
                    <a:off x="8216137" y="2755182"/>
                    <a:ext cx="329484" cy="32948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C2BC62AD-C8E8-EE85-A81F-7FF0EFDA8B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16137" y="2755182"/>
                    <a:ext cx="329484" cy="329484"/>
                  </a:xfrm>
                  <a:prstGeom prst="ellipse">
                    <a:avLst/>
                  </a:prstGeom>
                  <a:blipFill>
                    <a:blip r:embed="rId7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B5DBC843-3B74-39CD-55A8-3D3F4D911014}"/>
                      </a:ext>
                    </a:extLst>
                  </p:cNvPr>
                  <p:cNvSpPr/>
                  <p:nvPr/>
                </p:nvSpPr>
                <p:spPr>
                  <a:xfrm>
                    <a:off x="9802146" y="1677636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600" baseline="30000" dirty="0"/>
                  </a:p>
                </p:txBody>
              </p:sp>
            </mc:Choice>
            <mc:Fallback xmlns=""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B5DBC843-3B74-39CD-55A8-3D3F4D9110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02146" y="1677636"/>
                    <a:ext cx="329484" cy="329484"/>
                  </a:xfrm>
                  <a:prstGeom prst="ellipse">
                    <a:avLst/>
                  </a:prstGeom>
                  <a:blipFill>
                    <a:blip r:embed="rId71"/>
                    <a:stretch>
                      <a:fillRect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44879293-590D-2A54-6E3C-77DEBAE0D441}"/>
                      </a:ext>
                    </a:extLst>
                  </p:cNvPr>
                  <p:cNvSpPr/>
                  <p:nvPr/>
                </p:nvSpPr>
                <p:spPr>
                  <a:xfrm>
                    <a:off x="9779241" y="2222305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44879293-590D-2A54-6E3C-77DEBAE0D4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9241" y="2222305"/>
                    <a:ext cx="329484" cy="329484"/>
                  </a:xfrm>
                  <a:prstGeom prst="ellipse">
                    <a:avLst/>
                  </a:prstGeom>
                  <a:blipFill>
                    <a:blip r:embed="rId72"/>
                    <a:stretch>
                      <a:fillRect b="-129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CA607563-A6CB-1038-4372-DD9D2FAFC453}"/>
                  </a:ext>
                </a:extLst>
              </p:cNvPr>
              <p:cNvCxnSpPr>
                <a:cxnSpLocks/>
                <a:stCxn id="141" idx="6"/>
                <a:endCxn id="149" idx="2"/>
              </p:cNvCxnSpPr>
              <p:nvPr/>
            </p:nvCxnSpPr>
            <p:spPr>
              <a:xfrm>
                <a:off x="10108725" y="2387047"/>
                <a:ext cx="1101934" cy="532877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F3862B4E-14D9-31F2-5FCA-7602D6AB8CBE}"/>
                  </a:ext>
                </a:extLst>
              </p:cNvPr>
              <p:cNvCxnSpPr>
                <a:cxnSpLocks/>
                <a:stCxn id="139" idx="0"/>
              </p:cNvCxnSpPr>
              <p:nvPr/>
            </p:nvCxnSpPr>
            <p:spPr>
              <a:xfrm flipV="1">
                <a:off x="8380879" y="2309959"/>
                <a:ext cx="291365" cy="44522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A21186CC-3E2D-9FC6-196F-4659075FD6A7}"/>
                  </a:ext>
                </a:extLst>
              </p:cNvPr>
              <p:cNvCxnSpPr>
                <a:cxnSpLocks/>
                <a:stCxn id="139" idx="7"/>
              </p:cNvCxnSpPr>
              <p:nvPr/>
            </p:nvCxnSpPr>
            <p:spPr>
              <a:xfrm flipV="1">
                <a:off x="8497369" y="2521871"/>
                <a:ext cx="433612" cy="28156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F07CA4ED-2856-4A13-E85D-80A8BE8381F1}"/>
                  </a:ext>
                </a:extLst>
              </p:cNvPr>
              <p:cNvCxnSpPr>
                <a:cxnSpLocks/>
                <a:stCxn id="140" idx="6"/>
                <a:endCxn id="149" idx="1"/>
              </p:cNvCxnSpPr>
              <p:nvPr/>
            </p:nvCxnSpPr>
            <p:spPr>
              <a:xfrm>
                <a:off x="10131630" y="1842378"/>
                <a:ext cx="1127281" cy="96105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53433C43-2CFC-DBC4-B9D3-F2066E60B6DD}"/>
                  </a:ext>
                </a:extLst>
              </p:cNvPr>
              <p:cNvCxnSpPr>
                <a:cxnSpLocks/>
                <a:stCxn id="140" idx="5"/>
                <a:endCxn id="149" idx="1"/>
              </p:cNvCxnSpPr>
              <p:nvPr/>
            </p:nvCxnSpPr>
            <p:spPr>
              <a:xfrm>
                <a:off x="10083378" y="1958868"/>
                <a:ext cx="1175533" cy="844566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FF690DEA-1DA1-A1FD-A86E-AA4445933828}"/>
                      </a:ext>
                    </a:extLst>
                  </p:cNvPr>
                  <p:cNvSpPr/>
                  <p:nvPr/>
                </p:nvSpPr>
                <p:spPr>
                  <a:xfrm>
                    <a:off x="11210659" y="2755182"/>
                    <a:ext cx="329484" cy="32948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FF690DEA-1DA1-A1FD-A86E-AA44459338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10659" y="2755182"/>
                    <a:ext cx="329484" cy="329484"/>
                  </a:xfrm>
                  <a:prstGeom prst="ellipse">
                    <a:avLst/>
                  </a:prstGeom>
                  <a:blipFill>
                    <a:blip r:embed="rId7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ABB2FC07-ED8B-BAAB-EA8F-D1BD052F105E}"/>
                      </a:ext>
                    </a:extLst>
                  </p:cNvPr>
                  <p:cNvSpPr/>
                  <p:nvPr/>
                </p:nvSpPr>
                <p:spPr>
                  <a:xfrm>
                    <a:off x="9846264" y="3655095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/>
                  </a:p>
                </p:txBody>
              </p:sp>
            </mc:Choice>
            <mc:Fallback xmlns=""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ABB2FC07-ED8B-BAAB-EA8F-D1BD052F10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46264" y="3655095"/>
                    <a:ext cx="329484" cy="329484"/>
                  </a:xfrm>
                  <a:prstGeom prst="ellipse">
                    <a:avLst/>
                  </a:prstGeom>
                  <a:blipFill>
                    <a:blip r:embed="rId74"/>
                    <a:stretch>
                      <a:fillRect l="-3704" b="-12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6" name="Straight Arrow Connector 155">
                <a:extLst>
                  <a:ext uri="{FF2B5EF4-FFF2-40B4-BE49-F238E27FC236}">
                    <a16:creationId xmlns:a16="http://schemas.microsoft.com/office/drawing/2014/main" id="{535AB101-C5B8-8BC6-B0C9-63D9F8992098}"/>
                  </a:ext>
                </a:extLst>
              </p:cNvPr>
              <p:cNvCxnSpPr>
                <a:cxnSpLocks/>
                <a:stCxn id="139" idx="5"/>
              </p:cNvCxnSpPr>
              <p:nvPr/>
            </p:nvCxnSpPr>
            <p:spPr>
              <a:xfrm>
                <a:off x="8497369" y="3036414"/>
                <a:ext cx="406421" cy="33617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BB605DC9-C9B5-D7A0-D837-FCDA66121F7F}"/>
                  </a:ext>
                </a:extLst>
              </p:cNvPr>
              <p:cNvCxnSpPr>
                <a:cxnSpLocks/>
                <a:stCxn id="139" idx="4"/>
              </p:cNvCxnSpPr>
              <p:nvPr/>
            </p:nvCxnSpPr>
            <p:spPr>
              <a:xfrm>
                <a:off x="8380879" y="3084666"/>
                <a:ext cx="291365" cy="4858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8" name="Straight Arrow Connector 157">
                <a:extLst>
                  <a:ext uri="{FF2B5EF4-FFF2-40B4-BE49-F238E27FC236}">
                    <a16:creationId xmlns:a16="http://schemas.microsoft.com/office/drawing/2014/main" id="{F84BF1C3-DF38-51F5-E8DA-5794A97D6589}"/>
                  </a:ext>
                </a:extLst>
              </p:cNvPr>
              <p:cNvCxnSpPr>
                <a:cxnSpLocks/>
                <a:stCxn id="152" idx="7"/>
                <a:endCxn id="149" idx="3"/>
              </p:cNvCxnSpPr>
              <p:nvPr/>
            </p:nvCxnSpPr>
            <p:spPr>
              <a:xfrm flipV="1">
                <a:off x="10127496" y="3036414"/>
                <a:ext cx="1131415" cy="66693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Arrow Connector 158">
                <a:extLst>
                  <a:ext uri="{FF2B5EF4-FFF2-40B4-BE49-F238E27FC236}">
                    <a16:creationId xmlns:a16="http://schemas.microsoft.com/office/drawing/2014/main" id="{B14F1D7F-0937-83E2-92D5-DF5445F89E1B}"/>
                  </a:ext>
                </a:extLst>
              </p:cNvPr>
              <p:cNvCxnSpPr>
                <a:cxnSpLocks/>
                <a:stCxn id="152" idx="6"/>
                <a:endCxn id="149" idx="3"/>
              </p:cNvCxnSpPr>
              <p:nvPr/>
            </p:nvCxnSpPr>
            <p:spPr>
              <a:xfrm flipV="1">
                <a:off x="10175748" y="3036414"/>
                <a:ext cx="1083163" cy="78342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>
                <a:extLst>
                  <a:ext uri="{FF2B5EF4-FFF2-40B4-BE49-F238E27FC236}">
                    <a16:creationId xmlns:a16="http://schemas.microsoft.com/office/drawing/2014/main" id="{E7D085E0-3591-8B0C-310A-D40EB16A2193}"/>
                  </a:ext>
                </a:extLst>
              </p:cNvPr>
              <p:cNvCxnSpPr>
                <a:cxnSpLocks/>
                <a:endCxn id="140" idx="2"/>
              </p:cNvCxnSpPr>
              <p:nvPr/>
            </p:nvCxnSpPr>
            <p:spPr>
              <a:xfrm>
                <a:off x="9370418" y="1783080"/>
                <a:ext cx="431728" cy="59298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Straight Arrow Connector 160">
                <a:extLst>
                  <a:ext uri="{FF2B5EF4-FFF2-40B4-BE49-F238E27FC236}">
                    <a16:creationId xmlns:a16="http://schemas.microsoft.com/office/drawing/2014/main" id="{54A2F07F-477B-10D5-134F-DDD03EBB5838}"/>
                  </a:ext>
                </a:extLst>
              </p:cNvPr>
              <p:cNvCxnSpPr>
                <a:cxnSpLocks/>
                <a:endCxn id="140" idx="2"/>
              </p:cNvCxnSpPr>
              <p:nvPr/>
            </p:nvCxnSpPr>
            <p:spPr>
              <a:xfrm flipV="1">
                <a:off x="9382060" y="1842378"/>
                <a:ext cx="420086" cy="76169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2" name="Straight Arrow Connector 161">
                <a:extLst>
                  <a:ext uri="{FF2B5EF4-FFF2-40B4-BE49-F238E27FC236}">
                    <a16:creationId xmlns:a16="http://schemas.microsoft.com/office/drawing/2014/main" id="{59D2A866-7CCE-8931-B3F1-5A78935F8098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>
                <a:off x="9345018" y="2324947"/>
                <a:ext cx="434223" cy="62100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>
                <a:extLst>
                  <a:ext uri="{FF2B5EF4-FFF2-40B4-BE49-F238E27FC236}">
                    <a16:creationId xmlns:a16="http://schemas.microsoft.com/office/drawing/2014/main" id="{6D13799E-A7E2-4BF0-8110-0ECB9782B639}"/>
                  </a:ext>
                </a:extLst>
              </p:cNvPr>
              <p:cNvCxnSpPr>
                <a:cxnSpLocks/>
                <a:endCxn id="141" idx="2"/>
              </p:cNvCxnSpPr>
              <p:nvPr/>
            </p:nvCxnSpPr>
            <p:spPr>
              <a:xfrm flipV="1">
                <a:off x="9356660" y="2387047"/>
                <a:ext cx="422581" cy="73367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>
                <a:extLst>
                  <a:ext uri="{FF2B5EF4-FFF2-40B4-BE49-F238E27FC236}">
                    <a16:creationId xmlns:a16="http://schemas.microsoft.com/office/drawing/2014/main" id="{E49E42F5-9C38-EA17-0FA2-6FE894EC3D11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>
                <a:off x="9412113" y="3754123"/>
                <a:ext cx="434151" cy="65714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Arrow Connector 164">
                <a:extLst>
                  <a:ext uri="{FF2B5EF4-FFF2-40B4-BE49-F238E27FC236}">
                    <a16:creationId xmlns:a16="http://schemas.microsoft.com/office/drawing/2014/main" id="{78DF12BB-623B-E4CF-EF03-D35E0262978B}"/>
                  </a:ext>
                </a:extLst>
              </p:cNvPr>
              <p:cNvCxnSpPr>
                <a:cxnSpLocks/>
                <a:endCxn id="152" idx="2"/>
              </p:cNvCxnSpPr>
              <p:nvPr/>
            </p:nvCxnSpPr>
            <p:spPr>
              <a:xfrm flipV="1">
                <a:off x="9420580" y="3819837"/>
                <a:ext cx="425684" cy="69753"/>
              </a:xfrm>
              <a:prstGeom prst="straightConnector1">
                <a:avLst/>
              </a:prstGeom>
              <a:ln w="95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B4DF965A-8F83-5B35-952B-78A21729499F}"/>
                      </a:ext>
                    </a:extLst>
                  </p:cNvPr>
                  <p:cNvSpPr txBox="1"/>
                  <p:nvPr/>
                </p:nvSpPr>
                <p:spPr>
                  <a:xfrm>
                    <a:off x="8944365" y="2020233"/>
                    <a:ext cx="4187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B4DF965A-8F83-5B35-952B-78A2172949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44365" y="2020233"/>
                    <a:ext cx="418704" cy="338554"/>
                  </a:xfrm>
                  <a:prstGeom prst="rect">
                    <a:avLst/>
                  </a:prstGeom>
                  <a:blipFill>
                    <a:blip r:embed="rId7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F6ACDC9F-A593-F945-83B4-21666209F532}"/>
                      </a:ext>
                    </a:extLst>
                  </p:cNvPr>
                  <p:cNvSpPr txBox="1"/>
                  <p:nvPr/>
                </p:nvSpPr>
                <p:spPr>
                  <a:xfrm>
                    <a:off x="8894200" y="3420430"/>
                    <a:ext cx="4187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F6ACDC9F-A593-F945-83B4-21666209F53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4200" y="3420430"/>
                    <a:ext cx="418704" cy="338554"/>
                  </a:xfrm>
                  <a:prstGeom prst="rect">
                    <a:avLst/>
                  </a:prstGeom>
                  <a:blipFill>
                    <a:blip r:embed="rId7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CE032CE4-67C2-6E12-59FF-46E482CF1CC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721908" y="2832031"/>
                    <a:ext cx="4187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170" name="TextBox 169">
                    <a:extLst>
                      <a:ext uri="{FF2B5EF4-FFF2-40B4-BE49-F238E27FC236}">
                        <a16:creationId xmlns:a16="http://schemas.microsoft.com/office/drawing/2014/main" id="{CE032CE4-67C2-6E12-59FF-46E482CF1C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721908" y="2832031"/>
                    <a:ext cx="418704" cy="338554"/>
                  </a:xfrm>
                  <a:prstGeom prst="rect">
                    <a:avLst/>
                  </a:prstGeom>
                  <a:blipFill>
                    <a:blip r:embed="rId7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A257D04-7343-2498-0A70-7B97E7A0CE07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8722695" y="2801549"/>
                    <a:ext cx="418704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1600" b="0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A257D04-7343-2498-0A70-7B97E7A0CE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8722695" y="2801549"/>
                    <a:ext cx="418704" cy="338554"/>
                  </a:xfrm>
                  <a:prstGeom prst="rect">
                    <a:avLst/>
                  </a:prstGeom>
                  <a:blipFill>
                    <a:blip r:embed="rId7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7E9D46D-377E-6866-0CEF-035A3C4673E2}"/>
                </a:ext>
              </a:extLst>
            </p:cNvPr>
            <p:cNvCxnSpPr>
              <a:cxnSpLocks/>
              <a:stCxn id="141" idx="5"/>
              <a:endCxn id="149" idx="2"/>
            </p:cNvCxnSpPr>
            <p:nvPr/>
          </p:nvCxnSpPr>
          <p:spPr>
            <a:xfrm>
              <a:off x="10540888" y="3689785"/>
              <a:ext cx="1109196" cy="40154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0127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/>
      <p:bldP spid="22" grpId="0"/>
      <p:bldP spid="172" grpId="0"/>
      <p:bldP spid="179" grpId="0"/>
      <p:bldP spid="189" grpId="0"/>
      <p:bldP spid="230" grpId="0"/>
      <p:bldP spid="237" grpId="0"/>
      <p:bldP spid="240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5766B-CE64-BFE4-2657-391AB764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7E2A2E-E2F2-D1BA-6295-56C8A02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E079994-DD16-5E42-E294-766FCCEE105A}"/>
              </a:ext>
            </a:extLst>
          </p:cNvPr>
          <p:cNvSpPr txBox="1"/>
          <p:nvPr/>
        </p:nvSpPr>
        <p:spPr>
          <a:xfrm>
            <a:off x="950370" y="3025645"/>
            <a:ext cx="1592334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1600" dirty="0"/>
              <a:t>drop </a:t>
            </a:r>
            <a:r>
              <a:rPr lang="en-US" sz="1600" dirty="0">
                <a:solidFill>
                  <a:schemeClr val="accent1"/>
                </a:solidFill>
              </a:rPr>
              <a:t>extra constraints </a:t>
            </a:r>
            <a:r>
              <a:rPr lang="en-US" sz="1600" dirty="0"/>
              <a:t>step by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5FE52D-B28D-4CD0-4706-9F1854966411}"/>
                  </a:ext>
                </a:extLst>
              </p:cNvPr>
              <p:cNvSpPr txBox="1"/>
              <p:nvPr/>
            </p:nvSpPr>
            <p:spPr>
              <a:xfrm>
                <a:off x="787204" y="809256"/>
                <a:ext cx="3931753" cy="19949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US" sz="2000" b="1" dirty="0"/>
                  <a:t>Target constraints (2CF):</a:t>
                </a:r>
              </a:p>
              <a:p>
                <a:pPr marL="342900" indent="-342900">
                  <a:lnSpc>
                    <a:spcPct val="11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Flow conservation constraints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1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Capacity constraints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sz="1600" b="1" dirty="0"/>
              </a:p>
              <a:p>
                <a:pPr marL="342900" indent="-342900">
                  <a:lnSpc>
                    <a:spcPct val="11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sz="1600" dirty="0"/>
                  <a:t>Direction constraints: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F75FE52D-B28D-4CD0-4706-9F1854966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4" y="809256"/>
                <a:ext cx="3931753" cy="1994905"/>
              </a:xfrm>
              <a:prstGeom prst="rect">
                <a:avLst/>
              </a:prstGeom>
              <a:blipFill>
                <a:blip r:embed="rId3"/>
                <a:stretch>
                  <a:fillRect l="-1391" t="-1216" b="-3040"/>
                </a:stretch>
              </a:blipFill>
              <a:ln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4D668E-96FD-2C0B-0F8B-8F3BA05DB998}"/>
                  </a:ext>
                </a:extLst>
              </p:cNvPr>
              <p:cNvSpPr txBox="1"/>
              <p:nvPr/>
            </p:nvSpPr>
            <p:spPr>
              <a:xfrm>
                <a:off x="787204" y="4237038"/>
                <a:ext cx="3931753" cy="1982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000" b="1" dirty="0"/>
                  <a:t>FHF constrains: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Target constraints 1, 2, 3</a:t>
                </a:r>
              </a:p>
              <a:p>
                <a:pPr marL="342900" indent="-342900">
                  <a:lnSpc>
                    <a:spcPct val="120000"/>
                  </a:lnSpc>
                  <a:buFont typeface="+mj-lt"/>
                  <a:buAutoNum type="arabicPeriod" startAt="4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Fixed</a:t>
                </a:r>
                <a:r>
                  <a:rPr lang="en-US" sz="1600" dirty="0"/>
                  <a:t> flow constraints 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sz="1600" dirty="0"/>
              </a:p>
              <a:p>
                <a:pPr marL="342900" indent="-342900">
                  <a:lnSpc>
                    <a:spcPct val="120000"/>
                  </a:lnSpc>
                  <a:buFont typeface="+mj-lt"/>
                  <a:buAutoNum type="arabicPeriod" startAt="5"/>
                </a:pPr>
                <a:r>
                  <a:rPr lang="en-US" sz="1600" dirty="0">
                    <a:solidFill>
                      <a:schemeClr val="accent1"/>
                    </a:solidFill>
                  </a:rPr>
                  <a:t>Homologous</a:t>
                </a:r>
                <a:r>
                  <a:rPr lang="en-US" sz="1600" dirty="0"/>
                  <a:t> flow constraints 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=…=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4D668E-96FD-2C0B-0F8B-8F3BA05DB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04" y="4237038"/>
                <a:ext cx="3931753" cy="1982338"/>
              </a:xfrm>
              <a:prstGeom prst="rect">
                <a:avLst/>
              </a:prstGeom>
              <a:blipFill>
                <a:blip r:embed="rId4"/>
                <a:stretch>
                  <a:fillRect l="-13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2">
            <a:extLst>
              <a:ext uri="{FF2B5EF4-FFF2-40B4-BE49-F238E27FC236}">
                <a16:creationId xmlns:a16="http://schemas.microsoft.com/office/drawing/2014/main" id="{617461C4-31F4-9D64-B201-84766F64E641}"/>
              </a:ext>
            </a:extLst>
          </p:cNvPr>
          <p:cNvSpPr/>
          <p:nvPr/>
        </p:nvSpPr>
        <p:spPr>
          <a:xfrm>
            <a:off x="8171037" y="5383801"/>
            <a:ext cx="2028078" cy="735941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FHF</a:t>
            </a:r>
          </a:p>
          <a:p>
            <a:pPr algn="ctr"/>
            <a:r>
              <a:rPr lang="en-US" altLang="zh-CN" sz="1600" dirty="0"/>
              <a:t>fixed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homologous</a:t>
            </a:r>
          </a:p>
        </p:txBody>
      </p:sp>
      <p:sp>
        <p:nvSpPr>
          <p:cNvPr id="10" name="Rounded Rectangle 2">
            <a:extLst>
              <a:ext uri="{FF2B5EF4-FFF2-40B4-BE49-F238E27FC236}">
                <a16:creationId xmlns:a16="http://schemas.microsoft.com/office/drawing/2014/main" id="{0A1C8BE9-E083-96A2-4081-EB3E55FC5454}"/>
              </a:ext>
            </a:extLst>
          </p:cNvPr>
          <p:cNvSpPr/>
          <p:nvPr/>
        </p:nvSpPr>
        <p:spPr>
          <a:xfrm>
            <a:off x="8143240" y="991230"/>
            <a:ext cx="2083672" cy="735941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2CF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Down Arrow 5">
            <a:extLst>
              <a:ext uri="{FF2B5EF4-FFF2-40B4-BE49-F238E27FC236}">
                <a16:creationId xmlns:a16="http://schemas.microsoft.com/office/drawing/2014/main" id="{F8B47FA1-C9C9-E456-8E4C-B7C40BC6EDF4}"/>
              </a:ext>
            </a:extLst>
          </p:cNvPr>
          <p:cNvSpPr/>
          <p:nvPr/>
        </p:nvSpPr>
        <p:spPr>
          <a:xfrm rot="10800000">
            <a:off x="2646668" y="3008038"/>
            <a:ext cx="167572" cy="1101507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425B6FE-31F9-3E1C-EDCC-591FF35B0FB7}"/>
              </a:ext>
            </a:extLst>
          </p:cNvPr>
          <p:cNvGrpSpPr/>
          <p:nvPr/>
        </p:nvGrpSpPr>
        <p:grpSpPr>
          <a:xfrm>
            <a:off x="5367347" y="3943299"/>
            <a:ext cx="5803667" cy="1850552"/>
            <a:chOff x="5367347" y="3845325"/>
            <a:chExt cx="5803667" cy="1850552"/>
          </a:xfrm>
        </p:grpSpPr>
        <p:sp>
          <p:nvSpPr>
            <p:cNvPr id="4" name="Rounded Rectangle 2">
              <a:extLst>
                <a:ext uri="{FF2B5EF4-FFF2-40B4-BE49-F238E27FC236}">
                  <a16:creationId xmlns:a16="http://schemas.microsoft.com/office/drawing/2014/main" id="{73A98577-F0E1-25CC-A254-1C5BBD8B57D6}"/>
                </a:ext>
              </a:extLst>
            </p:cNvPr>
            <p:cNvSpPr/>
            <p:nvPr/>
          </p:nvSpPr>
          <p:spPr>
            <a:xfrm>
              <a:off x="8171037" y="3845325"/>
              <a:ext cx="2028078" cy="734037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SFF</a:t>
              </a:r>
            </a:p>
            <a:p>
              <a:pPr algn="ctr"/>
              <a:r>
                <a:rPr lang="en-US" altLang="zh-CN" sz="1600" dirty="0"/>
                <a:t>fixed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+ selective</a:t>
              </a:r>
            </a:p>
          </p:txBody>
        </p:sp>
        <p:sp>
          <p:nvSpPr>
            <p:cNvPr id="8" name="Down Arrow 5">
              <a:extLst>
                <a:ext uri="{FF2B5EF4-FFF2-40B4-BE49-F238E27FC236}">
                  <a16:creationId xmlns:a16="http://schemas.microsoft.com/office/drawing/2014/main" id="{5C41BED8-ED83-74BB-B945-8C77F3671287}"/>
                </a:ext>
              </a:extLst>
            </p:cNvPr>
            <p:cNvSpPr/>
            <p:nvPr/>
          </p:nvSpPr>
          <p:spPr>
            <a:xfrm rot="10800000">
              <a:off x="9125332" y="4760105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70">
                  <a:extLst>
                    <a:ext uri="{FF2B5EF4-FFF2-40B4-BE49-F238E27FC236}">
                      <a16:creationId xmlns:a16="http://schemas.microsoft.com/office/drawing/2014/main" id="{0796594C-98A0-8748-A179-D64767746F13}"/>
                    </a:ext>
                  </a:extLst>
                </p:cNvPr>
                <p:cNvSpPr txBox="1"/>
                <p:nvPr/>
              </p:nvSpPr>
              <p:spPr>
                <a:xfrm>
                  <a:off x="5367347" y="4280105"/>
                  <a:ext cx="2765700" cy="14157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600"/>
                    </a:spcAft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Introduce </a:t>
                  </a:r>
                </a:p>
                <a:p>
                  <a:pPr marL="28575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2</a:t>
                  </a:r>
                  <a:r>
                    <a:rPr lang="en-US" sz="1600" baseline="30000" dirty="0">
                      <a:solidFill>
                        <a:schemeClr val="tx1"/>
                      </a:solidFill>
                    </a:rPr>
                    <a:t>nd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commodity </a:t>
                  </a:r>
                </a:p>
                <a:p>
                  <a:pPr marL="285750" indent="-285750">
                    <a:spcAft>
                      <a:spcPts val="600"/>
                    </a:spcAft>
                    <a:buFont typeface="Arial" panose="020B0604020202020204" pitchFamily="34" charset="0"/>
                    <a:buChar char="•"/>
                  </a:pPr>
                  <a:r>
                    <a:rPr lang="en-US" sz="1600" dirty="0">
                      <a:solidFill>
                        <a:schemeClr val="accent1"/>
                      </a:solidFill>
                    </a:rPr>
                    <a:t>Selective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 flow constraints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acc>
                              <m:accPr>
                                <m:chr m:val="̅"/>
                                <m:ctrlP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</m:acc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acc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70">
                  <a:extLst>
                    <a:ext uri="{FF2B5EF4-FFF2-40B4-BE49-F238E27FC236}">
                      <a16:creationId xmlns:a16="http://schemas.microsoft.com/office/drawing/2014/main" id="{0796594C-98A0-8748-A179-D64767746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47" y="4280105"/>
                  <a:ext cx="2765700" cy="1415772"/>
                </a:xfrm>
                <a:prstGeom prst="rect">
                  <a:avLst/>
                </a:prstGeom>
                <a:blipFill>
                  <a:blip r:embed="rId5"/>
                  <a:stretch>
                    <a:fillRect l="-1101" t="-12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C75D06C-198C-DA65-89F0-43EC20E19E9D}"/>
                </a:ext>
              </a:extLst>
            </p:cNvPr>
            <p:cNvSpPr txBox="1"/>
            <p:nvPr/>
          </p:nvSpPr>
          <p:spPr>
            <a:xfrm>
              <a:off x="9282810" y="4749472"/>
              <a:ext cx="1888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Drop homologous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4C460C6-3DCE-033B-6A37-E78E23F08015}"/>
              </a:ext>
            </a:extLst>
          </p:cNvPr>
          <p:cNvGrpSpPr/>
          <p:nvPr/>
        </p:nvGrpSpPr>
        <p:grpSpPr>
          <a:xfrm>
            <a:off x="8171037" y="2508697"/>
            <a:ext cx="2999977" cy="1289283"/>
            <a:chOff x="8171037" y="2361736"/>
            <a:chExt cx="2999977" cy="1289283"/>
          </a:xfrm>
        </p:grpSpPr>
        <p:sp>
          <p:nvSpPr>
            <p:cNvPr id="5" name="Rounded Rectangle 2">
              <a:extLst>
                <a:ext uri="{FF2B5EF4-FFF2-40B4-BE49-F238E27FC236}">
                  <a16:creationId xmlns:a16="http://schemas.microsoft.com/office/drawing/2014/main" id="{21C360B2-6F1B-EFC2-E265-9934C36C1E5D}"/>
                </a:ext>
              </a:extLst>
            </p:cNvPr>
            <p:cNvSpPr/>
            <p:nvPr/>
          </p:nvSpPr>
          <p:spPr>
            <a:xfrm>
              <a:off x="8171037" y="2361736"/>
              <a:ext cx="2028078" cy="734037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2CFF</a:t>
              </a:r>
            </a:p>
            <a:p>
              <a:pPr algn="ctr"/>
              <a:r>
                <a:rPr lang="en-US" altLang="zh-CN" sz="1600" dirty="0"/>
                <a:t>fixed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Down Arrow 5">
              <a:extLst>
                <a:ext uri="{FF2B5EF4-FFF2-40B4-BE49-F238E27FC236}">
                  <a16:creationId xmlns:a16="http://schemas.microsoft.com/office/drawing/2014/main" id="{354BD90C-4D32-87D8-E856-A951C104F6A4}"/>
                </a:ext>
              </a:extLst>
            </p:cNvPr>
            <p:cNvSpPr/>
            <p:nvPr/>
          </p:nvSpPr>
          <p:spPr>
            <a:xfrm rot="10800000">
              <a:off x="9125332" y="3308227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F6C4E9-74CE-A728-E230-4C4FF678B708}"/>
                </a:ext>
              </a:extLst>
            </p:cNvPr>
            <p:cNvSpPr txBox="1"/>
            <p:nvPr/>
          </p:nvSpPr>
          <p:spPr>
            <a:xfrm>
              <a:off x="9282810" y="3312465"/>
              <a:ext cx="1888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Drop selective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CB014D2-A631-0D02-1220-38D5E06BB9CA}"/>
              </a:ext>
            </a:extLst>
          </p:cNvPr>
          <p:cNvGrpSpPr/>
          <p:nvPr/>
        </p:nvGrpSpPr>
        <p:grpSpPr>
          <a:xfrm>
            <a:off x="9125332" y="1933731"/>
            <a:ext cx="2045682" cy="338554"/>
            <a:chOff x="9125332" y="1731029"/>
            <a:chExt cx="2045682" cy="338554"/>
          </a:xfrm>
        </p:grpSpPr>
        <p:sp>
          <p:nvSpPr>
            <p:cNvPr id="7" name="Down Arrow 5">
              <a:extLst>
                <a:ext uri="{FF2B5EF4-FFF2-40B4-BE49-F238E27FC236}">
                  <a16:creationId xmlns:a16="http://schemas.microsoft.com/office/drawing/2014/main" id="{FCC6A380-0667-7885-6F86-89DCA9BD49EF}"/>
                </a:ext>
              </a:extLst>
            </p:cNvPr>
            <p:cNvSpPr/>
            <p:nvPr/>
          </p:nvSpPr>
          <p:spPr>
            <a:xfrm rot="10800000">
              <a:off x="9125332" y="1740300"/>
              <a:ext cx="119488" cy="3200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8407E00-874D-23F6-9386-17D426B717CC}"/>
                </a:ext>
              </a:extLst>
            </p:cNvPr>
            <p:cNvSpPr txBox="1"/>
            <p:nvPr/>
          </p:nvSpPr>
          <p:spPr>
            <a:xfrm>
              <a:off x="9282810" y="1731029"/>
              <a:ext cx="18882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Drop fixed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92C1AF7D-9CE9-8072-FF5C-864707E68803}"/>
              </a:ext>
            </a:extLst>
          </p:cNvPr>
          <p:cNvSpPr txBox="1"/>
          <p:nvPr/>
        </p:nvSpPr>
        <p:spPr>
          <a:xfrm>
            <a:off x="35142" y="6538769"/>
            <a:ext cx="6766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Simplified reduction chain. More steps needed in the complete version. </a:t>
            </a:r>
          </a:p>
        </p:txBody>
      </p:sp>
    </p:spTree>
    <p:extLst>
      <p:ext uri="{BB962C8B-B14F-4D97-AF65-F5344CB8AC3E}">
        <p14:creationId xmlns:p14="http://schemas.microsoft.com/office/powerpoint/2010/main" val="20695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  <p:bldP spid="86" grpId="0" animBg="1"/>
      <p:bldP spid="6" grpId="0" animBg="1"/>
      <p:bldP spid="11" grpId="0" animBg="1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homologous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A591914-19F4-4942-778B-39DD3EA358D7}"/>
              </a:ext>
            </a:extLst>
          </p:cNvPr>
          <p:cNvGrpSpPr/>
          <p:nvPr/>
        </p:nvGrpSpPr>
        <p:grpSpPr>
          <a:xfrm>
            <a:off x="2421067" y="1515368"/>
            <a:ext cx="8776804" cy="336483"/>
            <a:chOff x="703204" y="2098976"/>
            <a:chExt cx="8776804" cy="336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AE52F5-C737-9D88-02E8-8A6B6C18FE29}"/>
                    </a:ext>
                  </a:extLst>
                </p:cNvPr>
                <p:cNvSpPr/>
                <p:nvPr/>
              </p:nvSpPr>
              <p:spPr>
                <a:xfrm>
                  <a:off x="703204" y="210597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5AE52F5-C737-9D88-02E8-8A6B6C18FE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04" y="2105975"/>
                  <a:ext cx="329484" cy="329484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352079F-7C3B-AC94-6034-FD46D9C80192}"/>
                    </a:ext>
                  </a:extLst>
                </p:cNvPr>
                <p:cNvSpPr/>
                <p:nvPr/>
              </p:nvSpPr>
              <p:spPr>
                <a:xfrm>
                  <a:off x="3884615" y="2098976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3352079F-7C3B-AC94-6034-FD46D9C80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615" y="2098976"/>
                  <a:ext cx="329484" cy="32948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BC93FC2-6D80-76D8-8B29-AB80CC0E0F3D}"/>
                    </a:ext>
                  </a:extLst>
                </p:cNvPr>
                <p:cNvSpPr/>
                <p:nvPr/>
              </p:nvSpPr>
              <p:spPr>
                <a:xfrm>
                  <a:off x="5809625" y="2098976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9BC93FC2-6D80-76D8-8B29-AB80CC0E0F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625" y="2098976"/>
                  <a:ext cx="329484" cy="32948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7BE325D-F599-B4C7-87F7-6BD2460458F0}"/>
                    </a:ext>
                  </a:extLst>
                </p:cNvPr>
                <p:cNvSpPr/>
                <p:nvPr/>
              </p:nvSpPr>
              <p:spPr>
                <a:xfrm>
                  <a:off x="9150524" y="2102610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17BE325D-F599-B4C7-87F7-6BD2460458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24" y="2102610"/>
                  <a:ext cx="329484" cy="32948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1DA9DAA-2541-83BA-BBBE-98691C3DEF8F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032688" y="2263718"/>
              <a:ext cx="2851927" cy="699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C1A0C88-C9D7-8555-A438-0A178BD535EF}"/>
                </a:ext>
              </a:extLst>
            </p:cNvPr>
            <p:cNvCxnSpPr>
              <a:cxnSpLocks/>
              <a:stCxn id="8" idx="6"/>
              <a:endCxn id="9" idx="2"/>
            </p:cNvCxnSpPr>
            <p:nvPr/>
          </p:nvCxnSpPr>
          <p:spPr>
            <a:xfrm>
              <a:off x="6139109" y="2263718"/>
              <a:ext cx="3011415" cy="363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134BEA99-9E41-330B-669A-F6C129794618}"/>
              </a:ext>
            </a:extLst>
          </p:cNvPr>
          <p:cNvGrpSpPr/>
          <p:nvPr/>
        </p:nvGrpSpPr>
        <p:grpSpPr>
          <a:xfrm>
            <a:off x="2421067" y="3641481"/>
            <a:ext cx="8744213" cy="1644270"/>
            <a:chOff x="2430462" y="3282646"/>
            <a:chExt cx="8744213" cy="1644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DB866C2-73F4-1B52-85F8-9A4CEE832B78}"/>
                    </a:ext>
                  </a:extLst>
                </p:cNvPr>
                <p:cNvSpPr/>
                <p:nvPr/>
              </p:nvSpPr>
              <p:spPr>
                <a:xfrm>
                  <a:off x="2430462" y="328886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DB866C2-73F4-1B52-85F8-9A4CEE832B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462" y="3288865"/>
                  <a:ext cx="329484" cy="32948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32A064-38BA-11DE-57E7-EC1788B39057}"/>
                    </a:ext>
                  </a:extLst>
                </p:cNvPr>
                <p:cNvSpPr/>
                <p:nvPr/>
              </p:nvSpPr>
              <p:spPr>
                <a:xfrm>
                  <a:off x="5601588" y="3291208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CA32A064-38BA-11DE-57E7-EC1788B390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88" y="3291208"/>
                  <a:ext cx="329484" cy="32948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9888DD8-D6E3-E61B-5BAD-9264909911A2}"/>
                    </a:ext>
                  </a:extLst>
                </p:cNvPr>
                <p:cNvSpPr/>
                <p:nvPr/>
              </p:nvSpPr>
              <p:spPr>
                <a:xfrm>
                  <a:off x="7538128" y="328378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9888DD8-D6E3-E61B-5BAD-9264909911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128" y="3283785"/>
                  <a:ext cx="329484" cy="32948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2EF1575-5971-D54E-7C98-DD8D4120DAA5}"/>
                    </a:ext>
                  </a:extLst>
                </p:cNvPr>
                <p:cNvSpPr/>
                <p:nvPr/>
              </p:nvSpPr>
              <p:spPr>
                <a:xfrm>
                  <a:off x="10845191" y="3282646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A2EF1575-5971-D54E-7C98-DD8D4120D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5191" y="3282646"/>
                  <a:ext cx="329484" cy="32948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6502F30-0291-CF20-5092-6606B408D113}"/>
                </a:ext>
              </a:extLst>
            </p:cNvPr>
            <p:cNvCxnSpPr>
              <a:cxnSpLocks/>
              <a:stCxn id="17" idx="6"/>
              <a:endCxn id="25" idx="2"/>
            </p:cNvCxnSpPr>
            <p:nvPr/>
          </p:nvCxnSpPr>
          <p:spPr>
            <a:xfrm>
              <a:off x="2759946" y="3453607"/>
              <a:ext cx="845737" cy="2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08575E-0E73-55EE-96A5-886338A8C788}"/>
                </a:ext>
              </a:extLst>
            </p:cNvPr>
            <p:cNvCxnSpPr>
              <a:cxnSpLocks/>
              <a:stCxn id="20" idx="6"/>
              <a:endCxn id="29" idx="2"/>
            </p:cNvCxnSpPr>
            <p:nvPr/>
          </p:nvCxnSpPr>
          <p:spPr>
            <a:xfrm flipV="1">
              <a:off x="7867612" y="3448269"/>
              <a:ext cx="981945" cy="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140F759-D46A-3075-1C69-14F26C2A7E0B}"/>
                </a:ext>
              </a:extLst>
            </p:cNvPr>
            <p:cNvSpPr/>
            <p:nvPr/>
          </p:nvSpPr>
          <p:spPr>
            <a:xfrm>
              <a:off x="3605683" y="3364942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A9AD0A6-AFD5-46E8-457B-40F6E1F9B444}"/>
                </a:ext>
              </a:extLst>
            </p:cNvPr>
            <p:cNvSpPr/>
            <p:nvPr/>
          </p:nvSpPr>
          <p:spPr>
            <a:xfrm>
              <a:off x="4538337" y="3362195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79F0DF-C6D8-0784-4DB7-3F7C40464A40}"/>
                    </a:ext>
                  </a:extLst>
                </p:cNvPr>
                <p:cNvSpPr/>
                <p:nvPr/>
              </p:nvSpPr>
              <p:spPr>
                <a:xfrm>
                  <a:off x="3539651" y="4549180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baseline="30000" dirty="0"/>
                </a:p>
              </p:txBody>
            </p:sp>
          </mc:Choice>
          <mc:Fallback xmlns=""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7079F0DF-C6D8-0784-4DB7-3F7C40464A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651" y="4549180"/>
                  <a:ext cx="329484" cy="329484"/>
                </a:xfrm>
                <a:prstGeom prst="ellipse">
                  <a:avLst/>
                </a:prstGeom>
                <a:blipFill>
                  <a:blip r:embed="rId11"/>
                  <a:stretch>
                    <a:fillRect l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13361BE-4920-5135-D2BD-D0A19B725FF6}"/>
                    </a:ext>
                  </a:extLst>
                </p:cNvPr>
                <p:cNvSpPr/>
                <p:nvPr/>
              </p:nvSpPr>
              <p:spPr>
                <a:xfrm>
                  <a:off x="9751616" y="4597432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baseline="30000" dirty="0"/>
                </a:p>
              </p:txBody>
            </p:sp>
          </mc:Choice>
          <mc:Fallback xmlns=""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813361BE-4920-5135-D2BD-D0A19B725F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616" y="4597432"/>
                  <a:ext cx="329484" cy="32948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79A9A9E-6052-FD9C-055D-9E4E47125175}"/>
                </a:ext>
              </a:extLst>
            </p:cNvPr>
            <p:cNvSpPr/>
            <p:nvPr/>
          </p:nvSpPr>
          <p:spPr>
            <a:xfrm>
              <a:off x="8849557" y="3356829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D126E1D-FCDD-D1B4-4615-70EDBAD6F3A5}"/>
                </a:ext>
              </a:extLst>
            </p:cNvPr>
            <p:cNvSpPr/>
            <p:nvPr/>
          </p:nvSpPr>
          <p:spPr>
            <a:xfrm>
              <a:off x="9831298" y="3357958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CB5EAF8-79CD-C54D-5B5F-6664F6A348FA}"/>
                </a:ext>
              </a:extLst>
            </p:cNvPr>
            <p:cNvCxnSpPr>
              <a:cxnSpLocks/>
              <a:stCxn id="27" idx="0"/>
              <a:endCxn id="25" idx="4"/>
            </p:cNvCxnSpPr>
            <p:nvPr/>
          </p:nvCxnSpPr>
          <p:spPr>
            <a:xfrm flipH="1" flipV="1">
              <a:off x="3697123" y="3547822"/>
              <a:ext cx="7270" cy="10013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076D56-C8B9-BF80-F9F0-8BBBA01D1A12}"/>
                </a:ext>
              </a:extLst>
            </p:cNvPr>
            <p:cNvCxnSpPr>
              <a:cxnSpLocks/>
              <a:stCxn id="30" idx="4"/>
              <a:endCxn id="28" idx="0"/>
            </p:cNvCxnSpPr>
            <p:nvPr/>
          </p:nvCxnSpPr>
          <p:spPr>
            <a:xfrm flipH="1">
              <a:off x="9916358" y="3540838"/>
              <a:ext cx="6380" cy="1056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F76EC844-D27E-5BC6-0EE5-FCE67F16F0D6}"/>
                </a:ext>
              </a:extLst>
            </p:cNvPr>
            <p:cNvCxnSpPr>
              <a:cxnSpLocks/>
              <a:stCxn id="26" idx="4"/>
              <a:endCxn id="29" idx="4"/>
            </p:cNvCxnSpPr>
            <p:nvPr/>
          </p:nvCxnSpPr>
          <p:spPr>
            <a:xfrm rot="5400000" flipH="1" flipV="1">
              <a:off x="6782704" y="1386782"/>
              <a:ext cx="5366" cy="4311220"/>
            </a:xfrm>
            <a:prstGeom prst="bentConnector3">
              <a:avLst>
                <a:gd name="adj1" fmla="val -42601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B3D4E2F-61A1-21AF-EF1C-AAAC4D0F608B}"/>
                </a:ext>
              </a:extLst>
            </p:cNvPr>
            <p:cNvCxnSpPr>
              <a:cxnSpLocks/>
              <a:stCxn id="26" idx="6"/>
              <a:endCxn id="19" idx="2"/>
            </p:cNvCxnSpPr>
            <p:nvPr/>
          </p:nvCxnSpPr>
          <p:spPr>
            <a:xfrm>
              <a:off x="4721217" y="3453635"/>
              <a:ext cx="880371" cy="2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FE21391-D197-31BC-1DAA-22FE3D4554E9}"/>
                </a:ext>
              </a:extLst>
            </p:cNvPr>
            <p:cNvCxnSpPr>
              <a:cxnSpLocks/>
              <a:stCxn id="25" idx="6"/>
              <a:endCxn id="26" idx="2"/>
            </p:cNvCxnSpPr>
            <p:nvPr/>
          </p:nvCxnSpPr>
          <p:spPr>
            <a:xfrm flipV="1">
              <a:off x="3788563" y="3453635"/>
              <a:ext cx="749774" cy="2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F34523A-26BA-CA60-624A-824FD851EF22}"/>
                </a:ext>
              </a:extLst>
            </p:cNvPr>
            <p:cNvCxnSpPr>
              <a:cxnSpLocks/>
              <a:stCxn id="29" idx="6"/>
              <a:endCxn id="30" idx="2"/>
            </p:cNvCxnSpPr>
            <p:nvPr/>
          </p:nvCxnSpPr>
          <p:spPr>
            <a:xfrm>
              <a:off x="9032437" y="3448269"/>
              <a:ext cx="798861" cy="1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0E53DD7-A134-B201-15B0-EB053353F8EC}"/>
                </a:ext>
              </a:extLst>
            </p:cNvPr>
            <p:cNvCxnSpPr>
              <a:cxnSpLocks/>
              <a:stCxn id="30" idx="6"/>
              <a:endCxn id="21" idx="2"/>
            </p:cNvCxnSpPr>
            <p:nvPr/>
          </p:nvCxnSpPr>
          <p:spPr>
            <a:xfrm flipV="1">
              <a:off x="10014178" y="3447388"/>
              <a:ext cx="831013" cy="2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7FA4D5-0B9A-E0E3-21EB-14629B96FC78}"/>
                  </a:ext>
                </a:extLst>
              </p:cNvPr>
              <p:cNvSpPr txBox="1"/>
              <p:nvPr/>
            </p:nvSpPr>
            <p:spPr>
              <a:xfrm>
                <a:off x="3672258" y="1287952"/>
                <a:ext cx="8238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7FA4D5-0B9A-E0E3-21EB-14629B96F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258" y="1287952"/>
                <a:ext cx="823870" cy="338554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ounded Rectangle 2">
            <a:extLst>
              <a:ext uri="{FF2B5EF4-FFF2-40B4-BE49-F238E27FC236}">
                <a16:creationId xmlns:a16="http://schemas.microsoft.com/office/drawing/2014/main" id="{FC03495E-5816-D50F-BF4A-2602A9A33BFE}"/>
              </a:ext>
            </a:extLst>
          </p:cNvPr>
          <p:cNvSpPr/>
          <p:nvPr/>
        </p:nvSpPr>
        <p:spPr>
          <a:xfrm>
            <a:off x="502376" y="1194607"/>
            <a:ext cx="1442792" cy="985003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FHF</a:t>
            </a:r>
          </a:p>
          <a:p>
            <a:pPr algn="ctr"/>
            <a:r>
              <a:rPr lang="en-US" altLang="zh-CN" sz="1600" dirty="0"/>
              <a:t>fixed</a:t>
            </a:r>
            <a:r>
              <a:rPr lang="zh-CN" altLang="en-US" sz="1600" dirty="0"/>
              <a:t> </a:t>
            </a:r>
            <a:r>
              <a:rPr lang="en-US" altLang="zh-CN" sz="1600" dirty="0"/>
              <a:t>+</a:t>
            </a:r>
            <a:r>
              <a:rPr lang="zh-CN" altLang="en-US" sz="1600" dirty="0"/>
              <a:t> </a:t>
            </a:r>
            <a:r>
              <a:rPr lang="en-US" altLang="zh-CN" sz="1600" dirty="0"/>
              <a:t>homologous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FA0F510-7237-2F92-9435-F6396D839349}"/>
              </a:ext>
            </a:extLst>
          </p:cNvPr>
          <p:cNvGrpSpPr/>
          <p:nvPr/>
        </p:nvGrpSpPr>
        <p:grpSpPr>
          <a:xfrm>
            <a:off x="2758576" y="3806892"/>
            <a:ext cx="6089611" cy="8113"/>
            <a:chOff x="2758576" y="3806892"/>
            <a:chExt cx="6089611" cy="8113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BCDB2EB9-B792-E03F-61FB-D5415680C6D1}"/>
                </a:ext>
              </a:extLst>
            </p:cNvPr>
            <p:cNvCxnSpPr>
              <a:cxnSpLocks/>
            </p:cNvCxnSpPr>
            <p:nvPr/>
          </p:nvCxnSpPr>
          <p:spPr>
            <a:xfrm>
              <a:off x="2758576" y="3812230"/>
              <a:ext cx="845737" cy="2775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C99A0D3-7C96-3D92-70BF-28329D469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66242" y="3806892"/>
              <a:ext cx="981945" cy="258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F986A5-511A-45EF-F991-6BD06E9105E1}"/>
              </a:ext>
            </a:extLst>
          </p:cNvPr>
          <p:cNvGrpSpPr/>
          <p:nvPr/>
        </p:nvGrpSpPr>
        <p:grpSpPr>
          <a:xfrm>
            <a:off x="2120484" y="3431434"/>
            <a:ext cx="8512745" cy="2294320"/>
            <a:chOff x="2120484" y="3431434"/>
            <a:chExt cx="8512745" cy="2294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EE7C40-C38D-6B60-83FB-5E1856E35811}"/>
                    </a:ext>
                  </a:extLst>
                </p:cNvPr>
                <p:cNvSpPr txBox="1"/>
                <p:nvPr/>
              </p:nvSpPr>
              <p:spPr>
                <a:xfrm>
                  <a:off x="2120484" y="5356422"/>
                  <a:ext cx="41120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1"/>
                      </a:solidFill>
                    </a:rPr>
                    <a:t>selective for commodity </a:t>
                  </a:r>
                  <a14:m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dirty="0">
                      <a:solidFill>
                        <a:schemeClr val="accent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5BEE7C40-C38D-6B60-83FB-5E1856E35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0484" y="5356422"/>
                  <a:ext cx="4112060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335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57F49DE-0BEB-466B-8CAB-A6E40F739BC8}"/>
                    </a:ext>
                  </a:extLst>
                </p:cNvPr>
                <p:cNvSpPr txBox="1"/>
                <p:nvPr/>
              </p:nvSpPr>
              <p:spPr>
                <a:xfrm>
                  <a:off x="2917196" y="3431434"/>
                  <a:ext cx="4716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{1}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357F49DE-0BEB-466B-8CAB-A6E40F739B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7196" y="3431434"/>
                  <a:ext cx="471603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09F1F54-21F9-A9C1-E362-B3234758E5E5}"/>
                    </a:ext>
                  </a:extLst>
                </p:cNvPr>
                <p:cNvSpPr txBox="1"/>
                <p:nvPr/>
              </p:nvSpPr>
              <p:spPr>
                <a:xfrm>
                  <a:off x="8078245" y="3431434"/>
                  <a:ext cx="4716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{1}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09F1F54-21F9-A9C1-E362-B3234758E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8245" y="3431434"/>
                  <a:ext cx="471603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5F3C7D6-60F3-B9EC-2BD7-19C45BEB2168}"/>
                    </a:ext>
                  </a:extLst>
                </p:cNvPr>
                <p:cNvSpPr txBox="1"/>
                <p:nvPr/>
              </p:nvSpPr>
              <p:spPr>
                <a:xfrm>
                  <a:off x="4909183" y="3431434"/>
                  <a:ext cx="4716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{1}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D5F3C7D6-60F3-B9EC-2BD7-19C45BEB21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183" y="3431434"/>
                  <a:ext cx="471603" cy="307777"/>
                </a:xfrm>
                <a:prstGeom prst="rect">
                  <a:avLst/>
                </a:prstGeom>
                <a:blipFill>
                  <a:blip r:embed="rId1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7C7501-C053-90B3-808B-61457131D099}"/>
                    </a:ext>
                  </a:extLst>
                </p:cNvPr>
                <p:cNvSpPr txBox="1"/>
                <p:nvPr/>
              </p:nvSpPr>
              <p:spPr>
                <a:xfrm>
                  <a:off x="10161626" y="3431434"/>
                  <a:ext cx="4716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{1}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117C7501-C053-90B3-808B-61457131D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1626" y="3431434"/>
                  <a:ext cx="471603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7C4F5E-BB30-0EAE-E50E-956F86F1509D}"/>
              </a:ext>
            </a:extLst>
          </p:cNvPr>
          <p:cNvGrpSpPr/>
          <p:nvPr/>
        </p:nvGrpSpPr>
        <p:grpSpPr>
          <a:xfrm>
            <a:off x="4719847" y="3806011"/>
            <a:ext cx="6123974" cy="8562"/>
            <a:chOff x="4719847" y="3806011"/>
            <a:chExt cx="6123974" cy="8562"/>
          </a:xfrm>
        </p:grpSpPr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3FF04057-5994-820E-18A2-C494B1306A4D}"/>
                </a:ext>
              </a:extLst>
            </p:cNvPr>
            <p:cNvCxnSpPr>
              <a:cxnSpLocks/>
            </p:cNvCxnSpPr>
            <p:nvPr/>
          </p:nvCxnSpPr>
          <p:spPr>
            <a:xfrm>
              <a:off x="4719847" y="3812258"/>
              <a:ext cx="880371" cy="2315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95491E-3DB9-C1BD-6DDA-BDA6EDCFE9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12808" y="3806011"/>
              <a:ext cx="831013" cy="2010"/>
            </a:xfrm>
            <a:prstGeom prst="straightConnector1">
              <a:avLst/>
            </a:prstGeom>
            <a:ln w="3492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EC598F-2F39-82CD-1F18-08857246D27A}"/>
              </a:ext>
            </a:extLst>
          </p:cNvPr>
          <p:cNvCxnSpPr>
            <a:cxnSpLocks/>
          </p:cNvCxnSpPr>
          <p:nvPr/>
        </p:nvCxnSpPr>
        <p:spPr>
          <a:xfrm flipH="1" flipV="1">
            <a:off x="3687808" y="3898711"/>
            <a:ext cx="7270" cy="1001358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6B6E217-1E60-2636-F987-622501610B15}"/>
              </a:ext>
            </a:extLst>
          </p:cNvPr>
          <p:cNvCxnSpPr>
            <a:cxnSpLocks/>
          </p:cNvCxnSpPr>
          <p:nvPr/>
        </p:nvCxnSpPr>
        <p:spPr>
          <a:xfrm flipH="1">
            <a:off x="9907043" y="3904427"/>
            <a:ext cx="6380" cy="1056594"/>
          </a:xfrm>
          <a:prstGeom prst="straightConnector1">
            <a:avLst/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804F1E-27BA-CE15-DF93-A01D3A99ADCC}"/>
              </a:ext>
            </a:extLst>
          </p:cNvPr>
          <p:cNvGrpSpPr/>
          <p:nvPr/>
        </p:nvGrpSpPr>
        <p:grpSpPr>
          <a:xfrm>
            <a:off x="3221442" y="4204425"/>
            <a:ext cx="7602865" cy="1486696"/>
            <a:chOff x="3221442" y="4204425"/>
            <a:chExt cx="7602865" cy="1486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BD7DAF0-C787-EB3C-130D-C42E32EEB68F}"/>
                    </a:ext>
                  </a:extLst>
                </p:cNvPr>
                <p:cNvSpPr txBox="1"/>
                <p:nvPr/>
              </p:nvSpPr>
              <p:spPr>
                <a:xfrm>
                  <a:off x="6909800" y="5321789"/>
                  <a:ext cx="391450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accent6"/>
                      </a:solidFill>
                    </a:rPr>
                    <a:t>selective for commodity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>
                      <a:solidFill>
                        <a:schemeClr val="accent6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BD7DAF0-C787-EB3C-130D-C42E32EEB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9800" y="5321789"/>
                  <a:ext cx="3914507" cy="369332"/>
                </a:xfrm>
                <a:prstGeom prst="rect">
                  <a:avLst/>
                </a:prstGeom>
                <a:blipFill>
                  <a:blip r:embed="rId17"/>
                  <a:stretch>
                    <a:fillRect l="-1244" t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42A093F-9DB0-41B1-8A7F-3A329EA07A48}"/>
                    </a:ext>
                  </a:extLst>
                </p:cNvPr>
                <p:cNvSpPr txBox="1"/>
                <p:nvPr/>
              </p:nvSpPr>
              <p:spPr>
                <a:xfrm>
                  <a:off x="3221442" y="4277832"/>
                  <a:ext cx="47160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{2}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942A093F-9DB0-41B1-8A7F-3A329EA07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1442" y="4277832"/>
                  <a:ext cx="471604" cy="307777"/>
                </a:xfrm>
                <a:prstGeom prst="rect">
                  <a:avLst/>
                </a:prstGeom>
                <a:blipFill>
                  <a:blip r:embed="rId1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18E7F9B-ECB8-EBB3-630F-08CE98933DA2}"/>
                    </a:ext>
                  </a:extLst>
                </p:cNvPr>
                <p:cNvSpPr txBox="1"/>
                <p:nvPr/>
              </p:nvSpPr>
              <p:spPr>
                <a:xfrm>
                  <a:off x="9903045" y="4290301"/>
                  <a:ext cx="4716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{2}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918E7F9B-ECB8-EBB3-630F-08CE98933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3045" y="4290301"/>
                  <a:ext cx="471604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EE3701A-DB79-B681-F0AC-22A1BEE63F07}"/>
                    </a:ext>
                  </a:extLst>
                </p:cNvPr>
                <p:cNvSpPr txBox="1"/>
                <p:nvPr/>
              </p:nvSpPr>
              <p:spPr>
                <a:xfrm>
                  <a:off x="6540270" y="4204425"/>
                  <a:ext cx="47160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{2}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CEE3701A-DB79-B681-F0AC-22A1BEE63F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0270" y="4204425"/>
                  <a:ext cx="471604" cy="307777"/>
                </a:xfrm>
                <a:prstGeom prst="rect">
                  <a:avLst/>
                </a:prstGeom>
                <a:blipFill>
                  <a:blip r:embed="rId19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7" name="Connector: Curved 37">
            <a:extLst>
              <a:ext uri="{FF2B5EF4-FFF2-40B4-BE49-F238E27FC236}">
                <a16:creationId xmlns:a16="http://schemas.microsoft.com/office/drawing/2014/main" id="{8C2D0A05-8BBC-4750-B4F2-4CE346522B0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773389" y="1741904"/>
            <a:ext cx="5366" cy="4311220"/>
          </a:xfrm>
          <a:prstGeom prst="bentConnector3">
            <a:avLst>
              <a:gd name="adj1" fmla="val -4260157"/>
            </a:avLst>
          </a:prstGeom>
          <a:ln w="317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5BE885DA-7234-E102-E1CC-8FA0B64EC526}"/>
              </a:ext>
            </a:extLst>
          </p:cNvPr>
          <p:cNvGrpSpPr/>
          <p:nvPr/>
        </p:nvGrpSpPr>
        <p:grpSpPr>
          <a:xfrm>
            <a:off x="502376" y="2739765"/>
            <a:ext cx="1442792" cy="2219151"/>
            <a:chOff x="502376" y="2739765"/>
            <a:chExt cx="1442792" cy="2219151"/>
          </a:xfrm>
        </p:grpSpPr>
        <p:sp>
          <p:nvSpPr>
            <p:cNvPr id="12" name="Rounded Rectangle 2">
              <a:extLst>
                <a:ext uri="{FF2B5EF4-FFF2-40B4-BE49-F238E27FC236}">
                  <a16:creationId xmlns:a16="http://schemas.microsoft.com/office/drawing/2014/main" id="{175E5935-4092-217C-212C-9C45C0B74FBD}"/>
                </a:ext>
              </a:extLst>
            </p:cNvPr>
            <p:cNvSpPr/>
            <p:nvPr/>
          </p:nvSpPr>
          <p:spPr>
            <a:xfrm>
              <a:off x="502376" y="4011428"/>
              <a:ext cx="1442792" cy="947488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SFF</a:t>
              </a:r>
            </a:p>
            <a:p>
              <a:pPr algn="ctr"/>
              <a:r>
                <a:rPr lang="en-US" altLang="zh-CN" sz="1600" dirty="0"/>
                <a:t>fixed</a:t>
              </a:r>
              <a:r>
                <a:rPr lang="zh-CN" altLang="en-US" sz="1600" dirty="0"/>
                <a:t> </a:t>
              </a:r>
              <a:r>
                <a:rPr lang="en-US" altLang="zh-CN" sz="1600" dirty="0"/>
                <a:t>+ selective</a:t>
              </a:r>
            </a:p>
          </p:txBody>
        </p:sp>
        <p:sp>
          <p:nvSpPr>
            <p:cNvPr id="195" name="Down Arrow 5">
              <a:extLst>
                <a:ext uri="{FF2B5EF4-FFF2-40B4-BE49-F238E27FC236}">
                  <a16:creationId xmlns:a16="http://schemas.microsoft.com/office/drawing/2014/main" id="{9FE55BD9-45BE-D76E-F23C-D6984390810F}"/>
                </a:ext>
              </a:extLst>
            </p:cNvPr>
            <p:cNvSpPr/>
            <p:nvPr/>
          </p:nvSpPr>
          <p:spPr>
            <a:xfrm>
              <a:off x="1159964" y="2739765"/>
              <a:ext cx="127616" cy="748100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5C492B1-5A79-DE12-5388-91DE95C2DD06}"/>
              </a:ext>
            </a:extLst>
          </p:cNvPr>
          <p:cNvGrpSpPr/>
          <p:nvPr/>
        </p:nvGrpSpPr>
        <p:grpSpPr>
          <a:xfrm>
            <a:off x="3705869" y="2969750"/>
            <a:ext cx="5818454" cy="841429"/>
            <a:chOff x="3705869" y="2969750"/>
            <a:chExt cx="5818454" cy="8414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48AEFE6-47E4-4AC0-F0B0-10EAA0892E5B}"/>
                    </a:ext>
                  </a:extLst>
                </p:cNvPr>
                <p:cNvSpPr txBox="1"/>
                <p:nvPr/>
              </p:nvSpPr>
              <p:spPr>
                <a:xfrm>
                  <a:off x="9077701" y="3472625"/>
                  <a:ext cx="44662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48AEFE6-47E4-4AC0-F0B0-10EAA0892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701" y="3472625"/>
                  <a:ext cx="446622" cy="338554"/>
                </a:xfrm>
                <a:prstGeom prst="rect">
                  <a:avLst/>
                </a:prstGeom>
                <a:blipFill>
                  <a:blip r:embed="rId20"/>
                  <a:stretch>
                    <a:fillRect r="-52055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11F9C5-E042-37EF-634E-B027D80B82A2}"/>
                    </a:ext>
                  </a:extLst>
                </p:cNvPr>
                <p:cNvSpPr txBox="1"/>
                <p:nvPr/>
              </p:nvSpPr>
              <p:spPr>
                <a:xfrm>
                  <a:off x="5144984" y="2969750"/>
                  <a:ext cx="356137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fixed flow: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711F9C5-E042-37EF-634E-B027D80B82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984" y="2969750"/>
                  <a:ext cx="3561374" cy="369332"/>
                </a:xfrm>
                <a:prstGeom prst="rect">
                  <a:avLst/>
                </a:prstGeom>
                <a:blipFill>
                  <a:blip r:embed="rId21"/>
                  <a:stretch>
                    <a:fillRect l="-1541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C4A63A-DF6A-9A69-DBFE-B684BDE2CC0A}"/>
                    </a:ext>
                  </a:extLst>
                </p:cNvPr>
                <p:cNvSpPr txBox="1"/>
                <p:nvPr/>
              </p:nvSpPr>
              <p:spPr>
                <a:xfrm>
                  <a:off x="3705869" y="3468717"/>
                  <a:ext cx="82387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F9C4A63A-DF6A-9A69-DBFE-B684BDE2CC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5869" y="3468717"/>
                  <a:ext cx="823870" cy="338554"/>
                </a:xfrm>
                <a:prstGeom prst="rect">
                  <a:avLst/>
                </a:prstGeom>
                <a:blipFill>
                  <a:blip r:embed="rId22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05D0ED-9E49-9F28-F1C5-2C2BAAD6CB7A}"/>
                  </a:ext>
                </a:extLst>
              </p:cNvPr>
              <p:cNvSpPr txBox="1"/>
              <p:nvPr/>
            </p:nvSpPr>
            <p:spPr>
              <a:xfrm>
                <a:off x="9020123" y="1287952"/>
                <a:ext cx="82387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(0, 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05D0ED-9E49-9F28-F1C5-2C2BAAD6C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0123" y="1287952"/>
                <a:ext cx="823870" cy="338554"/>
              </a:xfrm>
              <a:prstGeom prst="rect">
                <a:avLst/>
              </a:prstGeom>
              <a:blipFill>
                <a:blip r:embed="rId2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1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selective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E079994-DD16-5E42-E294-766FCCEE105A}"/>
                  </a:ext>
                </a:extLst>
              </p:cNvPr>
              <p:cNvSpPr txBox="1"/>
              <p:nvPr/>
            </p:nvSpPr>
            <p:spPr>
              <a:xfrm>
                <a:off x="457416" y="4748006"/>
                <a:ext cx="10809007" cy="1715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Only fixed flow constraint remains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High-level idea of dropping fixed flow constraint (needs several steps)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Fixed flow edge = saturated edge</a:t>
                </a:r>
              </a:p>
              <a:p>
                <a:pPr marL="742950" lvl="1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In feasibility 2CF, with a carefully chosen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</m:oMath>
                </a14:m>
                <a:r>
                  <a:rPr lang="en-US" dirty="0"/>
                  <a:t>,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</m:oMath>
                </a14:m>
                <a:r>
                  <a:rPr lang="en-US" dirty="0"/>
                  <a:t> to force fixed flow edges to get saturated automatically</a:t>
                </a:r>
              </a:p>
            </p:txBody>
          </p:sp>
        </mc:Choice>
        <mc:Fallback xmlns="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7E079994-DD16-5E42-E294-766FCCEE1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16" y="4748006"/>
                <a:ext cx="10809007" cy="1715791"/>
              </a:xfrm>
              <a:prstGeom prst="rect">
                <a:avLst/>
              </a:prstGeom>
              <a:blipFill>
                <a:blip r:embed="rId3"/>
                <a:stretch>
                  <a:fillRect l="-338" t="-2135" r="-226" b="-4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11F9C5-E042-37EF-634E-B027D80B82A2}"/>
                  </a:ext>
                </a:extLst>
              </p:cNvPr>
              <p:cNvSpPr txBox="1"/>
              <p:nvPr/>
            </p:nvSpPr>
            <p:spPr>
              <a:xfrm>
                <a:off x="7871226" y="3865532"/>
                <a:ext cx="23892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</a:rPr>
                  <a:t>Fixed edge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route the same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 route the same</a:t>
                </a:r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711F9C5-E042-37EF-634E-B027D80B8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226" y="3865532"/>
                <a:ext cx="2389266" cy="830997"/>
              </a:xfrm>
              <a:prstGeom prst="rect">
                <a:avLst/>
              </a:prstGeom>
              <a:blipFill>
                <a:blip r:embed="rId4"/>
                <a:stretch>
                  <a:fillRect l="-1276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92F875EE-C94C-6B19-13D2-B5CD14FD540A}"/>
              </a:ext>
            </a:extLst>
          </p:cNvPr>
          <p:cNvGrpSpPr/>
          <p:nvPr/>
        </p:nvGrpSpPr>
        <p:grpSpPr>
          <a:xfrm>
            <a:off x="3997849" y="1307064"/>
            <a:ext cx="5098137" cy="612616"/>
            <a:chOff x="4773992" y="1066304"/>
            <a:chExt cx="5098137" cy="61261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7E7CDED-1BB8-7E82-86B9-0ECE7478F4D8}"/>
                </a:ext>
              </a:extLst>
            </p:cNvPr>
            <p:cNvGrpSpPr/>
            <p:nvPr/>
          </p:nvGrpSpPr>
          <p:grpSpPr>
            <a:xfrm>
              <a:off x="4773992" y="1342437"/>
              <a:ext cx="5098137" cy="336483"/>
              <a:chOff x="4327505" y="2165542"/>
              <a:chExt cx="5098137" cy="33648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F5AE52F5-C737-9D88-02E8-8A6B6C18FE29}"/>
                      </a:ext>
                    </a:extLst>
                  </p:cNvPr>
                  <p:cNvSpPr/>
                  <p:nvPr/>
                </p:nvSpPr>
                <p:spPr>
                  <a:xfrm>
                    <a:off x="4327505" y="2172541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F5AE52F5-C737-9D88-02E8-8A6B6C18FE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7505" y="2172541"/>
                    <a:ext cx="329484" cy="32948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352079F-7C3B-AC94-6034-FD46D9C80192}"/>
                      </a:ext>
                    </a:extLst>
                  </p:cNvPr>
                  <p:cNvSpPr/>
                  <p:nvPr/>
                </p:nvSpPr>
                <p:spPr>
                  <a:xfrm>
                    <a:off x="9096158" y="2165542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3352079F-7C3B-AC94-6034-FD46D9C801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6158" y="2165542"/>
                    <a:ext cx="329484" cy="32948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21DA9DAA-2541-83BA-BBBE-98691C3DEF8F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 flipV="1">
                <a:off x="4656989" y="2330284"/>
                <a:ext cx="4439169" cy="699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8F9B5E-EC5A-C0EF-C67A-F88ACB24C174}"/>
                    </a:ext>
                  </a:extLst>
                </p:cNvPr>
                <p:cNvSpPr txBox="1"/>
                <p:nvPr/>
              </p:nvSpPr>
              <p:spPr>
                <a:xfrm>
                  <a:off x="7057044" y="1066304"/>
                  <a:ext cx="5443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D8F9B5E-EC5A-C0EF-C67A-F88ACB24C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7044" y="1066304"/>
                  <a:ext cx="544380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ounded Rectangle 2">
            <a:extLst>
              <a:ext uri="{FF2B5EF4-FFF2-40B4-BE49-F238E27FC236}">
                <a16:creationId xmlns:a16="http://schemas.microsoft.com/office/drawing/2014/main" id="{5FE72B43-0DDB-8260-7AFD-0B8EE3C97565}"/>
              </a:ext>
            </a:extLst>
          </p:cNvPr>
          <p:cNvSpPr/>
          <p:nvPr/>
        </p:nvSpPr>
        <p:spPr>
          <a:xfrm>
            <a:off x="503842" y="3458433"/>
            <a:ext cx="1439859" cy="813521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2CFF</a:t>
            </a:r>
          </a:p>
          <a:p>
            <a:pPr algn="ctr"/>
            <a:r>
              <a:rPr lang="en-US" altLang="zh-CN" sz="1600" dirty="0"/>
              <a:t>fixed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2">
            <a:extLst>
              <a:ext uri="{FF2B5EF4-FFF2-40B4-BE49-F238E27FC236}">
                <a16:creationId xmlns:a16="http://schemas.microsoft.com/office/drawing/2014/main" id="{C01AFE84-9FA8-B66B-320B-25C88388BAAC}"/>
              </a:ext>
            </a:extLst>
          </p:cNvPr>
          <p:cNvSpPr/>
          <p:nvPr/>
        </p:nvSpPr>
        <p:spPr>
          <a:xfrm>
            <a:off x="512729" y="1210007"/>
            <a:ext cx="1442792" cy="947488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SFF</a:t>
            </a:r>
          </a:p>
          <a:p>
            <a:pPr algn="ctr"/>
            <a:r>
              <a:rPr lang="en-US" altLang="zh-CN" sz="1600" dirty="0"/>
              <a:t>fixed</a:t>
            </a:r>
            <a:r>
              <a:rPr lang="zh-CN" altLang="en-US" sz="1600" dirty="0"/>
              <a:t> </a:t>
            </a:r>
            <a:r>
              <a:rPr lang="en-US" altLang="zh-CN" sz="1600" dirty="0"/>
              <a:t>+ selective</a:t>
            </a:r>
          </a:p>
        </p:txBody>
      </p:sp>
      <p:sp>
        <p:nvSpPr>
          <p:cNvPr id="12" name="Down Arrow 5">
            <a:extLst>
              <a:ext uri="{FF2B5EF4-FFF2-40B4-BE49-F238E27FC236}">
                <a16:creationId xmlns:a16="http://schemas.microsoft.com/office/drawing/2014/main" id="{A3BD6D5B-C73E-107E-7C1E-10ACA963371F}"/>
              </a:ext>
            </a:extLst>
          </p:cNvPr>
          <p:cNvSpPr/>
          <p:nvPr/>
        </p:nvSpPr>
        <p:spPr>
          <a:xfrm>
            <a:off x="1159963" y="2441134"/>
            <a:ext cx="127616" cy="748100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3B40C2-7E54-57DB-5F35-95CF5E9A7ABB}"/>
              </a:ext>
            </a:extLst>
          </p:cNvPr>
          <p:cNvGrpSpPr/>
          <p:nvPr/>
        </p:nvGrpSpPr>
        <p:grpSpPr>
          <a:xfrm>
            <a:off x="3239467" y="2182510"/>
            <a:ext cx="2743199" cy="1281165"/>
            <a:chOff x="3239467" y="2262520"/>
            <a:chExt cx="2743199" cy="12811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9DDF0AD-BEBB-3AED-2AFE-5CB420957A92}"/>
                    </a:ext>
                  </a:extLst>
                </p:cNvPr>
                <p:cNvSpPr txBox="1"/>
                <p:nvPr/>
              </p:nvSpPr>
              <p:spPr>
                <a:xfrm>
                  <a:off x="3239467" y="2262520"/>
                  <a:ext cx="274319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</a:rPr>
                    <a:t>Only outgoing edge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accent1"/>
                      </a:solidFill>
                    </a:rPr>
                    <a:t> only allow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600" b="0" dirty="0">
                    <a:solidFill>
                      <a:schemeClr val="accent1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accent1"/>
                      </a:solidFill>
                    </a:rPr>
                    <a:t> only routes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9DDF0AD-BEBB-3AED-2AFE-5CB420957A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9467" y="2262520"/>
                  <a:ext cx="2743199" cy="861774"/>
                </a:xfrm>
                <a:prstGeom prst="rect">
                  <a:avLst/>
                </a:prstGeom>
                <a:blipFill>
                  <a:blip r:embed="rId13"/>
                  <a:stretch>
                    <a:fillRect l="-1111" t="-2113" b="-42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C837CF-9F42-DAA2-3630-62FD12141555}"/>
                </a:ext>
              </a:extLst>
            </p:cNvPr>
            <p:cNvSpPr/>
            <p:nvPr/>
          </p:nvSpPr>
          <p:spPr>
            <a:xfrm>
              <a:off x="5668884" y="3360805"/>
              <a:ext cx="182880" cy="1828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A5F7E42-62D7-AC54-6794-2B5DF19CA962}"/>
              </a:ext>
            </a:extLst>
          </p:cNvPr>
          <p:cNvGrpSpPr/>
          <p:nvPr/>
        </p:nvGrpSpPr>
        <p:grpSpPr>
          <a:xfrm>
            <a:off x="7209120" y="2193749"/>
            <a:ext cx="3426365" cy="1257553"/>
            <a:chOff x="7209120" y="2273759"/>
            <a:chExt cx="3426365" cy="12575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7E3C22-F834-E795-307E-BCAA1FBDA641}"/>
                    </a:ext>
                  </a:extLst>
                </p:cNvPr>
                <p:cNvSpPr txBox="1"/>
                <p:nvPr/>
              </p:nvSpPr>
              <p:spPr>
                <a:xfrm>
                  <a:off x="7892286" y="2273759"/>
                  <a:ext cx="2743199" cy="8617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6"/>
                      </a:solidFill>
                    </a:rPr>
                    <a:t>Only incoming edge is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accent6"/>
                      </a:solidFill>
                    </a:rPr>
                    <a:t> only allow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600" b="0" dirty="0">
                    <a:solidFill>
                      <a:schemeClr val="accent6"/>
                    </a:solidFill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600" dirty="0">
                      <a:solidFill>
                        <a:schemeClr val="accent6"/>
                      </a:solidFill>
                    </a:rPr>
                    <a:t> only routes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887E3C22-F834-E795-307E-BCAA1FBDA6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86" y="2273759"/>
                  <a:ext cx="2743199" cy="861774"/>
                </a:xfrm>
                <a:prstGeom prst="rect">
                  <a:avLst/>
                </a:prstGeom>
                <a:blipFill>
                  <a:blip r:embed="rId14"/>
                  <a:stretch>
                    <a:fillRect l="-1333" t="-2128" b="-49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8C7625-B765-2787-16AB-D3FEF48E2B2D}"/>
                </a:ext>
              </a:extLst>
            </p:cNvPr>
            <p:cNvSpPr/>
            <p:nvPr/>
          </p:nvSpPr>
          <p:spPr>
            <a:xfrm>
              <a:off x="7209120" y="3348432"/>
              <a:ext cx="182880" cy="18288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076493A-6313-1137-4563-AE1CA993080D}"/>
              </a:ext>
            </a:extLst>
          </p:cNvPr>
          <p:cNvGrpSpPr/>
          <p:nvPr/>
        </p:nvGrpSpPr>
        <p:grpSpPr>
          <a:xfrm>
            <a:off x="4064575" y="3038977"/>
            <a:ext cx="5075715" cy="1616674"/>
            <a:chOff x="4064575" y="3118987"/>
            <a:chExt cx="5075715" cy="16166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BB450C7-60DD-AC3E-B8A2-392412558B38}"/>
                    </a:ext>
                  </a:extLst>
                </p:cNvPr>
                <p:cNvSpPr txBox="1"/>
                <p:nvPr/>
              </p:nvSpPr>
              <p:spPr>
                <a:xfrm>
                  <a:off x="7892286" y="3118987"/>
                  <a:ext cx="34528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ABB450C7-60DD-AC3E-B8A2-392412558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2286" y="3118987"/>
                  <a:ext cx="345284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34BB27-7DF9-A9D2-27B1-5F5CE3D658A5}"/>
                </a:ext>
              </a:extLst>
            </p:cNvPr>
            <p:cNvGrpSpPr/>
            <p:nvPr/>
          </p:nvGrpSpPr>
          <p:grpSpPr>
            <a:xfrm>
              <a:off x="4064575" y="3129071"/>
              <a:ext cx="5075715" cy="1606590"/>
              <a:chOff x="4064575" y="3129071"/>
              <a:chExt cx="5075715" cy="160659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0409478-781C-1A27-10AE-00DF69AB1897}"/>
                  </a:ext>
                </a:extLst>
              </p:cNvPr>
              <p:cNvSpPr/>
              <p:nvPr/>
            </p:nvSpPr>
            <p:spPr>
              <a:xfrm>
                <a:off x="7202709" y="3352011"/>
                <a:ext cx="182880" cy="18288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5A8F193-215B-259A-3129-3528AE16A612}"/>
                  </a:ext>
                </a:extLst>
              </p:cNvPr>
              <p:cNvSpPr/>
              <p:nvPr/>
            </p:nvSpPr>
            <p:spPr>
              <a:xfrm>
                <a:off x="5665284" y="3361576"/>
                <a:ext cx="182880" cy="18288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DB866C2-73F4-1B52-85F8-9A4CEE832B78}"/>
                      </a:ext>
                    </a:extLst>
                  </p:cNvPr>
                  <p:cNvSpPr/>
                  <p:nvPr/>
                </p:nvSpPr>
                <p:spPr>
                  <a:xfrm>
                    <a:off x="4064575" y="3294175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5DB866C2-73F4-1B52-85F8-9A4CEE832B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4575" y="3294175"/>
                    <a:ext cx="329484" cy="329484"/>
                  </a:xfrm>
                  <a:prstGeom prst="ellipse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A32A064-38BA-11DE-57E7-EC1788B39057}"/>
                      </a:ext>
                    </a:extLst>
                  </p:cNvPr>
                  <p:cNvSpPr/>
                  <p:nvPr/>
                </p:nvSpPr>
                <p:spPr>
                  <a:xfrm>
                    <a:off x="8810806" y="3287176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CA32A064-38BA-11DE-57E7-EC1788B3905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0806" y="3287176"/>
                    <a:ext cx="329484" cy="329484"/>
                  </a:xfrm>
                  <a:prstGeom prst="ellipse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6502F30-0291-CF20-5092-6606B408D113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 flipV="1">
                <a:off x="4394059" y="3453016"/>
                <a:ext cx="1271225" cy="590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7079F0DF-C6D8-0784-4DB7-3F7C40464A40}"/>
                      </a:ext>
                    </a:extLst>
                  </p:cNvPr>
                  <p:cNvSpPr/>
                  <p:nvPr/>
                </p:nvSpPr>
                <p:spPr>
                  <a:xfrm>
                    <a:off x="7128368" y="4373946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7079F0DF-C6D8-0784-4DB7-3F7C40464A4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28368" y="4373946"/>
                    <a:ext cx="329484" cy="329484"/>
                  </a:xfrm>
                  <a:prstGeom prst="ellipse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13361BE-4920-5135-D2BD-D0A19B725FF6}"/>
                      </a:ext>
                    </a:extLst>
                  </p:cNvPr>
                  <p:cNvSpPr/>
                  <p:nvPr/>
                </p:nvSpPr>
                <p:spPr>
                  <a:xfrm>
                    <a:off x="5596428" y="4406177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baseline="3000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813361BE-4920-5135-D2BD-D0A19B725F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6428" y="4406177"/>
                    <a:ext cx="329484" cy="329484"/>
                  </a:xfrm>
                  <a:prstGeom prst="ellipse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B3D4E2F-61A1-21AF-EF1C-AAAC4D0F608B}"/>
                  </a:ext>
                </a:extLst>
              </p:cNvPr>
              <p:cNvCxnSpPr>
                <a:cxnSpLocks/>
                <a:stCxn id="22" idx="6"/>
                <a:endCxn id="19" idx="2"/>
              </p:cNvCxnSpPr>
              <p:nvPr/>
            </p:nvCxnSpPr>
            <p:spPr>
              <a:xfrm>
                <a:off x="7385589" y="3443451"/>
                <a:ext cx="1425217" cy="846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5FE21391-D197-31BC-1DAA-22FE3D4554E9}"/>
                  </a:ext>
                </a:extLst>
              </p:cNvPr>
              <p:cNvCxnSpPr>
                <a:cxnSpLocks/>
                <a:stCxn id="22" idx="2"/>
                <a:endCxn id="21" idx="6"/>
              </p:cNvCxnSpPr>
              <p:nvPr/>
            </p:nvCxnSpPr>
            <p:spPr>
              <a:xfrm flipH="1">
                <a:off x="5848164" y="3443451"/>
                <a:ext cx="1354545" cy="956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F929D95-BE71-3984-BEBC-4EF4C4464E28}"/>
                      </a:ext>
                    </a:extLst>
                  </p:cNvPr>
                  <p:cNvSpPr txBox="1"/>
                  <p:nvPr/>
                </p:nvSpPr>
                <p:spPr>
                  <a:xfrm>
                    <a:off x="4930871" y="3130187"/>
                    <a:ext cx="34528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4F929D95-BE71-3984-BEBC-4EF4C4464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30871" y="3130187"/>
                    <a:ext cx="345284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525DE28-EAA2-E2FF-29EC-580148C19620}"/>
                      </a:ext>
                    </a:extLst>
                  </p:cNvPr>
                  <p:cNvSpPr txBox="1"/>
                  <p:nvPr/>
                </p:nvSpPr>
                <p:spPr>
                  <a:xfrm>
                    <a:off x="6361609" y="3129071"/>
                    <a:ext cx="345284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6525DE28-EAA2-E2FF-29EC-580148C196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61609" y="3129071"/>
                    <a:ext cx="345284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ABC9AEA-AA01-D681-1574-C7D6A7821469}"/>
                      </a:ext>
                    </a:extLst>
                  </p:cNvPr>
                  <p:cNvSpPr txBox="1"/>
                  <p:nvPr/>
                </p:nvSpPr>
                <p:spPr>
                  <a:xfrm>
                    <a:off x="5443443" y="3805974"/>
                    <a:ext cx="22429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ABC9AEA-AA01-D681-1574-C7D6A7821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3443" y="3805974"/>
                    <a:ext cx="224299" cy="307777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r="-270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A2EFE89-33F8-3AF3-D5F9-80D50AAFB456}"/>
                      </a:ext>
                    </a:extLst>
                  </p:cNvPr>
                  <p:cNvSpPr txBox="1"/>
                  <p:nvPr/>
                </p:nvSpPr>
                <p:spPr>
                  <a:xfrm>
                    <a:off x="7276085" y="3826740"/>
                    <a:ext cx="224299" cy="307777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0A2EFE89-33F8-3AF3-D5F9-80D50AAFB45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6085" y="3826740"/>
                    <a:ext cx="224299" cy="307777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r="-30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16F320C-7953-13E7-F2A1-A16BB6468FDA}"/>
                  </a:ext>
                </a:extLst>
              </p:cNvPr>
              <p:cNvCxnSpPr>
                <a:cxnSpLocks/>
                <a:stCxn id="27" idx="0"/>
                <a:endCxn id="22" idx="4"/>
              </p:cNvCxnSpPr>
              <p:nvPr/>
            </p:nvCxnSpPr>
            <p:spPr>
              <a:xfrm flipV="1">
                <a:off x="7293110" y="3534891"/>
                <a:ext cx="1039" cy="8390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7ACC87-BF78-2704-918B-066739423A03}"/>
                  </a:ext>
                </a:extLst>
              </p:cNvPr>
              <p:cNvCxnSpPr>
                <a:cxnSpLocks/>
                <a:stCxn id="21" idx="4"/>
                <a:endCxn id="28" idx="0"/>
              </p:cNvCxnSpPr>
              <p:nvPr/>
            </p:nvCxnSpPr>
            <p:spPr>
              <a:xfrm>
                <a:off x="5756724" y="3544456"/>
                <a:ext cx="4446" cy="8617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6F2917-A01F-D452-F4C8-8C89D07BBDDC}"/>
              </a:ext>
            </a:extLst>
          </p:cNvPr>
          <p:cNvGrpSpPr/>
          <p:nvPr/>
        </p:nvGrpSpPr>
        <p:grpSpPr>
          <a:xfrm>
            <a:off x="5714617" y="3464446"/>
            <a:ext cx="403483" cy="861721"/>
            <a:chOff x="5714617" y="3464446"/>
            <a:chExt cx="403483" cy="861721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1076D56-C8B9-BF80-F9F0-8BBBA01D1A12}"/>
                </a:ext>
              </a:extLst>
            </p:cNvPr>
            <p:cNvCxnSpPr>
              <a:cxnSpLocks/>
              <a:stCxn id="21" idx="4"/>
              <a:endCxn id="28" idx="0"/>
            </p:cNvCxnSpPr>
            <p:nvPr/>
          </p:nvCxnSpPr>
          <p:spPr>
            <a:xfrm>
              <a:off x="5756724" y="3464446"/>
              <a:ext cx="4446" cy="861721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A7FA4D5-0B9A-E0E3-21EB-14629B96FC78}"/>
                    </a:ext>
                  </a:extLst>
                </p:cNvPr>
                <p:cNvSpPr txBox="1"/>
                <p:nvPr/>
              </p:nvSpPr>
              <p:spPr>
                <a:xfrm>
                  <a:off x="5714617" y="3803485"/>
                  <a:ext cx="403483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A7FA4D5-0B9A-E0E3-21EB-14629B96FC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4617" y="3803485"/>
                  <a:ext cx="403483" cy="307777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C8CE6F3-15EC-A19B-88DC-BDCAFB1C9A37}"/>
              </a:ext>
            </a:extLst>
          </p:cNvPr>
          <p:cNvGrpSpPr/>
          <p:nvPr/>
        </p:nvGrpSpPr>
        <p:grpSpPr>
          <a:xfrm>
            <a:off x="7006368" y="3454882"/>
            <a:ext cx="287782" cy="839055"/>
            <a:chOff x="7020074" y="3452501"/>
            <a:chExt cx="391000" cy="863967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CB5EAF8-79CD-C54D-5B5F-6664F6A348FA}"/>
                </a:ext>
              </a:extLst>
            </p:cNvPr>
            <p:cNvCxnSpPr>
              <a:cxnSpLocks/>
              <a:stCxn id="27" idx="0"/>
              <a:endCxn id="22" idx="4"/>
            </p:cNvCxnSpPr>
            <p:nvPr/>
          </p:nvCxnSpPr>
          <p:spPr>
            <a:xfrm flipV="1">
              <a:off x="7409662" y="3452501"/>
              <a:ext cx="1412" cy="863967"/>
            </a:xfrm>
            <a:prstGeom prst="straightConnector1">
              <a:avLst/>
            </a:prstGeom>
            <a:ln w="3175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635F2C2-49C6-5DAA-1E18-51CD1181AA73}"/>
                    </a:ext>
                  </a:extLst>
                </p:cNvPr>
                <p:cNvSpPr txBox="1"/>
                <p:nvPr/>
              </p:nvSpPr>
              <p:spPr>
                <a:xfrm>
                  <a:off x="7020074" y="3829932"/>
                  <a:ext cx="33596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635F2C2-49C6-5DAA-1E18-51CD1181A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074" y="3829932"/>
                  <a:ext cx="335967" cy="30777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516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8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AD37AC-1E4A-1547-B590-08894EC65C56}"/>
              </a:ext>
            </a:extLst>
          </p:cNvPr>
          <p:cNvGrpSpPr/>
          <p:nvPr/>
        </p:nvGrpSpPr>
        <p:grpSpPr>
          <a:xfrm>
            <a:off x="995025" y="2004841"/>
            <a:ext cx="6353991" cy="4143618"/>
            <a:chOff x="399010" y="2088301"/>
            <a:chExt cx="6353991" cy="4143618"/>
          </a:xfrm>
        </p:grpSpPr>
        <p:sp>
          <p:nvSpPr>
            <p:cNvPr id="61" name="Rectangle: Rounded Corners 35">
              <a:extLst>
                <a:ext uri="{FF2B5EF4-FFF2-40B4-BE49-F238E27FC236}">
                  <a16:creationId xmlns:a16="http://schemas.microsoft.com/office/drawing/2014/main" id="{CF43B252-1706-6648-A37C-153E730184E4}"/>
                </a:ext>
              </a:extLst>
            </p:cNvPr>
            <p:cNvSpPr/>
            <p:nvPr/>
          </p:nvSpPr>
          <p:spPr>
            <a:xfrm>
              <a:off x="399010" y="2088301"/>
              <a:ext cx="6212736" cy="4143618"/>
            </a:xfrm>
            <a:prstGeom prst="roundRect">
              <a:avLst>
                <a:gd name="adj" fmla="val 9528"/>
              </a:avLst>
            </a:prstGeom>
            <a:solidFill>
              <a:schemeClr val="accent5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4B877C3-835F-E24E-B347-61249186417C}"/>
                </a:ext>
              </a:extLst>
            </p:cNvPr>
            <p:cNvGrpSpPr/>
            <p:nvPr/>
          </p:nvGrpSpPr>
          <p:grpSpPr>
            <a:xfrm>
              <a:off x="751704" y="2292955"/>
              <a:ext cx="6001297" cy="3640597"/>
              <a:chOff x="749484" y="2605656"/>
              <a:chExt cx="5310488" cy="2921614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967F26C-B658-9E70-4163-3EE61D7AE8E8}"/>
                  </a:ext>
                </a:extLst>
              </p:cNvPr>
              <p:cNvGrpSpPr/>
              <p:nvPr/>
            </p:nvGrpSpPr>
            <p:grpSpPr>
              <a:xfrm>
                <a:off x="749484" y="2605656"/>
                <a:ext cx="5310488" cy="2921614"/>
                <a:chOff x="6249022" y="2122648"/>
                <a:chExt cx="5310488" cy="2921614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6F43332E-5C7E-2765-F081-70DCDBA91346}"/>
                    </a:ext>
                  </a:extLst>
                </p:cNvPr>
                <p:cNvGrpSpPr/>
                <p:nvPr/>
              </p:nvGrpSpPr>
              <p:grpSpPr>
                <a:xfrm>
                  <a:off x="6804061" y="2475116"/>
                  <a:ext cx="2641585" cy="309747"/>
                  <a:chOff x="4164448" y="2599003"/>
                  <a:chExt cx="2935202" cy="344176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4D2F3B9E-B1FB-B263-F6E3-6F06AAF3CA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4448" y="2613695"/>
                        <a:ext cx="329484" cy="32948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Oval 50">
                        <a:extLst>
                          <a:ext uri="{FF2B5EF4-FFF2-40B4-BE49-F238E27FC236}">
                            <a16:creationId xmlns:a16="http://schemas.microsoft.com/office/drawing/2014/main" id="{4D2F3B9E-B1FB-B263-F6E3-6F06AAF3CA6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4448" y="2613695"/>
                        <a:ext cx="329484" cy="329484"/>
                      </a:xfrm>
                      <a:prstGeom prst="ellipse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78D96FE5-1F77-22F2-74F9-E31400CC7BF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70166" y="2599003"/>
                        <a:ext cx="329484" cy="329484"/>
                      </a:xfrm>
                      <a:prstGeom prst="ellips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𝑤</m:t>
                              </m:r>
                            </m:oMath>
                          </m:oMathPara>
                        </a14:m>
                        <a:endPara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2" name="Oval 51">
                        <a:extLst>
                          <a:ext uri="{FF2B5EF4-FFF2-40B4-BE49-F238E27FC236}">
                            <a16:creationId xmlns:a16="http://schemas.microsoft.com/office/drawing/2014/main" id="{78D96FE5-1F77-22F2-74F9-E31400CC7BFC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70166" y="2599003"/>
                        <a:ext cx="329484" cy="329484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Straight Arrow Connector 52">
                    <a:extLst>
                      <a:ext uri="{FF2B5EF4-FFF2-40B4-BE49-F238E27FC236}">
                        <a16:creationId xmlns:a16="http://schemas.microsoft.com/office/drawing/2014/main" id="{A4EF7CB4-D626-C0B5-27C8-65B7D5566FBA}"/>
                      </a:ext>
                    </a:extLst>
                  </p:cNvPr>
                  <p:cNvCxnSpPr>
                    <a:cxnSpLocks/>
                    <a:stCxn id="51" idx="6"/>
                    <a:endCxn id="52" idx="2"/>
                  </p:cNvCxnSpPr>
                  <p:nvPr/>
                </p:nvCxnSpPr>
                <p:spPr>
                  <a:xfrm flipV="1">
                    <a:off x="4493931" y="2763750"/>
                    <a:ext cx="2276237" cy="14692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EB5995BA-4A6F-0806-9F0B-C57824C4DF24}"/>
                    </a:ext>
                  </a:extLst>
                </p:cNvPr>
                <p:cNvSpPr txBox="1"/>
                <p:nvPr/>
              </p:nvSpPr>
              <p:spPr>
                <a:xfrm>
                  <a:off x="9712530" y="2122648"/>
                  <a:ext cx="1846980" cy="11546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sz="1600" dirty="0"/>
                    <a:t>Homologous edge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dirty="0"/>
                    <a:t>Selective edge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en-US" sz="1600" dirty="0"/>
                    <a:t>Fixed edge</a:t>
                  </a:r>
                </a:p>
              </p:txBody>
            </p:sp>
            <p:sp>
              <p:nvSpPr>
                <p:cNvPr id="33" name="Left Brace 32">
                  <a:extLst>
                    <a:ext uri="{FF2B5EF4-FFF2-40B4-BE49-F238E27FC236}">
                      <a16:creationId xmlns:a16="http://schemas.microsoft.com/office/drawing/2014/main" id="{8EDB2279-F728-F8F6-FA7F-E58B8C290772}"/>
                    </a:ext>
                  </a:extLst>
                </p:cNvPr>
                <p:cNvSpPr/>
                <p:nvPr/>
              </p:nvSpPr>
              <p:spPr>
                <a:xfrm>
                  <a:off x="9531115" y="2275096"/>
                  <a:ext cx="181415" cy="707893"/>
                </a:xfrm>
                <a:prstGeom prst="leftBrac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267E20C9-EF04-7F15-72A4-F0350EB27EC8}"/>
                    </a:ext>
                  </a:extLst>
                </p:cNvPr>
                <p:cNvGrpSpPr/>
                <p:nvPr/>
              </p:nvGrpSpPr>
              <p:grpSpPr>
                <a:xfrm>
                  <a:off x="6249022" y="3749990"/>
                  <a:ext cx="3908221" cy="1294272"/>
                  <a:chOff x="4739281" y="3861379"/>
                  <a:chExt cx="3969399" cy="1262338"/>
                </a:xfrm>
              </p:grpSpPr>
              <p:grpSp>
                <p:nvGrpSpPr>
                  <p:cNvPr id="39" name="Group 38">
                    <a:extLst>
                      <a:ext uri="{FF2B5EF4-FFF2-40B4-BE49-F238E27FC236}">
                        <a16:creationId xmlns:a16="http://schemas.microsoft.com/office/drawing/2014/main" id="{E13CE572-AE00-ABA9-6CB5-B1DEEB7E810B}"/>
                      </a:ext>
                    </a:extLst>
                  </p:cNvPr>
                  <p:cNvGrpSpPr/>
                  <p:nvPr/>
                </p:nvGrpSpPr>
                <p:grpSpPr>
                  <a:xfrm>
                    <a:off x="4739281" y="4331363"/>
                    <a:ext cx="3969399" cy="344178"/>
                    <a:chOff x="3683211" y="2360641"/>
                    <a:chExt cx="3969399" cy="34417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8" name="Oval 47">
                          <a:extLst>
                            <a:ext uri="{FF2B5EF4-FFF2-40B4-BE49-F238E27FC236}">
                              <a16:creationId xmlns:a16="http://schemas.microsoft.com/office/drawing/2014/main" id="{4602DD26-4E14-3DEE-37F4-7EF2BD5F4F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683211" y="2375335"/>
                          <a:ext cx="329484" cy="329484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8" name="Oval 47">
                          <a:extLst>
                            <a:ext uri="{FF2B5EF4-FFF2-40B4-BE49-F238E27FC236}">
                              <a16:creationId xmlns:a16="http://schemas.microsoft.com/office/drawing/2014/main" id="{4602DD26-4E14-3DEE-37F4-7EF2BD5F4FB5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683211" y="2375335"/>
                          <a:ext cx="329484" cy="329484"/>
                        </a:xfrm>
                        <a:prstGeom prst="ellipse">
                          <a:avLst/>
                        </a:prstGeom>
                        <a:blipFill>
                          <a:blip r:embed="rId5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AC87A66E-14C6-5FC8-3995-F12DFC5A4FC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323126" y="2360641"/>
                          <a:ext cx="329484" cy="329484"/>
                        </a:xfrm>
                        <a:prstGeom prst="ellips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1">
                          <a:schemeClr val="lt1"/>
                        </a:fillRef>
                        <a:effectRef idx="0">
                          <a:schemeClr val="dk1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</m:oMath>
                            </m:oMathPara>
                          </a14:m>
                          <a:endPara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9" name="Oval 48">
                          <a:extLst>
                            <a:ext uri="{FF2B5EF4-FFF2-40B4-BE49-F238E27FC236}">
                              <a16:creationId xmlns:a16="http://schemas.microsoft.com/office/drawing/2014/main" id="{AC87A66E-14C6-5FC8-3995-F12DFC5A4FC4}"/>
                            </a:ext>
                          </a:extLst>
                        </p:cNvPr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323126" y="2360641"/>
                          <a:ext cx="329484" cy="329484"/>
                        </a:xfrm>
                        <a:prstGeom prst="ellipse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0" name="Straight Arrow Connector 49">
                      <a:extLst>
                        <a:ext uri="{FF2B5EF4-FFF2-40B4-BE49-F238E27FC236}">
                          <a16:creationId xmlns:a16="http://schemas.microsoft.com/office/drawing/2014/main" id="{7836BC11-DB84-D40A-0A17-3CA0364AAB45}"/>
                        </a:ext>
                      </a:extLst>
                    </p:cNvPr>
                    <p:cNvCxnSpPr>
                      <a:cxnSpLocks/>
                      <a:stCxn id="48" idx="6"/>
                      <a:endCxn id="49" idx="2"/>
                    </p:cNvCxnSpPr>
                    <p:nvPr/>
                  </p:nvCxnSpPr>
                  <p:spPr>
                    <a:xfrm flipV="1">
                      <a:off x="4012697" y="2525383"/>
                      <a:ext cx="3310431" cy="14694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prstDash val="solid"/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038C6B0-E31E-1AB9-58F0-060915446AFC}"/>
                      </a:ext>
                    </a:extLst>
                  </p:cNvPr>
                  <p:cNvSpPr/>
                  <p:nvPr/>
                </p:nvSpPr>
                <p:spPr>
                  <a:xfrm>
                    <a:off x="5590438" y="3861379"/>
                    <a:ext cx="2312240" cy="1262338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A constant-sized gadget</a:t>
                    </a:r>
                  </a:p>
                </p:txBody>
              </p:sp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6BD65772-BC0D-03E2-8E8B-7C5A0B02216D}"/>
                      </a:ext>
                    </a:extLst>
                  </p:cNvPr>
                  <p:cNvCxnSpPr>
                    <a:cxnSpLocks/>
                    <a:stCxn id="48" idx="6"/>
                    <a:endCxn id="46" idx="1"/>
                  </p:cNvCxnSpPr>
                  <p:nvPr/>
                </p:nvCxnSpPr>
                <p:spPr>
                  <a:xfrm flipV="1">
                    <a:off x="5068767" y="4492548"/>
                    <a:ext cx="521670" cy="18251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prstDash val="solid"/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60" name="Down Arrow 5">
                <a:extLst>
                  <a:ext uri="{FF2B5EF4-FFF2-40B4-BE49-F238E27FC236}">
                    <a16:creationId xmlns:a16="http://schemas.microsoft.com/office/drawing/2014/main" id="{8C27635D-AA13-E147-9E13-C1DD9C63F743}"/>
                  </a:ext>
                </a:extLst>
              </p:cNvPr>
              <p:cNvSpPr/>
              <p:nvPr/>
            </p:nvSpPr>
            <p:spPr>
              <a:xfrm>
                <a:off x="2456217" y="3525001"/>
                <a:ext cx="338199" cy="445277"/>
              </a:xfrm>
              <a:prstGeom prst="downArrow">
                <a:avLst/>
              </a:prstGeom>
              <a:solidFill>
                <a:schemeClr val="accent5">
                  <a:alpha val="7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Rounded Rectangle 2">
            <a:extLst>
              <a:ext uri="{FF2B5EF4-FFF2-40B4-BE49-F238E27FC236}">
                <a16:creationId xmlns:a16="http://schemas.microsoft.com/office/drawing/2014/main" id="{C31B26D2-E80A-0DED-C2E5-8894858E499C}"/>
              </a:ext>
            </a:extLst>
          </p:cNvPr>
          <p:cNvSpPr/>
          <p:nvPr/>
        </p:nvSpPr>
        <p:spPr>
          <a:xfrm>
            <a:off x="9179235" y="837393"/>
            <a:ext cx="2038117" cy="805936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FHF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</a:rPr>
              <a:t>(Fixed Homologous Flow problem)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2">
                <a:extLst>
                  <a:ext uri="{FF2B5EF4-FFF2-40B4-BE49-F238E27FC236}">
                    <a16:creationId xmlns:a16="http://schemas.microsoft.com/office/drawing/2014/main" id="{4AAEA3B2-D320-2E1C-8F2D-65622BAB7007}"/>
                  </a:ext>
                </a:extLst>
              </p:cNvPr>
              <p:cNvSpPr/>
              <p:nvPr/>
            </p:nvSpPr>
            <p:spPr>
              <a:xfrm>
                <a:off x="1024296" y="867119"/>
                <a:ext cx="1665349" cy="770124"/>
              </a:xfrm>
              <a:prstGeom prst="roundRect">
                <a:avLst/>
              </a:prstGeom>
              <a:solidFill>
                <a:schemeClr val="bg2">
                  <a:lumMod val="90000"/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bg1">
                        <a:lumMod val="50000"/>
                      </a:schemeClr>
                    </a:solidFill>
                  </a:rPr>
                  <a:t>1-LEN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sz="16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  <m:sub>
                          <m:r>
                            <a:rPr lang="en-US" altLang="zh-CN" sz="16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𝒊𝒋</m:t>
                          </m:r>
                        </m:sub>
                      </m:sSub>
                      <m:r>
                        <a:rPr lang="en-US" altLang="zh-CN" sz="16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{−1,0,1}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2">
                <a:extLst>
                  <a:ext uri="{FF2B5EF4-FFF2-40B4-BE49-F238E27FC236}">
                    <a16:creationId xmlns:a16="http://schemas.microsoft.com/office/drawing/2014/main" id="{4AAEA3B2-D320-2E1C-8F2D-65622BAB70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296" y="867119"/>
                <a:ext cx="1665349" cy="77012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1EFFEB-0F3B-B880-1FF5-4D4ACFA1D94F}"/>
                  </a:ext>
                </a:extLst>
              </p:cNvPr>
              <p:cNvSpPr txBox="1"/>
              <p:nvPr/>
            </p:nvSpPr>
            <p:spPr>
              <a:xfrm>
                <a:off x="4172021" y="782110"/>
                <a:ext cx="3428805" cy="930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|= </m:t>
                      </m:r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1600" b="0" i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60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zh-CN" sz="16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600" b="1" i="1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e>
                              </m:acc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𝑁𝑅𝑋</m:t>
                          </m:r>
                          <m:func>
                            <m:funcPr>
                              <m:ctrlPr>
                                <a:rPr lang="zh-CN" altLang="en-US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16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C1EFFEB-0F3B-B880-1FF5-4D4ACFA1D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021" y="782110"/>
                <a:ext cx="3428805" cy="9307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Down Arrow 5">
            <a:extLst>
              <a:ext uri="{FF2B5EF4-FFF2-40B4-BE49-F238E27FC236}">
                <a16:creationId xmlns:a16="http://schemas.microsoft.com/office/drawing/2014/main" id="{F6CEAC05-F85F-ED0D-9DC6-144D289B101B}"/>
              </a:ext>
            </a:extLst>
          </p:cNvPr>
          <p:cNvSpPr/>
          <p:nvPr/>
        </p:nvSpPr>
        <p:spPr>
          <a:xfrm rot="16200000">
            <a:off x="5910541" y="-1068225"/>
            <a:ext cx="167601" cy="4603469"/>
          </a:xfrm>
          <a:prstGeom prst="downArrow">
            <a:avLst>
              <a:gd name="adj1" fmla="val 50000"/>
              <a:gd name="adj2" fmla="val 80216"/>
            </a:avLst>
          </a:prstGeom>
          <a:solidFill>
            <a:schemeClr val="accent3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FACBE3-0E99-FB65-231B-1581AB30EE12}"/>
              </a:ext>
            </a:extLst>
          </p:cNvPr>
          <p:cNvGrpSpPr/>
          <p:nvPr/>
        </p:nvGrpSpPr>
        <p:grpSpPr>
          <a:xfrm>
            <a:off x="7304347" y="2026196"/>
            <a:ext cx="3902370" cy="4060864"/>
            <a:chOff x="7304347" y="2026196"/>
            <a:chExt cx="3902370" cy="4060864"/>
          </a:xfrm>
        </p:grpSpPr>
        <p:sp>
          <p:nvSpPr>
            <p:cNvPr id="11" name="Rounded Rectangle 2">
              <a:extLst>
                <a:ext uri="{FF2B5EF4-FFF2-40B4-BE49-F238E27FC236}">
                  <a16:creationId xmlns:a16="http://schemas.microsoft.com/office/drawing/2014/main" id="{64900BE5-B962-395A-8408-C16F6187E59A}"/>
                </a:ext>
              </a:extLst>
            </p:cNvPr>
            <p:cNvSpPr/>
            <p:nvPr/>
          </p:nvSpPr>
          <p:spPr>
            <a:xfrm>
              <a:off x="9168600" y="5544165"/>
              <a:ext cx="2038117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2CF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234CD2-C411-F024-C3F0-D906AE59FE59}"/>
                    </a:ext>
                  </a:extLst>
                </p:cNvPr>
                <p:cNvSpPr txBox="1"/>
                <p:nvPr/>
              </p:nvSpPr>
              <p:spPr>
                <a:xfrm>
                  <a:off x="7304347" y="3085765"/>
                  <a:ext cx="271477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|=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</m:oMath>
                    </m:oMathPara>
                  </a14:m>
                  <a:endParaRPr lang="en-US" b="0" i="1" dirty="0">
                    <a:latin typeface="Cambria Math" panose="02040503050406030204" pitchFamily="18" charset="0"/>
                  </a:endParaRP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𝑁𝑅𝑋</m:t>
                            </m:r>
                            <m:func>
                              <m:funcPr>
                                <m:ctrl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func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2234CD2-C411-F024-C3F0-D906AE59FE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347" y="3085765"/>
                  <a:ext cx="2714775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Down Arrow 5">
              <a:extLst>
                <a:ext uri="{FF2B5EF4-FFF2-40B4-BE49-F238E27FC236}">
                  <a16:creationId xmlns:a16="http://schemas.microsoft.com/office/drawing/2014/main" id="{0128BD68-8A4C-5A7E-AD2B-9CC216EBFAF0}"/>
                </a:ext>
              </a:extLst>
            </p:cNvPr>
            <p:cNvSpPr/>
            <p:nvPr/>
          </p:nvSpPr>
          <p:spPr>
            <a:xfrm>
              <a:off x="10067725" y="4262212"/>
              <a:ext cx="171432" cy="960267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Down Arrow 5">
              <a:extLst>
                <a:ext uri="{FF2B5EF4-FFF2-40B4-BE49-F238E27FC236}">
                  <a16:creationId xmlns:a16="http://schemas.microsoft.com/office/drawing/2014/main" id="{B593892A-632F-1518-EBAB-B049C812F1E2}"/>
                </a:ext>
              </a:extLst>
            </p:cNvPr>
            <p:cNvSpPr/>
            <p:nvPr/>
          </p:nvSpPr>
          <p:spPr>
            <a:xfrm>
              <a:off x="10067725" y="2026196"/>
              <a:ext cx="171432" cy="960267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3F24BD-6E66-9D91-C563-0299400CF94C}"/>
                    </a:ext>
                  </a:extLst>
                </p:cNvPr>
                <p:cNvSpPr txBox="1"/>
                <p:nvPr/>
              </p:nvSpPr>
              <p:spPr>
                <a:xfrm rot="5400000">
                  <a:off x="9833236" y="3239474"/>
                  <a:ext cx="70884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3600" b="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03F24BD-6E66-9D91-C563-0299400CF9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833236" y="3239474"/>
                  <a:ext cx="708847" cy="64633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981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B2AF-135D-5C40-A076-FB852F03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383919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altLang="zh-CN" sz="4800" dirty="0"/>
              <a:t>Solution</a:t>
            </a:r>
            <a:r>
              <a:rPr lang="zh-CN" altLang="en-US" sz="4800" dirty="0"/>
              <a:t> </a:t>
            </a:r>
            <a:r>
              <a:rPr lang="en-US" altLang="zh-CN" sz="4800" dirty="0"/>
              <a:t>Mapping</a:t>
            </a:r>
            <a:r>
              <a:rPr lang="zh-CN" altLang="en-US" sz="4800" dirty="0"/>
              <a:t> </a:t>
            </a:r>
            <a:r>
              <a:rPr lang="en-US" altLang="zh-CN" sz="4800" dirty="0"/>
              <a:t>&amp; Error Analysis</a:t>
            </a:r>
            <a:endParaRPr lang="en-US" sz="4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F4FD5-6378-2546-A00A-BD2D36C5D6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E1399F-5C20-2648-B4BA-E6DA6285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529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solution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19</a:t>
            </a:fld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9C87DE-ECD8-A844-B0A0-00E80968DEFC}"/>
              </a:ext>
            </a:extLst>
          </p:cNvPr>
          <p:cNvSpPr txBox="1"/>
          <p:nvPr/>
        </p:nvSpPr>
        <p:spPr>
          <a:xfrm>
            <a:off x="8200431" y="5991997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Flow land</a:t>
            </a:r>
            <a:endParaRPr lang="en-US" sz="2000" u="sn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E78D5B-F163-C64E-8878-DBC75DBA8AB7}"/>
              </a:ext>
            </a:extLst>
          </p:cNvPr>
          <p:cNvSpPr txBox="1"/>
          <p:nvPr/>
        </p:nvSpPr>
        <p:spPr>
          <a:xfrm>
            <a:off x="1721249" y="6027134"/>
            <a:ext cx="110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LP land</a:t>
            </a:r>
            <a:endParaRPr lang="en-US" sz="20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C88D99-E850-842A-1A28-D7A4C73EA357}"/>
              </a:ext>
            </a:extLst>
          </p:cNvPr>
          <p:cNvSpPr/>
          <p:nvPr/>
        </p:nvSpPr>
        <p:spPr>
          <a:xfrm>
            <a:off x="925417" y="832363"/>
            <a:ext cx="9745212" cy="1916852"/>
          </a:xfrm>
          <a:prstGeom prst="rect">
            <a:avLst/>
          </a:prstGeom>
          <a:solidFill>
            <a:srgbClr val="8CB9E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ACA20639-12CC-15D1-350D-67C59A61C677}"/>
              </a:ext>
            </a:extLst>
          </p:cNvPr>
          <p:cNvSpPr/>
          <p:nvPr/>
        </p:nvSpPr>
        <p:spPr>
          <a:xfrm>
            <a:off x="1845785" y="658563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5D450CA9-0B74-29E4-7A60-441397241E12}"/>
              </a:ext>
            </a:extLst>
          </p:cNvPr>
          <p:cNvSpPr/>
          <p:nvPr/>
        </p:nvSpPr>
        <p:spPr>
          <a:xfrm>
            <a:off x="8329705" y="673677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2CF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8228A-7DFD-745C-EB47-D50D09AECD04}"/>
                  </a:ext>
                </a:extLst>
              </p:cNvPr>
              <p:cNvSpPr txBox="1"/>
              <p:nvPr/>
            </p:nvSpPr>
            <p:spPr>
              <a:xfrm>
                <a:off x="1502561" y="1278426"/>
                <a:ext cx="15726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878228A-7DFD-745C-EB47-D50D09AEC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61" y="1278426"/>
                <a:ext cx="1572630" cy="400110"/>
              </a:xfrm>
              <a:prstGeom prst="rect">
                <a:avLst/>
              </a:prstGeom>
              <a:blipFill>
                <a:blip r:embed="rId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90D5C-B7BF-2983-52F8-9937B334B0DB}"/>
                  </a:ext>
                </a:extLst>
              </p:cNvPr>
              <p:cNvSpPr txBox="1"/>
              <p:nvPr/>
            </p:nvSpPr>
            <p:spPr>
              <a:xfrm>
                <a:off x="7720956" y="1284661"/>
                <a:ext cx="2413385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D90D5C-B7BF-2983-52F8-9937B334B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956" y="1284661"/>
                <a:ext cx="2413385" cy="408638"/>
              </a:xfrm>
              <a:prstGeom prst="rect">
                <a:avLst/>
              </a:prstGeom>
              <a:blipFill>
                <a:blip r:embed="rId4"/>
                <a:stretch>
                  <a:fillRect l="-759" r="-1266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F00A9FF0-93F8-28B2-50EB-17731D7DD34B}"/>
              </a:ext>
            </a:extLst>
          </p:cNvPr>
          <p:cNvSpPr/>
          <p:nvPr/>
        </p:nvSpPr>
        <p:spPr>
          <a:xfrm>
            <a:off x="8366527" y="4156863"/>
            <a:ext cx="914400" cy="542895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ounded Rectangle 2">
            <a:extLst>
              <a:ext uri="{FF2B5EF4-FFF2-40B4-BE49-F238E27FC236}">
                <a16:creationId xmlns:a16="http://schemas.microsoft.com/office/drawing/2014/main" id="{87936E44-16FC-F292-85C2-1B9BF8EB5BB0}"/>
              </a:ext>
            </a:extLst>
          </p:cNvPr>
          <p:cNvSpPr/>
          <p:nvPr/>
        </p:nvSpPr>
        <p:spPr>
          <a:xfrm>
            <a:off x="8394674" y="3190930"/>
            <a:ext cx="914400" cy="542895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2CFF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ounded Rectangle 2">
            <a:extLst>
              <a:ext uri="{FF2B5EF4-FFF2-40B4-BE49-F238E27FC236}">
                <a16:creationId xmlns:a16="http://schemas.microsoft.com/office/drawing/2014/main" id="{1B6335D0-F9F9-83DC-A5C4-DECECAEA431D}"/>
              </a:ext>
            </a:extLst>
          </p:cNvPr>
          <p:cNvSpPr/>
          <p:nvPr/>
        </p:nvSpPr>
        <p:spPr>
          <a:xfrm>
            <a:off x="8366527" y="5152084"/>
            <a:ext cx="914400" cy="542895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FHF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ounded Rectangle 2">
            <a:extLst>
              <a:ext uri="{FF2B5EF4-FFF2-40B4-BE49-F238E27FC236}">
                <a16:creationId xmlns:a16="http://schemas.microsoft.com/office/drawing/2014/main" id="{2973F5E8-38B9-F562-02FA-0097D9C8C1C9}"/>
              </a:ext>
            </a:extLst>
          </p:cNvPr>
          <p:cNvSpPr/>
          <p:nvPr/>
        </p:nvSpPr>
        <p:spPr>
          <a:xfrm>
            <a:off x="1791639" y="3231512"/>
            <a:ext cx="914400" cy="514925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LEN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Rounded Rectangle 2">
            <a:extLst>
              <a:ext uri="{FF2B5EF4-FFF2-40B4-BE49-F238E27FC236}">
                <a16:creationId xmlns:a16="http://schemas.microsoft.com/office/drawing/2014/main" id="{D44E8AC7-ECE8-D7E2-04A9-F81AC779A7B4}"/>
              </a:ext>
            </a:extLst>
          </p:cNvPr>
          <p:cNvSpPr/>
          <p:nvPr/>
        </p:nvSpPr>
        <p:spPr>
          <a:xfrm>
            <a:off x="1791639" y="4203553"/>
            <a:ext cx="914400" cy="514925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2-LEN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Rounded Rectangle 2">
            <a:extLst>
              <a:ext uri="{FF2B5EF4-FFF2-40B4-BE49-F238E27FC236}">
                <a16:creationId xmlns:a16="http://schemas.microsoft.com/office/drawing/2014/main" id="{CCCE01C6-ADDF-C2A7-B14D-B1A5A675A1D6}"/>
              </a:ext>
            </a:extLst>
          </p:cNvPr>
          <p:cNvSpPr/>
          <p:nvPr/>
        </p:nvSpPr>
        <p:spPr>
          <a:xfrm>
            <a:off x="1812032" y="5185114"/>
            <a:ext cx="914400" cy="514925"/>
          </a:xfrm>
          <a:prstGeom prst="round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1-LEN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2C882A4-4353-46AE-B47B-830E90EC208E}"/>
              </a:ext>
            </a:extLst>
          </p:cNvPr>
          <p:cNvSpPr txBox="1"/>
          <p:nvPr/>
        </p:nvSpPr>
        <p:spPr>
          <a:xfrm>
            <a:off x="4297914" y="3924119"/>
            <a:ext cx="235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Track solution error</a:t>
            </a:r>
          </a:p>
        </p:txBody>
      </p:sp>
      <p:sp>
        <p:nvSpPr>
          <p:cNvPr id="39" name="Down Arrow 5">
            <a:extLst>
              <a:ext uri="{FF2B5EF4-FFF2-40B4-BE49-F238E27FC236}">
                <a16:creationId xmlns:a16="http://schemas.microsoft.com/office/drawing/2014/main" id="{25FBAAB6-9298-4418-F5AE-C261BDAC3271}"/>
              </a:ext>
            </a:extLst>
          </p:cNvPr>
          <p:cNvSpPr/>
          <p:nvPr/>
        </p:nvSpPr>
        <p:spPr>
          <a:xfrm>
            <a:off x="8791690" y="2811460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Down Arrow 5">
            <a:extLst>
              <a:ext uri="{FF2B5EF4-FFF2-40B4-BE49-F238E27FC236}">
                <a16:creationId xmlns:a16="http://schemas.microsoft.com/office/drawing/2014/main" id="{59214837-E97D-0AB8-C6A7-C7F695211E00}"/>
              </a:ext>
            </a:extLst>
          </p:cNvPr>
          <p:cNvSpPr/>
          <p:nvPr/>
        </p:nvSpPr>
        <p:spPr>
          <a:xfrm>
            <a:off x="8791041" y="3812156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5">
            <a:extLst>
              <a:ext uri="{FF2B5EF4-FFF2-40B4-BE49-F238E27FC236}">
                <a16:creationId xmlns:a16="http://schemas.microsoft.com/office/drawing/2014/main" id="{06C144C5-FDFF-BF69-D638-C5D77DE6F9A9}"/>
              </a:ext>
            </a:extLst>
          </p:cNvPr>
          <p:cNvSpPr/>
          <p:nvPr/>
        </p:nvSpPr>
        <p:spPr>
          <a:xfrm>
            <a:off x="8787977" y="4769826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5">
            <a:extLst>
              <a:ext uri="{FF2B5EF4-FFF2-40B4-BE49-F238E27FC236}">
                <a16:creationId xmlns:a16="http://schemas.microsoft.com/office/drawing/2014/main" id="{03180A78-BC00-9225-5A56-DA96BD89C1D4}"/>
              </a:ext>
            </a:extLst>
          </p:cNvPr>
          <p:cNvSpPr/>
          <p:nvPr/>
        </p:nvSpPr>
        <p:spPr>
          <a:xfrm rot="10800000">
            <a:off x="2178864" y="3813683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5">
            <a:extLst>
              <a:ext uri="{FF2B5EF4-FFF2-40B4-BE49-F238E27FC236}">
                <a16:creationId xmlns:a16="http://schemas.microsoft.com/office/drawing/2014/main" id="{A6FC1973-D850-14CB-B345-1BDA60D02788}"/>
              </a:ext>
            </a:extLst>
          </p:cNvPr>
          <p:cNvSpPr/>
          <p:nvPr/>
        </p:nvSpPr>
        <p:spPr>
          <a:xfrm rot="10800000">
            <a:off x="2155942" y="2831858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5">
            <a:extLst>
              <a:ext uri="{FF2B5EF4-FFF2-40B4-BE49-F238E27FC236}">
                <a16:creationId xmlns:a16="http://schemas.microsoft.com/office/drawing/2014/main" id="{4C61B35B-E134-CEB0-4EEC-1FD9F08098D6}"/>
              </a:ext>
            </a:extLst>
          </p:cNvPr>
          <p:cNvSpPr/>
          <p:nvPr/>
        </p:nvSpPr>
        <p:spPr>
          <a:xfrm rot="10800000">
            <a:off x="2155942" y="4801196"/>
            <a:ext cx="119488" cy="32001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5">
            <a:extLst>
              <a:ext uri="{FF2B5EF4-FFF2-40B4-BE49-F238E27FC236}">
                <a16:creationId xmlns:a16="http://schemas.microsoft.com/office/drawing/2014/main" id="{7C636B95-A147-98DB-C9BE-64AC16139886}"/>
              </a:ext>
            </a:extLst>
          </p:cNvPr>
          <p:cNvSpPr/>
          <p:nvPr/>
        </p:nvSpPr>
        <p:spPr>
          <a:xfrm rot="5400000">
            <a:off x="5350750" y="3521490"/>
            <a:ext cx="146012" cy="3908276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BDC26D-8D1F-D491-2539-B5FBA147365A}"/>
              </a:ext>
            </a:extLst>
          </p:cNvPr>
          <p:cNvSpPr txBox="1"/>
          <p:nvPr/>
        </p:nvSpPr>
        <p:spPr>
          <a:xfrm>
            <a:off x="2989110" y="5909006"/>
            <a:ext cx="168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Algebra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Continuous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60949B-2739-B299-909C-8C3E6EA63DD7}"/>
              </a:ext>
            </a:extLst>
          </p:cNvPr>
          <p:cNvSpPr txBox="1"/>
          <p:nvPr/>
        </p:nvSpPr>
        <p:spPr>
          <a:xfrm>
            <a:off x="6343646" y="5922029"/>
            <a:ext cx="1983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Graph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Combinatorial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E7C667-DCD4-7941-4CB7-7DFCE08FFDE4}"/>
                  </a:ext>
                </a:extLst>
              </p:cNvPr>
              <p:cNvSpPr txBox="1"/>
              <p:nvPr/>
            </p:nvSpPr>
            <p:spPr>
              <a:xfrm>
                <a:off x="2656993" y="1239856"/>
                <a:ext cx="5338118" cy="51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Solution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mapping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algorithm: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E7C667-DCD4-7941-4CB7-7DFCE08FF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993" y="1239856"/>
                <a:ext cx="5338118" cy="518860"/>
              </a:xfrm>
              <a:prstGeom prst="rect">
                <a:avLst/>
              </a:prstGeom>
              <a:blipFill>
                <a:blip r:embed="rId5"/>
                <a:stretch>
                  <a:fillRect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2B2CC7-3194-9311-F993-8134C7860558}"/>
                  </a:ext>
                </a:extLst>
              </p:cNvPr>
              <p:cNvSpPr txBox="1"/>
              <p:nvPr/>
            </p:nvSpPr>
            <p:spPr>
              <a:xfrm>
                <a:off x="1023032" y="2080684"/>
                <a:ext cx="3058325" cy="630044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𝑙𝑝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𝑁𝑅𝑋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tx1"/>
                    </a:solidFill>
                  </a:rPr>
                  <a:t>(in exact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2B2CC7-3194-9311-F993-8134C7860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032" y="2080684"/>
                <a:ext cx="3058325" cy="630044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B7EBDA-FDA1-0331-359A-F0EA92D9C3CF}"/>
                  </a:ext>
                </a:extLst>
              </p:cNvPr>
              <p:cNvSpPr txBox="1"/>
              <p:nvPr/>
            </p:nvSpPr>
            <p:spPr>
              <a:xfrm>
                <a:off x="8220693" y="1650036"/>
                <a:ext cx="1458433" cy="380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𝒄𝒇</m:t>
                        </m:r>
                      </m:sup>
                    </m:sSup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B7EBDA-FDA1-0331-359A-F0EA92D9C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693" y="1650036"/>
                <a:ext cx="1458433" cy="380104"/>
              </a:xfrm>
              <a:prstGeom prst="rect">
                <a:avLst/>
              </a:prstGeom>
              <a:blipFill>
                <a:blip r:embed="rId7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CB944C-840B-D7F7-87BB-9612CE0FAADA}"/>
                  </a:ext>
                </a:extLst>
              </p:cNvPr>
              <p:cNvSpPr txBox="1"/>
              <p:nvPr/>
            </p:nvSpPr>
            <p:spPr>
              <a:xfrm>
                <a:off x="1739462" y="1665653"/>
                <a:ext cx="1129107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DCB944C-840B-D7F7-87BB-9612CE0FA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62" y="1665653"/>
                <a:ext cx="1129107" cy="374270"/>
              </a:xfrm>
              <a:prstGeom prst="rect">
                <a:avLst/>
              </a:prstGeom>
              <a:blipFill>
                <a:blip r:embed="rId8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own Arrow 5">
            <a:extLst>
              <a:ext uri="{FF2B5EF4-FFF2-40B4-BE49-F238E27FC236}">
                <a16:creationId xmlns:a16="http://schemas.microsoft.com/office/drawing/2014/main" id="{987A4BF0-8540-18FB-E1A2-5732BDA8FA8F}"/>
              </a:ext>
            </a:extLst>
          </p:cNvPr>
          <p:cNvSpPr/>
          <p:nvPr/>
        </p:nvSpPr>
        <p:spPr>
          <a:xfrm rot="5400000">
            <a:off x="5298687" y="-78345"/>
            <a:ext cx="146015" cy="3908274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6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E0EC2D-24E9-EBDF-68C5-6505BD248ADB}"/>
                  </a:ext>
                </a:extLst>
              </p:cNvPr>
              <p:cNvSpPr txBox="1"/>
              <p:nvPr/>
            </p:nvSpPr>
            <p:spPr>
              <a:xfrm>
                <a:off x="261357" y="6284907"/>
                <a:ext cx="2983702" cy="344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</m:oMath>
                </a14:m>
                <a:r>
                  <a:rPr lang="en-US" sz="1600" dirty="0"/>
                  <a:t> hides polylog dependences.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E0EC2D-24E9-EBDF-68C5-6505BD24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57" y="6284907"/>
                <a:ext cx="2983702" cy="344646"/>
              </a:xfrm>
              <a:prstGeom prst="rect">
                <a:avLst/>
              </a:prstGeom>
              <a:blipFill>
                <a:blip r:embed="rId3"/>
                <a:stretch>
                  <a:fillRect t="-3509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797A-05DB-4C47-AFC0-1CE9AC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3CB89A-21E4-9458-825B-DD7081870C40}"/>
                  </a:ext>
                </a:extLst>
              </p:cNvPr>
              <p:cNvSpPr txBox="1"/>
              <p:nvPr/>
            </p:nvSpPr>
            <p:spPr>
              <a:xfrm>
                <a:off x="1753208" y="4173722"/>
                <a:ext cx="2112018" cy="1107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br>
                  <a:rPr lang="en-US" altLang="zh-CN" sz="2400" b="0" dirty="0"/>
                </a:br>
                <a:r>
                  <a:rPr lang="en-US" altLang="zh-CN" sz="24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b="1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43CB89A-21E4-9458-825B-DD70818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08" y="4173722"/>
                <a:ext cx="2112018" cy="1107996"/>
              </a:xfrm>
              <a:prstGeom prst="rect">
                <a:avLst/>
              </a:prstGeom>
              <a:blipFill>
                <a:blip r:embed="rId4"/>
                <a:stretch>
                  <a:fillRect b="-3804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611B3240-F819-41FB-B3F2-1115DEDE3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28" y="20807"/>
            <a:ext cx="10515600" cy="735940"/>
          </a:xfrm>
        </p:spPr>
        <p:txBody>
          <a:bodyPr/>
          <a:lstStyle/>
          <a:p>
            <a:r>
              <a:rPr lang="en-US" dirty="0"/>
              <a:t>Problem definition -- Linear Programs (LP)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4787DB-39E8-D50A-1089-14D15B38F94C}"/>
                  </a:ext>
                </a:extLst>
              </p:cNvPr>
              <p:cNvSpPr txBox="1"/>
              <p:nvPr/>
            </p:nvSpPr>
            <p:spPr>
              <a:xfrm>
                <a:off x="6166595" y="1786582"/>
                <a:ext cx="4887848" cy="2336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  <a:spcAft>
                    <a:spcPts val="600"/>
                  </a:spcAft>
                </a:pPr>
                <a:r>
                  <a:rPr lang="en-US" altLang="zh-CN" sz="2000" b="1" dirty="0" err="1">
                    <a:cs typeface="Times New Roman" panose="02020603050405020304" pitchFamily="18" charset="0"/>
                  </a:rPr>
                  <a:t>Polynomially</a:t>
                </a:r>
                <a:r>
                  <a:rPr lang="en-US" altLang="zh-CN" sz="2000" b="1" dirty="0">
                    <a:cs typeface="Times New Roman" panose="02020603050405020304" pitchFamily="18" charset="0"/>
                  </a:rPr>
                  <a:t>-bounded </a:t>
                </a:r>
                <a:r>
                  <a:rPr lang="en-US" altLang="zh-CN" sz="2000" dirty="0"/>
                  <a:t>assumption</a:t>
                </a:r>
              </a:p>
              <a:p>
                <a:pPr marL="457200" indent="-457200">
                  <a:lnSpc>
                    <a:spcPct val="17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dirty="0"/>
                  <a:t>magnitude: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marL="457200" indent="-457200">
                  <a:lnSpc>
                    <a:spcPct val="170000"/>
                  </a:lnSpc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0" dirty="0"/>
                  <a:t>polytope radius: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7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poly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𝑛𝑛𝑧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4787DB-39E8-D50A-1089-14D15B38F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595" y="1786582"/>
                <a:ext cx="4887848" cy="2336024"/>
              </a:xfrm>
              <a:prstGeom prst="rect">
                <a:avLst/>
              </a:prstGeom>
              <a:blipFill>
                <a:blip r:embed="rId5"/>
                <a:stretch>
                  <a:fillRect l="-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FAE220-D699-01EC-86F7-40A0194B78DC}"/>
                  </a:ext>
                </a:extLst>
              </p:cNvPr>
              <p:cNvSpPr txBox="1"/>
              <p:nvPr/>
            </p:nvSpPr>
            <p:spPr>
              <a:xfrm>
                <a:off x="5943438" y="4262825"/>
                <a:ext cx="5410362" cy="1543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SOTA LP solver runtime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[Cohen-Lee-Song’19, Jiang-Song-Weinstein-Zhang’20]</a:t>
                </a: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𝑛𝑛𝑧</m:t>
                        </m:r>
                        <m:sSup>
                          <m:sSupPr>
                            <m:ctrlPr>
                              <a:rPr lang="en-US" altLang="zh-CN" sz="2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2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sz="2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2.055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, 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2.37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AFAE220-D699-01EC-86F7-40A0194B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438" y="4262825"/>
                <a:ext cx="5410362" cy="1543308"/>
              </a:xfrm>
              <a:prstGeom prst="rect">
                <a:avLst/>
              </a:prstGeom>
              <a:blipFill>
                <a:blip r:embed="rId6"/>
                <a:stretch>
                  <a:fillRect l="-1239" r="-1577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627D5C-237C-F2F3-B4B9-FA6FB7D9F204}"/>
                  </a:ext>
                </a:extLst>
              </p:cNvPr>
              <p:cNvSpPr txBox="1"/>
              <p:nvPr/>
            </p:nvSpPr>
            <p:spPr>
              <a:xfrm>
                <a:off x="384313" y="1671230"/>
                <a:ext cx="5782282" cy="2112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70000"/>
                  </a:lnSpc>
                </a:pPr>
                <a:r>
                  <a:rPr lang="en-US" sz="2000" dirty="0"/>
                  <a:t>Given </a:t>
                </a:r>
              </a:p>
              <a:p>
                <a:pPr marL="342900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matrix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dirty="0"/>
                  <a:t> </a:t>
                </a:r>
              </a:p>
              <a:p>
                <a:pPr marL="342900" indent="-34290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/>
                  <a:t>a vector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000" dirty="0"/>
                  <a:t>, a vector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, </a:t>
                </a:r>
              </a:p>
              <a:p>
                <a:pPr>
                  <a:lnSpc>
                    <a:spcPct val="170000"/>
                  </a:lnSpc>
                </a:pPr>
                <a:r>
                  <a:rPr lang="en-US" sz="2000" dirty="0"/>
                  <a:t>find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B627D5C-237C-F2F3-B4B9-FA6FB7D9F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13" y="1671230"/>
                <a:ext cx="5782282" cy="2112822"/>
              </a:xfrm>
              <a:prstGeom prst="rect">
                <a:avLst/>
              </a:prstGeom>
              <a:blipFill>
                <a:blip r:embed="rId7"/>
                <a:stretch>
                  <a:fillRect l="-1054" b="-4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5A174CB-9280-3B26-DD91-671450447896}"/>
              </a:ext>
            </a:extLst>
          </p:cNvPr>
          <p:cNvSpPr txBox="1"/>
          <p:nvPr/>
        </p:nvSpPr>
        <p:spPr>
          <a:xfrm>
            <a:off x="261356" y="883087"/>
            <a:ext cx="10046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Optimization problem with linear objective and linear constraints</a:t>
            </a:r>
          </a:p>
        </p:txBody>
      </p:sp>
    </p:spTree>
    <p:extLst>
      <p:ext uri="{BB962C8B-B14F-4D97-AF65-F5344CB8AC3E}">
        <p14:creationId xmlns:p14="http://schemas.microsoft.com/office/powerpoint/2010/main" val="44536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14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F364-8AFD-C5FE-D151-F7CA2C994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land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A0F2EF-A354-7988-1E99-73EF19A3D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58626"/>
            <a:ext cx="2743200" cy="365125"/>
          </a:xfrm>
        </p:spPr>
        <p:txBody>
          <a:bodyPr/>
          <a:lstStyle/>
          <a:p>
            <a:fld id="{F340A43A-A09A-4AA0-9555-2EF4234055AA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E425A6-F50C-91A2-96A3-6D755FFFE859}"/>
                  </a:ext>
                </a:extLst>
              </p:cNvPr>
              <p:cNvSpPr txBox="1"/>
              <p:nvPr/>
            </p:nvSpPr>
            <p:spPr>
              <a:xfrm>
                <a:off x="466534" y="4253202"/>
                <a:ext cx="11725466" cy="211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Intuition: </a:t>
                </a:r>
                <a:r>
                  <a:rPr lang="en-US" dirty="0"/>
                  <a:t>we map the flow of a gadget to a single edge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error accumulates in an </a:t>
                </a:r>
                <a:r>
                  <a:rPr lang="en-US" b="1" dirty="0"/>
                  <a:t>additive manner </a:t>
                </a:r>
                <a:br>
                  <a:rPr lang="en-US" b="1" dirty="0"/>
                </a:b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b="1" dirty="0">
                    <a:solidFill>
                      <a:schemeClr val="accent1"/>
                    </a:solidFill>
                  </a:rPr>
                  <a:t>per gadget </a:t>
                </a:r>
                <a:r>
                  <a:rPr lang="en-US" dirty="0">
                    <a:solidFill>
                      <a:schemeClr val="accent1"/>
                    </a:solidFill>
                  </a:rPr>
                  <a:t>error blows up by a constant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At most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gadgets</a:t>
                </a:r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accent1"/>
                    </a:solidFill>
                  </a:rPr>
                  <a:t>the </a:t>
                </a:r>
                <a:r>
                  <a:rPr lang="en-US" b="1" dirty="0">
                    <a:solidFill>
                      <a:schemeClr val="accent1"/>
                    </a:solidFill>
                  </a:rPr>
                  <a:t>total</a:t>
                </a:r>
                <a:r>
                  <a:rPr lang="en-US" dirty="0">
                    <a:solidFill>
                      <a:schemeClr val="accent1"/>
                    </a:solidFill>
                  </a:rPr>
                  <a:t> error blows up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4E425A6-F50C-91A2-96A3-6D755FFFE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34" y="4253202"/>
                <a:ext cx="11725466" cy="2118465"/>
              </a:xfrm>
              <a:prstGeom prst="rect">
                <a:avLst/>
              </a:prstGeom>
              <a:blipFill>
                <a:blip r:embed="rId3"/>
                <a:stretch>
                  <a:fillRect l="-468" b="-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D5AC9A-184E-A46A-C891-74A4C358AC91}"/>
                  </a:ext>
                </a:extLst>
              </p:cNvPr>
              <p:cNvSpPr txBox="1"/>
              <p:nvPr/>
            </p:nvSpPr>
            <p:spPr>
              <a:xfrm>
                <a:off x="4618734" y="3645640"/>
                <a:ext cx="3330055" cy="46288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6D5AC9A-184E-A46A-C891-74A4C358A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734" y="3645640"/>
                <a:ext cx="3330055" cy="4628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A10ADB84-6A96-EE00-6219-79498AEF9FC1}"/>
              </a:ext>
            </a:extLst>
          </p:cNvPr>
          <p:cNvSpPr txBox="1"/>
          <p:nvPr/>
        </p:nvSpPr>
        <p:spPr>
          <a:xfrm>
            <a:off x="466534" y="3296419"/>
            <a:ext cx="206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Error analysis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6863E4-83B7-705A-DF2E-769B11957E0B}"/>
              </a:ext>
            </a:extLst>
          </p:cNvPr>
          <p:cNvGrpSpPr/>
          <p:nvPr/>
        </p:nvGrpSpPr>
        <p:grpSpPr>
          <a:xfrm>
            <a:off x="7383045" y="1409756"/>
            <a:ext cx="3377104" cy="436643"/>
            <a:chOff x="4164448" y="2599003"/>
            <a:chExt cx="2935202" cy="3441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5BB7938-E385-F94E-CAB9-AFDC5F61EAAC}"/>
                    </a:ext>
                  </a:extLst>
                </p:cNvPr>
                <p:cNvSpPr/>
                <p:nvPr/>
              </p:nvSpPr>
              <p:spPr>
                <a:xfrm>
                  <a:off x="4164448" y="2613695"/>
                  <a:ext cx="329484" cy="3294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D5BB7938-E385-F94E-CAB9-AFDC5F61EA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4448" y="2613695"/>
                  <a:ext cx="329484" cy="32948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BBD0D6-4F73-8E27-C673-1D65534AA7A0}"/>
                    </a:ext>
                  </a:extLst>
                </p:cNvPr>
                <p:cNvSpPr/>
                <p:nvPr/>
              </p:nvSpPr>
              <p:spPr>
                <a:xfrm>
                  <a:off x="6770166" y="2599003"/>
                  <a:ext cx="329484" cy="329484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99BBD0D6-4F73-8E27-C673-1D65534AA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0166" y="2599003"/>
                  <a:ext cx="329484" cy="32948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8D38BE6-9262-B0A3-CE39-AD7BE7A270CF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 flipV="1">
              <a:off x="4493931" y="2763750"/>
              <a:ext cx="2276237" cy="146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0C4EE41-7940-6212-B07E-43CEB45C6D32}"/>
              </a:ext>
            </a:extLst>
          </p:cNvPr>
          <p:cNvGrpSpPr/>
          <p:nvPr/>
        </p:nvGrpSpPr>
        <p:grpSpPr>
          <a:xfrm>
            <a:off x="1216327" y="1000623"/>
            <a:ext cx="4260622" cy="1241875"/>
            <a:chOff x="4739281" y="4004167"/>
            <a:chExt cx="3969399" cy="100761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887AE89-91F4-6795-4FC1-264FCCC1D1DB}"/>
                </a:ext>
              </a:extLst>
            </p:cNvPr>
            <p:cNvGrpSpPr/>
            <p:nvPr/>
          </p:nvGrpSpPr>
          <p:grpSpPr>
            <a:xfrm>
              <a:off x="4739281" y="4331363"/>
              <a:ext cx="3969399" cy="344178"/>
              <a:chOff x="3683211" y="2360641"/>
              <a:chExt cx="3969399" cy="344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ED98DAFA-FC2D-386F-7F89-FCB402738B24}"/>
                      </a:ext>
                    </a:extLst>
                  </p:cNvPr>
                  <p:cNvSpPr/>
                  <p:nvPr/>
                </p:nvSpPr>
                <p:spPr>
                  <a:xfrm>
                    <a:off x="3683211" y="2375335"/>
                    <a:ext cx="329484" cy="32948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4602DD26-4E14-3DEE-37F4-7EF2BD5F4F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83211" y="2375335"/>
                    <a:ext cx="329484" cy="329484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E6E2B6E4-91AF-B3BA-3377-68C46480717B}"/>
                      </a:ext>
                    </a:extLst>
                  </p:cNvPr>
                  <p:cNvSpPr/>
                  <p:nvPr/>
                </p:nvSpPr>
                <p:spPr>
                  <a:xfrm>
                    <a:off x="7323126" y="2360641"/>
                    <a:ext cx="329484" cy="329484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AC87A66E-14C6-5FC8-3995-F12DFC5A4F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3126" y="2360641"/>
                    <a:ext cx="329484" cy="329484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6556145-5FF8-A69A-6E70-24B918C316CF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/>
            </p:nvCxnSpPr>
            <p:spPr>
              <a:xfrm flipV="1">
                <a:off x="4012697" y="2525383"/>
                <a:ext cx="3310431" cy="146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47030FF-4280-91D4-65A7-02F154EA3258}"/>
                </a:ext>
              </a:extLst>
            </p:cNvPr>
            <p:cNvSpPr/>
            <p:nvPr/>
          </p:nvSpPr>
          <p:spPr>
            <a:xfrm>
              <a:off x="5736685" y="4004167"/>
              <a:ext cx="1845664" cy="100761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 constant-sized gadget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AF443DA-31BF-DBD7-1242-8FB1461F90E1}"/>
                </a:ext>
              </a:extLst>
            </p:cNvPr>
            <p:cNvCxnSpPr>
              <a:cxnSpLocks/>
              <a:stCxn id="38" idx="6"/>
              <a:endCxn id="36" idx="1"/>
            </p:cNvCxnSpPr>
            <p:nvPr/>
          </p:nvCxnSpPr>
          <p:spPr>
            <a:xfrm flipV="1">
              <a:off x="5068765" y="4507975"/>
              <a:ext cx="667921" cy="2824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F644A7-18F5-EF8B-FCCE-DE72260898DC}"/>
                  </a:ext>
                </a:extLst>
              </p:cNvPr>
              <p:cNvSpPr txBox="1"/>
              <p:nvPr/>
            </p:nvSpPr>
            <p:spPr>
              <a:xfrm>
                <a:off x="4499286" y="1165911"/>
                <a:ext cx="2388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DF644A7-18F5-EF8B-FCCE-DE7226089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286" y="1165911"/>
                <a:ext cx="238896" cy="369332"/>
              </a:xfrm>
              <a:prstGeom prst="rect">
                <a:avLst/>
              </a:prstGeom>
              <a:blipFill>
                <a:blip r:embed="rId9"/>
                <a:stretch>
                  <a:fillRect r="-5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8A26F1-4624-29FA-0D79-F12F0591ECCB}"/>
                  </a:ext>
                </a:extLst>
              </p:cNvPr>
              <p:cNvSpPr txBox="1"/>
              <p:nvPr/>
            </p:nvSpPr>
            <p:spPr>
              <a:xfrm>
                <a:off x="1721834" y="1180217"/>
                <a:ext cx="296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38A26F1-4624-29FA-0D79-F12F0591E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1834" y="1180217"/>
                <a:ext cx="296783" cy="369332"/>
              </a:xfrm>
              <a:prstGeom prst="rect">
                <a:avLst/>
              </a:prstGeom>
              <a:blipFill>
                <a:blip r:embed="rId10"/>
                <a:stretch>
                  <a:fillRect r="-18367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AF2523-92D0-169D-5126-83F6140A0967}"/>
                  </a:ext>
                </a:extLst>
              </p:cNvPr>
              <p:cNvSpPr txBox="1"/>
              <p:nvPr/>
            </p:nvSpPr>
            <p:spPr>
              <a:xfrm>
                <a:off x="8878407" y="1222749"/>
                <a:ext cx="2967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AAF2523-92D0-169D-5126-83F6140A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8407" y="1222749"/>
                <a:ext cx="2967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86A318-3871-FD79-747C-81089A12B8E6}"/>
                  </a:ext>
                </a:extLst>
              </p:cNvPr>
              <p:cNvSpPr txBox="1"/>
              <p:nvPr/>
            </p:nvSpPr>
            <p:spPr>
              <a:xfrm>
                <a:off x="2269882" y="2364835"/>
                <a:ext cx="224279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Instance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F86A318-3871-FD79-747C-81089A12B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882" y="2364835"/>
                <a:ext cx="2242793" cy="375552"/>
              </a:xfrm>
              <a:prstGeom prst="rect">
                <a:avLst/>
              </a:prstGeom>
              <a:blipFill>
                <a:blip r:embed="rId12"/>
                <a:stretch>
                  <a:fillRect l="-2174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A742C6-D920-29EE-B584-8F5F046D4BBA}"/>
                  </a:ext>
                </a:extLst>
              </p:cNvPr>
              <p:cNvSpPr txBox="1"/>
              <p:nvPr/>
            </p:nvSpPr>
            <p:spPr>
              <a:xfrm>
                <a:off x="7988750" y="2415339"/>
                <a:ext cx="2217145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/>
                  <a:t>Instance</a:t>
                </a:r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4A742C6-D920-29EE-B584-8F5F046D4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750" y="2415339"/>
                <a:ext cx="2217145" cy="374270"/>
              </a:xfrm>
              <a:prstGeom prst="rect">
                <a:avLst/>
              </a:prstGeom>
              <a:blipFill>
                <a:blip r:embed="rId13"/>
                <a:stretch>
                  <a:fillRect l="-2198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DB525F9F-F4C0-1031-975E-EB2C8EB73657}"/>
              </a:ext>
            </a:extLst>
          </p:cNvPr>
          <p:cNvGrpSpPr/>
          <p:nvPr/>
        </p:nvGrpSpPr>
        <p:grpSpPr>
          <a:xfrm>
            <a:off x="4702876" y="2539999"/>
            <a:ext cx="3229012" cy="623628"/>
            <a:chOff x="4702876" y="2539999"/>
            <a:chExt cx="3229012" cy="6236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2B3251-B266-E608-147A-FBE16F74FCC7}"/>
                    </a:ext>
                  </a:extLst>
                </p:cNvPr>
                <p:cNvSpPr txBox="1"/>
                <p:nvPr/>
              </p:nvSpPr>
              <p:spPr>
                <a:xfrm>
                  <a:off x="4702876" y="2793397"/>
                  <a:ext cx="3229012" cy="370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Mapping rule</a:t>
                  </a:r>
                  <a:r>
                    <a:rPr lang="en-US" dirty="0"/>
                    <a:t>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42B3251-B266-E608-147A-FBE16F74FC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876" y="2793397"/>
                  <a:ext cx="3229012" cy="370230"/>
                </a:xfrm>
                <a:prstGeom prst="rect">
                  <a:avLst/>
                </a:prstGeom>
                <a:blipFill>
                  <a:blip r:embed="rId14"/>
                  <a:stretch>
                    <a:fillRect l="-1509" t="-6557" r="-188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Down Arrow 5">
              <a:extLst>
                <a:ext uri="{FF2B5EF4-FFF2-40B4-BE49-F238E27FC236}">
                  <a16:creationId xmlns:a16="http://schemas.microsoft.com/office/drawing/2014/main" id="{64031586-4D9E-11E0-08E5-D133836C8CB1}"/>
                </a:ext>
              </a:extLst>
            </p:cNvPr>
            <p:cNvSpPr/>
            <p:nvPr/>
          </p:nvSpPr>
          <p:spPr>
            <a:xfrm rot="16200000">
              <a:off x="6255762" y="1616139"/>
              <a:ext cx="123241" cy="1970962"/>
            </a:xfrm>
            <a:prstGeom prst="downArrow">
              <a:avLst>
                <a:gd name="adj1" fmla="val 50000"/>
                <a:gd name="adj2" fmla="val 110859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38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9F2F5-298D-F679-2EA9-FFE2BD00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Mapping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821F65-BF17-15CB-64E9-431C22DA0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A2BE68D-6501-87AA-2A60-27777ADF4405}"/>
              </a:ext>
            </a:extLst>
          </p:cNvPr>
          <p:cNvGrpSpPr/>
          <p:nvPr/>
        </p:nvGrpSpPr>
        <p:grpSpPr>
          <a:xfrm>
            <a:off x="474149" y="1195315"/>
            <a:ext cx="5643348" cy="1375928"/>
            <a:chOff x="694355" y="1293852"/>
            <a:chExt cx="7052955" cy="17196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189B5F-957D-338B-92F3-82AE3AC3E295}"/>
                    </a:ext>
                  </a:extLst>
                </p:cNvPr>
                <p:cNvSpPr txBox="1"/>
                <p:nvPr/>
              </p:nvSpPr>
              <p:spPr>
                <a:xfrm>
                  <a:off x="1143469" y="2559020"/>
                  <a:ext cx="2515234" cy="4300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/>
                    <a:t>Instance</a:t>
                  </a:r>
                  <a:r>
                    <a:rPr lang="zh-CN" altLang="en-US" sz="16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189B5F-957D-338B-92F3-82AE3AC3E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469" y="2559020"/>
                  <a:ext cx="2515234" cy="430091"/>
                </a:xfrm>
                <a:prstGeom prst="rect">
                  <a:avLst/>
                </a:prstGeom>
                <a:blipFill>
                  <a:blip r:embed="rId3"/>
                  <a:stretch>
                    <a:fillRect l="-1818" t="-3509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069859F-D018-DAC6-B0D6-A5DFEA1E9EBA}"/>
                    </a:ext>
                  </a:extLst>
                </p:cNvPr>
                <p:cNvSpPr txBox="1"/>
                <p:nvPr/>
              </p:nvSpPr>
              <p:spPr>
                <a:xfrm>
                  <a:off x="5260123" y="2584813"/>
                  <a:ext cx="2487187" cy="4286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600" b="1" dirty="0"/>
                    <a:t>Instance</a:t>
                  </a:r>
                  <a:r>
                    <a:rPr lang="zh-CN" altLang="en-US" sz="1600" b="1" dirty="0"/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1600" b="1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069859F-D018-DAC6-B0D6-A5DFEA1E9E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0123" y="2584813"/>
                  <a:ext cx="2487187" cy="428649"/>
                </a:xfrm>
                <a:prstGeom prst="rect">
                  <a:avLst/>
                </a:prstGeom>
                <a:blipFill>
                  <a:blip r:embed="rId4"/>
                  <a:stretch>
                    <a:fillRect l="-1529" t="-3571" b="-232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72DD485-E49F-C6B6-2EB9-37474A3E1E76}"/>
                </a:ext>
              </a:extLst>
            </p:cNvPr>
            <p:cNvGrpSpPr/>
            <p:nvPr/>
          </p:nvGrpSpPr>
          <p:grpSpPr>
            <a:xfrm>
              <a:off x="694355" y="1293852"/>
              <a:ext cx="3528857" cy="1070088"/>
              <a:chOff x="4036804" y="1752630"/>
              <a:chExt cx="4268159" cy="129427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5FA7865-4838-947A-47FF-A7BFC1BDB98F}"/>
                      </a:ext>
                    </a:extLst>
                  </p:cNvPr>
                  <p:cNvSpPr/>
                  <p:nvPr/>
                </p:nvSpPr>
                <p:spPr>
                  <a:xfrm>
                    <a:off x="4036804" y="2248470"/>
                    <a:ext cx="323703" cy="29998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35FA7865-4838-947A-47FF-A7BFC1BDB9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6804" y="2248470"/>
                    <a:ext cx="323703" cy="299982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l="-2703" b="-1176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9E36FFD-01A2-1206-CBFA-32CE629F74FD}"/>
                      </a:ext>
                    </a:extLst>
                  </p:cNvPr>
                  <p:cNvSpPr/>
                  <p:nvPr/>
                </p:nvSpPr>
                <p:spPr>
                  <a:xfrm>
                    <a:off x="7981260" y="2251740"/>
                    <a:ext cx="323703" cy="299982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A9E36FFD-01A2-1206-CBFA-32CE629F74F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1260" y="2251740"/>
                    <a:ext cx="323703" cy="299982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 l="-18919" r="-13514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9E7B88F2-10C2-C712-B460-BEA300651F94}"/>
                  </a:ext>
                </a:extLst>
              </p:cNvPr>
              <p:cNvCxnSpPr>
                <a:cxnSpLocks/>
                <a:stCxn id="66" idx="3"/>
                <a:endCxn id="50" idx="2"/>
              </p:cNvCxnSpPr>
              <p:nvPr/>
            </p:nvCxnSpPr>
            <p:spPr>
              <a:xfrm>
                <a:off x="7040685" y="2399766"/>
                <a:ext cx="940576" cy="196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4E466764-9301-D41C-652B-85ACFE360F72}"/>
                  </a:ext>
                </a:extLst>
              </p:cNvPr>
              <p:cNvCxnSpPr>
                <a:cxnSpLocks/>
                <a:stCxn id="49" idx="6"/>
                <a:endCxn id="66" idx="1"/>
              </p:cNvCxnSpPr>
              <p:nvPr/>
            </p:nvCxnSpPr>
            <p:spPr>
              <a:xfrm>
                <a:off x="4360507" y="2398461"/>
                <a:ext cx="790809" cy="130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16058DE-CC3C-11D4-2E52-1F683B0B43AF}"/>
                      </a:ext>
                    </a:extLst>
                  </p:cNvPr>
                  <p:cNvSpPr txBox="1"/>
                  <p:nvPr/>
                </p:nvSpPr>
                <p:spPr>
                  <a:xfrm>
                    <a:off x="7155716" y="1954429"/>
                    <a:ext cx="162421" cy="51176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6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216058DE-CC3C-11D4-2E52-1F683B0B43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55716" y="1954429"/>
                    <a:ext cx="162421" cy="51176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5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0329D0F-98E8-EA84-65A6-E1546765CB9E}"/>
                  </a:ext>
                </a:extLst>
              </p:cNvPr>
              <p:cNvSpPr/>
              <p:nvPr/>
            </p:nvSpPr>
            <p:spPr>
              <a:xfrm>
                <a:off x="5151316" y="1752630"/>
                <a:ext cx="1889368" cy="129427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A constant-sized gadget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92501C1-9718-9CF6-3943-7B223831AA0A}"/>
                </a:ext>
              </a:extLst>
            </p:cNvPr>
            <p:cNvGrpSpPr/>
            <p:nvPr/>
          </p:nvGrpSpPr>
          <p:grpSpPr>
            <a:xfrm>
              <a:off x="5347890" y="1699819"/>
              <a:ext cx="2116913" cy="256097"/>
              <a:chOff x="6631523" y="2415702"/>
              <a:chExt cx="2560413" cy="3097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A2EC6F25-8A8D-4D82-4E6C-0188305F6083}"/>
                      </a:ext>
                    </a:extLst>
                  </p:cNvPr>
                  <p:cNvSpPr/>
                  <p:nvPr/>
                </p:nvSpPr>
                <p:spPr>
                  <a:xfrm>
                    <a:off x="6631523" y="2428926"/>
                    <a:ext cx="296526" cy="29652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A2EC6F25-8A8D-4D82-4E6C-0188305F60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1523" y="2428926"/>
                    <a:ext cx="296526" cy="296525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 l="-5882" b="-882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C8EBEEC-B830-1002-5778-3DD19B5D5FB8}"/>
                      </a:ext>
                    </a:extLst>
                  </p:cNvPr>
                  <p:cNvSpPr/>
                  <p:nvPr/>
                </p:nvSpPr>
                <p:spPr>
                  <a:xfrm>
                    <a:off x="8895410" y="2415702"/>
                    <a:ext cx="296526" cy="296525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1600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BC8EBEEC-B830-1002-5778-3DD19B5D5F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95410" y="2415702"/>
                    <a:ext cx="296526" cy="296525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 l="-23529" r="-20588" b="-8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DA86AA0-DE67-A1DB-D914-F7357FC97077}"/>
                  </a:ext>
                </a:extLst>
              </p:cNvPr>
              <p:cNvCxnSpPr>
                <a:cxnSpLocks/>
                <a:stCxn id="34" idx="6"/>
                <a:endCxn id="35" idx="2"/>
              </p:cNvCxnSpPr>
              <p:nvPr/>
            </p:nvCxnSpPr>
            <p:spPr>
              <a:xfrm flipV="1">
                <a:off x="6928057" y="2563965"/>
                <a:ext cx="1967351" cy="13224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7B865B-D294-6323-5381-E6971EA875E4}"/>
                    </a:ext>
                  </a:extLst>
                </p:cNvPr>
                <p:cNvSpPr txBox="1"/>
                <p:nvPr/>
              </p:nvSpPr>
              <p:spPr>
                <a:xfrm>
                  <a:off x="1089637" y="1469543"/>
                  <a:ext cx="370914" cy="423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D7B865B-D294-6323-5381-E6971EA875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637" y="1469543"/>
                  <a:ext cx="370914" cy="423119"/>
                </a:xfrm>
                <a:prstGeom prst="rect">
                  <a:avLst/>
                </a:prstGeom>
                <a:blipFill>
                  <a:blip r:embed="rId10"/>
                  <a:stretch>
                    <a:fillRect r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4DA2075-2A25-D2FD-84D2-B02B2138102E}"/>
                    </a:ext>
                  </a:extLst>
                </p:cNvPr>
                <p:cNvSpPr txBox="1"/>
                <p:nvPr/>
              </p:nvSpPr>
              <p:spPr>
                <a:xfrm>
                  <a:off x="6224047" y="1468070"/>
                  <a:ext cx="370914" cy="4231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4DA2075-2A25-D2FD-84D2-B02B213810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4047" y="1468070"/>
                  <a:ext cx="370914" cy="4231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65BC3E7-3920-9DEF-845B-E2325C61A588}"/>
                  </a:ext>
                </a:extLst>
              </p:cNvPr>
              <p:cNvSpPr txBox="1"/>
              <p:nvPr/>
            </p:nvSpPr>
            <p:spPr>
              <a:xfrm>
                <a:off x="1996942" y="2599659"/>
                <a:ext cx="2873442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Mapping rule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65BC3E7-3920-9DEF-845B-E2325C61A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42" y="2599659"/>
                <a:ext cx="2873442" cy="370230"/>
              </a:xfrm>
              <a:prstGeom prst="rect">
                <a:avLst/>
              </a:prstGeom>
              <a:blipFill>
                <a:blip r:embed="rId12"/>
                <a:stretch>
                  <a:fillRect l="-1911" t="-6557" r="-1465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70D999-818B-074A-50F3-4E7521937619}"/>
                  </a:ext>
                </a:extLst>
              </p:cNvPr>
              <p:cNvSpPr txBox="1"/>
              <p:nvPr/>
            </p:nvSpPr>
            <p:spPr>
              <a:xfrm>
                <a:off x="7986835" y="3486649"/>
                <a:ext cx="3357521" cy="555537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r>
                        <a:rPr lang="zh-CN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C70D999-818B-074A-50F3-4E7521937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835" y="3486649"/>
                <a:ext cx="3357521" cy="55553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FB8AD45-DDD6-F7D8-6FC3-C41682532E65}"/>
              </a:ext>
            </a:extLst>
          </p:cNvPr>
          <p:cNvSpPr txBox="1"/>
          <p:nvPr/>
        </p:nvSpPr>
        <p:spPr>
          <a:xfrm>
            <a:off x="389634" y="3058539"/>
            <a:ext cx="206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Error analysis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964B8B-08DA-6B13-E526-1582801F2EF5}"/>
              </a:ext>
            </a:extLst>
          </p:cNvPr>
          <p:cNvCxnSpPr>
            <a:cxnSpLocks/>
          </p:cNvCxnSpPr>
          <p:nvPr/>
        </p:nvCxnSpPr>
        <p:spPr>
          <a:xfrm>
            <a:off x="6595866" y="1130389"/>
            <a:ext cx="0" cy="54283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88EC960-6A32-1198-CF73-A50DA767227C}"/>
              </a:ext>
            </a:extLst>
          </p:cNvPr>
          <p:cNvSpPr txBox="1"/>
          <p:nvPr/>
        </p:nvSpPr>
        <p:spPr>
          <a:xfrm>
            <a:off x="8731343" y="730279"/>
            <a:ext cx="110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LP land</a:t>
            </a:r>
            <a:endParaRPr lang="en-US" sz="2000" u="sng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3D45414-2A92-CA90-7BE5-2C7C4408E19E}"/>
              </a:ext>
            </a:extLst>
          </p:cNvPr>
          <p:cNvSpPr txBox="1"/>
          <p:nvPr/>
        </p:nvSpPr>
        <p:spPr>
          <a:xfrm>
            <a:off x="2727309" y="686738"/>
            <a:ext cx="1366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Flow land</a:t>
            </a:r>
            <a:endParaRPr lang="en-US" sz="2000" u="sng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AA0A4D-9A05-70A1-487C-AF6043A33667}"/>
              </a:ext>
            </a:extLst>
          </p:cNvPr>
          <p:cNvSpPr txBox="1"/>
          <p:nvPr/>
        </p:nvSpPr>
        <p:spPr>
          <a:xfrm>
            <a:off x="8772507" y="5046237"/>
            <a:ext cx="1786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50AAB0-F2B1-76C7-B87C-3028A0151204}"/>
                  </a:ext>
                </a:extLst>
              </p:cNvPr>
              <p:cNvSpPr txBox="1"/>
              <p:nvPr/>
            </p:nvSpPr>
            <p:spPr>
              <a:xfrm>
                <a:off x="449465" y="4147227"/>
                <a:ext cx="6263871" cy="20261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Intuition: </a:t>
                </a:r>
                <a:r>
                  <a:rPr lang="en-US" sz="1600" dirty="0"/>
                  <a:t>we map the flow of a gadget to a single edge</a:t>
                </a:r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error accumulates in an </a:t>
                </a:r>
                <a:r>
                  <a:rPr lang="en-US" sz="1600" b="1" dirty="0"/>
                  <a:t>additive manner </a:t>
                </a:r>
                <a:br>
                  <a:rPr lang="en-US" sz="1600" b="1" dirty="0"/>
                </a:b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accent1"/>
                    </a:solidFill>
                  </a:rPr>
                  <a:t>error blows up by a constant per gadget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At most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p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gadgets</a:t>
                </a:r>
                <a:r>
                  <a:rPr lang="en-US" sz="1600" dirty="0"/>
                  <a:t> </a:t>
                </a:r>
                <a:br>
                  <a:rPr lang="en-US" sz="1600" dirty="0"/>
                </a:br>
                <a:r>
                  <a:rPr lang="en-US" dirty="0">
                    <a:solidFill>
                      <a:schemeClr val="accent1"/>
                    </a:solidFill>
                    <a:sym typeface="Wingdings" panose="05000000000000000000" pitchFamily="2" charset="2"/>
                  </a:rPr>
                  <a:t> </a:t>
                </a:r>
                <a:r>
                  <a:rPr lang="en-US" dirty="0">
                    <a:solidFill>
                      <a:schemeClr val="accent1"/>
                    </a:solidFill>
                  </a:rPr>
                  <a:t>the total error blows up by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50AAB0-F2B1-76C7-B87C-3028A0151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" y="4147227"/>
                <a:ext cx="6263871" cy="2026132"/>
              </a:xfrm>
              <a:prstGeom prst="rect">
                <a:avLst/>
              </a:prstGeom>
              <a:blipFill>
                <a:blip r:embed="rId20"/>
                <a:stretch>
                  <a:fillRect l="-876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3803D-1727-78FE-A7D4-146BDF6573EC}"/>
                  </a:ext>
                </a:extLst>
              </p:cNvPr>
              <p:cNvSpPr txBox="1"/>
              <p:nvPr/>
            </p:nvSpPr>
            <p:spPr>
              <a:xfrm>
                <a:off x="1742032" y="3486649"/>
                <a:ext cx="3330055" cy="462884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F3803D-1727-78FE-A7D4-146BDF657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2032" y="3486649"/>
                <a:ext cx="3330055" cy="46288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BE8B3B6-659A-9572-A632-9E7F130D9E14}"/>
              </a:ext>
            </a:extLst>
          </p:cNvPr>
          <p:cNvSpPr txBox="1"/>
          <p:nvPr/>
        </p:nvSpPr>
        <p:spPr>
          <a:xfrm>
            <a:off x="6824325" y="3069152"/>
            <a:ext cx="2067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Error analysis</a:t>
            </a:r>
            <a:endParaRPr lang="en-US" dirty="0"/>
          </a:p>
        </p:txBody>
      </p:sp>
      <p:sp>
        <p:nvSpPr>
          <p:cNvPr id="7" name="Down Arrow 5">
            <a:extLst>
              <a:ext uri="{FF2B5EF4-FFF2-40B4-BE49-F238E27FC236}">
                <a16:creationId xmlns:a16="http://schemas.microsoft.com/office/drawing/2014/main" id="{69E4D1E0-3BA8-4603-1853-05DA19B16A39}"/>
              </a:ext>
            </a:extLst>
          </p:cNvPr>
          <p:cNvSpPr/>
          <p:nvPr/>
        </p:nvSpPr>
        <p:spPr>
          <a:xfrm rot="16200000">
            <a:off x="3432166" y="1926549"/>
            <a:ext cx="169477" cy="941879"/>
          </a:xfrm>
          <a:prstGeom prst="downArrow">
            <a:avLst>
              <a:gd name="adj1" fmla="val 50000"/>
              <a:gd name="adj2" fmla="val 110859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75D03-B3D9-AAF1-7176-6A051BAC515C}"/>
              </a:ext>
            </a:extLst>
          </p:cNvPr>
          <p:cNvGrpSpPr/>
          <p:nvPr/>
        </p:nvGrpSpPr>
        <p:grpSpPr>
          <a:xfrm>
            <a:off x="6824325" y="1320293"/>
            <a:ext cx="4999392" cy="1569920"/>
            <a:chOff x="6824325" y="1320293"/>
            <a:chExt cx="4999392" cy="156992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D3299B7-04A8-DC89-3244-68533D30B1D9}"/>
                </a:ext>
              </a:extLst>
            </p:cNvPr>
            <p:cNvGrpSpPr/>
            <p:nvPr/>
          </p:nvGrpSpPr>
          <p:grpSpPr>
            <a:xfrm>
              <a:off x="6824325" y="1320293"/>
              <a:ext cx="4999392" cy="1569920"/>
              <a:chOff x="4912442" y="111181"/>
              <a:chExt cx="5780424" cy="181517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5633575-106B-0E6E-8BD4-4CD2C5CE1245}"/>
                      </a:ext>
                    </a:extLst>
                  </p:cNvPr>
                  <p:cNvSpPr txBox="1"/>
                  <p:nvPr/>
                </p:nvSpPr>
                <p:spPr>
                  <a:xfrm>
                    <a:off x="4912442" y="1062744"/>
                    <a:ext cx="2330656" cy="39789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sz="1600" b="1" dirty="0"/>
                      <a:t>Instance</a:t>
                    </a:r>
                    <a:r>
                      <a:rPr lang="zh-CN" altLang="en-US" sz="1600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𝑸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5633575-106B-0E6E-8BD4-4CD2C5CE1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2442" y="1062744"/>
                    <a:ext cx="2330656" cy="39789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511" t="-3571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B02E210-570A-6F07-14F2-3CC5DA40529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8157" y="1091434"/>
                    <a:ext cx="2304709" cy="39656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1600" b="1" dirty="0"/>
                      <a:t>Instance</a:t>
                    </a:r>
                    <a:r>
                      <a:rPr lang="zh-CN" altLang="en-US" sz="1600" b="1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sup>
                        </m:sSup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sz="1600" b="1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8B02E210-570A-6F07-14F2-3CC5DA4052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8157" y="1091434"/>
                    <a:ext cx="2304709" cy="39656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529" t="-3571" b="-232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BDD4DAE-1E65-2650-687B-C07F39608739}"/>
                      </a:ext>
                    </a:extLst>
                  </p:cNvPr>
                  <p:cNvSpPr txBox="1"/>
                  <p:nvPr/>
                </p:nvSpPr>
                <p:spPr>
                  <a:xfrm>
                    <a:off x="5242733" y="111181"/>
                    <a:ext cx="1521955" cy="59541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sup>
                                  </m:sSup>
                                </m:e>
                                <m:e>
                                  <m:sSup>
                                    <m:sSup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𝒏𝒆𝒘</m:t>
                                      </m:r>
                                    </m:sup>
                                  </m:sSup>
                                </m:e>
                              </m:eqArr>
                            </m:e>
                          </m:d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BDD4DAE-1E65-2650-687B-C07F396087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2733" y="111181"/>
                    <a:ext cx="1521955" cy="59541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852" b="-595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EF367DD-AF04-1A55-0298-B1ABE8115E59}"/>
                  </a:ext>
                </a:extLst>
              </p:cNvPr>
              <p:cNvSpPr txBox="1"/>
              <p:nvPr/>
            </p:nvSpPr>
            <p:spPr>
              <a:xfrm>
                <a:off x="6746907" y="1557029"/>
                <a:ext cx="1928734" cy="369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Direct mapping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8A34105-5A3E-6686-47C7-95BD6652C480}"/>
                      </a:ext>
                    </a:extLst>
                  </p:cNvPr>
                  <p:cNvSpPr txBox="1"/>
                  <p:nvPr/>
                </p:nvSpPr>
                <p:spPr>
                  <a:xfrm>
                    <a:off x="9243548" y="252400"/>
                    <a:ext cx="481375" cy="37426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8A34105-5A3E-6686-47C7-95BD6652C4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43548" y="252400"/>
                    <a:ext cx="481375" cy="37426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8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Down Arrow 5">
              <a:extLst>
                <a:ext uri="{FF2B5EF4-FFF2-40B4-BE49-F238E27FC236}">
                  <a16:creationId xmlns:a16="http://schemas.microsoft.com/office/drawing/2014/main" id="{EF04DA7F-DCAC-2F8F-9817-5999300E44EF}"/>
                </a:ext>
              </a:extLst>
            </p:cNvPr>
            <p:cNvSpPr/>
            <p:nvPr/>
          </p:nvSpPr>
          <p:spPr>
            <a:xfrm rot="16200000">
              <a:off x="9258320" y="1964323"/>
              <a:ext cx="140504" cy="773856"/>
            </a:xfrm>
            <a:prstGeom prst="downArrow">
              <a:avLst>
                <a:gd name="adj1" fmla="val 50000"/>
                <a:gd name="adj2" fmla="val 110859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492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2" grpId="0"/>
      <p:bldP spid="38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B3E2-3CA0-CAEE-8224-9E346B5E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A04A-2CCE-E935-9F25-F8216E07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ounded Rectangle 3">
                <a:extLst>
                  <a:ext uri="{FF2B5EF4-FFF2-40B4-BE49-F238E27FC236}">
                    <a16:creationId xmlns:a16="http://schemas.microsoft.com/office/drawing/2014/main" id="{AE329474-4FBF-1146-BDDF-E056DB2DD431}"/>
                  </a:ext>
                </a:extLst>
              </p:cNvPr>
              <p:cNvSpPr/>
              <p:nvPr/>
            </p:nvSpPr>
            <p:spPr>
              <a:xfrm>
                <a:off x="802933" y="3544770"/>
                <a:ext cx="2521692" cy="914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2CF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 LP 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ounded Rectangle 3">
                <a:extLst>
                  <a:ext uri="{FF2B5EF4-FFF2-40B4-BE49-F238E27FC236}">
                    <a16:creationId xmlns:a16="http://schemas.microsoft.com/office/drawing/2014/main" id="{AE329474-4FBF-1146-BDDF-E056DB2DD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33" y="3544770"/>
                <a:ext cx="2521692" cy="9144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9A6FCA-ED74-21CA-E276-272F96C62993}"/>
                  </a:ext>
                </a:extLst>
              </p:cNvPr>
              <p:cNvSpPr txBox="1"/>
              <p:nvPr/>
            </p:nvSpPr>
            <p:spPr>
              <a:xfrm>
                <a:off x="907863" y="1456222"/>
                <a:ext cx="2197839" cy="15388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altLang="zh-CN" sz="2000" b="0" dirty="0"/>
                </a:br>
                <a:r>
                  <a:rPr lang="en-US" altLang="zh-CN" sz="20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9A6FCA-ED74-21CA-E276-272F96C6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63" y="1456222"/>
                <a:ext cx="2197839" cy="153888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929A0755-1F6E-23DF-F22B-8E15C6670504}"/>
              </a:ext>
            </a:extLst>
          </p:cNvPr>
          <p:cNvGrpSpPr/>
          <p:nvPr/>
        </p:nvGrpSpPr>
        <p:grpSpPr>
          <a:xfrm>
            <a:off x="4047346" y="1217540"/>
            <a:ext cx="7495082" cy="2120260"/>
            <a:chOff x="755993" y="3517656"/>
            <a:chExt cx="6669574" cy="21202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E04F44-AD74-B4D2-1675-1FA0F81858B9}"/>
                </a:ext>
              </a:extLst>
            </p:cNvPr>
            <p:cNvSpPr/>
            <p:nvPr/>
          </p:nvSpPr>
          <p:spPr>
            <a:xfrm>
              <a:off x="755993" y="3517656"/>
              <a:ext cx="6484042" cy="21202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CF7A7F1-3624-AD0B-7B2B-EFEDFC1B9132}"/>
                    </a:ext>
                  </a:extLst>
                </p:cNvPr>
                <p:cNvSpPr txBox="1"/>
                <p:nvPr/>
              </p:nvSpPr>
              <p:spPr>
                <a:xfrm>
                  <a:off x="859687" y="3756338"/>
                  <a:ext cx="219820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CF7A7F1-3624-AD0B-7B2B-EFEDFC1B91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87" y="3756338"/>
                  <a:ext cx="219820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399E94-23FE-04C7-C87D-2B34B0CE4846}"/>
                    </a:ext>
                  </a:extLst>
                </p:cNvPr>
                <p:cNvSpPr txBox="1"/>
                <p:nvPr/>
              </p:nvSpPr>
              <p:spPr>
                <a:xfrm>
                  <a:off x="4006434" y="3713383"/>
                  <a:ext cx="3419133" cy="4086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𝑐𝑓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F399E94-23FE-04C7-C87D-2B34B0CE4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6434" y="3713383"/>
                  <a:ext cx="3419133" cy="408638"/>
                </a:xfrm>
                <a:prstGeom prst="rect">
                  <a:avLst/>
                </a:prstGeom>
                <a:blipFill>
                  <a:blip r:embed="rId6"/>
                  <a:stretch>
                    <a:fillRect b="-164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B4F85D-CB7A-CC2F-E242-EBC211AE2586}"/>
                    </a:ext>
                  </a:extLst>
                </p:cNvPr>
                <p:cNvSpPr txBox="1"/>
                <p:nvPr/>
              </p:nvSpPr>
              <p:spPr>
                <a:xfrm>
                  <a:off x="4587551" y="4165333"/>
                  <a:ext cx="2652483" cy="14725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unc>
                            <m:funcPr>
                              <m:ctrlPr>
                                <a:rPr lang="zh-CN" altLang="en-US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160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16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US" altLang="zh-CN" sz="1600" dirty="0">
                      <a:solidFill>
                        <a:schemeClr val="accent6"/>
                      </a:solidFill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𝑁𝑅𝑋</m:t>
                      </m:r>
                      <m:func>
                        <m:funcPr>
                          <m:ctrlPr>
                            <a:rPr lang="zh-CN" alt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zh-CN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func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1600" dirty="0">
                      <a:solidFill>
                        <a:schemeClr val="accent6"/>
                      </a:solidFill>
                    </a:rPr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𝑙𝑝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𝑝𝑜𝑙𝑦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𝑁𝑅𝑋</m:t>
                              </m:r>
                              <m:func>
                                <m:funcPr>
                                  <m:ctrlPr>
                                    <a:rPr lang="zh-CN" alt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altLang="zh-CN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a14:m>
                  <a:r>
                    <a:rPr lang="en-US" dirty="0">
                      <a:solidFill>
                        <a:schemeClr val="accent1"/>
                      </a:solidFill>
                    </a:rPr>
                    <a:t> </a:t>
                  </a:r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DB4F85D-CB7A-CC2F-E242-EBC211AE25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551" y="4165333"/>
                  <a:ext cx="2652483" cy="14725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9732C1-63BD-6B3B-5F50-3F181897038B}"/>
                    </a:ext>
                  </a:extLst>
                </p:cNvPr>
                <p:cNvSpPr txBox="1"/>
                <p:nvPr/>
              </p:nvSpPr>
              <p:spPr>
                <a:xfrm>
                  <a:off x="1225874" y="4254522"/>
                  <a:ext cx="2214918" cy="9848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d>
                        </m:e>
                        <m:sub>
                          <m:r>
                            <m:rPr>
                              <m:lit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1600" dirty="0"/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r>
                    <a:rPr lang="en-US" sz="1600" dirty="0"/>
                    <a:t> </a:t>
                  </a:r>
                </a:p>
                <a:p>
                  <a:pPr>
                    <a:spcAft>
                      <a:spcPts val="600"/>
                    </a:spcAft>
                  </a:pP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</m:oMath>
                  </a14:m>
                  <a:r>
                    <a:rPr lang="en-US" sz="1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sz="1600" dirty="0">
                      <a:solidFill>
                        <a:schemeClr val="tx1"/>
                      </a:solidFill>
                    </a:rPr>
                    <a:t>integer entries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9732C1-63BD-6B3B-5F50-3F1818970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5874" y="4254522"/>
                  <a:ext cx="2214918" cy="984885"/>
                </a:xfrm>
                <a:prstGeom prst="rect">
                  <a:avLst/>
                </a:prstGeom>
                <a:blipFill>
                  <a:blip r:embed="rId8"/>
                  <a:stretch>
                    <a:fillRect b="-74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Left Brace 60">
              <a:extLst>
                <a:ext uri="{FF2B5EF4-FFF2-40B4-BE49-F238E27FC236}">
                  <a16:creationId xmlns:a16="http://schemas.microsoft.com/office/drawing/2014/main" id="{6E2BAA66-5B00-D7FC-BABB-B22FDB85CC44}"/>
                </a:ext>
              </a:extLst>
            </p:cNvPr>
            <p:cNvSpPr/>
            <p:nvPr/>
          </p:nvSpPr>
          <p:spPr>
            <a:xfrm>
              <a:off x="1033201" y="4366802"/>
              <a:ext cx="192673" cy="672799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92" name="Left Brace 91">
              <a:extLst>
                <a:ext uri="{FF2B5EF4-FFF2-40B4-BE49-F238E27FC236}">
                  <a16:creationId xmlns:a16="http://schemas.microsoft.com/office/drawing/2014/main" id="{230211B0-F8EA-D4DB-1242-C17FB1529ADC}"/>
                </a:ext>
              </a:extLst>
            </p:cNvPr>
            <p:cNvSpPr/>
            <p:nvPr/>
          </p:nvSpPr>
          <p:spPr>
            <a:xfrm>
              <a:off x="4355945" y="4254522"/>
              <a:ext cx="231606" cy="974895"/>
            </a:xfrm>
            <a:prstGeom prst="leftBrac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6" name="Down Arrow 5">
              <a:extLst>
                <a:ext uri="{FF2B5EF4-FFF2-40B4-BE49-F238E27FC236}">
                  <a16:creationId xmlns:a16="http://schemas.microsoft.com/office/drawing/2014/main" id="{C94D1C40-5438-FB10-85EB-789A753F4A3F}"/>
                </a:ext>
              </a:extLst>
            </p:cNvPr>
            <p:cNvSpPr/>
            <p:nvPr/>
          </p:nvSpPr>
          <p:spPr>
            <a:xfrm rot="16200000">
              <a:off x="3485483" y="4056463"/>
              <a:ext cx="247305" cy="862613"/>
            </a:xfrm>
            <a:prstGeom prst="downArrow">
              <a:avLst>
                <a:gd name="adj1" fmla="val 50000"/>
                <a:gd name="adj2" fmla="val 80216"/>
              </a:avLst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ounded Rectangle 3">
                <a:extLst>
                  <a:ext uri="{FF2B5EF4-FFF2-40B4-BE49-F238E27FC236}">
                    <a16:creationId xmlns:a16="http://schemas.microsoft.com/office/drawing/2014/main" id="{3C8664D9-6BC0-E4B4-2A8C-D0CEDEBD31DB}"/>
                  </a:ext>
                </a:extLst>
              </p:cNvPr>
              <p:cNvSpPr/>
              <p:nvPr/>
            </p:nvSpPr>
            <p:spPr>
              <a:xfrm>
                <a:off x="6150879" y="3544770"/>
                <a:ext cx="2521692" cy="914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</a:rPr>
                  <a:t>LP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b="1" dirty="0">
                    <a:solidFill>
                      <a:schemeClr val="tx1"/>
                    </a:solidFill>
                  </a:rPr>
                  <a:t>  2CF  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ounded Rectangle 3">
                <a:extLst>
                  <a:ext uri="{FF2B5EF4-FFF2-40B4-BE49-F238E27FC236}">
                    <a16:creationId xmlns:a16="http://schemas.microsoft.com/office/drawing/2014/main" id="{3C8664D9-6BC0-E4B4-2A8C-D0CEDEBD3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0879" y="3544770"/>
                <a:ext cx="2521692" cy="914400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ounded Rectangle 3">
                <a:extLst>
                  <a:ext uri="{FF2B5EF4-FFF2-40B4-BE49-F238E27FC236}">
                    <a16:creationId xmlns:a16="http://schemas.microsoft.com/office/drawing/2014/main" id="{55C89AB8-4D22-99E7-5218-8FBB76163C2C}"/>
                  </a:ext>
                </a:extLst>
              </p:cNvPr>
              <p:cNvSpPr/>
              <p:nvPr/>
            </p:nvSpPr>
            <p:spPr>
              <a:xfrm>
                <a:off x="3836843" y="4944578"/>
                <a:ext cx="2521692" cy="914400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b="1" dirty="0">
                    <a:solidFill>
                      <a:schemeClr val="tx1"/>
                    </a:solidFill>
                  </a:rPr>
                  <a:t>2CF  </a:t>
                </a:r>
                <a14:m>
                  <m:oMath xmlns:m="http://schemas.openxmlformats.org/officeDocument/2006/math">
                    <m:r>
                      <a:rPr lang="en-US" altLang="zh-CN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</a:rPr>
                  <a:t>  LP  </a:t>
                </a:r>
                <a:endParaRPr lang="en-US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ounded Rectangle 3">
                <a:extLst>
                  <a:ext uri="{FF2B5EF4-FFF2-40B4-BE49-F238E27FC236}">
                    <a16:creationId xmlns:a16="http://schemas.microsoft.com/office/drawing/2014/main" id="{55C89AB8-4D22-99E7-5218-8FBB76163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843" y="4944578"/>
                <a:ext cx="2521692" cy="914400"/>
              </a:xfrm>
              <a:prstGeom prst="roundRect">
                <a:avLst/>
              </a:prstGeom>
              <a:blipFill>
                <a:blip r:embed="rId10"/>
                <a:stretch>
                  <a:fillRect l="-242" r="-8937"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46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B3E2-3CA0-CAEE-8224-9E346B5E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&amp; open problems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4A04A-2CCE-E935-9F25-F8216E07C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04F44-AD74-B4D2-1675-1FA0F81858B9}"/>
              </a:ext>
            </a:extLst>
          </p:cNvPr>
          <p:cNvSpPr/>
          <p:nvPr/>
        </p:nvSpPr>
        <p:spPr>
          <a:xfrm>
            <a:off x="829345" y="819365"/>
            <a:ext cx="9817086" cy="2188665"/>
          </a:xfrm>
          <a:prstGeom prst="rect">
            <a:avLst/>
          </a:prstGeom>
          <a:solidFill>
            <a:srgbClr val="8CB9E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48F133-C5E4-5EBB-C71C-B383AB72A6CE}"/>
                  </a:ext>
                </a:extLst>
              </p:cNvPr>
              <p:cNvSpPr txBox="1"/>
              <p:nvPr/>
            </p:nvSpPr>
            <p:spPr>
              <a:xfrm>
                <a:off x="3592667" y="1771172"/>
                <a:ext cx="3636909" cy="47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zh-CN" sz="1600" b="1" dirty="0">
                    <a:solidFill>
                      <a:schemeClr val="accent1"/>
                    </a:solidFill>
                  </a:rPr>
                  <a:t>Solution</a:t>
                </a:r>
                <a:r>
                  <a:rPr lang="zh-CN" alt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1600" b="1" dirty="0">
                    <a:solidFill>
                      <a:schemeClr val="accent1"/>
                    </a:solidFill>
                  </a:rPr>
                  <a:t>mapping: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48F133-C5E4-5EBB-C71C-B383AB72A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667" y="1771172"/>
                <a:ext cx="3636909" cy="471411"/>
              </a:xfrm>
              <a:prstGeom prst="rect">
                <a:avLst/>
              </a:prstGeom>
              <a:blipFill>
                <a:blip r:embed="rId3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7DD5E5-2BDB-32D1-D139-03C88F9A9944}"/>
                  </a:ext>
                </a:extLst>
              </p:cNvPr>
              <p:cNvSpPr txBox="1"/>
              <p:nvPr/>
            </p:nvSpPr>
            <p:spPr>
              <a:xfrm>
                <a:off x="3947747" y="1039784"/>
                <a:ext cx="2889577" cy="471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zh-CN" sz="1600" b="1" dirty="0">
                    <a:solidFill>
                      <a:schemeClr val="accent6"/>
                    </a:solidFill>
                  </a:rPr>
                  <a:t>Reduction: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endParaRPr lang="en-US" altLang="zh-CN" sz="1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7DD5E5-2BDB-32D1-D139-03C88F9A9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747" y="1039784"/>
                <a:ext cx="2889577" cy="471411"/>
              </a:xfrm>
              <a:prstGeom prst="rect">
                <a:avLst/>
              </a:prstGeom>
              <a:blipFill>
                <a:blip r:embed="rId4"/>
                <a:stretch>
                  <a:fillRect b="-16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7A7F1-3624-AD0B-7B2B-EFEDFC1B9132}"/>
                  </a:ext>
                </a:extLst>
              </p:cNvPr>
              <p:cNvSpPr txBox="1"/>
              <p:nvPr/>
            </p:nvSpPr>
            <p:spPr>
              <a:xfrm>
                <a:off x="1275906" y="1294775"/>
                <a:ext cx="2198208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F7A7F1-3624-AD0B-7B2B-EFEDFC1B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906" y="1294775"/>
                <a:ext cx="2198208" cy="374270"/>
              </a:xfrm>
              <a:prstGeom prst="rect">
                <a:avLst/>
              </a:prstGeom>
              <a:blipFill>
                <a:blip r:embed="rId5"/>
                <a:stretch>
                  <a:fillRect l="-831" t="-6452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399E94-23FE-04C7-C87D-2B34B0CE4846}"/>
                  </a:ext>
                </a:extLst>
              </p:cNvPr>
              <p:cNvSpPr txBox="1"/>
              <p:nvPr/>
            </p:nvSpPr>
            <p:spPr>
              <a:xfrm>
                <a:off x="7227297" y="1304694"/>
                <a:ext cx="3419133" cy="380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𝒄𝒇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F399E94-23FE-04C7-C87D-2B34B0CE4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97" y="1304694"/>
                <a:ext cx="3419133" cy="380104"/>
              </a:xfrm>
              <a:prstGeom prst="rect">
                <a:avLst/>
              </a:prstGeom>
              <a:blipFill>
                <a:blip r:embed="rId6"/>
                <a:stretch>
                  <a:fillRect l="-536" t="-48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4F85D-CB7A-CC2F-E242-EBC211AE2586}"/>
                  </a:ext>
                </a:extLst>
              </p:cNvPr>
              <p:cNvSpPr txBox="1"/>
              <p:nvPr/>
            </p:nvSpPr>
            <p:spPr>
              <a:xfrm>
                <a:off x="7643524" y="1756644"/>
                <a:ext cx="2652483" cy="111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1400" dirty="0">
                    <a:solidFill>
                      <a:schemeClr val="accent6"/>
                    </a:solidFill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𝑁𝑅𝑋</m:t>
                    </m:r>
                    <m:func>
                      <m:funcPr>
                        <m:ctrlPr>
                          <a:rPr lang="zh-CN" alt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4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accent6"/>
                    </a:solidFill>
                  </a:rPr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𝑙𝑝</m:t>
                            </m:r>
                          </m:sup>
                        </m:sSup>
                      </m:num>
                      <m:den>
                        <m:r>
                          <a:rPr lang="en-US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𝑝𝑜𝑙𝑦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𝑁𝑅𝑋</m:t>
                            </m:r>
                            <m:func>
                              <m:funcPr>
                                <m:ctrlPr>
                                  <a:rPr lang="zh-CN" altLang="en-US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160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altLang="zh-CN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func>
                          </m:e>
                        </m:d>
                      </m:den>
                    </m:f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DB4F85D-CB7A-CC2F-E242-EBC211AE25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524" y="1756644"/>
                <a:ext cx="2652483" cy="1110432"/>
              </a:xfrm>
              <a:prstGeom prst="rect">
                <a:avLst/>
              </a:prstGeom>
              <a:blipFill>
                <a:blip r:embed="rId7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732C1-63BD-6B3B-5F50-3F181897038B}"/>
                  </a:ext>
                </a:extLst>
              </p:cNvPr>
              <p:cNvSpPr txBox="1"/>
              <p:nvPr/>
            </p:nvSpPr>
            <p:spPr>
              <a:xfrm>
                <a:off x="1642093" y="1792959"/>
                <a:ext cx="2214918" cy="892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400" dirty="0"/>
                  <a:t> </a:t>
                </a:r>
              </a:p>
              <a:p>
                <a:pPr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4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>
                    <a:solidFill>
                      <a:schemeClr val="tx1"/>
                    </a:solidFill>
                  </a:rPr>
                  <a:t>integer entries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09732C1-63BD-6B3B-5F50-3F1818970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93" y="1792959"/>
                <a:ext cx="2214918" cy="892552"/>
              </a:xfrm>
              <a:prstGeom prst="rect">
                <a:avLst/>
              </a:prstGeom>
              <a:blipFill>
                <a:blip r:embed="rId8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Arrow: Left-Right 50">
            <a:extLst>
              <a:ext uri="{FF2B5EF4-FFF2-40B4-BE49-F238E27FC236}">
                <a16:creationId xmlns:a16="http://schemas.microsoft.com/office/drawing/2014/main" id="{821394CC-A914-8E92-CC23-20E1FEF90C19}"/>
              </a:ext>
            </a:extLst>
          </p:cNvPr>
          <p:cNvSpPr/>
          <p:nvPr/>
        </p:nvSpPr>
        <p:spPr>
          <a:xfrm>
            <a:off x="3830778" y="1604508"/>
            <a:ext cx="3195719" cy="182199"/>
          </a:xfrm>
          <a:prstGeom prst="left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2">
            <a:extLst>
              <a:ext uri="{FF2B5EF4-FFF2-40B4-BE49-F238E27FC236}">
                <a16:creationId xmlns:a16="http://schemas.microsoft.com/office/drawing/2014/main" id="{EFD0B522-6AE9-829B-0847-ECE41200425B}"/>
              </a:ext>
            </a:extLst>
          </p:cNvPr>
          <p:cNvSpPr/>
          <p:nvPr/>
        </p:nvSpPr>
        <p:spPr>
          <a:xfrm>
            <a:off x="1835152" y="658563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0" name="Rounded Rectangle 3">
            <a:extLst>
              <a:ext uri="{FF2B5EF4-FFF2-40B4-BE49-F238E27FC236}">
                <a16:creationId xmlns:a16="http://schemas.microsoft.com/office/drawing/2014/main" id="{AE329474-4FBF-1146-BDDF-E056DB2DD431}"/>
              </a:ext>
            </a:extLst>
          </p:cNvPr>
          <p:cNvSpPr/>
          <p:nvPr/>
        </p:nvSpPr>
        <p:spPr>
          <a:xfrm>
            <a:off x="8396923" y="674579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2CF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1" name="Left Brace 60">
            <a:extLst>
              <a:ext uri="{FF2B5EF4-FFF2-40B4-BE49-F238E27FC236}">
                <a16:creationId xmlns:a16="http://schemas.microsoft.com/office/drawing/2014/main" id="{6E2BAA66-5B00-D7FC-BABB-B22FDB85CC44}"/>
              </a:ext>
            </a:extLst>
          </p:cNvPr>
          <p:cNvSpPr/>
          <p:nvPr/>
        </p:nvSpPr>
        <p:spPr>
          <a:xfrm>
            <a:off x="1449420" y="1905239"/>
            <a:ext cx="192673" cy="672799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E465DB7-6F16-3EAB-56A6-B41C1FC700C0}"/>
              </a:ext>
            </a:extLst>
          </p:cNvPr>
          <p:cNvGrpSpPr/>
          <p:nvPr/>
        </p:nvGrpSpPr>
        <p:grpSpPr>
          <a:xfrm>
            <a:off x="1873880" y="3105784"/>
            <a:ext cx="7581233" cy="3285092"/>
            <a:chOff x="1873880" y="3105784"/>
            <a:chExt cx="7581233" cy="3285092"/>
          </a:xfrm>
        </p:grpSpPr>
        <p:sp>
          <p:nvSpPr>
            <p:cNvPr id="24" name="Rounded Rectangle 2">
              <a:extLst>
                <a:ext uri="{FF2B5EF4-FFF2-40B4-BE49-F238E27FC236}">
                  <a16:creationId xmlns:a16="http://schemas.microsoft.com/office/drawing/2014/main" id="{A2417E80-6D61-ED68-B85D-5649ABDF5729}"/>
                </a:ext>
              </a:extLst>
            </p:cNvPr>
            <p:cNvSpPr/>
            <p:nvPr/>
          </p:nvSpPr>
          <p:spPr>
            <a:xfrm>
              <a:off x="8512566" y="4666939"/>
              <a:ext cx="914400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SFF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">
              <a:extLst>
                <a:ext uri="{FF2B5EF4-FFF2-40B4-BE49-F238E27FC236}">
                  <a16:creationId xmlns:a16="http://schemas.microsoft.com/office/drawing/2014/main" id="{915E843E-8586-D723-21FB-6803BAEFE038}"/>
                </a:ext>
              </a:extLst>
            </p:cNvPr>
            <p:cNvSpPr/>
            <p:nvPr/>
          </p:nvSpPr>
          <p:spPr>
            <a:xfrm>
              <a:off x="8540713" y="3552144"/>
              <a:ext cx="914400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2CFF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">
              <a:extLst>
                <a:ext uri="{FF2B5EF4-FFF2-40B4-BE49-F238E27FC236}">
                  <a16:creationId xmlns:a16="http://schemas.microsoft.com/office/drawing/2014/main" id="{EAF6C5B8-1324-76BF-FD5A-26C52D77FA52}"/>
                </a:ext>
              </a:extLst>
            </p:cNvPr>
            <p:cNvSpPr/>
            <p:nvPr/>
          </p:nvSpPr>
          <p:spPr>
            <a:xfrm>
              <a:off x="8512566" y="5842921"/>
              <a:ext cx="914400" cy="54289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FHF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">
              <a:extLst>
                <a:ext uri="{FF2B5EF4-FFF2-40B4-BE49-F238E27FC236}">
                  <a16:creationId xmlns:a16="http://schemas.microsoft.com/office/drawing/2014/main" id="{5B341D6A-AD6D-3F00-F5AC-8C85792FB4D9}"/>
                </a:ext>
              </a:extLst>
            </p:cNvPr>
            <p:cNvSpPr/>
            <p:nvPr/>
          </p:nvSpPr>
          <p:spPr>
            <a:xfrm>
              <a:off x="1873880" y="3592726"/>
              <a:ext cx="914400" cy="51492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">
              <a:extLst>
                <a:ext uri="{FF2B5EF4-FFF2-40B4-BE49-F238E27FC236}">
                  <a16:creationId xmlns:a16="http://schemas.microsoft.com/office/drawing/2014/main" id="{6A163F0A-083E-F196-2128-0BD6DA96158A}"/>
                </a:ext>
              </a:extLst>
            </p:cNvPr>
            <p:cNvSpPr/>
            <p:nvPr/>
          </p:nvSpPr>
          <p:spPr>
            <a:xfrm>
              <a:off x="1873880" y="4713629"/>
              <a:ext cx="914400" cy="51492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2-LEN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">
              <a:extLst>
                <a:ext uri="{FF2B5EF4-FFF2-40B4-BE49-F238E27FC236}">
                  <a16:creationId xmlns:a16="http://schemas.microsoft.com/office/drawing/2014/main" id="{C42BFE4B-6151-01A6-66B1-A8853346E8A0}"/>
                </a:ext>
              </a:extLst>
            </p:cNvPr>
            <p:cNvSpPr/>
            <p:nvPr/>
          </p:nvSpPr>
          <p:spPr>
            <a:xfrm>
              <a:off x="1894273" y="5875951"/>
              <a:ext cx="914400" cy="514925"/>
            </a:xfrm>
            <a:prstGeom prst="round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1-LEN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D862A70E-8F4B-EBDD-073B-95DC5BC35CC4}"/>
                </a:ext>
              </a:extLst>
            </p:cNvPr>
            <p:cNvSpPr/>
            <p:nvPr/>
          </p:nvSpPr>
          <p:spPr>
            <a:xfrm rot="5400000">
              <a:off x="2173085" y="3232930"/>
              <a:ext cx="359566" cy="11948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Left-Right 52">
              <a:extLst>
                <a:ext uri="{FF2B5EF4-FFF2-40B4-BE49-F238E27FC236}">
                  <a16:creationId xmlns:a16="http://schemas.microsoft.com/office/drawing/2014/main" id="{B5B5D65C-C755-CE93-2A1D-FD14374A7B92}"/>
                </a:ext>
              </a:extLst>
            </p:cNvPr>
            <p:cNvSpPr/>
            <p:nvPr/>
          </p:nvSpPr>
          <p:spPr>
            <a:xfrm rot="5400000">
              <a:off x="2169049" y="4330649"/>
              <a:ext cx="359566" cy="11948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Left-Right 53">
              <a:extLst>
                <a:ext uri="{FF2B5EF4-FFF2-40B4-BE49-F238E27FC236}">
                  <a16:creationId xmlns:a16="http://schemas.microsoft.com/office/drawing/2014/main" id="{EE478D7D-0E08-C4F5-5DFC-020A5E48EB5D}"/>
                </a:ext>
              </a:extLst>
            </p:cNvPr>
            <p:cNvSpPr/>
            <p:nvPr/>
          </p:nvSpPr>
          <p:spPr>
            <a:xfrm rot="5400000">
              <a:off x="2169048" y="5503033"/>
              <a:ext cx="359566" cy="11948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Left-Right 54">
              <a:extLst>
                <a:ext uri="{FF2B5EF4-FFF2-40B4-BE49-F238E27FC236}">
                  <a16:creationId xmlns:a16="http://schemas.microsoft.com/office/drawing/2014/main" id="{695A2D7B-69BF-A24E-8FA1-494D58286CC0}"/>
                </a:ext>
              </a:extLst>
            </p:cNvPr>
            <p:cNvSpPr/>
            <p:nvPr/>
          </p:nvSpPr>
          <p:spPr>
            <a:xfrm rot="5400000">
              <a:off x="8816412" y="3225823"/>
              <a:ext cx="359566" cy="11948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3AA9343F-7DF5-2425-22D7-24AAD1D1C7C5}"/>
                </a:ext>
              </a:extLst>
            </p:cNvPr>
            <p:cNvSpPr/>
            <p:nvPr/>
          </p:nvSpPr>
          <p:spPr>
            <a:xfrm rot="5400000">
              <a:off x="8812376" y="4323542"/>
              <a:ext cx="359566" cy="11948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row: Left-Right 56">
              <a:extLst>
                <a:ext uri="{FF2B5EF4-FFF2-40B4-BE49-F238E27FC236}">
                  <a16:creationId xmlns:a16="http://schemas.microsoft.com/office/drawing/2014/main" id="{6D701D17-4DAB-CCFB-E58D-8C27D0037EC0}"/>
                </a:ext>
              </a:extLst>
            </p:cNvPr>
            <p:cNvSpPr/>
            <p:nvPr/>
          </p:nvSpPr>
          <p:spPr>
            <a:xfrm rot="5400000">
              <a:off x="8812375" y="5495926"/>
              <a:ext cx="359566" cy="119487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row: Left-Right 57">
              <a:extLst>
                <a:ext uri="{FF2B5EF4-FFF2-40B4-BE49-F238E27FC236}">
                  <a16:creationId xmlns:a16="http://schemas.microsoft.com/office/drawing/2014/main" id="{C8202D99-0F8F-F715-7FAF-8BA2CDF9A01D}"/>
                </a:ext>
              </a:extLst>
            </p:cNvPr>
            <p:cNvSpPr/>
            <p:nvPr/>
          </p:nvSpPr>
          <p:spPr>
            <a:xfrm>
              <a:off x="4036271" y="6061851"/>
              <a:ext cx="3036216" cy="171883"/>
            </a:xfrm>
            <a:prstGeom prst="leftRightArrow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9B48E4-416C-FE4C-C103-7F51F8693AFC}"/>
              </a:ext>
            </a:extLst>
          </p:cNvPr>
          <p:cNvGrpSpPr/>
          <p:nvPr/>
        </p:nvGrpSpPr>
        <p:grpSpPr>
          <a:xfrm>
            <a:off x="2799393" y="3668946"/>
            <a:ext cx="5672876" cy="2626295"/>
            <a:chOff x="2799393" y="3668946"/>
            <a:chExt cx="5672876" cy="26262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608FA15-03D3-F08E-1E18-BF571F240333}"/>
                    </a:ext>
                  </a:extLst>
                </p:cNvPr>
                <p:cNvSpPr txBox="1"/>
                <p:nvPr/>
              </p:nvSpPr>
              <p:spPr>
                <a:xfrm>
                  <a:off x="2799393" y="3675518"/>
                  <a:ext cx="645290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2608FA15-03D3-F08E-1E18-BF571F2403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9393" y="3675518"/>
                  <a:ext cx="645290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943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F0594E9-E918-EFD3-A5E9-5C56F13642E8}"/>
                    </a:ext>
                  </a:extLst>
                </p:cNvPr>
                <p:cNvSpPr txBox="1"/>
                <p:nvPr/>
              </p:nvSpPr>
              <p:spPr>
                <a:xfrm>
                  <a:off x="2823038" y="4785052"/>
                  <a:ext cx="110578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fr-CH" sz="1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F0594E9-E918-EFD3-A5E9-5C56F13642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038" y="4785052"/>
                  <a:ext cx="1105786" cy="338554"/>
                </a:xfrm>
                <a:prstGeom prst="rect">
                  <a:avLst/>
                </a:prstGeom>
                <a:blipFill>
                  <a:blip r:embed="rId10"/>
                  <a:stretch>
                    <a:fillRect l="-1105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593742C-9C45-6285-CF35-1381B7C44A36}"/>
                    </a:ext>
                  </a:extLst>
                </p:cNvPr>
                <p:cNvSpPr txBox="1"/>
                <p:nvPr/>
              </p:nvSpPr>
              <p:spPr>
                <a:xfrm>
                  <a:off x="2838524" y="5940927"/>
                  <a:ext cx="110578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fr-CH" sz="1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2593742C-9C45-6285-CF35-1381B7C44A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8524" y="5940927"/>
                  <a:ext cx="1105786" cy="338554"/>
                </a:xfrm>
                <a:prstGeom prst="rect">
                  <a:avLst/>
                </a:prstGeom>
                <a:blipFill>
                  <a:blip r:embed="rId11"/>
                  <a:stretch>
                    <a:fillRect l="-1105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C807BBF-AFD0-B32B-0FF7-E970FCB260C9}"/>
                    </a:ext>
                  </a:extLst>
                </p:cNvPr>
                <p:cNvSpPr txBox="1"/>
                <p:nvPr/>
              </p:nvSpPr>
              <p:spPr>
                <a:xfrm>
                  <a:off x="7366483" y="5956687"/>
                  <a:ext cx="110578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fr-CH" sz="1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C807BBF-AFD0-B32B-0FF7-E970FCB26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6483" y="5956687"/>
                  <a:ext cx="1105786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1099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BD76059-E3E2-013D-692E-31F5E8DB9106}"/>
                    </a:ext>
                  </a:extLst>
                </p:cNvPr>
                <p:cNvSpPr txBox="1"/>
                <p:nvPr/>
              </p:nvSpPr>
              <p:spPr>
                <a:xfrm>
                  <a:off x="7324831" y="4769915"/>
                  <a:ext cx="110578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fr-CH" sz="1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3BD76059-E3E2-013D-692E-31F5E8DB9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831" y="4769915"/>
                  <a:ext cx="1105786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1105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686DEB0-A6ED-7D83-DC47-FFD5A4C97062}"/>
                    </a:ext>
                  </a:extLst>
                </p:cNvPr>
                <p:cNvSpPr txBox="1"/>
                <p:nvPr/>
              </p:nvSpPr>
              <p:spPr>
                <a:xfrm>
                  <a:off x="7274512" y="3668946"/>
                  <a:ext cx="110578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fr-CH" sz="16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fr-CH" sz="16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  <m:r>
                          <a:rPr lang="fr-CH" sz="16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686DEB0-A6ED-7D83-DC47-FFD5A4C970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4512" y="3668946"/>
                  <a:ext cx="1105786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1099" b="-1272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BB242A8-B322-61E4-9840-06C4F3C2BEC6}"/>
              </a:ext>
            </a:extLst>
          </p:cNvPr>
          <p:cNvGrpSpPr/>
          <p:nvPr/>
        </p:nvGrpSpPr>
        <p:grpSpPr>
          <a:xfrm>
            <a:off x="248193" y="3502453"/>
            <a:ext cx="11536890" cy="2972406"/>
            <a:chOff x="248193" y="3502453"/>
            <a:chExt cx="11536890" cy="29724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7AC53A3-7753-6F97-2A9B-A405BE680E52}"/>
                    </a:ext>
                  </a:extLst>
                </p:cNvPr>
                <p:cNvSpPr txBox="1"/>
                <p:nvPr/>
              </p:nvSpPr>
              <p:spPr>
                <a:xfrm>
                  <a:off x="827407" y="4635563"/>
                  <a:ext cx="1210446" cy="655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CH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altLang="zh-CN" sz="1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𝑙𝑝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77AC53A3-7753-6F97-2A9B-A405BE680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407" y="4635563"/>
                  <a:ext cx="1210446" cy="65569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547BBDB-3A41-BF0D-894A-F66C88529842}"/>
                    </a:ext>
                  </a:extLst>
                </p:cNvPr>
                <p:cNvSpPr txBox="1"/>
                <p:nvPr/>
              </p:nvSpPr>
              <p:spPr>
                <a:xfrm>
                  <a:off x="248193" y="5819167"/>
                  <a:ext cx="1695342" cy="655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CH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altLang="zh-CN" sz="1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𝑙𝑝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zh-CN" altLang="en-US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547BBDB-3A41-BF0D-894A-F66C885298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193" y="5819167"/>
                  <a:ext cx="1695342" cy="65569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B02EC94-4277-5A21-EB59-AE766FF6A2AE}"/>
                    </a:ext>
                  </a:extLst>
                </p:cNvPr>
                <p:cNvSpPr txBox="1"/>
                <p:nvPr/>
              </p:nvSpPr>
              <p:spPr>
                <a:xfrm>
                  <a:off x="9189328" y="5750075"/>
                  <a:ext cx="2595755" cy="655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CH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altLang="zh-CN" sz="1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𝑙𝑝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1600" baseline="300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func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p>
                                  <m:sSup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BB02EC94-4277-5A21-EB59-AE766FF6A2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9328" y="5750075"/>
                  <a:ext cx="2595755" cy="65569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C58A835-CE0A-7574-5DC6-6D5B65F3396C}"/>
                    </a:ext>
                  </a:extLst>
                </p:cNvPr>
                <p:cNvSpPr txBox="1"/>
                <p:nvPr/>
              </p:nvSpPr>
              <p:spPr>
                <a:xfrm>
                  <a:off x="1275906" y="3662688"/>
                  <a:ext cx="612402" cy="37427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8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altLang="zh-CN" sz="18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𝑙𝑝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7C58A835-CE0A-7574-5DC6-6D5B65F339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5906" y="3662688"/>
                  <a:ext cx="612402" cy="37427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28E2167-FD20-2EFC-946E-46483F080CB4}"/>
                    </a:ext>
                  </a:extLst>
                </p:cNvPr>
                <p:cNvSpPr txBox="1"/>
                <p:nvPr/>
              </p:nvSpPr>
              <p:spPr>
                <a:xfrm>
                  <a:off x="9395067" y="4579975"/>
                  <a:ext cx="2214918" cy="655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CH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altLang="zh-CN" sz="1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𝑙𝑝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1600" baseline="300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func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p>
                                  <m:sSup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F28E2167-FD20-2EFC-946E-46483F080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067" y="4579975"/>
                  <a:ext cx="2214918" cy="65569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B91559F-D3D0-1CB8-93C1-57AFCF869C14}"/>
                    </a:ext>
                  </a:extLst>
                </p:cNvPr>
                <p:cNvSpPr txBox="1"/>
                <p:nvPr/>
              </p:nvSpPr>
              <p:spPr>
                <a:xfrm>
                  <a:off x="9343552" y="3502453"/>
                  <a:ext cx="2287308" cy="6556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160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fr-CH" altLang="zh-CN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CH" altLang="zh-CN" sz="1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altLang="zh-CN" sz="160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𝑙𝑝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func>
                                  <m:func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altLang="zh-CN" sz="1600" baseline="300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func>
                                <m:r>
                                  <a:rPr lang="en-US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fr-CH" altLang="zh-CN" sz="160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sSup>
                                  <m:sSupPr>
                                    <m:ctrlPr>
                                      <a:rPr lang="fr-CH" altLang="zh-CN" sz="160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CH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altLang="zh-CN" sz="160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4B91559F-D3D0-1CB8-93C1-57AFCF869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552" y="3502453"/>
                  <a:ext cx="2287308" cy="65569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395A03F0-6F7E-4782-EA65-D0180514397B}"/>
              </a:ext>
            </a:extLst>
          </p:cNvPr>
          <p:cNvSpPr txBox="1"/>
          <p:nvPr/>
        </p:nvSpPr>
        <p:spPr>
          <a:xfrm>
            <a:off x="987259" y="2533753"/>
            <a:ext cx="5356387" cy="452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</a:pPr>
            <a:r>
              <a:rPr lang="en-US" sz="1600" b="1" dirty="0">
                <a:solidFill>
                  <a:srgbClr val="C00000"/>
                </a:solidFill>
              </a:rPr>
              <a:t>Q1</a:t>
            </a:r>
            <a:r>
              <a:rPr lang="en-US" sz="1600" dirty="0">
                <a:solidFill>
                  <a:srgbClr val="C00000"/>
                </a:solidFill>
              </a:rPr>
              <a:t>. Exist an efficient reduction for non poly-bounded LP?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567FDD1-A323-18EC-91D9-4EF707086AF7}"/>
              </a:ext>
            </a:extLst>
          </p:cNvPr>
          <p:cNvSpPr txBox="1"/>
          <p:nvPr/>
        </p:nvSpPr>
        <p:spPr>
          <a:xfrm>
            <a:off x="63210" y="4089821"/>
            <a:ext cx="221133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Q2. </a:t>
            </a:r>
            <a:r>
              <a:rPr lang="en-US" sz="1600" dirty="0">
                <a:solidFill>
                  <a:srgbClr val="C00000"/>
                </a:solidFill>
              </a:rPr>
              <a:t>Exist a strongly polynomial reduction?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3127470-AECE-2AE8-DEEC-4EA74971A327}"/>
              </a:ext>
            </a:extLst>
          </p:cNvPr>
          <p:cNvSpPr txBox="1"/>
          <p:nvPr/>
        </p:nvSpPr>
        <p:spPr>
          <a:xfrm>
            <a:off x="10685364" y="1224090"/>
            <a:ext cx="1616350" cy="16466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>
                <a:solidFill>
                  <a:srgbClr val="C00000"/>
                </a:solidFill>
              </a:rPr>
              <a:t>Q3. </a:t>
            </a:r>
            <a:r>
              <a:rPr lang="en-US" sz="1600" dirty="0">
                <a:solidFill>
                  <a:srgbClr val="C00000"/>
                </a:solidFill>
              </a:rPr>
              <a:t>We have dense LP -&gt; sparse 2CF,</a:t>
            </a:r>
          </a:p>
          <a:p>
            <a:pPr>
              <a:spcAft>
                <a:spcPts val="600"/>
              </a:spcAft>
            </a:pPr>
            <a:r>
              <a:rPr lang="en-US" sz="1600" dirty="0">
                <a:solidFill>
                  <a:srgbClr val="C00000"/>
                </a:solidFill>
              </a:rPr>
              <a:t>what about dense LP -&gt; dense 2CF? </a:t>
            </a:r>
          </a:p>
        </p:txBody>
      </p:sp>
      <p:sp>
        <p:nvSpPr>
          <p:cNvPr id="92" name="Left Brace 91">
            <a:extLst>
              <a:ext uri="{FF2B5EF4-FFF2-40B4-BE49-F238E27FC236}">
                <a16:creationId xmlns:a16="http://schemas.microsoft.com/office/drawing/2014/main" id="{230211B0-F8EA-D4DB-1242-C17FB1529ADC}"/>
              </a:ext>
            </a:extLst>
          </p:cNvPr>
          <p:cNvSpPr/>
          <p:nvPr/>
        </p:nvSpPr>
        <p:spPr>
          <a:xfrm>
            <a:off x="7411918" y="1845833"/>
            <a:ext cx="231606" cy="974895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5478E61-D1B4-E2E3-AAAF-91279B64206C}"/>
              </a:ext>
            </a:extLst>
          </p:cNvPr>
          <p:cNvSpPr txBox="1"/>
          <p:nvPr/>
        </p:nvSpPr>
        <p:spPr>
          <a:xfrm>
            <a:off x="4219552" y="4446831"/>
            <a:ext cx="258469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166812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89" grpId="0"/>
      <p:bldP spid="91" grpId="0"/>
      <p:bldP spid="9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ABE35-AAA3-1E4C-B439-FFF876BA8A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D0BA5-603B-1FB3-A125-B970AA8D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24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F2615D8-85A6-3CB6-B5B4-9D11B24F00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961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E6A13-6C49-7F4F-BD1E-374810788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Hardness of </a:t>
            </a:r>
            <a:r>
              <a:rPr lang="en-US" dirty="0"/>
              <a:t>t</a:t>
            </a:r>
            <a:r>
              <a:rPr lang="en-US" sz="4400" dirty="0"/>
              <a:t>wo-commodity Laplacians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600332-277E-5740-A9C7-9C689B99BE90}"/>
              </a:ext>
            </a:extLst>
          </p:cNvPr>
          <p:cNvSpPr/>
          <p:nvPr/>
        </p:nvSpPr>
        <p:spPr>
          <a:xfrm>
            <a:off x="602449" y="992314"/>
            <a:ext cx="10068179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State-of-the-art</a:t>
            </a:r>
            <a:r>
              <a:rPr lang="zh-CN" altLang="en-US" dirty="0"/>
              <a:t> </a:t>
            </a: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(LPs,</a:t>
            </a:r>
            <a:r>
              <a:rPr lang="zh-CN" altLang="en-US" dirty="0"/>
              <a:t> </a:t>
            </a:r>
            <a:r>
              <a:rPr lang="en-US" altLang="zh-CN" dirty="0"/>
              <a:t>maxflow)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Interior-Point-Method-based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Interior</a:t>
            </a:r>
            <a:r>
              <a:rPr lang="zh-CN" altLang="en-US" dirty="0"/>
              <a:t> </a:t>
            </a:r>
            <a:r>
              <a:rPr lang="en-US" altLang="zh-CN" dirty="0"/>
              <a:t>Point</a:t>
            </a:r>
            <a:r>
              <a:rPr lang="zh-CN" altLang="en-US" dirty="0"/>
              <a:t> </a:t>
            </a:r>
            <a:r>
              <a:rPr lang="en-US" altLang="zh-CN" dirty="0"/>
              <a:t>Methods (IPM):</a:t>
            </a:r>
            <a:r>
              <a:rPr lang="zh-CN" altLang="en-US" dirty="0"/>
              <a:t> </a:t>
            </a:r>
            <a:r>
              <a:rPr lang="en-US" altLang="zh-CN" dirty="0"/>
              <a:t>ways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solving</a:t>
            </a:r>
            <a:r>
              <a:rPr lang="zh-CN" altLang="en-US" dirty="0"/>
              <a:t> </a:t>
            </a:r>
            <a:r>
              <a:rPr lang="en-US" altLang="zh-CN" dirty="0"/>
              <a:t>convex</a:t>
            </a:r>
            <a:r>
              <a:rPr lang="zh-CN" altLang="en-US" dirty="0"/>
              <a:t> </a:t>
            </a:r>
            <a:r>
              <a:rPr lang="en-US" altLang="zh-CN" dirty="0"/>
              <a:t>optimization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via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sequence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</a:rPr>
              <a:t>Laplacians</a:t>
            </a:r>
            <a:r>
              <a:rPr lang="en-US" altLang="zh-CN" b="1" dirty="0"/>
              <a:t> </a:t>
            </a:r>
            <a:r>
              <a:rPr lang="en-US" altLang="zh-CN" dirty="0"/>
              <a:t>linear system: the linear equations that arise in IPM for maxflow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chemeClr val="accent1"/>
                </a:solidFill>
              </a:rPr>
              <a:t>2-commodity</a:t>
            </a:r>
            <a:r>
              <a:rPr lang="zh-CN" altLang="en-US" b="1" dirty="0">
                <a:solidFill>
                  <a:schemeClr val="accent1"/>
                </a:solidFill>
              </a:rPr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Laplacians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system: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equations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arise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IPM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2CF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49D3EC-8AC1-B842-B284-13FE68FBC986}"/>
              </a:ext>
            </a:extLst>
          </p:cNvPr>
          <p:cNvSpPr txBox="1"/>
          <p:nvPr/>
        </p:nvSpPr>
        <p:spPr>
          <a:xfrm>
            <a:off x="1053669" y="3429000"/>
            <a:ext cx="9439919" cy="10618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Theorem</a:t>
            </a:r>
            <a:r>
              <a:rPr lang="zh-CN" altLang="en-US" b="1" dirty="0"/>
              <a:t> </a:t>
            </a:r>
            <a:r>
              <a:rPr lang="en-US" altLang="zh-CN" b="1" dirty="0">
                <a:solidFill>
                  <a:schemeClr val="accent1"/>
                </a:solidFill>
              </a:rPr>
              <a:t>[Kyng-Zhang’17]</a:t>
            </a:r>
          </a:p>
          <a:p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b="1" dirty="0"/>
              <a:t>2-commodity</a:t>
            </a:r>
            <a:r>
              <a:rPr lang="zh-CN" altLang="en-US" b="1" dirty="0"/>
              <a:t> </a:t>
            </a:r>
            <a:r>
              <a:rPr lang="en-US" altLang="zh-CN" b="1" dirty="0"/>
              <a:t>Laplacians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quickly</a:t>
            </a:r>
            <a:r>
              <a:rPr lang="zh-CN" altLang="en-US" dirty="0"/>
              <a:t> </a:t>
            </a:r>
            <a:r>
              <a:rPr lang="en-US" altLang="zh-CN" dirty="0"/>
              <a:t>solve</a:t>
            </a:r>
            <a:r>
              <a:rPr lang="zh-CN" altLang="en-US" dirty="0"/>
              <a:t> </a:t>
            </a: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systems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matrix.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C678E-2868-5C47-3F80-E0DCF0DC8738}"/>
              </a:ext>
            </a:extLst>
          </p:cNvPr>
          <p:cNvSpPr txBox="1"/>
          <p:nvPr/>
        </p:nvSpPr>
        <p:spPr>
          <a:xfrm>
            <a:off x="602449" y="4808986"/>
            <a:ext cx="9891139" cy="133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/>
              <a:t>Implications: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Faster</a:t>
            </a:r>
            <a:r>
              <a:rPr lang="zh-CN" altLang="en-US" dirty="0"/>
              <a:t> </a:t>
            </a:r>
            <a:r>
              <a:rPr lang="en-US" altLang="zh-CN" dirty="0"/>
              <a:t>2CF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were</a:t>
            </a:r>
            <a:r>
              <a:rPr lang="zh-CN" altLang="en-US" dirty="0"/>
              <a:t> </a:t>
            </a:r>
            <a:r>
              <a:rPr lang="en-US" altLang="zh-CN" dirty="0"/>
              <a:t>unlikely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IPM-based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However,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remains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families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algorithms</a:t>
            </a:r>
            <a:r>
              <a:rPr lang="zh-CN" altLang="en-US" dirty="0"/>
              <a:t> </a:t>
            </a:r>
            <a:r>
              <a:rPr lang="en-US" altLang="zh-CN" dirty="0"/>
              <a:t>could</a:t>
            </a:r>
            <a:r>
              <a:rPr lang="zh-CN" altLang="en-US" dirty="0"/>
              <a:t> </a:t>
            </a:r>
            <a:r>
              <a:rPr lang="en-US" altLang="zh-CN" dirty="0"/>
              <a:t>succeed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3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285D-007D-EC37-06AF-A9F663AB0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entry assumption is mild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0BF41D-5E3D-D228-D2FF-E74E2E84F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49F9E1-8C1A-D5A4-C044-C01CBCE6B859}"/>
                  </a:ext>
                </a:extLst>
              </p:cNvPr>
              <p:cNvSpPr txBox="1"/>
              <p:nvPr/>
            </p:nvSpPr>
            <p:spPr>
              <a:xfrm>
                <a:off x="7803322" y="995377"/>
                <a:ext cx="3423478" cy="1242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We round by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num>
                      <m:den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down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endParaRPr lang="en-US" b="1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up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49F9E1-8C1A-D5A4-C044-C01CBCE6B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322" y="995377"/>
                <a:ext cx="3423478" cy="1242841"/>
              </a:xfrm>
              <a:prstGeom prst="rect">
                <a:avLst/>
              </a:prstGeom>
              <a:blipFill>
                <a:blip r:embed="rId3"/>
                <a:stretch>
                  <a:fillRect l="-1423" b="-68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E4821-4693-2DA3-251B-D53058D26D50}"/>
                  </a:ext>
                </a:extLst>
              </p:cNvPr>
              <p:cNvSpPr txBox="1"/>
              <p:nvPr/>
            </p:nvSpPr>
            <p:spPr>
              <a:xfrm>
                <a:off x="492997" y="1142181"/>
                <a:ext cx="3490997" cy="1059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err="1"/>
                  <a:t>polynomially</a:t>
                </a:r>
                <a:r>
                  <a:rPr lang="en-US" dirty="0"/>
                  <a:t>-bounded</a:t>
                </a:r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Magnitude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Polytope radius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2E4821-4693-2DA3-251B-D53058D26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97" y="1142181"/>
                <a:ext cx="3490997" cy="1059008"/>
              </a:xfrm>
              <a:prstGeom prst="rect">
                <a:avLst/>
              </a:prstGeom>
              <a:blipFill>
                <a:blip r:embed="rId4"/>
                <a:stretch>
                  <a:fillRect l="-1222" r="-1047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AA153B-96FF-0AEE-090B-0E220E63A664}"/>
                  </a:ext>
                </a:extLst>
              </p:cNvPr>
              <p:cNvSpPr txBox="1"/>
              <p:nvPr/>
            </p:nvSpPr>
            <p:spPr>
              <a:xfrm>
                <a:off x="838200" y="3798538"/>
                <a:ext cx="10771473" cy="24692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solution to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/3</m:t>
                    </m:r>
                  </m:oMath>
                </a14:m>
                <a:r>
                  <a:rPr lang="en-US" dirty="0"/>
                  <a:t> additive error.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also a solution to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additive error.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e>
                      </m:d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acc>
                        <m:accPr>
                          <m:chr m:val="̃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̃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𝜖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AA153B-96FF-0AEE-090B-0E220E63A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98538"/>
                <a:ext cx="10771473" cy="2469202"/>
              </a:xfrm>
              <a:prstGeom prst="rect">
                <a:avLst/>
              </a:prstGeom>
              <a:blipFill>
                <a:blip r:embed="rId5"/>
                <a:stretch>
                  <a:fillRect l="-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DF3290-557C-9D14-8058-448863C0B8F4}"/>
                  </a:ext>
                </a:extLst>
              </p:cNvPr>
              <p:cNvSpPr txBox="1"/>
              <p:nvPr/>
            </p:nvSpPr>
            <p:spPr>
              <a:xfrm>
                <a:off x="838200" y="2844677"/>
                <a:ext cx="10388600" cy="743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Since entries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has a </a:t>
                </a:r>
                <a:r>
                  <a:rPr lang="en-US" b="1" dirty="0"/>
                  <a:t>logarithmic number of bits</a:t>
                </a:r>
                <a:r>
                  <a:rPr lang="en-US" dirty="0"/>
                  <a:t>, we can </a:t>
                </a:r>
                <a:r>
                  <a:rPr lang="en-US" b="1" dirty="0"/>
                  <a:t>scale</a:t>
                </a:r>
                <a:r>
                  <a:rPr lang="en-US" dirty="0"/>
                  <a:t> all of them to </a:t>
                </a:r>
                <a:r>
                  <a:rPr lang="en-US" b="1" dirty="0" err="1"/>
                  <a:t>polynomially</a:t>
                </a:r>
                <a:r>
                  <a:rPr lang="en-US" b="1" dirty="0"/>
                  <a:t>-bounded integers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2DF3290-557C-9D14-8058-448863C0B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677"/>
                <a:ext cx="10388600" cy="743922"/>
              </a:xfrm>
              <a:prstGeom prst="rect">
                <a:avLst/>
              </a:prstGeom>
              <a:blipFill>
                <a:blip r:embed="rId6"/>
                <a:stretch>
                  <a:fillRect l="-528" b="-12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67EFC7-8700-D929-BF5A-43A8D770FC09}"/>
                  </a:ext>
                </a:extLst>
              </p:cNvPr>
              <p:cNvSpPr txBox="1"/>
              <p:nvPr/>
            </p:nvSpPr>
            <p:spPr>
              <a:xfrm>
                <a:off x="4756036" y="1130222"/>
                <a:ext cx="2000363" cy="110799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4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br>
                  <a:rPr lang="en-US" altLang="zh-CN" sz="2400" b="0" dirty="0"/>
                </a:br>
                <a:r>
                  <a:rPr lang="en-US" altLang="zh-CN" sz="24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4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400" b="0" dirty="0"/>
              </a:p>
              <a:p>
                <a:r>
                  <a:rPr lang="en-US" altLang="zh-CN" sz="2400" b="1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4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67EFC7-8700-D929-BF5A-43A8D770F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036" y="1130222"/>
                <a:ext cx="2000363" cy="1107996"/>
              </a:xfrm>
              <a:prstGeom prst="rect">
                <a:avLst/>
              </a:prstGeom>
              <a:blipFill>
                <a:blip r:embed="rId7"/>
                <a:stretch>
                  <a:fillRect b="-3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33CE4C-3A72-D049-E8BD-2ED79BF3DA55}"/>
                  </a:ext>
                </a:extLst>
              </p:cNvPr>
              <p:cNvSpPr txBox="1"/>
              <p:nvPr/>
            </p:nvSpPr>
            <p:spPr>
              <a:xfrm>
                <a:off x="7040979" y="2355948"/>
                <a:ext cx="4948163" cy="3837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feasible, then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̃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feasible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A33CE4C-3A72-D049-E8BD-2ED79BF3D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979" y="2355948"/>
                <a:ext cx="4948163" cy="383759"/>
              </a:xfrm>
              <a:prstGeom prst="rect">
                <a:avLst/>
              </a:prstGeom>
              <a:blipFill>
                <a:blip r:embed="rId8"/>
                <a:stretch>
                  <a:fillRect l="-985" t="-6349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16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822168B7-4351-F206-3590-8065BB7DD19D}"/>
              </a:ext>
            </a:extLst>
          </p:cNvPr>
          <p:cNvGrpSpPr/>
          <p:nvPr/>
        </p:nvGrpSpPr>
        <p:grpSpPr>
          <a:xfrm>
            <a:off x="2224355" y="3566198"/>
            <a:ext cx="9300298" cy="2570943"/>
            <a:chOff x="2224355" y="3566198"/>
            <a:chExt cx="9300298" cy="25709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EB811DB-8CCB-6D27-746B-FBA741C13CE8}"/>
                    </a:ext>
                  </a:extLst>
                </p:cNvPr>
                <p:cNvSpPr txBox="1"/>
                <p:nvPr/>
              </p:nvSpPr>
              <p:spPr>
                <a:xfrm>
                  <a:off x="2224355" y="5798587"/>
                  <a:ext cx="411206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1"/>
                      </a:solidFill>
                    </a:rPr>
                    <a:t>selective for commodity </a:t>
                  </a:r>
                  <a14:m>
                    <m:oMath xmlns:m="http://schemas.openxmlformats.org/officeDocument/2006/math">
                      <m:r>
                        <a:rPr lang="en-US" sz="1600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600" dirty="0">
                      <a:solidFill>
                        <a:schemeClr val="accent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EB811DB-8CCB-6D27-746B-FBA741C13C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4355" y="5798587"/>
                  <a:ext cx="4112060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89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09FFD58-C6E1-5FAC-757D-A32CDC81EA1C}"/>
                    </a:ext>
                  </a:extLst>
                </p:cNvPr>
                <p:cNvSpPr txBox="1"/>
                <p:nvPr/>
              </p:nvSpPr>
              <p:spPr>
                <a:xfrm>
                  <a:off x="5362228" y="3566198"/>
                  <a:ext cx="356137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/>
                    <a:t>fixed flow: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309FFD58-C6E1-5FAC-757D-A32CDC81E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2228" y="3566198"/>
                  <a:ext cx="3561374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027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3B3B8C5-518D-1C94-B508-38DE2731EBE1}"/>
                    </a:ext>
                  </a:extLst>
                </p:cNvPr>
                <p:cNvSpPr txBox="1"/>
                <p:nvPr/>
              </p:nvSpPr>
              <p:spPr>
                <a:xfrm>
                  <a:off x="7610146" y="5757419"/>
                  <a:ext cx="391450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dirty="0">
                      <a:solidFill>
                        <a:schemeClr val="accent6"/>
                      </a:solidFill>
                    </a:rPr>
                    <a:t>selective for commodity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600" dirty="0">
                      <a:solidFill>
                        <a:schemeClr val="accent6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1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B3B3B8C5-518D-1C94-B508-38DE2731E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0146" y="5757419"/>
                  <a:ext cx="3914507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778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F5598768-5FB3-3D43-AE53-214D99E46BE5}"/>
              </a:ext>
            </a:extLst>
          </p:cNvPr>
          <p:cNvSpPr/>
          <p:nvPr/>
        </p:nvSpPr>
        <p:spPr>
          <a:xfrm>
            <a:off x="3641575" y="4087501"/>
            <a:ext cx="182880" cy="182880"/>
          </a:xfrm>
          <a:prstGeom prst="ellipse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787A81-BEB1-5C1E-13EC-0831BB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SFF </a:t>
            </a:r>
            <a:r>
              <a:rPr lang="en-US" dirty="0">
                <a:sym typeface="Wingdings" panose="05000000000000000000" pitchFamily="2" charset="2"/>
              </a:rPr>
              <a:t> FHF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43FFA-0CB5-F66E-96EF-1FE5FE93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266D69-12AB-D94C-62F4-0B5A779A4576}"/>
              </a:ext>
            </a:extLst>
          </p:cNvPr>
          <p:cNvGrpSpPr/>
          <p:nvPr/>
        </p:nvGrpSpPr>
        <p:grpSpPr>
          <a:xfrm>
            <a:off x="2421067" y="1595378"/>
            <a:ext cx="8776804" cy="336483"/>
            <a:chOff x="703204" y="2098976"/>
            <a:chExt cx="8776804" cy="33648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7575C46-7F85-073E-3C41-DA65F2F2DBBC}"/>
                    </a:ext>
                  </a:extLst>
                </p:cNvPr>
                <p:cNvSpPr/>
                <p:nvPr/>
              </p:nvSpPr>
              <p:spPr>
                <a:xfrm>
                  <a:off x="703204" y="210597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7575C46-7F85-073E-3C41-DA65F2F2DB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04" y="2105975"/>
                  <a:ext cx="329484" cy="32948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49137E-B626-01E0-51A7-7A7C75DA70F9}"/>
                    </a:ext>
                  </a:extLst>
                </p:cNvPr>
                <p:cNvSpPr/>
                <p:nvPr/>
              </p:nvSpPr>
              <p:spPr>
                <a:xfrm>
                  <a:off x="3002104" y="2098976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949137E-B626-01E0-51A7-7A7C75DA70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04" y="2098976"/>
                  <a:ext cx="329484" cy="32948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7854FC6-E95D-1A1C-272F-03FA6C03124E}"/>
                    </a:ext>
                  </a:extLst>
                </p:cNvPr>
                <p:cNvSpPr/>
                <p:nvPr/>
              </p:nvSpPr>
              <p:spPr>
                <a:xfrm>
                  <a:off x="6745295" y="2098976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7854FC6-E95D-1A1C-272F-03FA6C0312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295" y="2098976"/>
                  <a:ext cx="329484" cy="329484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02EEFCB-BF55-7B99-162C-86A0C46BDD61}"/>
                    </a:ext>
                  </a:extLst>
                </p:cNvPr>
                <p:cNvSpPr/>
                <p:nvPr/>
              </p:nvSpPr>
              <p:spPr>
                <a:xfrm>
                  <a:off x="9150524" y="2102610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02EEFCB-BF55-7B99-162C-86A0C46BDD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0524" y="2102610"/>
                  <a:ext cx="329484" cy="32948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18BB19-D7AB-F230-B03C-B8B3D21778FE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1032688" y="2263718"/>
              <a:ext cx="1969416" cy="699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4E41056-7E80-5B71-2974-2C2A1422D13C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074779" y="2263718"/>
              <a:ext cx="2075745" cy="363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163890D-F07C-EDFD-03F0-8382929CE560}"/>
              </a:ext>
            </a:extLst>
          </p:cNvPr>
          <p:cNvGrpSpPr/>
          <p:nvPr/>
        </p:nvGrpSpPr>
        <p:grpSpPr>
          <a:xfrm>
            <a:off x="2463599" y="4003003"/>
            <a:ext cx="8744213" cy="1644270"/>
            <a:chOff x="2463599" y="4003003"/>
            <a:chExt cx="8744213" cy="1644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41B47F-B50D-556E-C833-BCC30FCDA9C9}"/>
                    </a:ext>
                  </a:extLst>
                </p:cNvPr>
                <p:cNvSpPr/>
                <p:nvPr/>
              </p:nvSpPr>
              <p:spPr>
                <a:xfrm>
                  <a:off x="2463599" y="4009222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F41B47F-B50D-556E-C833-BCC30FCDA9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3599" y="4009222"/>
                  <a:ext cx="329484" cy="32948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D73655-6761-0340-6F6B-46BB4A29E279}"/>
                    </a:ext>
                  </a:extLst>
                </p:cNvPr>
                <p:cNvSpPr/>
                <p:nvPr/>
              </p:nvSpPr>
              <p:spPr>
                <a:xfrm>
                  <a:off x="5634725" y="401156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E0D73655-6761-0340-6F6B-46BB4A29E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725" y="4011565"/>
                  <a:ext cx="329484" cy="32948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3DF05B1-7A4B-448C-31E6-C632AEE8B04C}"/>
                    </a:ext>
                  </a:extLst>
                </p:cNvPr>
                <p:cNvSpPr/>
                <p:nvPr/>
              </p:nvSpPr>
              <p:spPr>
                <a:xfrm>
                  <a:off x="7571265" y="4004142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3DF05B1-7A4B-448C-31E6-C632AEE8B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1265" y="4004142"/>
                  <a:ext cx="329484" cy="32948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263AEDF-FE75-5481-6271-032D88DA60C7}"/>
                    </a:ext>
                  </a:extLst>
                </p:cNvPr>
                <p:cNvSpPr/>
                <p:nvPr/>
              </p:nvSpPr>
              <p:spPr>
                <a:xfrm>
                  <a:off x="10878328" y="4003003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7263AEDF-FE75-5481-6271-032D88DA60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8328" y="4003003"/>
                  <a:ext cx="329484" cy="329484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9C2A6C6-C254-1C8A-ACD8-6A60B316E526}"/>
                </a:ext>
              </a:extLst>
            </p:cNvPr>
            <p:cNvCxnSpPr>
              <a:cxnSpLocks/>
              <a:stCxn id="12" idx="6"/>
              <a:endCxn id="55" idx="2"/>
            </p:cNvCxnSpPr>
            <p:nvPr/>
          </p:nvCxnSpPr>
          <p:spPr>
            <a:xfrm>
              <a:off x="2793083" y="4173964"/>
              <a:ext cx="848492" cy="49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441D0B4-7053-707C-4E7E-CE9C199A7C4B}"/>
                </a:ext>
              </a:extLst>
            </p:cNvPr>
            <p:cNvCxnSpPr>
              <a:cxnSpLocks/>
              <a:stCxn id="14" idx="6"/>
              <a:endCxn id="22" idx="2"/>
            </p:cNvCxnSpPr>
            <p:nvPr/>
          </p:nvCxnSpPr>
          <p:spPr>
            <a:xfrm flipV="1">
              <a:off x="7900749" y="4168626"/>
              <a:ext cx="981945" cy="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FA70D8B-4B15-E7CA-D79C-E9A21D63B0AC}"/>
                </a:ext>
              </a:extLst>
            </p:cNvPr>
            <p:cNvSpPr/>
            <p:nvPr/>
          </p:nvSpPr>
          <p:spPr>
            <a:xfrm>
              <a:off x="4571474" y="4082552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F3E8CF8-FB4B-BA31-A95F-64E67F422553}"/>
                    </a:ext>
                  </a:extLst>
                </p:cNvPr>
                <p:cNvSpPr/>
                <p:nvPr/>
              </p:nvSpPr>
              <p:spPr>
                <a:xfrm>
                  <a:off x="3572788" y="5269537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baseline="30000" dirty="0"/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F3E8CF8-FB4B-BA31-A95F-64E67F4225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788" y="5269537"/>
                  <a:ext cx="329484" cy="329484"/>
                </a:xfrm>
                <a:prstGeom prst="ellipse">
                  <a:avLst/>
                </a:prstGeom>
                <a:blipFill>
                  <a:blip r:embed="rId14"/>
                  <a:stretch>
                    <a:fillRect l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234E491-89E7-55D4-4760-A74AC7795608}"/>
                    </a:ext>
                  </a:extLst>
                </p:cNvPr>
                <p:cNvSpPr/>
                <p:nvPr/>
              </p:nvSpPr>
              <p:spPr>
                <a:xfrm>
                  <a:off x="9784753" y="5317789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baseline="30000" dirty="0"/>
                </a:p>
              </p:txBody>
            </p:sp>
          </mc:Choice>
          <mc:Fallback xmlns=""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6234E491-89E7-55D4-4760-A74AC7795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4753" y="5317789"/>
                  <a:ext cx="329484" cy="329484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D255C47-3C9A-2F64-040D-CF4B7E318461}"/>
                </a:ext>
              </a:extLst>
            </p:cNvPr>
            <p:cNvSpPr/>
            <p:nvPr/>
          </p:nvSpPr>
          <p:spPr>
            <a:xfrm>
              <a:off x="8882694" y="4077186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95D3EB5-0874-8A14-654A-38F10C9CE72E}"/>
                </a:ext>
              </a:extLst>
            </p:cNvPr>
            <p:cNvSpPr/>
            <p:nvPr/>
          </p:nvSpPr>
          <p:spPr>
            <a:xfrm>
              <a:off x="9864435" y="4078315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DD29DC-A9AF-500A-6B24-3457073A9560}"/>
                </a:ext>
              </a:extLst>
            </p:cNvPr>
            <p:cNvCxnSpPr>
              <a:cxnSpLocks/>
              <a:stCxn id="20" idx="0"/>
              <a:endCxn id="55" idx="4"/>
            </p:cNvCxnSpPr>
            <p:nvPr/>
          </p:nvCxnSpPr>
          <p:spPr>
            <a:xfrm flipH="1" flipV="1">
              <a:off x="3733015" y="4270381"/>
              <a:ext cx="4515" cy="9991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BC6651C-131F-8708-9944-15D18E8AFCB0}"/>
                </a:ext>
              </a:extLst>
            </p:cNvPr>
            <p:cNvCxnSpPr>
              <a:cxnSpLocks/>
              <a:stCxn id="23" idx="4"/>
              <a:endCxn id="21" idx="0"/>
            </p:cNvCxnSpPr>
            <p:nvPr/>
          </p:nvCxnSpPr>
          <p:spPr>
            <a:xfrm flipH="1">
              <a:off x="9949495" y="4261195"/>
              <a:ext cx="6380" cy="1056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Curved 37">
              <a:extLst>
                <a:ext uri="{FF2B5EF4-FFF2-40B4-BE49-F238E27FC236}">
                  <a16:creationId xmlns:a16="http://schemas.microsoft.com/office/drawing/2014/main" id="{25A2CD80-8F53-1484-440D-040C109BA383}"/>
                </a:ext>
              </a:extLst>
            </p:cNvPr>
            <p:cNvCxnSpPr>
              <a:cxnSpLocks/>
              <a:stCxn id="19" idx="4"/>
              <a:endCxn id="22" idx="4"/>
            </p:cNvCxnSpPr>
            <p:nvPr/>
          </p:nvCxnSpPr>
          <p:spPr>
            <a:xfrm rot="5400000" flipH="1" flipV="1">
              <a:off x="6815841" y="2107139"/>
              <a:ext cx="5366" cy="4311220"/>
            </a:xfrm>
            <a:prstGeom prst="bentConnector3">
              <a:avLst>
                <a:gd name="adj1" fmla="val -42601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102B1C4-7B89-78EE-D60F-7ECBF1779BB3}"/>
                </a:ext>
              </a:extLst>
            </p:cNvPr>
            <p:cNvCxnSpPr>
              <a:cxnSpLocks/>
              <a:stCxn id="19" idx="6"/>
              <a:endCxn id="13" idx="2"/>
            </p:cNvCxnSpPr>
            <p:nvPr/>
          </p:nvCxnSpPr>
          <p:spPr>
            <a:xfrm>
              <a:off x="4754354" y="4173992"/>
              <a:ext cx="880371" cy="2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D11B1FC-C168-7F73-F973-A8FF8B9CB597}"/>
                </a:ext>
              </a:extLst>
            </p:cNvPr>
            <p:cNvCxnSpPr>
              <a:cxnSpLocks/>
              <a:stCxn id="55" idx="6"/>
              <a:endCxn id="19" idx="2"/>
            </p:cNvCxnSpPr>
            <p:nvPr/>
          </p:nvCxnSpPr>
          <p:spPr>
            <a:xfrm flipV="1">
              <a:off x="3824455" y="4173992"/>
              <a:ext cx="747019" cy="494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532EEE-388A-1B39-5B9B-4FE3E2A66F5E}"/>
                </a:ext>
              </a:extLst>
            </p:cNvPr>
            <p:cNvCxnSpPr>
              <a:cxnSpLocks/>
              <a:stCxn id="22" idx="6"/>
              <a:endCxn id="23" idx="2"/>
            </p:cNvCxnSpPr>
            <p:nvPr/>
          </p:nvCxnSpPr>
          <p:spPr>
            <a:xfrm>
              <a:off x="9065574" y="4168626"/>
              <a:ext cx="798861" cy="1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9B19BC5-2D5C-96B0-E2EB-20B8E5AEA761}"/>
                </a:ext>
              </a:extLst>
            </p:cNvPr>
            <p:cNvCxnSpPr>
              <a:cxnSpLocks/>
              <a:stCxn id="23" idx="6"/>
              <a:endCxn id="15" idx="2"/>
            </p:cNvCxnSpPr>
            <p:nvPr/>
          </p:nvCxnSpPr>
          <p:spPr>
            <a:xfrm flipV="1">
              <a:off x="10047315" y="4167745"/>
              <a:ext cx="831013" cy="2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502C6-67E0-28B3-AF21-02BD7919762D}"/>
                  </a:ext>
                </a:extLst>
              </p:cNvPr>
              <p:cNvSpPr txBox="1"/>
              <p:nvPr/>
            </p:nvSpPr>
            <p:spPr>
              <a:xfrm>
                <a:off x="3960782" y="3888851"/>
                <a:ext cx="4192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FA502C6-67E0-28B3-AF21-02BD79197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782" y="3888851"/>
                <a:ext cx="41922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F34D15-6FE7-3251-8555-BDEF7BB34E04}"/>
                  </a:ext>
                </a:extLst>
              </p:cNvPr>
              <p:cNvSpPr txBox="1"/>
              <p:nvPr/>
            </p:nvSpPr>
            <p:spPr>
              <a:xfrm>
                <a:off x="9035979" y="3849837"/>
                <a:ext cx="823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EF34D15-6FE7-3251-8555-BDEF7BB34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979" y="3849837"/>
                <a:ext cx="82387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87D81C-DBF5-093E-D90F-FC3944DF9D76}"/>
                  </a:ext>
                </a:extLst>
              </p:cNvPr>
              <p:cNvSpPr txBox="1"/>
              <p:nvPr/>
            </p:nvSpPr>
            <p:spPr>
              <a:xfrm>
                <a:off x="3007891" y="3797985"/>
                <a:ext cx="471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E87D81C-DBF5-093E-D90F-FC3944DF9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891" y="3797985"/>
                <a:ext cx="471603" cy="307777"/>
              </a:xfrm>
              <a:prstGeom prst="rect">
                <a:avLst/>
              </a:prstGeom>
              <a:blipFill>
                <a:blip r:embed="rId18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FAEF64-6051-7DAD-915D-222305A4BFF9}"/>
                  </a:ext>
                </a:extLst>
              </p:cNvPr>
              <p:cNvSpPr txBox="1"/>
              <p:nvPr/>
            </p:nvSpPr>
            <p:spPr>
              <a:xfrm>
                <a:off x="4951715" y="3781939"/>
                <a:ext cx="471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BFAEF64-6051-7DAD-915D-222305A4B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715" y="3781939"/>
                <a:ext cx="471603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33DB46-8C81-D3B3-A594-F2422236A649}"/>
                  </a:ext>
                </a:extLst>
              </p:cNvPr>
              <p:cNvSpPr txBox="1"/>
              <p:nvPr/>
            </p:nvSpPr>
            <p:spPr>
              <a:xfrm>
                <a:off x="8120777" y="3781939"/>
                <a:ext cx="471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33DB46-8C81-D3B3-A594-F2422236A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777" y="3781939"/>
                <a:ext cx="471603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A7EF0-2DAF-A71D-1FB2-69C81115FAD0}"/>
                  </a:ext>
                </a:extLst>
              </p:cNvPr>
              <p:cNvSpPr txBox="1"/>
              <p:nvPr/>
            </p:nvSpPr>
            <p:spPr>
              <a:xfrm>
                <a:off x="10160090" y="3781939"/>
                <a:ext cx="471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70A7EF0-2DAF-A71D-1FB2-69C81115F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90" y="3781939"/>
                <a:ext cx="471603" cy="307777"/>
              </a:xfrm>
              <a:prstGeom prst="rect">
                <a:avLst/>
              </a:prstGeom>
              <a:blipFill>
                <a:blip r:embed="rId2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8204F5-C6AC-A16A-852C-095F33C6E3F5}"/>
                  </a:ext>
                </a:extLst>
              </p:cNvPr>
              <p:cNvSpPr txBox="1"/>
              <p:nvPr/>
            </p:nvSpPr>
            <p:spPr>
              <a:xfrm>
                <a:off x="9943894" y="4645473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78204F5-C6AC-A16A-852C-095F33C6E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3894" y="4645473"/>
                <a:ext cx="471604" cy="307777"/>
              </a:xfrm>
              <a:prstGeom prst="rect">
                <a:avLst/>
              </a:prstGeom>
              <a:blipFill>
                <a:blip r:embed="rId2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D297B7-8E59-88E8-ED1B-0E5354C8EE40}"/>
                  </a:ext>
                </a:extLst>
              </p:cNvPr>
              <p:cNvSpPr txBox="1"/>
              <p:nvPr/>
            </p:nvSpPr>
            <p:spPr>
              <a:xfrm>
                <a:off x="6581119" y="4572297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2D297B7-8E59-88E8-ED1B-0E5354C8E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19" y="4572297"/>
                <a:ext cx="471604" cy="307777"/>
              </a:xfrm>
              <a:prstGeom prst="rect">
                <a:avLst/>
              </a:prstGeom>
              <a:blipFill>
                <a:blip r:embed="rId22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228A53-5BDF-724C-F757-4D1117BCE0E8}"/>
                  </a:ext>
                </a:extLst>
              </p:cNvPr>
              <p:cNvSpPr txBox="1"/>
              <p:nvPr/>
            </p:nvSpPr>
            <p:spPr>
              <a:xfrm>
                <a:off x="3262291" y="4645704"/>
                <a:ext cx="471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228A53-5BDF-724C-F757-4D1117BCE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291" y="4645704"/>
                <a:ext cx="471604" cy="307777"/>
              </a:xfrm>
              <a:prstGeom prst="rect">
                <a:avLst/>
              </a:prstGeom>
              <a:blipFill>
                <a:blip r:embed="rId21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2">
                <a:extLst>
                  <a:ext uri="{FF2B5EF4-FFF2-40B4-BE49-F238E27FC236}">
                    <a16:creationId xmlns:a16="http://schemas.microsoft.com/office/drawing/2014/main" id="{522CA85E-00C1-CF27-6E27-ABF42A682725}"/>
                  </a:ext>
                </a:extLst>
              </p:cNvPr>
              <p:cNvSpPr/>
              <p:nvPr/>
            </p:nvSpPr>
            <p:spPr>
              <a:xfrm>
                <a:off x="768195" y="4298509"/>
                <a:ext cx="1442792" cy="947488"/>
              </a:xfrm>
              <a:prstGeom prst="round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SFF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altLang="zh-CN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43" name="Rounded Rectangle 2">
                <a:extLst>
                  <a:ext uri="{FF2B5EF4-FFF2-40B4-BE49-F238E27FC236}">
                    <a16:creationId xmlns:a16="http://schemas.microsoft.com/office/drawing/2014/main" id="{522CA85E-00C1-CF27-6E27-ABF42A6827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5" y="4298509"/>
                <a:ext cx="1442792" cy="947488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ounded Rectangle 2">
                <a:extLst>
                  <a:ext uri="{FF2B5EF4-FFF2-40B4-BE49-F238E27FC236}">
                    <a16:creationId xmlns:a16="http://schemas.microsoft.com/office/drawing/2014/main" id="{B4D03C69-BC27-046B-46F3-7B20E3AACACA}"/>
                  </a:ext>
                </a:extLst>
              </p:cNvPr>
              <p:cNvSpPr/>
              <p:nvPr/>
            </p:nvSpPr>
            <p:spPr>
              <a:xfrm>
                <a:off x="768195" y="1274617"/>
                <a:ext cx="1442792" cy="985003"/>
              </a:xfrm>
              <a:prstGeom prst="roundRect">
                <a:avLst/>
              </a:prstGeom>
              <a:solidFill>
                <a:schemeClr val="accent5">
                  <a:alpha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</a:rPr>
                  <a:t>FHF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/>
              </a:p>
            </p:txBody>
          </p:sp>
        </mc:Choice>
        <mc:Fallback xmlns="">
          <p:sp>
            <p:nvSpPr>
              <p:cNvPr id="44" name="Rounded Rectangle 2">
                <a:extLst>
                  <a:ext uri="{FF2B5EF4-FFF2-40B4-BE49-F238E27FC236}">
                    <a16:creationId xmlns:a16="http://schemas.microsoft.com/office/drawing/2014/main" id="{B4D03C69-BC27-046B-46F3-7B20E3AACA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5" y="1274617"/>
                <a:ext cx="1442792" cy="985003"/>
              </a:xfrm>
              <a:prstGeom prst="round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3AAC1B1-B94D-D40E-A3FF-359FB935124D}"/>
              </a:ext>
            </a:extLst>
          </p:cNvPr>
          <p:cNvGrpSpPr/>
          <p:nvPr/>
        </p:nvGrpSpPr>
        <p:grpSpPr>
          <a:xfrm>
            <a:off x="2801108" y="4166676"/>
            <a:ext cx="8085245" cy="8994"/>
            <a:chOff x="2767971" y="3445788"/>
            <a:chExt cx="8085245" cy="8994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A562703-5458-D176-18DA-F8E26547F1E3}"/>
                </a:ext>
              </a:extLst>
            </p:cNvPr>
            <p:cNvCxnSpPr>
              <a:cxnSpLocks/>
            </p:cNvCxnSpPr>
            <p:nvPr/>
          </p:nvCxnSpPr>
          <p:spPr>
            <a:xfrm>
              <a:off x="2767971" y="3452007"/>
              <a:ext cx="845737" cy="277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ABA4902-F8A7-6277-990A-6CF2E7E074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637" y="3446669"/>
              <a:ext cx="981945" cy="25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D13E800-2D44-02C4-FE41-23711AFCF275}"/>
                </a:ext>
              </a:extLst>
            </p:cNvPr>
            <p:cNvCxnSpPr>
              <a:cxnSpLocks/>
            </p:cNvCxnSpPr>
            <p:nvPr/>
          </p:nvCxnSpPr>
          <p:spPr>
            <a:xfrm>
              <a:off x="4729242" y="3452035"/>
              <a:ext cx="880371" cy="231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7ECB190-3A80-4069-FB92-2A9A57494B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2203" y="3445788"/>
              <a:ext cx="831013" cy="2010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A10296C-F44D-A1AE-C72F-51F50451FF63}"/>
              </a:ext>
            </a:extLst>
          </p:cNvPr>
          <p:cNvGrpSpPr/>
          <p:nvPr/>
        </p:nvGrpSpPr>
        <p:grpSpPr>
          <a:xfrm>
            <a:off x="3734958" y="4255950"/>
            <a:ext cx="6224394" cy="1060243"/>
            <a:chOff x="3692196" y="3535589"/>
            <a:chExt cx="6224394" cy="106024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5A371D-EC7E-EE16-8CC4-F9C0CF1E35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2196" y="3535589"/>
              <a:ext cx="7270" cy="1001358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93FFBAB-7E4B-BB5F-B61F-5B0BD2E6B1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10210" y="3539238"/>
              <a:ext cx="6380" cy="1056594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Connector: Curved 37">
              <a:extLst>
                <a:ext uri="{FF2B5EF4-FFF2-40B4-BE49-F238E27FC236}">
                  <a16:creationId xmlns:a16="http://schemas.microsoft.com/office/drawing/2014/main" id="{F3C267EA-AF2A-8C30-0041-2C473CBCD57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64864" y="1385182"/>
              <a:ext cx="5366" cy="4311220"/>
            </a:xfrm>
            <a:prstGeom prst="bentConnector3">
              <a:avLst>
                <a:gd name="adj1" fmla="val -4260157"/>
              </a:avLst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Down Arrow 5">
            <a:extLst>
              <a:ext uri="{FF2B5EF4-FFF2-40B4-BE49-F238E27FC236}">
                <a16:creationId xmlns:a16="http://schemas.microsoft.com/office/drawing/2014/main" id="{8F5DE58D-2490-E1C9-6E04-75EC7CB16214}"/>
              </a:ext>
            </a:extLst>
          </p:cNvPr>
          <p:cNvSpPr/>
          <p:nvPr/>
        </p:nvSpPr>
        <p:spPr>
          <a:xfrm rot="10800000">
            <a:off x="1401031" y="2796368"/>
            <a:ext cx="161959" cy="86162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BA9680A-7E50-89BD-A160-972DBDA1895D}"/>
              </a:ext>
            </a:extLst>
          </p:cNvPr>
          <p:cNvGrpSpPr/>
          <p:nvPr/>
        </p:nvGrpSpPr>
        <p:grpSpPr>
          <a:xfrm>
            <a:off x="2196789" y="3040282"/>
            <a:ext cx="9374135" cy="3371520"/>
            <a:chOff x="2196789" y="3040282"/>
            <a:chExt cx="9374135" cy="3371520"/>
          </a:xfrm>
          <a:solidFill>
            <a:schemeClr val="bg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2C5EE3C-EDD2-0994-A1EB-D58AAC1291B5}"/>
                    </a:ext>
                  </a:extLst>
                </p:cNvPr>
                <p:cNvSpPr txBox="1"/>
                <p:nvPr/>
              </p:nvSpPr>
              <p:spPr>
                <a:xfrm>
                  <a:off x="2196789" y="5759294"/>
                  <a:ext cx="3653765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strike="sngStrike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selective for commodity </a:t>
                  </a:r>
                  <a14:m>
                    <m:oMath xmlns:m="http://schemas.openxmlformats.org/officeDocument/2006/math">
                      <m:r>
                        <a:rPr lang="en-US" sz="1600" b="0" i="0" strike="sngStrike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1600" strike="sngStrike" dirty="0"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trike="sngStrike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trike="sngStrike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trike="sngStrike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0" i="1" strike="sngStrike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trike="sngStrike" smtClean="0">
                              <a:solidFill>
                                <a:schemeClr val="accent1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trike="sngStrike" smtClean="0">
                          <a:solidFill>
                            <a:schemeClr val="accent1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1600" strike="sngStrike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2C5EE3C-EDD2-0994-A1EB-D58AAC129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6789" y="5759294"/>
                  <a:ext cx="3653765" cy="338554"/>
                </a:xfrm>
                <a:prstGeom prst="rect">
                  <a:avLst/>
                </a:prstGeom>
                <a:blipFill>
                  <a:blip r:embed="rId25"/>
                  <a:stretch>
                    <a:fillRect l="-833"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3368D5C-C47A-FED0-AD0C-1CB3BC1A85B6}"/>
                    </a:ext>
                  </a:extLst>
                </p:cNvPr>
                <p:cNvSpPr txBox="1"/>
                <p:nvPr/>
              </p:nvSpPr>
              <p:spPr>
                <a:xfrm>
                  <a:off x="5309381" y="3554577"/>
                  <a:ext cx="3144615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strike="sngStrike" dirty="0">
                      <a:solidFill>
                        <a:schemeClr val="bg2">
                          <a:lumMod val="90000"/>
                        </a:schemeClr>
                      </a:solidFill>
                    </a:rPr>
                    <a:t>fixed flow: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trike="sngStrike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trike="sngStrike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trike="sngStrike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b="0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trike="sng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600" b="1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sz="1600" b="0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b="0" i="1" strike="sng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trike="sngStrike" smtClean="0">
                          <a:solidFill>
                            <a:schemeClr val="bg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sz="1600" b="0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trike="sngStrike" smtClean="0">
                              <a:solidFill>
                                <a:schemeClr val="bg2">
                                  <a:lumMod val="9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a14:m>
                  <a:endParaRPr lang="en-US" sz="1600" strike="sngStrike" dirty="0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3368D5C-C47A-FED0-AD0C-1CB3BC1A85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9381" y="3554577"/>
                  <a:ext cx="3144615" cy="338554"/>
                </a:xfrm>
                <a:prstGeom prst="rect">
                  <a:avLst/>
                </a:prstGeom>
                <a:blipFill>
                  <a:blip r:embed="rId26"/>
                  <a:stretch>
                    <a:fillRect l="-1163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841B75C-0408-1F9A-B276-406E5A30DB9C}"/>
                    </a:ext>
                  </a:extLst>
                </p:cNvPr>
                <p:cNvSpPr txBox="1"/>
                <p:nvPr/>
              </p:nvSpPr>
              <p:spPr>
                <a:xfrm>
                  <a:off x="7656417" y="5750249"/>
                  <a:ext cx="3914507" cy="338554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strike="sngStrike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rPr>
                    <a:t>selective for commodity </a:t>
                  </a:r>
                  <a14:m>
                    <m:oMath xmlns:m="http://schemas.openxmlformats.org/officeDocument/2006/math">
                      <m:r>
                        <a:rPr lang="en-US" sz="1600" b="0" i="1" strike="sngStrike" smtClean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sz="1600" strike="sngStrike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1" i="1" strike="sngStrike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trike="sngStrike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600" b="1" i="1" strike="sngStrike" smtClean="0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sz="1600" i="1" strike="sngStrike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trike="sngStrike">
                              <a:solidFill>
                                <a:schemeClr val="accent6">
                                  <a:lumMod val="40000"/>
                                  <a:lumOff val="6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600" i="1" strike="sngStrike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sz="1600" strike="sngStrike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841B75C-0408-1F9A-B276-406E5A30DB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6417" y="5750249"/>
                  <a:ext cx="3914507" cy="338554"/>
                </a:xfrm>
                <a:prstGeom prst="rect">
                  <a:avLst/>
                </a:prstGeom>
                <a:blipFill>
                  <a:blip r:embed="rId27"/>
                  <a:stretch>
                    <a:fillRect l="-935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3">
                  <a:extLst>
                    <a:ext uri="{FF2B5EF4-FFF2-40B4-BE49-F238E27FC236}">
                      <a16:creationId xmlns:a16="http://schemas.microsoft.com/office/drawing/2014/main" id="{DE4F8660-AE30-C8C6-A8CB-39F8C5674C2B}"/>
                    </a:ext>
                  </a:extLst>
                </p:cNvPr>
                <p:cNvSpPr txBox="1"/>
                <p:nvPr/>
              </p:nvSpPr>
              <p:spPr>
                <a:xfrm>
                  <a:off x="5336038" y="3040282"/>
                  <a:ext cx="3371058" cy="523220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>
                      <a:solidFill>
                        <a:schemeClr val="tx1"/>
                      </a:solidFill>
                    </a:rPr>
                    <a:t>Error in congestion (fixed)</a:t>
                  </a:r>
                  <a:r>
                    <a:rPr lang="en-US" sz="1400" dirty="0">
                      <a:solidFill>
                        <a:schemeClr val="tx1"/>
                      </a:solidFill>
                      <a:sym typeface="Wingdings" pitchFamily="2" charset="2"/>
                    </a:rPr>
                    <a:t>: 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fr-CH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fr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fr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lang="fr-CH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3">
                  <a:extLst>
                    <a:ext uri="{FF2B5EF4-FFF2-40B4-BE49-F238E27FC236}">
                      <a16:creationId xmlns:a16="http://schemas.microsoft.com/office/drawing/2014/main" id="{DE4F8660-AE30-C8C6-A8CB-39F8C5674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6038" y="3040282"/>
                  <a:ext cx="3371058" cy="523220"/>
                </a:xfrm>
                <a:prstGeom prst="rect">
                  <a:avLst/>
                </a:prstGeom>
                <a:blipFill>
                  <a:blip r:embed="rId28"/>
                  <a:stretch>
                    <a:fillRect l="-542" t="-2326"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33">
                  <a:extLst>
                    <a:ext uri="{FF2B5EF4-FFF2-40B4-BE49-F238E27FC236}">
                      <a16:creationId xmlns:a16="http://schemas.microsoft.com/office/drawing/2014/main" id="{C65C1B9F-FBA2-C445-03C8-D07BF6A46E05}"/>
                    </a:ext>
                  </a:extLst>
                </p:cNvPr>
                <p:cNvSpPr txBox="1"/>
                <p:nvPr/>
              </p:nvSpPr>
              <p:spPr>
                <a:xfrm>
                  <a:off x="2524772" y="6104025"/>
                  <a:ext cx="2914715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>
                      <a:solidFill>
                        <a:srgbClr val="0070C0"/>
                      </a:solidFill>
                    </a:rPr>
                    <a:t>Error in type for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a14:m>
                  <a:r>
                    <a:rPr lang="en-US" sz="1400" dirty="0">
                      <a:solidFill>
                        <a:srgbClr val="0070C0"/>
                      </a:solidFill>
                      <a:sym typeface="Wingdings" pitchFamily="2" charset="2"/>
                    </a:rPr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4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CH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d>
                        <m:dPr>
                          <m:ctrlPr>
                            <a:rPr lang="fr-CH" sz="1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4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fr-CH" sz="1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fr-CH" sz="1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a14:m>
                  <a:endParaRPr lang="en-US" sz="1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TextBox 33">
                  <a:extLst>
                    <a:ext uri="{FF2B5EF4-FFF2-40B4-BE49-F238E27FC236}">
                      <a16:creationId xmlns:a16="http://schemas.microsoft.com/office/drawing/2014/main" id="{C65C1B9F-FBA2-C445-03C8-D07BF6A46E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4772" y="6104025"/>
                  <a:ext cx="2914715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628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8253B5DB-7CC5-E8E1-3EF1-A0A53512EF0C}"/>
                    </a:ext>
                  </a:extLst>
                </p:cNvPr>
                <p:cNvSpPr txBox="1"/>
                <p:nvPr/>
              </p:nvSpPr>
              <p:spPr>
                <a:xfrm>
                  <a:off x="8142278" y="6091822"/>
                  <a:ext cx="2844697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>
                      <a:solidFill>
                        <a:schemeClr val="accent6"/>
                      </a:solidFill>
                    </a:rPr>
                    <a:t>Error in type for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a14:m>
                  <a:r>
                    <a:rPr lang="en-US" sz="1400" dirty="0">
                      <a:solidFill>
                        <a:schemeClr val="accent6"/>
                      </a:solidFill>
                      <a:sym typeface="Wingdings" pitchFamily="2" charset="2"/>
                    </a:rPr>
                    <a:t>: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d>
                        <m:dPr>
                          <m:ctrlPr>
                            <a:rPr lang="fr-CH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CH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fr-CH" sz="1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a14:m>
                  <a:endParaRPr lang="en-US" sz="14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8253B5DB-7CC5-E8E1-3EF1-A0A53512EF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2278" y="6091822"/>
                  <a:ext cx="2844697" cy="307777"/>
                </a:xfrm>
                <a:prstGeom prst="rect">
                  <a:avLst/>
                </a:prstGeom>
                <a:blipFill>
                  <a:blip r:embed="rId30"/>
                  <a:stretch>
                    <a:fillRect l="-644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4B3CC5B-9C9B-0D8A-C7BF-2A9CDAAF3033}"/>
              </a:ext>
            </a:extLst>
          </p:cNvPr>
          <p:cNvGrpSpPr/>
          <p:nvPr/>
        </p:nvGrpSpPr>
        <p:grpSpPr>
          <a:xfrm>
            <a:off x="2459112" y="3285749"/>
            <a:ext cx="2726806" cy="986516"/>
            <a:chOff x="2459112" y="3285749"/>
            <a:chExt cx="2726806" cy="98651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DB9604D-36A2-A359-EC2F-FC65A0194693}"/>
                </a:ext>
              </a:extLst>
            </p:cNvPr>
            <p:cNvSpPr/>
            <p:nvPr/>
          </p:nvSpPr>
          <p:spPr>
            <a:xfrm>
              <a:off x="3642675" y="4089385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4">
                  <a:extLst>
                    <a:ext uri="{FF2B5EF4-FFF2-40B4-BE49-F238E27FC236}">
                      <a16:creationId xmlns:a16="http://schemas.microsoft.com/office/drawing/2014/main" id="{E351D478-5C41-F190-9F3A-11C53137AC8C}"/>
                    </a:ext>
                  </a:extLst>
                </p:cNvPr>
                <p:cNvSpPr txBox="1"/>
                <p:nvPr/>
              </p:nvSpPr>
              <p:spPr>
                <a:xfrm>
                  <a:off x="2459112" y="3285749"/>
                  <a:ext cx="2726806" cy="5239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sz="1400" dirty="0">
                      <a:solidFill>
                        <a:srgbClr val="C00000"/>
                      </a:solidFill>
                    </a:rPr>
                    <a:t>Error in demand: for </a:t>
                  </a:r>
                  <a14:m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∈{1,2}</m:t>
                      </m:r>
                    </m:oMath>
                  </a14:m>
                  <a:endParaRPr lang="en-US" sz="1400" dirty="0">
                    <a:solidFill>
                      <a:srgbClr val="C0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fr-CH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CH" sz="1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fr-CH" sz="1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4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fr-CH" sz="1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p>
                          <m:sSupPr>
                            <m:ctrlP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oMath>
                    </m:oMathPara>
                  </a14:m>
                  <a:endParaRPr lang="fr-CH" sz="14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97" name="TextBox 4">
                  <a:extLst>
                    <a:ext uri="{FF2B5EF4-FFF2-40B4-BE49-F238E27FC236}">
                      <a16:creationId xmlns:a16="http://schemas.microsoft.com/office/drawing/2014/main" id="{E351D478-5C41-F190-9F3A-11C53137A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9112" y="3285749"/>
                  <a:ext cx="2726806" cy="523990"/>
                </a:xfrm>
                <a:prstGeom prst="rect">
                  <a:avLst/>
                </a:prstGeom>
                <a:blipFill>
                  <a:blip r:embed="rId31"/>
                  <a:stretch>
                    <a:fillRect l="-670" t="-2326"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24">
                <a:extLst>
                  <a:ext uri="{FF2B5EF4-FFF2-40B4-BE49-F238E27FC236}">
                    <a16:creationId xmlns:a16="http://schemas.microsoft.com/office/drawing/2014/main" id="{EF55EA09-B9DD-E2D6-A210-192D05F597BD}"/>
                  </a:ext>
                </a:extLst>
              </p:cNvPr>
              <p:cNvSpPr txBox="1"/>
              <p:nvPr/>
            </p:nvSpPr>
            <p:spPr>
              <a:xfrm>
                <a:off x="5181747" y="1147192"/>
                <a:ext cx="3144615" cy="16239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Error in congestion: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rgbClr val="C00000"/>
                    </a:solidFill>
                  </a:rPr>
                  <a:t>Error in demand: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(|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|)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endParaRPr lang="en-US" sz="1600" dirty="0">
                  <a:solidFill>
                    <a:srgbClr val="C00000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solidFill>
                      <a:schemeClr val="accent2"/>
                    </a:solidFill>
                  </a:rPr>
                  <a:t>Error in homology: </a:t>
                </a:r>
                <a:br>
                  <a:rPr lang="en-US" sz="1600" dirty="0">
                    <a:solidFill>
                      <a:schemeClr val="accent2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fr-CH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fr-CH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fr-CH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fr-CH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2" name="TextBox 24">
                <a:extLst>
                  <a:ext uri="{FF2B5EF4-FFF2-40B4-BE49-F238E27FC236}">
                    <a16:creationId xmlns:a16="http://schemas.microsoft.com/office/drawing/2014/main" id="{EF55EA09-B9DD-E2D6-A210-192D05F59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747" y="1147192"/>
                <a:ext cx="3144615" cy="1623971"/>
              </a:xfrm>
              <a:prstGeom prst="rect">
                <a:avLst/>
              </a:prstGeom>
              <a:blipFill>
                <a:blip r:embed="rId32"/>
                <a:stretch>
                  <a:fillRect l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84B7328-7AC2-7F13-EC77-E58FC875D4C7}"/>
                  </a:ext>
                </a:extLst>
              </p:cNvPr>
              <p:cNvSpPr txBox="1"/>
              <p:nvPr/>
            </p:nvSpPr>
            <p:spPr>
              <a:xfrm>
                <a:off x="3039718" y="4119263"/>
                <a:ext cx="329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884B7328-7AC2-7F13-EC77-E58FC875D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718" y="4119263"/>
                <a:ext cx="329484" cy="338554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F6A233-0951-71D9-8609-32AB6C8764C2}"/>
                  </a:ext>
                </a:extLst>
              </p:cNvPr>
              <p:cNvSpPr txBox="1"/>
              <p:nvPr/>
            </p:nvSpPr>
            <p:spPr>
              <a:xfrm>
                <a:off x="3913558" y="4119099"/>
                <a:ext cx="5351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BF6A233-0951-71D9-8609-32AB6C876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3558" y="4119099"/>
                <a:ext cx="535193" cy="338554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52CACA5-9D28-AAE1-21F8-61701D8D7CC4}"/>
                  </a:ext>
                </a:extLst>
              </p:cNvPr>
              <p:cNvSpPr txBox="1"/>
              <p:nvPr/>
            </p:nvSpPr>
            <p:spPr>
              <a:xfrm>
                <a:off x="8186248" y="4121885"/>
                <a:ext cx="329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C52CACA5-9D28-AAE1-21F8-61701D8D7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248" y="4121885"/>
                <a:ext cx="329484" cy="338554"/>
              </a:xfrm>
              <a:prstGeom prst="rect">
                <a:avLst/>
              </a:prstGeom>
              <a:blipFill>
                <a:blip r:embed="rId35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AA29634-9625-46ED-89AC-50A5DED60F3A}"/>
                  </a:ext>
                </a:extLst>
              </p:cNvPr>
              <p:cNvSpPr txBox="1"/>
              <p:nvPr/>
            </p:nvSpPr>
            <p:spPr>
              <a:xfrm>
                <a:off x="3725556" y="4667340"/>
                <a:ext cx="3294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AA29634-9625-46ED-89AC-50A5DED60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556" y="4667340"/>
                <a:ext cx="329484" cy="307777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BCDE98A-55F5-E47C-E255-58EA059EAB82}"/>
                  </a:ext>
                </a:extLst>
              </p:cNvPr>
              <p:cNvSpPr txBox="1"/>
              <p:nvPr/>
            </p:nvSpPr>
            <p:spPr>
              <a:xfrm>
                <a:off x="9284187" y="4147821"/>
                <a:ext cx="329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ABCDE98A-55F5-E47C-E255-58EA059EA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187" y="4147821"/>
                <a:ext cx="329484" cy="338554"/>
              </a:xfrm>
              <a:prstGeom prst="rect">
                <a:avLst/>
              </a:prstGeom>
              <a:blipFill>
                <a:blip r:embed="rId37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049767E-290D-D2F1-8454-A4E6F35F86FA}"/>
                  </a:ext>
                </a:extLst>
              </p:cNvPr>
              <p:cNvSpPr txBox="1"/>
              <p:nvPr/>
            </p:nvSpPr>
            <p:spPr>
              <a:xfrm>
                <a:off x="3392252" y="1723618"/>
                <a:ext cx="57832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049767E-290D-D2F1-8454-A4E6F35F8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252" y="1723618"/>
                <a:ext cx="578328" cy="338554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ECA4EE8-B13F-5E09-C64D-1D0DD5006B5E}"/>
                  </a:ext>
                </a:extLst>
              </p:cNvPr>
              <p:cNvSpPr txBox="1"/>
              <p:nvPr/>
            </p:nvSpPr>
            <p:spPr>
              <a:xfrm>
                <a:off x="9558013" y="1755849"/>
                <a:ext cx="52445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ECA4EE8-B13F-5E09-C64D-1D0DD5006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013" y="1755849"/>
                <a:ext cx="524458" cy="338554"/>
              </a:xfrm>
              <a:prstGeom prst="rect">
                <a:avLst/>
              </a:prstGeom>
              <a:blipFill>
                <a:blip r:embed="rId39"/>
                <a:stretch>
                  <a:fillRect r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C1050D19-F378-A611-4252-22DF50A8D547}"/>
              </a:ext>
            </a:extLst>
          </p:cNvPr>
          <p:cNvGrpSpPr/>
          <p:nvPr/>
        </p:nvGrpSpPr>
        <p:grpSpPr>
          <a:xfrm>
            <a:off x="2750551" y="1306465"/>
            <a:ext cx="1969416" cy="460654"/>
            <a:chOff x="2750551" y="1306465"/>
            <a:chExt cx="1969416" cy="4606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36ADC4-0BE9-6B95-2B58-B16D038D1757}"/>
                    </a:ext>
                  </a:extLst>
                </p:cNvPr>
                <p:cNvSpPr txBox="1"/>
                <p:nvPr/>
              </p:nvSpPr>
              <p:spPr>
                <a:xfrm>
                  <a:off x="2867047" y="1306465"/>
                  <a:ext cx="1786066" cy="3483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en-US" sz="16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sz="1600" b="1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𝒉</m:t>
                                </m:r>
                              </m:sup>
                            </m:sSup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fr-CH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fr-CH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9B36ADC4-0BE9-6B95-2B58-B16D038D17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047" y="1306465"/>
                  <a:ext cx="1786066" cy="348365"/>
                </a:xfrm>
                <a:prstGeom prst="rect">
                  <a:avLst/>
                </a:prstGeom>
                <a:blipFill>
                  <a:blip r:embed="rId40"/>
                  <a:stretch>
                    <a:fillRect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97EC26F9-0C65-4D97-5AB3-7D752A31A1A5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 flipV="1">
              <a:off x="2750551" y="1760120"/>
              <a:ext cx="1969416" cy="6999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99E560-BCFF-21E4-12F9-D1625A6C45A0}"/>
              </a:ext>
            </a:extLst>
          </p:cNvPr>
          <p:cNvGrpSpPr/>
          <p:nvPr/>
        </p:nvGrpSpPr>
        <p:grpSpPr>
          <a:xfrm>
            <a:off x="8792642" y="1338349"/>
            <a:ext cx="2075745" cy="425405"/>
            <a:chOff x="8792642" y="1338349"/>
            <a:chExt cx="2075745" cy="4254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75C0358-16D3-882D-D3DB-8E77E818869F}"/>
                    </a:ext>
                  </a:extLst>
                </p:cNvPr>
                <p:cNvSpPr txBox="1"/>
                <p:nvPr/>
              </p:nvSpPr>
              <p:spPr>
                <a:xfrm>
                  <a:off x="8963933" y="1338349"/>
                  <a:ext cx="1706212" cy="3483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𝒉</m:t>
                            </m:r>
                          </m:sup>
                        </m:sSup>
                        <m:d>
                          <m:d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</m:d>
                        <m:r>
                          <a:rPr lang="en-US" sz="16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B75C0358-16D3-882D-D3DB-8E77E8188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3933" y="1338349"/>
                  <a:ext cx="1706212" cy="348365"/>
                </a:xfrm>
                <a:prstGeom prst="rect">
                  <a:avLst/>
                </a:prstGeom>
                <a:blipFill>
                  <a:blip r:embed="rId41"/>
                  <a:stretch>
                    <a:fillRect b="-122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65BF6B4-9B11-106C-DB86-EBFE61BF735A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8792642" y="1760120"/>
              <a:ext cx="2075745" cy="3634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B012248-73F8-BBAB-B8A3-4E2FF23EFD7B}"/>
                  </a:ext>
                </a:extLst>
              </p:cNvPr>
              <p:cNvSpPr txBox="1"/>
              <p:nvPr/>
            </p:nvSpPr>
            <p:spPr>
              <a:xfrm>
                <a:off x="127130" y="2331966"/>
                <a:ext cx="1256824" cy="16780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1400" dirty="0"/>
                  <a:t>Goal: after mapping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1400" dirty="0"/>
                  <a:t> with error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1400" dirty="0"/>
                  <a:t>, how to bound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400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p>
                  </m:oMath>
                </a14:m>
                <a:r>
                  <a:rPr lang="en-US" sz="1400" dirty="0"/>
                  <a:t>?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B012248-73F8-BBAB-B8A3-4E2FF23EF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30" y="2331966"/>
                <a:ext cx="1256824" cy="1678023"/>
              </a:xfrm>
              <a:prstGeom prst="rect">
                <a:avLst/>
              </a:prstGeom>
              <a:blipFill>
                <a:blip r:embed="rId42"/>
                <a:stretch>
                  <a:fillRect l="-971" r="-5340" b="-2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03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B1C28C6A-25FC-2E1A-555D-417CED50E93D}"/>
              </a:ext>
            </a:extLst>
          </p:cNvPr>
          <p:cNvSpPr/>
          <p:nvPr/>
        </p:nvSpPr>
        <p:spPr>
          <a:xfrm>
            <a:off x="6928540" y="3694512"/>
            <a:ext cx="1555477" cy="50451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C45EF4A-0B40-D595-6518-EDA8BA678DA0}"/>
              </a:ext>
            </a:extLst>
          </p:cNvPr>
          <p:cNvSpPr/>
          <p:nvPr/>
        </p:nvSpPr>
        <p:spPr>
          <a:xfrm>
            <a:off x="3825698" y="4559910"/>
            <a:ext cx="566711" cy="536216"/>
          </a:xfrm>
          <a:prstGeom prst="rect">
            <a:avLst/>
          </a:prstGeom>
          <a:solidFill>
            <a:srgbClr val="8CB9E2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D64699D-DB31-0FD7-5C4F-82D568BAEF31}"/>
              </a:ext>
            </a:extLst>
          </p:cNvPr>
          <p:cNvSpPr/>
          <p:nvPr/>
        </p:nvSpPr>
        <p:spPr>
          <a:xfrm>
            <a:off x="4553124" y="4551778"/>
            <a:ext cx="566711" cy="53621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8A9127D4-A95E-4350-CFAC-11D483D28168}"/>
              </a:ext>
            </a:extLst>
          </p:cNvPr>
          <p:cNvSpPr/>
          <p:nvPr/>
        </p:nvSpPr>
        <p:spPr>
          <a:xfrm>
            <a:off x="5270434" y="4530328"/>
            <a:ext cx="566711" cy="536216"/>
          </a:xfrm>
          <a:prstGeom prst="rect">
            <a:avLst/>
          </a:prstGeom>
          <a:solidFill>
            <a:schemeClr val="bg1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DCCB5CC8-5D39-A474-12A8-AD2FB9195B7C}"/>
              </a:ext>
            </a:extLst>
          </p:cNvPr>
          <p:cNvSpPr/>
          <p:nvPr/>
        </p:nvSpPr>
        <p:spPr>
          <a:xfrm>
            <a:off x="3237427" y="3685358"/>
            <a:ext cx="3539678" cy="514359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DE17DD-803A-3ABE-BF75-0592B5388299}"/>
                  </a:ext>
                </a:extLst>
              </p:cNvPr>
              <p:cNvSpPr txBox="1"/>
              <p:nvPr/>
            </p:nvSpPr>
            <p:spPr>
              <a:xfrm>
                <a:off x="1530515" y="3251714"/>
                <a:ext cx="8851182" cy="887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d>
                          <m:dPr>
                            <m:ctrlPr>
                              <a:rPr lang="fr-CH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  <m:r>
                          <a:rPr lang="fr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fr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  <m:r>
                          <a:rPr lang="fr-CH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CH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600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600" b="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CH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fr-CH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6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p>
                        </m:sSubSup>
                        <m:d>
                          <m:dPr>
                            <m:ctrlPr>
                              <a:rPr lang="fr-CH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8DE17DD-803A-3ABE-BF75-0592B5388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515" y="3251714"/>
                <a:ext cx="8851182" cy="887422"/>
              </a:xfrm>
              <a:prstGeom prst="rect">
                <a:avLst/>
              </a:prstGeom>
              <a:blipFill>
                <a:blip r:embed="rId3"/>
                <a:stretch>
                  <a:fillRect b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8E787A81-BEB1-5C1E-13EC-0831BB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Error in homology (</a:t>
            </a:r>
            <a:r>
              <a:rPr lang="en-US" dirty="0"/>
              <a:t>SFF </a:t>
            </a:r>
            <a:r>
              <a:rPr lang="en-US" dirty="0">
                <a:sym typeface="Wingdings" panose="05000000000000000000" pitchFamily="2" charset="2"/>
              </a:rPr>
              <a:t> FHF)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43FFA-0CB5-F66E-96EF-1FE5FE93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4">
                <a:extLst>
                  <a:ext uri="{FF2B5EF4-FFF2-40B4-BE49-F238E27FC236}">
                    <a16:creationId xmlns:a16="http://schemas.microsoft.com/office/drawing/2014/main" id="{364EE702-420E-21D1-8A70-2224B4CD9B6A}"/>
                  </a:ext>
                </a:extLst>
              </p:cNvPr>
              <p:cNvSpPr txBox="1"/>
              <p:nvPr/>
            </p:nvSpPr>
            <p:spPr>
              <a:xfrm>
                <a:off x="3512845" y="4279336"/>
                <a:ext cx="316172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rgbClr val="C00000"/>
                    </a:solidFill>
                  </a:rPr>
                  <a:t>Error in demand of red vertices: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H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fr-CH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fr-CH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CH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4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H" sz="14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fr-CH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fr-CH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CH" sz="1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fr-CH" sz="14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9" name="TextBox 4">
                <a:extLst>
                  <a:ext uri="{FF2B5EF4-FFF2-40B4-BE49-F238E27FC236}">
                    <a16:creationId xmlns:a16="http://schemas.microsoft.com/office/drawing/2014/main" id="{364EE702-420E-21D1-8A70-2224B4CD9B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845" y="4279336"/>
                <a:ext cx="3161720" cy="738664"/>
              </a:xfrm>
              <a:prstGeom prst="rect">
                <a:avLst/>
              </a:prstGeom>
              <a:blipFill>
                <a:blip r:embed="rId4"/>
                <a:stretch>
                  <a:fillRect l="-578" t="-1653" b="-3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FAE0A67-566C-B900-0E13-749F778D98CA}"/>
                  </a:ext>
                </a:extLst>
              </p:cNvPr>
              <p:cNvSpPr txBox="1"/>
              <p:nvPr/>
            </p:nvSpPr>
            <p:spPr>
              <a:xfrm>
                <a:off x="5195130" y="5387657"/>
                <a:ext cx="27553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tx1"/>
                    </a:solidFill>
                  </a:rPr>
                  <a:t>Error in congestion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: </a:t>
                </a:r>
                <a:endParaRPr lang="en-US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d>
                            <m:dPr>
                              <m:ctrlPr>
                                <a:rPr lang="fr-CH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≤2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FAE0A67-566C-B900-0E13-749F778D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30" y="5387657"/>
                <a:ext cx="2755341" cy="523220"/>
              </a:xfrm>
              <a:prstGeom prst="rect">
                <a:avLst/>
              </a:prstGeom>
              <a:blipFill>
                <a:blip r:embed="rId5"/>
                <a:stretch>
                  <a:fillRect l="-664" t="-2326" r="-1327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BC4992-BA21-600C-37C8-71DBF3AA4BA4}"/>
                  </a:ext>
                </a:extLst>
              </p:cNvPr>
              <p:cNvSpPr txBox="1"/>
              <p:nvPr/>
            </p:nvSpPr>
            <p:spPr>
              <a:xfrm>
                <a:off x="1655522" y="4648668"/>
                <a:ext cx="1969243" cy="274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2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2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1BC4992-BA21-600C-37C8-71DBF3AA4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5522" y="4648668"/>
                <a:ext cx="1969243" cy="274477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33">
                <a:extLst>
                  <a:ext uri="{FF2B5EF4-FFF2-40B4-BE49-F238E27FC236}">
                    <a16:creationId xmlns:a16="http://schemas.microsoft.com/office/drawing/2014/main" id="{FD7EE66C-3AC2-1655-E63D-D50AE05015BA}"/>
                  </a:ext>
                </a:extLst>
              </p:cNvPr>
              <p:cNvSpPr txBox="1"/>
              <p:nvPr/>
            </p:nvSpPr>
            <p:spPr>
              <a:xfrm>
                <a:off x="2151761" y="5358834"/>
                <a:ext cx="2286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1"/>
                    </a:solidFill>
                  </a:rPr>
                  <a:t>Error in type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1"/>
                    </a:solidFill>
                    <a:sym typeface="Wingdings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1"/>
                    </a:solidFill>
                    <a:sym typeface="Wingdings" pitchFamily="2" charset="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CH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H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CH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fr-CH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CH" sz="14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TextBox 33">
                <a:extLst>
                  <a:ext uri="{FF2B5EF4-FFF2-40B4-BE49-F238E27FC236}">
                    <a16:creationId xmlns:a16="http://schemas.microsoft.com/office/drawing/2014/main" id="{FD7EE66C-3AC2-1655-E63D-D50AE0501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761" y="5358834"/>
                <a:ext cx="2286832" cy="523220"/>
              </a:xfrm>
              <a:prstGeom prst="rect">
                <a:avLst/>
              </a:prstGeom>
              <a:blipFill>
                <a:blip r:embed="rId7"/>
                <a:stretch>
                  <a:fillRect l="-800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33">
                <a:extLst>
                  <a:ext uri="{FF2B5EF4-FFF2-40B4-BE49-F238E27FC236}">
                    <a16:creationId xmlns:a16="http://schemas.microsoft.com/office/drawing/2014/main" id="{EAE97EFE-D5D4-275B-7AEB-0A2AE9AA4ACF}"/>
                  </a:ext>
                </a:extLst>
              </p:cNvPr>
              <p:cNvSpPr txBox="1"/>
              <p:nvPr/>
            </p:nvSpPr>
            <p:spPr>
              <a:xfrm>
                <a:off x="3690550" y="5885907"/>
                <a:ext cx="2286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6"/>
                    </a:solidFill>
                  </a:rPr>
                  <a:t>Error in type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sym typeface="Wingdings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sym typeface="Wingdings" pitchFamily="2" charset="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H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CH" sz="1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7" name="TextBox 33">
                <a:extLst>
                  <a:ext uri="{FF2B5EF4-FFF2-40B4-BE49-F238E27FC236}">
                    <a16:creationId xmlns:a16="http://schemas.microsoft.com/office/drawing/2014/main" id="{EAE97EFE-D5D4-275B-7AEB-0A2AE9AA4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0550" y="5885907"/>
                <a:ext cx="2286832" cy="523220"/>
              </a:xfrm>
              <a:prstGeom prst="rect">
                <a:avLst/>
              </a:prstGeom>
              <a:blipFill>
                <a:blip r:embed="rId8"/>
                <a:stretch>
                  <a:fillRect l="-798" t="-23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CBBF69C-DE2F-6050-AEE5-B0744B3D9D1D}"/>
              </a:ext>
            </a:extLst>
          </p:cNvPr>
          <p:cNvGrpSpPr/>
          <p:nvPr/>
        </p:nvGrpSpPr>
        <p:grpSpPr>
          <a:xfrm>
            <a:off x="1499394" y="1449923"/>
            <a:ext cx="8744213" cy="1644270"/>
            <a:chOff x="2430462" y="3282646"/>
            <a:chExt cx="8744213" cy="16442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B300B53-4931-31EB-C04A-48BF78E7903F}"/>
                    </a:ext>
                  </a:extLst>
                </p:cNvPr>
                <p:cNvSpPr/>
                <p:nvPr/>
              </p:nvSpPr>
              <p:spPr>
                <a:xfrm>
                  <a:off x="2430462" y="328886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B300B53-4931-31EB-C04A-48BF78E790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462" y="3288865"/>
                  <a:ext cx="329484" cy="32948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2BFCD51-6129-A57F-DB8D-064BCE4D8769}"/>
                    </a:ext>
                  </a:extLst>
                </p:cNvPr>
                <p:cNvSpPr/>
                <p:nvPr/>
              </p:nvSpPr>
              <p:spPr>
                <a:xfrm>
                  <a:off x="5601588" y="3291208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92BFCD51-6129-A57F-DB8D-064BCE4D8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1588" y="3291208"/>
                  <a:ext cx="329484" cy="32948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97E330B7-C62C-55A1-8511-A3B01F2E708F}"/>
                    </a:ext>
                  </a:extLst>
                </p:cNvPr>
                <p:cNvSpPr/>
                <p:nvPr/>
              </p:nvSpPr>
              <p:spPr>
                <a:xfrm>
                  <a:off x="7538128" y="3283785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97E330B7-C62C-55A1-8511-A3B01F2E70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8128" y="3283785"/>
                  <a:ext cx="329484" cy="329484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B2481E2-6AFE-4C1B-9507-CFDB73417A37}"/>
                    </a:ext>
                  </a:extLst>
                </p:cNvPr>
                <p:cNvSpPr/>
                <p:nvPr/>
              </p:nvSpPr>
              <p:spPr>
                <a:xfrm>
                  <a:off x="10845191" y="3282646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baseline="30000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2800" baseline="30000" dirty="0"/>
                </a:p>
              </p:txBody>
            </p:sp>
          </mc:Choice>
          <mc:Fallback xmlns=""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2B2481E2-6AFE-4C1B-9507-CFDB73417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5191" y="3282646"/>
                  <a:ext cx="329484" cy="329484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4A799A6-2B86-348F-EC15-4F40ED50677A}"/>
                </a:ext>
              </a:extLst>
            </p:cNvPr>
            <p:cNvCxnSpPr>
              <a:cxnSpLocks/>
              <a:stCxn id="70" idx="6"/>
              <a:endCxn id="76" idx="2"/>
            </p:cNvCxnSpPr>
            <p:nvPr/>
          </p:nvCxnSpPr>
          <p:spPr>
            <a:xfrm>
              <a:off x="2759946" y="3453607"/>
              <a:ext cx="845737" cy="277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3FE73EE5-781A-BB42-3C4C-733E3D2A316B}"/>
                </a:ext>
              </a:extLst>
            </p:cNvPr>
            <p:cNvCxnSpPr>
              <a:cxnSpLocks/>
              <a:stCxn id="72" idx="6"/>
              <a:endCxn id="80" idx="2"/>
            </p:cNvCxnSpPr>
            <p:nvPr/>
          </p:nvCxnSpPr>
          <p:spPr>
            <a:xfrm flipV="1">
              <a:off x="7867612" y="3448269"/>
              <a:ext cx="981945" cy="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0FB72AF-097E-B48B-C3E0-DC605EB7E648}"/>
                </a:ext>
              </a:extLst>
            </p:cNvPr>
            <p:cNvSpPr/>
            <p:nvPr/>
          </p:nvSpPr>
          <p:spPr>
            <a:xfrm>
              <a:off x="3605683" y="3364942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0DB040F8-F483-8AA4-28AA-4400A6041924}"/>
                </a:ext>
              </a:extLst>
            </p:cNvPr>
            <p:cNvSpPr/>
            <p:nvPr/>
          </p:nvSpPr>
          <p:spPr>
            <a:xfrm>
              <a:off x="4538337" y="3362195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11C1B8A-3A56-B9E8-888E-8271CCEA6C71}"/>
                    </a:ext>
                  </a:extLst>
                </p:cNvPr>
                <p:cNvSpPr/>
                <p:nvPr/>
              </p:nvSpPr>
              <p:spPr>
                <a:xfrm>
                  <a:off x="3539651" y="4549180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baseline="30000" dirty="0"/>
                </a:p>
              </p:txBody>
            </p:sp>
          </mc:Choice>
          <mc:Fallback xmlns=""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611C1B8A-3A56-B9E8-888E-8271CCEA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9651" y="4549180"/>
                  <a:ext cx="329484" cy="329484"/>
                </a:xfrm>
                <a:prstGeom prst="ellipse">
                  <a:avLst/>
                </a:prstGeom>
                <a:blipFill>
                  <a:blip r:embed="rId13"/>
                  <a:stretch>
                    <a:fillRect l="-3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713DF87-1807-E9B9-5D0D-46746F064F08}"/>
                    </a:ext>
                  </a:extLst>
                </p:cNvPr>
                <p:cNvSpPr/>
                <p:nvPr/>
              </p:nvSpPr>
              <p:spPr>
                <a:xfrm>
                  <a:off x="9751616" y="4597432"/>
                  <a:ext cx="329484" cy="329484"/>
                </a:xfrm>
                <a:prstGeom prst="ellipse">
                  <a:avLst/>
                </a:pr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30000" smtClean="0">
                            <a:latin typeface="Cambria Math" panose="02040503050406030204" pitchFamily="18" charset="0"/>
                          </a:rPr>
                          <m:t>  </m:t>
                        </m:r>
                        <m:sSub>
                          <m:sSubPr>
                            <m:ctrlP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sz="2400" b="1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2800" b="1" baseline="30000" dirty="0"/>
                </a:p>
              </p:txBody>
            </p:sp>
          </mc:Choice>
          <mc:Fallback xmlns=""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E713DF87-1807-E9B9-5D0D-46746F064F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1616" y="4597432"/>
                  <a:ext cx="329484" cy="329484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8E1E321-AA0E-8C2F-127E-9D44BF92D08E}"/>
                </a:ext>
              </a:extLst>
            </p:cNvPr>
            <p:cNvSpPr/>
            <p:nvPr/>
          </p:nvSpPr>
          <p:spPr>
            <a:xfrm>
              <a:off x="8849557" y="3356829"/>
              <a:ext cx="182880" cy="18288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8D4E083-C964-6037-2AA6-93FC0638971D}"/>
                </a:ext>
              </a:extLst>
            </p:cNvPr>
            <p:cNvSpPr/>
            <p:nvPr/>
          </p:nvSpPr>
          <p:spPr>
            <a:xfrm>
              <a:off x="9831298" y="3357958"/>
              <a:ext cx="182880" cy="182880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E8389BB3-D28C-F840-2F06-97794EBB7B4D}"/>
                </a:ext>
              </a:extLst>
            </p:cNvPr>
            <p:cNvCxnSpPr>
              <a:cxnSpLocks/>
              <a:stCxn id="78" idx="0"/>
              <a:endCxn id="76" idx="4"/>
            </p:cNvCxnSpPr>
            <p:nvPr/>
          </p:nvCxnSpPr>
          <p:spPr>
            <a:xfrm flipH="1" flipV="1">
              <a:off x="3697123" y="3547822"/>
              <a:ext cx="7270" cy="10013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360BEF0-66F5-194D-119D-A9E4681409FE}"/>
                </a:ext>
              </a:extLst>
            </p:cNvPr>
            <p:cNvCxnSpPr>
              <a:cxnSpLocks/>
              <a:stCxn id="81" idx="4"/>
              <a:endCxn id="79" idx="0"/>
            </p:cNvCxnSpPr>
            <p:nvPr/>
          </p:nvCxnSpPr>
          <p:spPr>
            <a:xfrm flipH="1">
              <a:off x="9916358" y="3540838"/>
              <a:ext cx="6380" cy="1056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Connector: Curved 37">
              <a:extLst>
                <a:ext uri="{FF2B5EF4-FFF2-40B4-BE49-F238E27FC236}">
                  <a16:creationId xmlns:a16="http://schemas.microsoft.com/office/drawing/2014/main" id="{646A8867-1C57-5187-46AF-BCD69FA9B451}"/>
                </a:ext>
              </a:extLst>
            </p:cNvPr>
            <p:cNvCxnSpPr>
              <a:cxnSpLocks/>
              <a:stCxn id="77" idx="4"/>
              <a:endCxn id="80" idx="4"/>
            </p:cNvCxnSpPr>
            <p:nvPr/>
          </p:nvCxnSpPr>
          <p:spPr>
            <a:xfrm rot="5400000" flipH="1" flipV="1">
              <a:off x="6782704" y="1386782"/>
              <a:ext cx="5366" cy="4311220"/>
            </a:xfrm>
            <a:prstGeom prst="bentConnector3">
              <a:avLst>
                <a:gd name="adj1" fmla="val -426015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F2439A18-D750-23B2-2ADA-C59E56B70B84}"/>
                </a:ext>
              </a:extLst>
            </p:cNvPr>
            <p:cNvCxnSpPr>
              <a:cxnSpLocks/>
              <a:stCxn id="77" idx="6"/>
              <a:endCxn id="71" idx="2"/>
            </p:cNvCxnSpPr>
            <p:nvPr/>
          </p:nvCxnSpPr>
          <p:spPr>
            <a:xfrm>
              <a:off x="4721217" y="3453635"/>
              <a:ext cx="880371" cy="2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09DD1F5-B84B-A0C4-1607-8BE039BEE7D6}"/>
                </a:ext>
              </a:extLst>
            </p:cNvPr>
            <p:cNvCxnSpPr>
              <a:cxnSpLocks/>
              <a:stCxn id="76" idx="6"/>
              <a:endCxn id="77" idx="2"/>
            </p:cNvCxnSpPr>
            <p:nvPr/>
          </p:nvCxnSpPr>
          <p:spPr>
            <a:xfrm flipV="1">
              <a:off x="3788563" y="3453635"/>
              <a:ext cx="749774" cy="274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DF0B6DA-429D-8A2E-4737-2EB741B97799}"/>
                </a:ext>
              </a:extLst>
            </p:cNvPr>
            <p:cNvCxnSpPr>
              <a:cxnSpLocks/>
              <a:stCxn id="80" idx="6"/>
              <a:endCxn id="81" idx="2"/>
            </p:cNvCxnSpPr>
            <p:nvPr/>
          </p:nvCxnSpPr>
          <p:spPr>
            <a:xfrm>
              <a:off x="9032437" y="3448269"/>
              <a:ext cx="798861" cy="11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8A72E4A9-D793-4452-EDE3-04BE470CFB14}"/>
                </a:ext>
              </a:extLst>
            </p:cNvPr>
            <p:cNvCxnSpPr>
              <a:cxnSpLocks/>
              <a:stCxn id="81" idx="6"/>
              <a:endCxn id="73" idx="2"/>
            </p:cNvCxnSpPr>
            <p:nvPr/>
          </p:nvCxnSpPr>
          <p:spPr>
            <a:xfrm flipV="1">
              <a:off x="10014178" y="3447388"/>
              <a:ext cx="831013" cy="201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B581622-2BA8-B938-2B77-DF35E1BE528C}"/>
                  </a:ext>
                </a:extLst>
              </p:cNvPr>
              <p:cNvSpPr txBox="1"/>
              <p:nvPr/>
            </p:nvSpPr>
            <p:spPr>
              <a:xfrm>
                <a:off x="2996577" y="1335771"/>
                <a:ext cx="41922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B581622-2BA8-B938-2B77-DF35E1BE5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6577" y="1335771"/>
                <a:ext cx="419220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89DC967-0E68-F9A9-2BB9-D55A3E2B0E86}"/>
                  </a:ext>
                </a:extLst>
              </p:cNvPr>
              <p:cNvSpPr txBox="1"/>
              <p:nvPr/>
            </p:nvSpPr>
            <p:spPr>
              <a:xfrm>
                <a:off x="8071774" y="1296757"/>
                <a:ext cx="823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389DC967-0E68-F9A9-2BB9-D55A3E2B0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1774" y="1296757"/>
                <a:ext cx="82387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0533573-AC76-4E8B-1ED1-940D4F51A73B}"/>
                  </a:ext>
                </a:extLst>
              </p:cNvPr>
              <p:cNvSpPr txBox="1"/>
              <p:nvPr/>
            </p:nvSpPr>
            <p:spPr>
              <a:xfrm>
                <a:off x="1995523" y="1228859"/>
                <a:ext cx="471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20533573-AC76-4E8B-1ED1-940D4F51A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523" y="1228859"/>
                <a:ext cx="471603" cy="307777"/>
              </a:xfrm>
              <a:prstGeom prst="rect">
                <a:avLst/>
              </a:prstGeom>
              <a:blipFill>
                <a:blip r:embed="rId1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CA8F07-660B-8C92-837F-AC7B30BA7B0F}"/>
                  </a:ext>
                </a:extLst>
              </p:cNvPr>
              <p:cNvSpPr txBox="1"/>
              <p:nvPr/>
            </p:nvSpPr>
            <p:spPr>
              <a:xfrm>
                <a:off x="7156572" y="1228859"/>
                <a:ext cx="4716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{1}</m:t>
                      </m:r>
                    </m:oMath>
                  </m:oMathPara>
                </a14:m>
                <a:endParaRPr lang="en-US" sz="1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ACA8F07-660B-8C92-837F-AC7B30BA7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572" y="1228859"/>
                <a:ext cx="471603" cy="307777"/>
              </a:xfrm>
              <a:prstGeom prst="rect">
                <a:avLst/>
              </a:prstGeom>
              <a:blipFill>
                <a:blip r:embed="rId1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A4F66A4-4373-1F9B-EA1B-8315FE69B702}"/>
                  </a:ext>
                </a:extLst>
              </p:cNvPr>
              <p:cNvSpPr txBox="1"/>
              <p:nvPr/>
            </p:nvSpPr>
            <p:spPr>
              <a:xfrm>
                <a:off x="5616914" y="2019217"/>
                <a:ext cx="471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A4F66A4-4373-1F9B-EA1B-8315FE69B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914" y="2019217"/>
                <a:ext cx="471604" cy="307777"/>
              </a:xfrm>
              <a:prstGeom prst="rect">
                <a:avLst/>
              </a:prstGeom>
              <a:blipFill>
                <a:blip r:embed="rId19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4EAE6B-DB29-9D9F-1FE5-E82DE0E350B5}"/>
                  </a:ext>
                </a:extLst>
              </p:cNvPr>
              <p:cNvSpPr txBox="1"/>
              <p:nvPr/>
            </p:nvSpPr>
            <p:spPr>
              <a:xfrm>
                <a:off x="2298086" y="2092624"/>
                <a:ext cx="4716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{2}</m:t>
                      </m:r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C4EAE6B-DB29-9D9F-1FE5-E82DE0E35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086" y="2092624"/>
                <a:ext cx="471604" cy="307777"/>
              </a:xfrm>
              <a:prstGeom prst="rect">
                <a:avLst/>
              </a:prstGeom>
              <a:blipFill>
                <a:blip r:embed="rId2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B1854DE-D9E5-1CA0-04E2-0BFF808C444E}"/>
              </a:ext>
            </a:extLst>
          </p:cNvPr>
          <p:cNvGrpSpPr/>
          <p:nvPr/>
        </p:nvGrpSpPr>
        <p:grpSpPr>
          <a:xfrm>
            <a:off x="1836903" y="1604317"/>
            <a:ext cx="6089611" cy="8113"/>
            <a:chOff x="2767971" y="3446669"/>
            <a:chExt cx="6089611" cy="8113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4EF7FC50-FC3C-20A1-C03A-090D21A7ED96}"/>
                </a:ext>
              </a:extLst>
            </p:cNvPr>
            <p:cNvCxnSpPr>
              <a:cxnSpLocks/>
            </p:cNvCxnSpPr>
            <p:nvPr/>
          </p:nvCxnSpPr>
          <p:spPr>
            <a:xfrm>
              <a:off x="2767971" y="3452007"/>
              <a:ext cx="845737" cy="2775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A4DFB0C3-AF24-E280-A59D-B5EC3993B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75637" y="3446669"/>
              <a:ext cx="981945" cy="258"/>
            </a:xfrm>
            <a:prstGeom prst="straightConnector1">
              <a:avLst/>
            </a:prstGeom>
            <a:ln w="25400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391E322-FC7F-FAD8-A340-15952F7FD896}"/>
              </a:ext>
            </a:extLst>
          </p:cNvPr>
          <p:cNvGrpSpPr/>
          <p:nvPr/>
        </p:nvGrpSpPr>
        <p:grpSpPr>
          <a:xfrm>
            <a:off x="2768587" y="1702870"/>
            <a:ext cx="5240747" cy="1001358"/>
            <a:chOff x="3690030" y="3535589"/>
            <a:chExt cx="5240747" cy="1001358"/>
          </a:xfrm>
        </p:grpSpPr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60ED8D5-9DAF-996B-0678-DB26F2AF33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0030" y="3535589"/>
              <a:ext cx="7270" cy="1001358"/>
            </a:xfrm>
            <a:prstGeom prst="straightConnector1">
              <a:avLst/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Connector: Curved 37">
              <a:extLst>
                <a:ext uri="{FF2B5EF4-FFF2-40B4-BE49-F238E27FC236}">
                  <a16:creationId xmlns:a16="http://schemas.microsoft.com/office/drawing/2014/main" id="{9E311EEC-1ED1-98E1-CAE3-C01A30FBB567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6772484" y="1385182"/>
              <a:ext cx="5366" cy="4311220"/>
            </a:xfrm>
            <a:prstGeom prst="bentConnector3">
              <a:avLst>
                <a:gd name="adj1" fmla="val -4260157"/>
              </a:avLst>
            </a:prstGeom>
            <a:ln w="317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3">
                <a:extLst>
                  <a:ext uri="{FF2B5EF4-FFF2-40B4-BE49-F238E27FC236}">
                    <a16:creationId xmlns:a16="http://schemas.microsoft.com/office/drawing/2014/main" id="{A59B18B7-3E84-6E13-8908-308C8BB086D4}"/>
                  </a:ext>
                </a:extLst>
              </p:cNvPr>
              <p:cNvSpPr txBox="1"/>
              <p:nvPr/>
            </p:nvSpPr>
            <p:spPr>
              <a:xfrm>
                <a:off x="7364994" y="776152"/>
                <a:ext cx="337105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tx1"/>
                    </a:solidFill>
                  </a:rPr>
                  <a:t>Error in congestion (fixed)</a:t>
                </a:r>
                <a:r>
                  <a:rPr lang="en-US" sz="1400" dirty="0">
                    <a:solidFill>
                      <a:schemeClr val="tx1"/>
                    </a:solidFill>
                    <a:sym typeface="Wingdings" pitchFamily="2" charset="2"/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fr-CH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d>
                        <m:dPr>
                          <m:ctrlPr>
                            <a:rPr lang="fr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CH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fr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p>
                      </m:sSubSup>
                      <m:d>
                        <m:dPr>
                          <m:ctrlPr>
                            <a:rPr lang="fr-CH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fr-CH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3">
                <a:extLst>
                  <a:ext uri="{FF2B5EF4-FFF2-40B4-BE49-F238E27FC236}">
                    <a16:creationId xmlns:a16="http://schemas.microsoft.com/office/drawing/2014/main" id="{A59B18B7-3E84-6E13-8908-308C8BB08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94" y="776152"/>
                <a:ext cx="3371058" cy="523220"/>
              </a:xfrm>
              <a:prstGeom prst="rect">
                <a:avLst/>
              </a:prstGeom>
              <a:blipFill>
                <a:blip r:embed="rId21"/>
                <a:stretch>
                  <a:fillRect l="-542" t="-1163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33">
                <a:extLst>
                  <a:ext uri="{FF2B5EF4-FFF2-40B4-BE49-F238E27FC236}">
                    <a16:creationId xmlns:a16="http://schemas.microsoft.com/office/drawing/2014/main" id="{34D3F84E-AA6E-71EB-DB9F-90BA6CE3F79A}"/>
                  </a:ext>
                </a:extLst>
              </p:cNvPr>
              <p:cNvSpPr txBox="1"/>
              <p:nvPr/>
            </p:nvSpPr>
            <p:spPr>
              <a:xfrm>
                <a:off x="3085103" y="2316352"/>
                <a:ext cx="2914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rgbClr val="0070C0"/>
                    </a:solidFill>
                  </a:rPr>
                  <a:t>Error in type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{1}</m:t>
                    </m:r>
                  </m:oMath>
                </a14:m>
                <a:r>
                  <a:rPr lang="en-US" sz="1400" dirty="0">
                    <a:solidFill>
                      <a:srgbClr val="0070C0"/>
                    </a:solidFill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fr-CH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d>
                      <m:dPr>
                        <m:ctrlPr>
                          <a:rPr lang="fr-CH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fr-CH" sz="1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fr-CH" sz="14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0" name="TextBox 33">
                <a:extLst>
                  <a:ext uri="{FF2B5EF4-FFF2-40B4-BE49-F238E27FC236}">
                    <a16:creationId xmlns:a16="http://schemas.microsoft.com/office/drawing/2014/main" id="{34D3F84E-AA6E-71EB-DB9F-90BA6CE3F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103" y="2316352"/>
                <a:ext cx="2914715" cy="307777"/>
              </a:xfrm>
              <a:prstGeom prst="rect">
                <a:avLst/>
              </a:prstGeom>
              <a:blipFill>
                <a:blip r:embed="rId22"/>
                <a:stretch>
                  <a:fillRect l="-628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33">
                <a:extLst>
                  <a:ext uri="{FF2B5EF4-FFF2-40B4-BE49-F238E27FC236}">
                    <a16:creationId xmlns:a16="http://schemas.microsoft.com/office/drawing/2014/main" id="{A417CBB1-16D5-227E-2AB9-43074A734928}"/>
                  </a:ext>
                </a:extLst>
              </p:cNvPr>
              <p:cNvSpPr txBox="1"/>
              <p:nvPr/>
            </p:nvSpPr>
            <p:spPr>
              <a:xfrm>
                <a:off x="6008420" y="2335950"/>
                <a:ext cx="284469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6"/>
                    </a:solidFill>
                  </a:rPr>
                  <a:t>Error in type for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{2}</m:t>
                    </m:r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sym typeface="Wingdings" pitchFamily="2" charset="2"/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CH" sz="14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p>
                    </m:sSubSup>
                    <m:d>
                      <m:dPr>
                        <m:ctrlPr>
                          <a:rPr lang="fr-CH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fr-CH" sz="1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31" name="TextBox 33">
                <a:extLst>
                  <a:ext uri="{FF2B5EF4-FFF2-40B4-BE49-F238E27FC236}">
                    <a16:creationId xmlns:a16="http://schemas.microsoft.com/office/drawing/2014/main" id="{A417CBB1-16D5-227E-2AB9-43074A734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20" y="2335950"/>
                <a:ext cx="2844697" cy="307777"/>
              </a:xfrm>
              <a:prstGeom prst="rect">
                <a:avLst/>
              </a:prstGeom>
              <a:blipFill>
                <a:blip r:embed="rId23"/>
                <a:stretch>
                  <a:fillRect l="-644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4">
                <a:extLst>
                  <a:ext uri="{FF2B5EF4-FFF2-40B4-BE49-F238E27FC236}">
                    <a16:creationId xmlns:a16="http://schemas.microsoft.com/office/drawing/2014/main" id="{F62BEBEF-ED88-DD23-582C-7032CDA46DCD}"/>
                  </a:ext>
                </a:extLst>
              </p:cNvPr>
              <p:cNvSpPr txBox="1"/>
              <p:nvPr/>
            </p:nvSpPr>
            <p:spPr>
              <a:xfrm>
                <a:off x="1699434" y="729601"/>
                <a:ext cx="2726806" cy="523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rgbClr val="C00000"/>
                    </a:solidFill>
                  </a:rPr>
                  <a:t>Error in demand: for 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endParaRPr lang="en-US" sz="140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fr-CH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fr-CH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fr-CH" sz="1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CH" sz="1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fr-CH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2" name="TextBox 4">
                <a:extLst>
                  <a:ext uri="{FF2B5EF4-FFF2-40B4-BE49-F238E27FC236}">
                    <a16:creationId xmlns:a16="http://schemas.microsoft.com/office/drawing/2014/main" id="{F62BEBEF-ED88-DD23-582C-7032CDA46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9434" y="729601"/>
                <a:ext cx="2726806" cy="523990"/>
              </a:xfrm>
              <a:prstGeom prst="rect">
                <a:avLst/>
              </a:prstGeom>
              <a:blipFill>
                <a:blip r:embed="rId24"/>
                <a:stretch>
                  <a:fillRect l="-671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70C8B1-37D0-4BA6-2E40-B01AB8DEE691}"/>
                  </a:ext>
                </a:extLst>
              </p:cNvPr>
              <p:cNvSpPr txBox="1"/>
              <p:nvPr/>
            </p:nvSpPr>
            <p:spPr>
              <a:xfrm>
                <a:off x="2075513" y="1566183"/>
                <a:ext cx="329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FC70C8B1-37D0-4BA6-2E40-B01AB8DEE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513" y="1566183"/>
                <a:ext cx="329484" cy="33855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C14D1E-38F8-19CD-AFB9-6D19D2D5B2AF}"/>
                  </a:ext>
                </a:extLst>
              </p:cNvPr>
              <p:cNvSpPr txBox="1"/>
              <p:nvPr/>
            </p:nvSpPr>
            <p:spPr>
              <a:xfrm>
                <a:off x="4074672" y="1558793"/>
                <a:ext cx="329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68C14D1E-38F8-19CD-AFB9-6D19D2D5B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672" y="1558793"/>
                <a:ext cx="329484" cy="33855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C323E6-F06F-546F-F1BE-14971602C6EB}"/>
                  </a:ext>
                </a:extLst>
              </p:cNvPr>
              <p:cNvSpPr txBox="1"/>
              <p:nvPr/>
            </p:nvSpPr>
            <p:spPr>
              <a:xfrm>
                <a:off x="2949353" y="1566019"/>
                <a:ext cx="5351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7C323E6-F06F-546F-F1BE-14971602C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53" y="1566019"/>
                <a:ext cx="535193" cy="33855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F8B5E4-DBD1-5DEA-6ECC-D671F7DCC14F}"/>
                  </a:ext>
                </a:extLst>
              </p:cNvPr>
              <p:cNvSpPr txBox="1"/>
              <p:nvPr/>
            </p:nvSpPr>
            <p:spPr>
              <a:xfrm>
                <a:off x="5580894" y="1625518"/>
                <a:ext cx="53519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2BF8B5E4-DBD1-5DEA-6ECC-D671F7DCC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894" y="1625518"/>
                <a:ext cx="535193" cy="338554"/>
              </a:xfrm>
              <a:prstGeom prst="rect">
                <a:avLst/>
              </a:prstGeom>
              <a:blipFill>
                <a:blip r:embed="rId28"/>
                <a:stretch>
                  <a:fillRect r="-9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38EAF1E-F9CE-ECF3-55A1-29425120313D}"/>
                  </a:ext>
                </a:extLst>
              </p:cNvPr>
              <p:cNvSpPr txBox="1"/>
              <p:nvPr/>
            </p:nvSpPr>
            <p:spPr>
              <a:xfrm>
                <a:off x="7222043" y="1568805"/>
                <a:ext cx="329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38EAF1E-F9CE-ECF3-55A1-294251203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043" y="1568805"/>
                <a:ext cx="329484" cy="338554"/>
              </a:xfrm>
              <a:prstGeom prst="rect">
                <a:avLst/>
              </a:prstGeom>
              <a:blipFill>
                <a:blip r:embed="rId29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865F8A-6504-39B5-016A-DAC140B7B7CD}"/>
                  </a:ext>
                </a:extLst>
              </p:cNvPr>
              <p:cNvSpPr txBox="1"/>
              <p:nvPr/>
            </p:nvSpPr>
            <p:spPr>
              <a:xfrm>
                <a:off x="2761351" y="2114260"/>
                <a:ext cx="32948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65865F8A-6504-39B5-016A-DAC140B7B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351" y="2114260"/>
                <a:ext cx="329484" cy="307777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F150167-AA6D-5F14-BE18-FBE075C4C307}"/>
                  </a:ext>
                </a:extLst>
              </p:cNvPr>
              <p:cNvSpPr txBox="1"/>
              <p:nvPr/>
            </p:nvSpPr>
            <p:spPr>
              <a:xfrm>
                <a:off x="8319982" y="1594741"/>
                <a:ext cx="32948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3F150167-AA6D-5F14-BE18-FBE075C4C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982" y="1594741"/>
                <a:ext cx="329484" cy="338554"/>
              </a:xfrm>
              <a:prstGeom prst="rect">
                <a:avLst/>
              </a:prstGeom>
              <a:blipFill>
                <a:blip r:embed="rId31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TextBox 140">
            <a:extLst>
              <a:ext uri="{FF2B5EF4-FFF2-40B4-BE49-F238E27FC236}">
                <a16:creationId xmlns:a16="http://schemas.microsoft.com/office/drawing/2014/main" id="{F4491819-0F7D-4681-A129-1393CD3F0E50}"/>
              </a:ext>
            </a:extLst>
          </p:cNvPr>
          <p:cNvSpPr txBox="1"/>
          <p:nvPr/>
        </p:nvSpPr>
        <p:spPr>
          <a:xfrm>
            <a:off x="4991681" y="3377581"/>
            <a:ext cx="19288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By solution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33">
                <a:extLst>
                  <a:ext uri="{FF2B5EF4-FFF2-40B4-BE49-F238E27FC236}">
                    <a16:creationId xmlns:a16="http://schemas.microsoft.com/office/drawing/2014/main" id="{2E850936-4EE4-5EAE-524B-A9112DF8E6B6}"/>
                  </a:ext>
                </a:extLst>
              </p:cNvPr>
              <p:cNvSpPr txBox="1"/>
              <p:nvPr/>
            </p:nvSpPr>
            <p:spPr>
              <a:xfrm>
                <a:off x="6767480" y="4277811"/>
                <a:ext cx="22868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accent6"/>
                    </a:solidFill>
                  </a:rPr>
                  <a:t>Error in type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sym typeface="Wingdings" pitchFamily="2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accent6"/>
                    </a:solidFill>
                    <a:sym typeface="Wingdings" pitchFamily="2" charset="2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CH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400" b="1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CH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1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p>
                          </m:sSubSup>
                          <m:d>
                            <m:dPr>
                              <m:ctrlPr>
                                <a:rPr lang="fr-CH" sz="14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4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i="1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4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fr-CH" sz="1400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14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sz="1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46" name="TextBox 33">
                <a:extLst>
                  <a:ext uri="{FF2B5EF4-FFF2-40B4-BE49-F238E27FC236}">
                    <a16:creationId xmlns:a16="http://schemas.microsoft.com/office/drawing/2014/main" id="{2E850936-4EE4-5EAE-524B-A9112DF8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480" y="4277811"/>
                <a:ext cx="2286832" cy="523220"/>
              </a:xfrm>
              <a:prstGeom prst="rect">
                <a:avLst/>
              </a:prstGeom>
              <a:blipFill>
                <a:blip r:embed="rId32"/>
                <a:stretch>
                  <a:fillRect l="-800" t="-2326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CE34B64E-AC73-3EE0-B5CA-2B1546087E3B}"/>
              </a:ext>
            </a:extLst>
          </p:cNvPr>
          <p:cNvCxnSpPr>
            <a:cxnSpLocks/>
            <a:stCxn id="145" idx="2"/>
            <a:endCxn id="66" idx="0"/>
          </p:cNvCxnSpPr>
          <p:nvPr/>
        </p:nvCxnSpPr>
        <p:spPr>
          <a:xfrm flipH="1">
            <a:off x="3295177" y="5096126"/>
            <a:ext cx="813877" cy="262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D7518DA9-AB0F-29FF-0573-DB95F7B6ACE9}"/>
              </a:ext>
            </a:extLst>
          </p:cNvPr>
          <p:cNvCxnSpPr>
            <a:cxnSpLocks/>
            <a:stCxn id="144" idx="2"/>
            <a:endCxn id="67" idx="0"/>
          </p:cNvCxnSpPr>
          <p:nvPr/>
        </p:nvCxnSpPr>
        <p:spPr>
          <a:xfrm flipH="1">
            <a:off x="4833966" y="5087994"/>
            <a:ext cx="2514" cy="797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AD73C0FE-BDD6-AB83-9AF1-BD0483B8D17F}"/>
              </a:ext>
            </a:extLst>
          </p:cNvPr>
          <p:cNvCxnSpPr>
            <a:cxnSpLocks/>
            <a:stCxn id="143" idx="2"/>
            <a:endCxn id="61" idx="0"/>
          </p:cNvCxnSpPr>
          <p:nvPr/>
        </p:nvCxnSpPr>
        <p:spPr>
          <a:xfrm>
            <a:off x="5553790" y="5066544"/>
            <a:ext cx="1019011" cy="32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BA49E6D-A930-756E-38CE-E89FBEBCC680}"/>
                  </a:ext>
                </a:extLst>
              </p:cNvPr>
              <p:cNvSpPr txBox="1"/>
              <p:nvPr/>
            </p:nvSpPr>
            <p:spPr>
              <a:xfrm>
                <a:off x="9372998" y="3685358"/>
                <a:ext cx="14586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BA49E6D-A930-756E-38CE-E89FBEBC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998" y="3685358"/>
                <a:ext cx="1458612" cy="52322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Box 161">
            <a:extLst>
              <a:ext uri="{FF2B5EF4-FFF2-40B4-BE49-F238E27FC236}">
                <a16:creationId xmlns:a16="http://schemas.microsoft.com/office/drawing/2014/main" id="{13EE3CB9-C514-AF44-A4F2-9CD209C92FEA}"/>
              </a:ext>
            </a:extLst>
          </p:cNvPr>
          <p:cNvSpPr txBox="1"/>
          <p:nvPr/>
        </p:nvSpPr>
        <p:spPr>
          <a:xfrm>
            <a:off x="9050523" y="4247969"/>
            <a:ext cx="2286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Constant sized gadget</a:t>
            </a:r>
          </a:p>
        </p:txBody>
      </p:sp>
    </p:spTree>
    <p:extLst>
      <p:ext uri="{BB962C8B-B14F-4D97-AF65-F5344CB8AC3E}">
        <p14:creationId xmlns:p14="http://schemas.microsoft.com/office/powerpoint/2010/main" val="28264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 animBg="1"/>
      <p:bldP spid="145" grpId="0" animBg="1"/>
      <p:bldP spid="144" grpId="0" animBg="1"/>
      <p:bldP spid="143" grpId="0" animBg="1"/>
      <p:bldP spid="142" grpId="0" animBg="1"/>
      <p:bldP spid="59" grpId="0"/>
      <p:bldP spid="61" grpId="0"/>
      <p:bldP spid="62" grpId="0"/>
      <p:bldP spid="66" grpId="0"/>
      <p:bldP spid="67" grpId="0"/>
      <p:bldP spid="141" grpId="0"/>
      <p:bldP spid="146" grpId="0"/>
      <p:bldP spid="161" grpId="0"/>
      <p:bldP spid="1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87A81-BEB1-5C1E-13EC-0831BBB94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Wingdings" panose="05000000000000000000" pitchFamily="2" charset="2"/>
              </a:rPr>
              <a:t>Error in demand (</a:t>
            </a:r>
            <a:r>
              <a:rPr lang="en-US" dirty="0"/>
              <a:t>SFF </a:t>
            </a:r>
            <a:r>
              <a:rPr lang="en-US" dirty="0">
                <a:sym typeface="Wingdings" panose="05000000000000000000" pitchFamily="2" charset="2"/>
              </a:rPr>
              <a:t> FHF)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943FFA-0CB5-F66E-96EF-1FE5FE93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B58588-FE6A-1621-3D18-86A69034B2E3}"/>
              </a:ext>
            </a:extLst>
          </p:cNvPr>
          <p:cNvSpPr txBox="1"/>
          <p:nvPr/>
        </p:nvSpPr>
        <p:spPr>
          <a:xfrm>
            <a:off x="2012520" y="3580128"/>
            <a:ext cx="68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FHF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E7970D2-7D2F-ACC0-8D8F-F1AA979973AE}"/>
                  </a:ext>
                </a:extLst>
              </p:cNvPr>
              <p:cNvSpPr txBox="1"/>
              <p:nvPr/>
            </p:nvSpPr>
            <p:spPr>
              <a:xfrm>
                <a:off x="5161959" y="869604"/>
                <a:ext cx="6145618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𝑖𝑛𝑐𝑜𝑚𝑖𝑛𝑔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⋅,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</m:d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𝑢𝑡𝑔𝑜𝑖𝑛𝑔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1" i="1" smtClean="0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,⋅)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E7970D2-7D2F-ACC0-8D8F-F1AA97997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59" y="869604"/>
                <a:ext cx="6145618" cy="7085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TextBox 181">
            <a:extLst>
              <a:ext uri="{FF2B5EF4-FFF2-40B4-BE49-F238E27FC236}">
                <a16:creationId xmlns:a16="http://schemas.microsoft.com/office/drawing/2014/main" id="{21D6B589-9E99-43C8-4613-07F80337551A}"/>
              </a:ext>
            </a:extLst>
          </p:cNvPr>
          <p:cNvSpPr txBox="1"/>
          <p:nvPr/>
        </p:nvSpPr>
        <p:spPr>
          <a:xfrm>
            <a:off x="4944411" y="1898091"/>
            <a:ext cx="104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Solution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1AB3F48-37D3-A3D5-B9BF-8604D28B6FBC}"/>
                  </a:ext>
                </a:extLst>
              </p:cNvPr>
              <p:cNvSpPr txBox="1"/>
              <p:nvPr/>
            </p:nvSpPr>
            <p:spPr>
              <a:xfrm>
                <a:off x="5671358" y="1886096"/>
                <a:ext cx="3003083" cy="50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(⋅,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1AB3F48-37D3-A3D5-B9BF-8604D2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358" y="1886096"/>
                <a:ext cx="3003083" cy="500778"/>
              </a:xfrm>
              <a:prstGeom prst="rect">
                <a:avLst/>
              </a:prstGeom>
              <a:blipFill>
                <a:blip r:embed="rId4"/>
                <a:stretch>
                  <a:fillRect l="-11968" t="-150602" r="-3854" b="-2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CFB20F1-538F-A596-E2E0-72E608F5F813}"/>
                  </a:ext>
                </a:extLst>
              </p:cNvPr>
              <p:cNvSpPr txBox="1"/>
              <p:nvPr/>
            </p:nvSpPr>
            <p:spPr>
              <a:xfrm>
                <a:off x="8955717" y="1886096"/>
                <a:ext cx="2762579" cy="50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∉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b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,⋅)</m:t>
                          </m:r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7CFB20F1-538F-A596-E2E0-72E608F5F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5717" y="1886096"/>
                <a:ext cx="2762579" cy="500778"/>
              </a:xfrm>
              <a:prstGeom prst="rect">
                <a:avLst/>
              </a:prstGeom>
              <a:blipFill>
                <a:blip r:embed="rId5"/>
                <a:stretch>
                  <a:fillRect l="-19868" t="-150602" r="-9051" b="-214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DEE4D2AA-B219-B94B-B0BB-E5943316D612}"/>
              </a:ext>
            </a:extLst>
          </p:cNvPr>
          <p:cNvGrpSpPr/>
          <p:nvPr/>
        </p:nvGrpSpPr>
        <p:grpSpPr>
          <a:xfrm>
            <a:off x="4944411" y="1845771"/>
            <a:ext cx="7145698" cy="1175954"/>
            <a:chOff x="4090063" y="3014785"/>
            <a:chExt cx="7145698" cy="11759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959010C-24FF-949B-6F46-9DA1B6048E76}"/>
                    </a:ext>
                  </a:extLst>
                </p:cNvPr>
                <p:cNvSpPr txBox="1"/>
                <p:nvPr/>
              </p:nvSpPr>
              <p:spPr>
                <a:xfrm>
                  <a:off x="7537183" y="3614363"/>
                  <a:ext cx="3698578" cy="57637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4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US" sz="1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1"/>
                                  </m:rPr>
                                  <a:rPr lang="en-US" sz="1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∉</m:t>
                                </m:r>
                                <m:r>
                                  <a:rPr lang="en-US" sz="14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400" b="1" i="1">
                                        <a:latin typeface="Cambria Math" panose="02040503050406030204" pitchFamily="18" charset="0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(⋅,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959010C-24FF-949B-6F46-9DA1B6048E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7183" y="3614363"/>
                  <a:ext cx="3698578" cy="576376"/>
                </a:xfrm>
                <a:prstGeom prst="rect">
                  <a:avLst/>
                </a:prstGeom>
                <a:blipFill>
                  <a:blip r:embed="rId6"/>
                  <a:stretch>
                    <a:fillRect t="-121053" b="-18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C70BEA61-275F-8F22-CC39-CB90A3BC4629}"/>
                </a:ext>
              </a:extLst>
            </p:cNvPr>
            <p:cNvSpPr/>
            <p:nvPr/>
          </p:nvSpPr>
          <p:spPr>
            <a:xfrm>
              <a:off x="8101369" y="3014785"/>
              <a:ext cx="2738624" cy="613303"/>
            </a:xfrm>
            <a:prstGeom prst="rect">
              <a:avLst/>
            </a:prstGeom>
            <a:solidFill>
              <a:srgbClr val="92D05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D1754DA-FB76-F837-36E3-2BE844657AB1}"/>
                    </a:ext>
                  </a:extLst>
                </p:cNvPr>
                <p:cNvSpPr txBox="1"/>
                <p:nvPr/>
              </p:nvSpPr>
              <p:spPr>
                <a:xfrm>
                  <a:off x="4090063" y="3809270"/>
                  <a:ext cx="314362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Error in demand of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a14:m>
                  <a:r>
                    <a:rPr lang="en-US" sz="1400" dirty="0"/>
                    <a:t> in SFF</a:t>
                  </a:r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7D1754DA-FB76-F837-36E3-2BE844657A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063" y="3809270"/>
                  <a:ext cx="314362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581" t="-3922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169610-02FD-CBAB-8C35-CE32BD903858}"/>
                  </a:ext>
                </a:extLst>
              </p:cNvPr>
              <p:cNvSpPr txBox="1"/>
              <p:nvPr/>
            </p:nvSpPr>
            <p:spPr>
              <a:xfrm>
                <a:off x="5465091" y="4834075"/>
                <a:ext cx="4675832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sz="2000" dirty="0"/>
                  <a:t>     </a:t>
                </a:r>
                <a:r>
                  <a:rPr lang="en-US" sz="1600" dirty="0"/>
                  <a:t>by at most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/>
                  <a:t> gadgets </a:t>
                </a:r>
                <a:endParaRPr lang="en-US" sz="2000" dirty="0"/>
              </a:p>
            </p:txBody>
          </p:sp>
        </mc:Choice>
        <mc:Fallback xmlns="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2F169610-02FD-CBAB-8C35-CE32BD9038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091" y="4834075"/>
                <a:ext cx="4675832" cy="404983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3FB3093-9FA6-C51D-3B86-9A0740EEB722}"/>
                  </a:ext>
                </a:extLst>
              </p:cNvPr>
              <p:cNvSpPr txBox="1"/>
              <p:nvPr/>
            </p:nvSpPr>
            <p:spPr>
              <a:xfrm>
                <a:off x="5163232" y="4039797"/>
                <a:ext cx="4767253" cy="614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93FB3093-9FA6-C51D-3B86-9A0740EEB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232" y="4039797"/>
                <a:ext cx="4767253" cy="6148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92BB07AD-41CE-5656-6212-597C32675DAC}"/>
              </a:ext>
            </a:extLst>
          </p:cNvPr>
          <p:cNvGrpSpPr/>
          <p:nvPr/>
        </p:nvGrpSpPr>
        <p:grpSpPr>
          <a:xfrm>
            <a:off x="838200" y="5526047"/>
            <a:ext cx="7122592" cy="1155046"/>
            <a:chOff x="179985" y="5665477"/>
            <a:chExt cx="7122592" cy="115504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D519B64-3070-8ADA-375C-71E63318056E}"/>
                </a:ext>
              </a:extLst>
            </p:cNvPr>
            <p:cNvGrpSpPr/>
            <p:nvPr/>
          </p:nvGrpSpPr>
          <p:grpSpPr>
            <a:xfrm>
              <a:off x="179985" y="5801806"/>
              <a:ext cx="7122592" cy="1018717"/>
              <a:chOff x="2430462" y="3282646"/>
              <a:chExt cx="8002251" cy="11445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09A8F88-6B48-1E7E-7704-5FB121FAD1EC}"/>
                      </a:ext>
                    </a:extLst>
                  </p:cNvPr>
                  <p:cNvSpPr/>
                  <p:nvPr/>
                </p:nvSpPr>
                <p:spPr>
                  <a:xfrm>
                    <a:off x="2430462" y="3288865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309A8F88-6B48-1E7E-7704-5FB121FAD1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30462" y="3288865"/>
                    <a:ext cx="329484" cy="329484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6E52089-3490-E8AA-9A6C-6BED7CA70106}"/>
                      </a:ext>
                    </a:extLst>
                  </p:cNvPr>
                  <p:cNvSpPr/>
                  <p:nvPr/>
                </p:nvSpPr>
                <p:spPr>
                  <a:xfrm>
                    <a:off x="5601588" y="3291208"/>
                    <a:ext cx="329484" cy="329484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800" baseline="30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06E52089-3490-E8AA-9A6C-6BED7CA701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1588" y="3291208"/>
                    <a:ext cx="329484" cy="329484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380FD89-EF48-3114-8D1A-2FF2952376DD}"/>
                      </a:ext>
                    </a:extLst>
                  </p:cNvPr>
                  <p:cNvSpPr/>
                  <p:nvPr/>
                </p:nvSpPr>
                <p:spPr>
                  <a:xfrm>
                    <a:off x="6796169" y="3283785"/>
                    <a:ext cx="329484" cy="329484"/>
                  </a:xfrm>
                  <a:prstGeom prst="ellipse">
                    <a:avLst/>
                  </a:prstGeom>
                  <a:solidFill>
                    <a:srgbClr val="C00000"/>
                  </a:solidFill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800" baseline="30000" dirty="0">
                      <a:solidFill>
                        <a:schemeClr val="bg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6380FD89-EF48-3114-8D1A-2FF2952376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96169" y="3283785"/>
                    <a:ext cx="329484" cy="329484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988C65D9-7B75-D276-F6A5-8266C39CEC06}"/>
                      </a:ext>
                    </a:extLst>
                  </p:cNvPr>
                  <p:cNvSpPr/>
                  <p:nvPr/>
                </p:nvSpPr>
                <p:spPr>
                  <a:xfrm>
                    <a:off x="10103229" y="3282646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b="0" i="1" baseline="3000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800" baseline="30000" dirty="0"/>
                  </a:p>
                </p:txBody>
              </p:sp>
            </mc:Choice>
            <mc:Fallback xmlns=""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988C65D9-7B75-D276-F6A5-8266C39CEC0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03229" y="3282646"/>
                    <a:ext cx="329484" cy="329484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D578B2FD-3704-95FE-20EE-B2EE427CF91C}"/>
                  </a:ext>
                </a:extLst>
              </p:cNvPr>
              <p:cNvCxnSpPr>
                <a:cxnSpLocks/>
                <a:stCxn id="32" idx="6"/>
                <a:endCxn id="38" idx="2"/>
              </p:cNvCxnSpPr>
              <p:nvPr/>
            </p:nvCxnSpPr>
            <p:spPr>
              <a:xfrm>
                <a:off x="2759946" y="3453607"/>
                <a:ext cx="845737" cy="277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258630B-B107-B8D9-F833-5DEFE8AB470B}"/>
                  </a:ext>
                </a:extLst>
              </p:cNvPr>
              <p:cNvCxnSpPr>
                <a:cxnSpLocks/>
                <a:stCxn id="34" idx="6"/>
                <a:endCxn id="42" idx="2"/>
              </p:cNvCxnSpPr>
              <p:nvPr/>
            </p:nvCxnSpPr>
            <p:spPr>
              <a:xfrm flipV="1">
                <a:off x="7125653" y="3448269"/>
                <a:ext cx="981939" cy="25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3EC208D-F4DF-141E-5A29-B1E733083177}"/>
                  </a:ext>
                </a:extLst>
              </p:cNvPr>
              <p:cNvSpPr/>
              <p:nvPr/>
            </p:nvSpPr>
            <p:spPr>
              <a:xfrm>
                <a:off x="3605683" y="3364942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BA3D94D-3E73-CAE8-944E-A76CC662DC2F}"/>
                  </a:ext>
                </a:extLst>
              </p:cNvPr>
              <p:cNvSpPr/>
              <p:nvPr/>
            </p:nvSpPr>
            <p:spPr>
              <a:xfrm>
                <a:off x="4538337" y="3362195"/>
                <a:ext cx="182880" cy="18288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E0F43A7C-7856-6C68-9418-F53B155F12F6}"/>
                      </a:ext>
                    </a:extLst>
                  </p:cNvPr>
                  <p:cNvSpPr/>
                  <p:nvPr/>
                </p:nvSpPr>
                <p:spPr>
                  <a:xfrm>
                    <a:off x="3539651" y="4049441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1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E0F43A7C-7856-6C68-9418-F53B155F12F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9651" y="4049441"/>
                    <a:ext cx="329484" cy="329484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 l="-357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5267008-6A72-57AC-5707-AED0C425E8D7}"/>
                      </a:ext>
                    </a:extLst>
                  </p:cNvPr>
                  <p:cNvSpPr/>
                  <p:nvPr/>
                </p:nvSpPr>
                <p:spPr>
                  <a:xfrm>
                    <a:off x="9009655" y="4097693"/>
                    <a:ext cx="329484" cy="329484"/>
                  </a:xfrm>
                  <a:prstGeom prst="ellipse">
                    <a:avLst/>
                  </a:prstGeom>
                  <a:no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baseline="300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1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baseline="30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oMath>
                      </m:oMathPara>
                    </a14:m>
                    <a:endParaRPr lang="en-US" sz="2800" b="1" baseline="30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75267008-6A72-57AC-5707-AED0C425E8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09655" y="4097693"/>
                    <a:ext cx="329484" cy="329484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 l="-8000" b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DC1DCF01-DE1D-A40E-EF00-10F2AE0929C7}"/>
                  </a:ext>
                </a:extLst>
              </p:cNvPr>
              <p:cNvSpPr/>
              <p:nvPr/>
            </p:nvSpPr>
            <p:spPr>
              <a:xfrm>
                <a:off x="8107592" y="3356829"/>
                <a:ext cx="182880" cy="18288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32463565-5E33-C317-D0CE-19B2F60FAB81}"/>
                  </a:ext>
                </a:extLst>
              </p:cNvPr>
              <p:cNvSpPr/>
              <p:nvPr/>
            </p:nvSpPr>
            <p:spPr>
              <a:xfrm>
                <a:off x="9089338" y="3357958"/>
                <a:ext cx="182880" cy="182880"/>
              </a:xfrm>
              <a:prstGeom prst="ellipse">
                <a:avLst/>
              </a:prstGeom>
              <a:noFill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46FAD28-E121-0729-876B-ED567A2BF55D}"/>
                  </a:ext>
                </a:extLst>
              </p:cNvPr>
              <p:cNvCxnSpPr>
                <a:cxnSpLocks/>
                <a:stCxn id="40" idx="0"/>
                <a:endCxn id="38" idx="4"/>
              </p:cNvCxnSpPr>
              <p:nvPr/>
            </p:nvCxnSpPr>
            <p:spPr>
              <a:xfrm flipH="1" flipV="1">
                <a:off x="3697123" y="3547822"/>
                <a:ext cx="7270" cy="50161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289D05F-4AEC-F7C3-7706-EBC3490C5A43}"/>
                  </a:ext>
                </a:extLst>
              </p:cNvPr>
              <p:cNvCxnSpPr>
                <a:cxnSpLocks/>
                <a:stCxn id="43" idx="4"/>
                <a:endCxn id="41" idx="0"/>
              </p:cNvCxnSpPr>
              <p:nvPr/>
            </p:nvCxnSpPr>
            <p:spPr>
              <a:xfrm flipH="1">
                <a:off x="9174398" y="3540838"/>
                <a:ext cx="6380" cy="55685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37">
                <a:extLst>
                  <a:ext uri="{FF2B5EF4-FFF2-40B4-BE49-F238E27FC236}">
                    <a16:creationId xmlns:a16="http://schemas.microsoft.com/office/drawing/2014/main" id="{791843FF-83A4-4268-26EB-03FA40AC4528}"/>
                  </a:ext>
                </a:extLst>
              </p:cNvPr>
              <p:cNvCxnSpPr>
                <a:cxnSpLocks/>
                <a:stCxn id="39" idx="4"/>
                <a:endCxn id="42" idx="4"/>
              </p:cNvCxnSpPr>
              <p:nvPr/>
            </p:nvCxnSpPr>
            <p:spPr>
              <a:xfrm rot="5400000" flipH="1" flipV="1">
                <a:off x="6411722" y="1757764"/>
                <a:ext cx="5366" cy="3569255"/>
              </a:xfrm>
              <a:prstGeom prst="bentConnector3">
                <a:avLst>
                  <a:gd name="adj1" fmla="val -4786432"/>
                </a:avLst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B9B3AF73-3DAB-7753-0F5B-91E70989B7B1}"/>
                  </a:ext>
                </a:extLst>
              </p:cNvPr>
              <p:cNvCxnSpPr>
                <a:cxnSpLocks/>
                <a:stCxn id="39" idx="6"/>
                <a:endCxn id="33" idx="2"/>
              </p:cNvCxnSpPr>
              <p:nvPr/>
            </p:nvCxnSpPr>
            <p:spPr>
              <a:xfrm>
                <a:off x="4721217" y="3453635"/>
                <a:ext cx="880371" cy="2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3E0E360-B9F1-197B-69E7-665D4ADDE767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/>
            </p:nvCxnSpPr>
            <p:spPr>
              <a:xfrm flipV="1">
                <a:off x="3788563" y="3453635"/>
                <a:ext cx="749774" cy="274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868543E6-6BEB-EFD4-F5B3-02477187406E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8290472" y="3448269"/>
                <a:ext cx="798865" cy="1129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A55C722-CE4B-8D4B-65C6-72B3C7923175}"/>
                  </a:ext>
                </a:extLst>
              </p:cNvPr>
              <p:cNvCxnSpPr>
                <a:cxnSpLocks/>
                <a:stCxn id="43" idx="6"/>
                <a:endCxn id="35" idx="2"/>
              </p:cNvCxnSpPr>
              <p:nvPr/>
            </p:nvCxnSpPr>
            <p:spPr>
              <a:xfrm flipV="1">
                <a:off x="9272218" y="3447389"/>
                <a:ext cx="831011" cy="201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4F19AB-9FEC-F1E4-7227-620A6F5D92F7}"/>
                    </a:ext>
                  </a:extLst>
                </p:cNvPr>
                <p:cNvSpPr txBox="1"/>
                <p:nvPr/>
              </p:nvSpPr>
              <p:spPr>
                <a:xfrm>
                  <a:off x="1512588" y="5700202"/>
                  <a:ext cx="373137" cy="2739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44F19AB-9FEC-F1E4-7227-620A6F5D9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2588" y="5700202"/>
                  <a:ext cx="373137" cy="27394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0BCD2A-BF4A-F7C4-2433-FEFAF96D9485}"/>
                    </a:ext>
                  </a:extLst>
                </p:cNvPr>
                <p:cNvSpPr txBox="1"/>
                <p:nvPr/>
              </p:nvSpPr>
              <p:spPr>
                <a:xfrm>
                  <a:off x="6029886" y="5665477"/>
                  <a:ext cx="733305" cy="27394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0BCD2A-BF4A-F7C4-2433-FEFAF96D94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9886" y="5665477"/>
                  <a:ext cx="733305" cy="27394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F8CE540-8DC1-D7B3-E499-9D06BF1ED551}"/>
                    </a:ext>
                  </a:extLst>
                </p:cNvPr>
                <p:cNvSpPr txBox="1"/>
                <p:nvPr/>
              </p:nvSpPr>
              <p:spPr>
                <a:xfrm>
                  <a:off x="692773" y="5905286"/>
                  <a:ext cx="293265" cy="301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9F8CE540-8DC1-D7B3-E499-9D06BF1ED5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73" y="5905286"/>
                  <a:ext cx="293265" cy="301338"/>
                </a:xfrm>
                <a:prstGeom prst="rect">
                  <a:avLst/>
                </a:prstGeom>
                <a:blipFill>
                  <a:blip r:embed="rId18"/>
                  <a:stretch>
                    <a:fillRect r="-625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D67EEBD-97E8-BE12-057A-881CEC15D62F}"/>
                    </a:ext>
                  </a:extLst>
                </p:cNvPr>
                <p:cNvSpPr txBox="1"/>
                <p:nvPr/>
              </p:nvSpPr>
              <p:spPr>
                <a:xfrm>
                  <a:off x="2472172" y="5898708"/>
                  <a:ext cx="293265" cy="30133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D67EEBD-97E8-BE12-057A-881CEC15D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2172" y="5898708"/>
                  <a:ext cx="293265" cy="301338"/>
                </a:xfrm>
                <a:prstGeom prst="rect">
                  <a:avLst/>
                </a:prstGeom>
                <a:blipFill>
                  <a:blip r:embed="rId19"/>
                  <a:stretch>
                    <a:fillRect r="-833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63E584-F10E-75A3-3D73-996B2F8AC601}"/>
                    </a:ext>
                  </a:extLst>
                </p:cNvPr>
                <p:cNvSpPr txBox="1"/>
                <p:nvPr/>
              </p:nvSpPr>
              <p:spPr>
                <a:xfrm>
                  <a:off x="4613163" y="5907620"/>
                  <a:ext cx="293265" cy="301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263E584-F10E-75A3-3D73-996B2F8AC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3163" y="5907620"/>
                  <a:ext cx="293265" cy="301338"/>
                </a:xfrm>
                <a:prstGeom prst="rect">
                  <a:avLst/>
                </a:prstGeom>
                <a:blipFill>
                  <a:blip r:embed="rId20"/>
                  <a:stretch>
                    <a:fillRect r="-27083" b="-102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62B8C2CC-2394-3AB7-0CBD-E405262B5B50}"/>
                </a:ext>
              </a:extLst>
            </p:cNvPr>
            <p:cNvGrpSpPr/>
            <p:nvPr/>
          </p:nvGrpSpPr>
          <p:grpSpPr>
            <a:xfrm>
              <a:off x="473250" y="5948439"/>
              <a:ext cx="6536062" cy="8005"/>
              <a:chOff x="1828878" y="997960"/>
              <a:chExt cx="7343280" cy="8994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D2398FA5-EDF4-A947-CEC2-B6F6E8463A1A}"/>
                  </a:ext>
                </a:extLst>
              </p:cNvPr>
              <p:cNvCxnSpPr>
                <a:cxnSpLocks/>
                <a:stCxn id="32" idx="6"/>
                <a:endCxn id="38" idx="2"/>
              </p:cNvCxnSpPr>
              <p:nvPr/>
            </p:nvCxnSpPr>
            <p:spPr>
              <a:xfrm>
                <a:off x="1828878" y="1004179"/>
                <a:ext cx="845737" cy="2775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918D227A-2B8B-3CF6-B8D5-51EF0F24492F}"/>
                  </a:ext>
                </a:extLst>
              </p:cNvPr>
              <p:cNvCxnSpPr>
                <a:cxnSpLocks/>
                <a:stCxn id="38" idx="6"/>
                <a:endCxn id="39" idx="2"/>
              </p:cNvCxnSpPr>
              <p:nvPr/>
            </p:nvCxnSpPr>
            <p:spPr>
              <a:xfrm flipV="1">
                <a:off x="2857495" y="1004207"/>
                <a:ext cx="749774" cy="2747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FAF48442-92BF-0381-CFED-93F65EC4B234}"/>
                  </a:ext>
                </a:extLst>
              </p:cNvPr>
              <p:cNvCxnSpPr>
                <a:cxnSpLocks/>
                <a:stCxn id="39" idx="6"/>
                <a:endCxn id="33" idx="2"/>
              </p:cNvCxnSpPr>
              <p:nvPr/>
            </p:nvCxnSpPr>
            <p:spPr>
              <a:xfrm>
                <a:off x="3790149" y="1004207"/>
                <a:ext cx="880371" cy="2315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Straight Arrow Connector 149">
                <a:extLst>
                  <a:ext uri="{FF2B5EF4-FFF2-40B4-BE49-F238E27FC236}">
                    <a16:creationId xmlns:a16="http://schemas.microsoft.com/office/drawing/2014/main" id="{C0777982-E232-CCFE-8CE9-68132303D5F1}"/>
                  </a:ext>
                </a:extLst>
              </p:cNvPr>
              <p:cNvCxnSpPr>
                <a:cxnSpLocks/>
                <a:stCxn id="34" idx="6"/>
                <a:endCxn id="42" idx="2"/>
              </p:cNvCxnSpPr>
              <p:nvPr/>
            </p:nvCxnSpPr>
            <p:spPr>
              <a:xfrm flipV="1">
                <a:off x="6194581" y="998841"/>
                <a:ext cx="981944" cy="258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Arrow Connector 150">
                <a:extLst>
                  <a:ext uri="{FF2B5EF4-FFF2-40B4-BE49-F238E27FC236}">
                    <a16:creationId xmlns:a16="http://schemas.microsoft.com/office/drawing/2014/main" id="{6C4A20A1-CF0E-75EE-5886-D66D45A65DC6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7359409" y="998841"/>
                <a:ext cx="798861" cy="1129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Arrow Connector 151">
                <a:extLst>
                  <a:ext uri="{FF2B5EF4-FFF2-40B4-BE49-F238E27FC236}">
                    <a16:creationId xmlns:a16="http://schemas.microsoft.com/office/drawing/2014/main" id="{54CAE90D-647C-71F6-4AFD-CC285D66E4DA}"/>
                  </a:ext>
                </a:extLst>
              </p:cNvPr>
              <p:cNvCxnSpPr>
                <a:cxnSpLocks/>
                <a:stCxn id="43" idx="6"/>
                <a:endCxn id="35" idx="2"/>
              </p:cNvCxnSpPr>
              <p:nvPr/>
            </p:nvCxnSpPr>
            <p:spPr>
              <a:xfrm flipV="1">
                <a:off x="8341145" y="997960"/>
                <a:ext cx="831013" cy="2010"/>
              </a:xfrm>
              <a:prstGeom prst="straightConnector1">
                <a:avLst/>
              </a:prstGeom>
              <a:ln w="31750">
                <a:solidFill>
                  <a:srgbClr val="92D050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7FF27EE-A2AB-37BD-1EA0-836C5D9E66B5}"/>
                    </a:ext>
                  </a:extLst>
                </p:cNvPr>
                <p:cNvSpPr txBox="1"/>
                <p:nvPr/>
              </p:nvSpPr>
              <p:spPr>
                <a:xfrm>
                  <a:off x="6469911" y="5909392"/>
                  <a:ext cx="293265" cy="3013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B7FF27EE-A2AB-37BD-1EA0-836C5D9E6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9911" y="5909392"/>
                  <a:ext cx="293265" cy="301338"/>
                </a:xfrm>
                <a:prstGeom prst="rect">
                  <a:avLst/>
                </a:prstGeom>
                <a:blipFill>
                  <a:blip r:embed="rId21"/>
                  <a:stretch>
                    <a:fillRect r="-2500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F9BA22-D670-B081-1179-69134CA98556}"/>
                  </a:ext>
                </a:extLst>
              </p:cNvPr>
              <p:cNvSpPr/>
              <p:nvPr/>
            </p:nvSpPr>
            <p:spPr>
              <a:xfrm>
                <a:off x="2138206" y="3269995"/>
                <a:ext cx="369154" cy="369154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baseline="300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baseline="30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9F9BA22-D670-B081-1179-69134CA98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206" y="3269995"/>
                <a:ext cx="369154" cy="369154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62A484-BE7E-CE05-30C3-0023F2F32EFF}"/>
              </a:ext>
            </a:extLst>
          </p:cNvPr>
          <p:cNvCxnSpPr>
            <a:cxnSpLocks/>
            <a:stCxn id="14" idx="6"/>
            <a:endCxn id="4" idx="2"/>
          </p:cNvCxnSpPr>
          <p:nvPr/>
        </p:nvCxnSpPr>
        <p:spPr>
          <a:xfrm>
            <a:off x="672309" y="2856097"/>
            <a:ext cx="1465897" cy="598475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4F2213-E5F8-F274-BFD0-06144707D4AC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480421" y="3437902"/>
            <a:ext cx="1657785" cy="166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6B3282-4643-DDE1-E70C-21B16996E95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96105" y="3454572"/>
            <a:ext cx="1442101" cy="55511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1264353-7D24-0054-4B5C-6B36F9FECC26}"/>
              </a:ext>
            </a:extLst>
          </p:cNvPr>
          <p:cNvCxnSpPr>
            <a:cxnSpLocks/>
            <a:stCxn id="4" idx="6"/>
            <a:endCxn id="15" idx="2"/>
          </p:cNvCxnSpPr>
          <p:nvPr/>
        </p:nvCxnSpPr>
        <p:spPr>
          <a:xfrm flipV="1">
            <a:off x="2507360" y="2819108"/>
            <a:ext cx="1343360" cy="635464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641BC5-604D-1674-8069-D276D83A2303}"/>
              </a:ext>
            </a:extLst>
          </p:cNvPr>
          <p:cNvCxnSpPr>
            <a:cxnSpLocks/>
            <a:stCxn id="4" idx="6"/>
          </p:cNvCxnSpPr>
          <p:nvPr/>
        </p:nvCxnSpPr>
        <p:spPr>
          <a:xfrm flipV="1">
            <a:off x="2507360" y="3437902"/>
            <a:ext cx="1614509" cy="1667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46646-AD39-3CE4-351E-8D2BDD7532C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507360" y="3454572"/>
            <a:ext cx="1283794" cy="52796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5A93A7-233F-A9E0-BBF6-9B1DF275ACC0}"/>
                  </a:ext>
                </a:extLst>
              </p:cNvPr>
              <p:cNvSpPr/>
              <p:nvPr/>
            </p:nvSpPr>
            <p:spPr>
              <a:xfrm>
                <a:off x="303155" y="2671520"/>
                <a:ext cx="369154" cy="36915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baseline="3000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35A93A7-233F-A9E0-BBF6-9B1DF275AC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55" y="2671520"/>
                <a:ext cx="369154" cy="36915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FEEDAF0-BB31-CF1C-160B-2B62B9218A99}"/>
                  </a:ext>
                </a:extLst>
              </p:cNvPr>
              <p:cNvSpPr/>
              <p:nvPr/>
            </p:nvSpPr>
            <p:spPr>
              <a:xfrm>
                <a:off x="3850720" y="2634531"/>
                <a:ext cx="369154" cy="369154"/>
              </a:xfrm>
              <a:prstGeom prst="ellipse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baseline="30000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baseline="30000" dirty="0"/>
              </a:p>
            </p:txBody>
          </p:sp>
        </mc:Choice>
        <mc:Fallback xmlns="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FEEDAF0-BB31-CF1C-160B-2B62B9218A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720" y="2634531"/>
                <a:ext cx="369154" cy="369154"/>
              </a:xfrm>
              <a:prstGeom prst="ellipse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24F480F7-6F3F-C161-FC5E-7A0EE17320CA}"/>
              </a:ext>
            </a:extLst>
          </p:cNvPr>
          <p:cNvGrpSpPr/>
          <p:nvPr/>
        </p:nvGrpSpPr>
        <p:grpSpPr>
          <a:xfrm>
            <a:off x="672309" y="2819108"/>
            <a:ext cx="3193047" cy="1968387"/>
            <a:chOff x="672309" y="2819108"/>
            <a:chExt cx="3193047" cy="19683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427F26-2DA8-DF00-925A-A43B015ED62F}"/>
                    </a:ext>
                  </a:extLst>
                </p:cNvPr>
                <p:cNvSpPr txBox="1"/>
                <p:nvPr/>
              </p:nvSpPr>
              <p:spPr>
                <a:xfrm>
                  <a:off x="913986" y="4448941"/>
                  <a:ext cx="295137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a14:m>
                  <a:r>
                    <a:rPr lang="en-US" sz="1600" dirty="0">
                      <a:solidFill>
                        <a:schemeClr val="accent1"/>
                      </a:solidFill>
                    </a:rPr>
                    <a:t>: set of homologous edges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79427F26-2DA8-DF00-925A-A43B015ED6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986" y="4448941"/>
                  <a:ext cx="2951370" cy="338554"/>
                </a:xfrm>
                <a:prstGeom prst="rect">
                  <a:avLst/>
                </a:prstGeom>
                <a:blipFill>
                  <a:blip r:embed="rId24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375ADF45-53AC-CEB7-711D-5F681CD01746}"/>
                </a:ext>
              </a:extLst>
            </p:cNvPr>
            <p:cNvCxnSpPr>
              <a:cxnSpLocks/>
              <a:stCxn id="14" idx="6"/>
              <a:endCxn id="4" idx="2"/>
            </p:cNvCxnSpPr>
            <p:nvPr/>
          </p:nvCxnSpPr>
          <p:spPr>
            <a:xfrm>
              <a:off x="672309" y="2856097"/>
              <a:ext cx="1465897" cy="598475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A1C270F-3145-9637-60DC-F51C8206CB2C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 flipV="1">
              <a:off x="2507360" y="2819108"/>
              <a:ext cx="1343360" cy="635464"/>
            </a:xfrm>
            <a:prstGeom prst="straightConnector1">
              <a:avLst/>
            </a:prstGeom>
            <a:ln w="28575">
              <a:solidFill>
                <a:schemeClr val="accent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81FCA9F-9BB4-FE51-F592-E876FC3C25D2}"/>
              </a:ext>
            </a:extLst>
          </p:cNvPr>
          <p:cNvGrpSpPr/>
          <p:nvPr/>
        </p:nvGrpSpPr>
        <p:grpSpPr>
          <a:xfrm>
            <a:off x="672309" y="2008803"/>
            <a:ext cx="3178411" cy="1445769"/>
            <a:chOff x="380403" y="2745553"/>
            <a:chExt cx="3178411" cy="144576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AC6A7D-47A5-D0E3-798D-12B321F7CFF1}"/>
                </a:ext>
              </a:extLst>
            </p:cNvPr>
            <p:cNvSpPr txBox="1"/>
            <p:nvPr/>
          </p:nvSpPr>
          <p:spPr>
            <a:xfrm>
              <a:off x="1748234" y="2891108"/>
              <a:ext cx="683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SFF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D3CAAEC-93D9-3841-03BF-DC6F6F4BBF5C}"/>
                </a:ext>
              </a:extLst>
            </p:cNvPr>
            <p:cNvCxnSpPr>
              <a:cxnSpLocks/>
              <a:stCxn id="173" idx="5"/>
              <a:endCxn id="15" idx="2"/>
            </p:cNvCxnSpPr>
            <p:nvPr/>
          </p:nvCxnSpPr>
          <p:spPr>
            <a:xfrm>
              <a:off x="3343303" y="2920445"/>
              <a:ext cx="215511" cy="635413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617CB0F-AD56-EA5B-F0AE-1B8E16CDB4E0}"/>
                </a:ext>
              </a:extLst>
            </p:cNvPr>
            <p:cNvCxnSpPr>
              <a:cxnSpLocks/>
              <a:stCxn id="14" idx="6"/>
              <a:endCxn id="164" idx="3"/>
            </p:cNvCxnSpPr>
            <p:nvPr/>
          </p:nvCxnSpPr>
          <p:spPr>
            <a:xfrm flipV="1">
              <a:off x="380403" y="2931472"/>
              <a:ext cx="363400" cy="661375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9FAE86D-E2DE-15B6-0F08-2A5E53063CD5}"/>
                </a:ext>
              </a:extLst>
            </p:cNvPr>
            <p:cNvCxnSpPr>
              <a:cxnSpLocks/>
              <a:stCxn id="164" idx="6"/>
              <a:endCxn id="165" idx="2"/>
            </p:cNvCxnSpPr>
            <p:nvPr/>
          </p:nvCxnSpPr>
          <p:spPr>
            <a:xfrm flipV="1">
              <a:off x="918695" y="2855952"/>
              <a:ext cx="458829" cy="307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8DDCCA-ED3B-0614-D0EE-4F4B919D76B6}"/>
                </a:ext>
              </a:extLst>
            </p:cNvPr>
            <p:cNvCxnSpPr>
              <a:cxnSpLocks/>
              <a:stCxn id="165" idx="5"/>
              <a:endCxn id="4" idx="2"/>
            </p:cNvCxnSpPr>
            <p:nvPr/>
          </p:nvCxnSpPr>
          <p:spPr>
            <a:xfrm>
              <a:off x="1552416" y="2928394"/>
              <a:ext cx="293884" cy="126292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C160E02-2214-5E62-F353-9A5AAC5EECBE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733408" y="2848002"/>
              <a:ext cx="435003" cy="3078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652AADC-F1BE-F43E-59E4-2864F968EBCF}"/>
                </a:ext>
              </a:extLst>
            </p:cNvPr>
            <p:cNvCxnSpPr>
              <a:cxnSpLocks/>
              <a:stCxn id="4" idx="6"/>
              <a:endCxn id="172" idx="3"/>
            </p:cNvCxnSpPr>
            <p:nvPr/>
          </p:nvCxnSpPr>
          <p:spPr>
            <a:xfrm flipV="1">
              <a:off x="2215454" y="2923523"/>
              <a:ext cx="343062" cy="1267799"/>
            </a:xfrm>
            <a:prstGeom prst="straightConnector1">
              <a:avLst/>
            </a:prstGeom>
            <a:ln w="1905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236AF52-1BE3-8361-F9A3-C1D5D374B321}"/>
                    </a:ext>
                  </a:extLst>
                </p:cNvPr>
                <p:cNvSpPr txBox="1"/>
                <p:nvPr/>
              </p:nvSpPr>
              <p:spPr>
                <a:xfrm>
                  <a:off x="548138" y="2996553"/>
                  <a:ext cx="369154" cy="34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236AF52-1BE3-8361-F9A3-C1D5D374B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138" y="2996553"/>
                  <a:ext cx="369154" cy="344833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797BC8-C6F2-6148-74E9-9D857FD515DE}"/>
                    </a:ext>
                  </a:extLst>
                </p:cNvPr>
                <p:cNvSpPr txBox="1"/>
                <p:nvPr/>
              </p:nvSpPr>
              <p:spPr>
                <a:xfrm>
                  <a:off x="1323047" y="3174267"/>
                  <a:ext cx="369154" cy="34483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A797BC8-C6F2-6148-74E9-9D857FD515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047" y="3174267"/>
                  <a:ext cx="369154" cy="34483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9EDD06-7508-B672-EBFB-F99836DFC844}"/>
                    </a:ext>
                  </a:extLst>
                </p:cNvPr>
                <p:cNvSpPr txBox="1"/>
                <p:nvPr/>
              </p:nvSpPr>
              <p:spPr>
                <a:xfrm>
                  <a:off x="3103382" y="2954329"/>
                  <a:ext cx="369154" cy="35259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99EDD06-7508-B672-EBFB-F99836DFC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382" y="2954329"/>
                  <a:ext cx="369154" cy="352592"/>
                </a:xfrm>
                <a:prstGeom prst="rect">
                  <a:avLst/>
                </a:prstGeom>
                <a:blipFill>
                  <a:blip r:embed="rId27"/>
                  <a:stretch>
                    <a:fillRect r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9A7BA7EF-A8BE-E5BE-0451-571C48ACEFD3}"/>
                </a:ext>
              </a:extLst>
            </p:cNvPr>
            <p:cNvSpPr/>
            <p:nvPr/>
          </p:nvSpPr>
          <p:spPr>
            <a:xfrm>
              <a:off x="713796" y="2756580"/>
              <a:ext cx="204899" cy="2048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CEC1EF9-A5D2-45B3-B811-021F13E33BEF}"/>
                </a:ext>
              </a:extLst>
            </p:cNvPr>
            <p:cNvSpPr/>
            <p:nvPr/>
          </p:nvSpPr>
          <p:spPr>
            <a:xfrm>
              <a:off x="1377524" y="2753502"/>
              <a:ext cx="204899" cy="20489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671CAC56-DD82-F258-0666-5122504ABD5D}"/>
                </a:ext>
              </a:extLst>
            </p:cNvPr>
            <p:cNvSpPr/>
            <p:nvPr/>
          </p:nvSpPr>
          <p:spPr>
            <a:xfrm>
              <a:off x="2528509" y="2748631"/>
              <a:ext cx="204899" cy="2048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D48F7D6A-02B4-408B-7E30-70C83DB4D77B}"/>
                </a:ext>
              </a:extLst>
            </p:cNvPr>
            <p:cNvSpPr/>
            <p:nvPr/>
          </p:nvSpPr>
          <p:spPr>
            <a:xfrm>
              <a:off x="3168411" y="2745553"/>
              <a:ext cx="204899" cy="204899"/>
            </a:xfrm>
            <a:prstGeom prst="ellipse">
              <a:avLst/>
            </a:prstGeom>
            <a:noFill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2A738D11-E3B6-6F23-CD17-12034E6CB4A9}"/>
                    </a:ext>
                  </a:extLst>
                </p:cNvPr>
                <p:cNvSpPr txBox="1"/>
                <p:nvPr/>
              </p:nvSpPr>
              <p:spPr>
                <a:xfrm>
                  <a:off x="2435689" y="3176943"/>
                  <a:ext cx="369154" cy="344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</m:acc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2A738D11-E3B6-6F23-CD17-12034E6CB4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689" y="3176943"/>
                  <a:ext cx="369154" cy="344833"/>
                </a:xfrm>
                <a:prstGeom prst="rect">
                  <a:avLst/>
                </a:prstGeom>
                <a:blipFill>
                  <a:blip r:embed="rId28"/>
                  <a:stretch>
                    <a:fillRect r="-163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3B9472C-530D-5C18-AF3B-B7F35FE318AA}"/>
                  </a:ext>
                </a:extLst>
              </p:cNvPr>
              <p:cNvSpPr txBox="1"/>
              <p:nvPr/>
            </p:nvSpPr>
            <p:spPr>
              <a:xfrm>
                <a:off x="9846018" y="4041436"/>
                <a:ext cx="21225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6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by constant sized gadget</a:t>
                </a:r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43B9472C-530D-5C18-AF3B-B7F35FE31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018" y="4041436"/>
                <a:ext cx="2122568" cy="584775"/>
              </a:xfrm>
              <a:prstGeom prst="rect">
                <a:avLst/>
              </a:prstGeom>
              <a:blipFill>
                <a:blip r:embed="rId29"/>
                <a:stretch>
                  <a:fillRect l="-1437"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Rectangle 218">
            <a:extLst>
              <a:ext uri="{FF2B5EF4-FFF2-40B4-BE49-F238E27FC236}">
                <a16:creationId xmlns:a16="http://schemas.microsoft.com/office/drawing/2014/main" id="{41A5A1A4-AEE0-A237-AE94-A1D0B3F29B2D}"/>
              </a:ext>
            </a:extLst>
          </p:cNvPr>
          <p:cNvSpPr/>
          <p:nvPr/>
        </p:nvSpPr>
        <p:spPr>
          <a:xfrm>
            <a:off x="7838037" y="4080661"/>
            <a:ext cx="1743594" cy="540292"/>
          </a:xfrm>
          <a:prstGeom prst="rect">
            <a:avLst/>
          </a:prstGeom>
          <a:solidFill>
            <a:srgbClr val="7030A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5CFBD3C-0C22-1F6E-E06C-DDF76A50F784}"/>
              </a:ext>
            </a:extLst>
          </p:cNvPr>
          <p:cNvGrpSpPr/>
          <p:nvPr/>
        </p:nvGrpSpPr>
        <p:grpSpPr>
          <a:xfrm>
            <a:off x="4929020" y="1778120"/>
            <a:ext cx="7039566" cy="2173669"/>
            <a:chOff x="4074672" y="2947134"/>
            <a:chExt cx="7039566" cy="217366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EA29D132-079D-5B1A-1211-182514DDD69C}"/>
                    </a:ext>
                  </a:extLst>
                </p:cNvPr>
                <p:cNvSpPr txBox="1"/>
                <p:nvPr/>
              </p:nvSpPr>
              <p:spPr>
                <a:xfrm>
                  <a:off x="4076791" y="4412211"/>
                  <a:ext cx="5967663" cy="7085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𝒇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EA29D132-079D-5B1A-1211-182514DDD6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6791" y="4412211"/>
                  <a:ext cx="5967663" cy="70859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69A1A715-38BC-8A0D-82BC-B77657B9213B}"/>
                </a:ext>
              </a:extLst>
            </p:cNvPr>
            <p:cNvSpPr/>
            <p:nvPr/>
          </p:nvSpPr>
          <p:spPr>
            <a:xfrm>
              <a:off x="4074672" y="2947134"/>
              <a:ext cx="7039566" cy="1465077"/>
            </a:xfrm>
            <a:prstGeom prst="rect">
              <a:avLst/>
            </a:prstGeom>
            <a:noFill/>
            <a:ln w="19050">
              <a:solidFill>
                <a:schemeClr val="accent3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AB4ABA2-6A55-1AD5-FDFA-65015E8CA1B8}"/>
              </a:ext>
            </a:extLst>
          </p:cNvPr>
          <p:cNvGrpSpPr/>
          <p:nvPr/>
        </p:nvGrpSpPr>
        <p:grpSpPr>
          <a:xfrm>
            <a:off x="719502" y="2705461"/>
            <a:ext cx="1980525" cy="839626"/>
            <a:chOff x="466473" y="3279982"/>
            <a:chExt cx="1980525" cy="839626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4E5675B4-051A-2331-A063-579FEF7259D8}"/>
                </a:ext>
              </a:extLst>
            </p:cNvPr>
            <p:cNvSpPr/>
            <p:nvPr/>
          </p:nvSpPr>
          <p:spPr>
            <a:xfrm>
              <a:off x="466473" y="3279982"/>
              <a:ext cx="169681" cy="379324"/>
            </a:xfrm>
            <a:prstGeom prst="arc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0CA38080-2302-176C-8613-15AA3F2B8A43}"/>
                </a:ext>
              </a:extLst>
            </p:cNvPr>
            <p:cNvSpPr/>
            <p:nvPr/>
          </p:nvSpPr>
          <p:spPr>
            <a:xfrm>
              <a:off x="2277317" y="3740284"/>
              <a:ext cx="169681" cy="379324"/>
            </a:xfrm>
            <a:prstGeom prst="arc">
              <a:avLst/>
            </a:prstGeom>
            <a:ln w="127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70FEDB85-756D-336B-98FF-69262B955749}"/>
              </a:ext>
            </a:extLst>
          </p:cNvPr>
          <p:cNvGrpSpPr/>
          <p:nvPr/>
        </p:nvGrpSpPr>
        <p:grpSpPr>
          <a:xfrm>
            <a:off x="7198843" y="1859956"/>
            <a:ext cx="4538306" cy="1186127"/>
            <a:chOff x="6344495" y="3028970"/>
            <a:chExt cx="4538306" cy="1186127"/>
          </a:xfrm>
        </p:grpSpPr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544D1D53-04D3-7478-0E86-C42AC13A341F}"/>
                </a:ext>
              </a:extLst>
            </p:cNvPr>
            <p:cNvGrpSpPr/>
            <p:nvPr/>
          </p:nvGrpSpPr>
          <p:grpSpPr>
            <a:xfrm>
              <a:off x="6344495" y="3028970"/>
              <a:ext cx="1278388" cy="562789"/>
              <a:chOff x="6846978" y="3697329"/>
              <a:chExt cx="1278388" cy="562789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9752526F-CEBD-D30D-21F4-EEB5F3E4D643}"/>
                  </a:ext>
                </a:extLst>
              </p:cNvPr>
              <p:cNvSpPr/>
              <p:nvPr/>
            </p:nvSpPr>
            <p:spPr>
              <a:xfrm>
                <a:off x="6846978" y="3697329"/>
                <a:ext cx="1278388" cy="562789"/>
              </a:xfrm>
              <a:prstGeom prst="rect">
                <a:avLst/>
              </a:prstGeom>
              <a:solidFill>
                <a:srgbClr val="C00000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3163EC87-BD89-961D-9012-BC44CA05AA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978" y="3709899"/>
                <a:ext cx="1278388" cy="550219"/>
              </a:xfrm>
              <a:prstGeom prst="line">
                <a:avLst/>
              </a:prstGeom>
              <a:ln w="25400">
                <a:solidFill>
                  <a:srgbClr val="C000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370AF7F4-EBD4-8EA1-23F1-7EEDE3159F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6978" y="3709899"/>
                <a:ext cx="1278388" cy="550219"/>
              </a:xfrm>
              <a:prstGeom prst="line">
                <a:avLst/>
              </a:prstGeom>
              <a:ln w="25400">
                <a:solidFill>
                  <a:srgbClr val="C000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29DD6159-1BDF-6686-0ED9-F8EFCC624FB5}"/>
                </a:ext>
              </a:extLst>
            </p:cNvPr>
            <p:cNvGrpSpPr/>
            <p:nvPr/>
          </p:nvGrpSpPr>
          <p:grpSpPr>
            <a:xfrm>
              <a:off x="9604413" y="3652308"/>
              <a:ext cx="1278388" cy="562789"/>
              <a:chOff x="6846978" y="3697329"/>
              <a:chExt cx="1278388" cy="562789"/>
            </a:xfrm>
          </p:grpSpPr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AFB4B3E2-BBD4-2173-7C78-9DA796B6F915}"/>
                  </a:ext>
                </a:extLst>
              </p:cNvPr>
              <p:cNvSpPr/>
              <p:nvPr/>
            </p:nvSpPr>
            <p:spPr>
              <a:xfrm>
                <a:off x="6846978" y="3697329"/>
                <a:ext cx="1278388" cy="562789"/>
              </a:xfrm>
              <a:prstGeom prst="rect">
                <a:avLst/>
              </a:prstGeom>
              <a:solidFill>
                <a:srgbClr val="C00000">
                  <a:alpha val="11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698D5DD0-442B-3AE1-7333-778696067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46978" y="3709899"/>
                <a:ext cx="1278388" cy="550219"/>
              </a:xfrm>
              <a:prstGeom prst="line">
                <a:avLst/>
              </a:prstGeom>
              <a:ln w="25400">
                <a:solidFill>
                  <a:srgbClr val="C000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D286044-9AB3-56F8-FB4A-6352B55D28C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46978" y="3709899"/>
                <a:ext cx="1278388" cy="550219"/>
              </a:xfrm>
              <a:prstGeom prst="line">
                <a:avLst/>
              </a:prstGeom>
              <a:ln w="25400">
                <a:solidFill>
                  <a:srgbClr val="C00000">
                    <a:alpha val="4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CF798FF3-35D2-4DEF-9B6A-DA3305B65202}"/>
              </a:ext>
            </a:extLst>
          </p:cNvPr>
          <p:cNvSpPr/>
          <p:nvPr/>
        </p:nvSpPr>
        <p:spPr>
          <a:xfrm>
            <a:off x="4399496" y="5382518"/>
            <a:ext cx="4383993" cy="13329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82" grpId="0"/>
      <p:bldP spid="183" grpId="0"/>
      <p:bldP spid="184" grpId="0"/>
      <p:bldP spid="190" grpId="0"/>
      <p:bldP spid="191" grpId="0"/>
      <p:bldP spid="215" grpId="0"/>
      <p:bldP spid="2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83662B-D6A7-D3BD-135A-2329668F3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091" y="1914097"/>
            <a:ext cx="5070749" cy="33164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FD27C4-BA64-804E-6D6E-E0796849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(Single-commodity) maxflow problem (1CF)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797A-05DB-4C47-AFC0-1CE9AC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CFB453-84F6-ABF2-4466-4B79762E45EC}"/>
                  </a:ext>
                </a:extLst>
              </p:cNvPr>
              <p:cNvSpPr txBox="1"/>
              <p:nvPr/>
            </p:nvSpPr>
            <p:spPr>
              <a:xfrm>
                <a:off x="540976" y="1031739"/>
                <a:ext cx="5416335" cy="3612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000" dirty="0"/>
                  <a:t>Given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source-sink pair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edge capacity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>
                  <a:lnSpc>
                    <a:spcPct val="160000"/>
                  </a:lnSpc>
                </a:pPr>
                <a:endParaRPr lang="en-US" sz="2000" dirty="0"/>
              </a:p>
              <a:p>
                <a:pPr>
                  <a:lnSpc>
                    <a:spcPct val="160000"/>
                  </a:lnSpc>
                </a:pPr>
                <a:r>
                  <a:rPr lang="en-US" sz="2000" dirty="0"/>
                  <a:t>Find a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feasible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the amount of flow routed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 is maximized.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9CFB453-84F6-ABF2-4466-4B79762E4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6" y="1031739"/>
                <a:ext cx="5416335" cy="3612336"/>
              </a:xfrm>
              <a:prstGeom prst="rect">
                <a:avLst/>
              </a:prstGeom>
              <a:blipFill>
                <a:blip r:embed="rId4"/>
                <a:stretch>
                  <a:fillRect l="-1239" r="-2252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7047A9-E9A6-E922-E8B1-B80405AC659F}"/>
                  </a:ext>
                </a:extLst>
              </p:cNvPr>
              <p:cNvSpPr txBox="1"/>
              <p:nvPr/>
            </p:nvSpPr>
            <p:spPr>
              <a:xfrm>
                <a:off x="8892808" y="4762088"/>
                <a:ext cx="17426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𝑚𝑎𝑥𝐹𝑙𝑜𝑤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7047A9-E9A6-E922-E8B1-B80405AC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2808" y="4762088"/>
                <a:ext cx="174260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B681E9-794B-CBF1-1A24-0D828CF930DB}"/>
                  </a:ext>
                </a:extLst>
              </p:cNvPr>
              <p:cNvSpPr txBox="1"/>
              <p:nvPr/>
            </p:nvSpPr>
            <p:spPr>
              <a:xfrm>
                <a:off x="438160" y="5048511"/>
                <a:ext cx="8682829" cy="1127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SOTA maxflow solver runtime </a:t>
                </a:r>
                <a:r>
                  <a:rPr lang="en-US" altLang="zh-CN" sz="2000" dirty="0">
                    <a:solidFill>
                      <a:schemeClr val="accent1"/>
                    </a:solidFill>
                  </a:rPr>
                  <a:t>[Chen-Kyng-Liu-Peng-Probst-Sachdeva’22]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6BB681E9-794B-CBF1-1A24-0D828CF93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0" y="5048511"/>
                <a:ext cx="8682829" cy="1127232"/>
              </a:xfrm>
              <a:prstGeom prst="rect">
                <a:avLst/>
              </a:prstGeom>
              <a:blipFill>
                <a:blip r:embed="rId6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976B933-601F-52ED-1D6E-8A6CB8882E84}"/>
              </a:ext>
            </a:extLst>
          </p:cNvPr>
          <p:cNvGrpSpPr/>
          <p:nvPr/>
        </p:nvGrpSpPr>
        <p:grpSpPr>
          <a:xfrm>
            <a:off x="7042082" y="2113659"/>
            <a:ext cx="4352714" cy="1379390"/>
            <a:chOff x="7148408" y="1984095"/>
            <a:chExt cx="4352714" cy="137939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B14FEDD-146A-F8F4-09C1-DAA68DA7B211}"/>
                </a:ext>
              </a:extLst>
            </p:cNvPr>
            <p:cNvGrpSpPr/>
            <p:nvPr/>
          </p:nvGrpSpPr>
          <p:grpSpPr>
            <a:xfrm>
              <a:off x="7148408" y="2011682"/>
              <a:ext cx="4352714" cy="1351803"/>
              <a:chOff x="5012227" y="1471580"/>
              <a:chExt cx="2438937" cy="757450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0A9085-A764-21B5-1AB5-9040FAB32173}"/>
                  </a:ext>
                </a:extLst>
              </p:cNvPr>
              <p:cNvSpPr txBox="1"/>
              <p:nvPr/>
            </p:nvSpPr>
            <p:spPr>
              <a:xfrm>
                <a:off x="5221751" y="1868061"/>
                <a:ext cx="149604" cy="17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/>
                    </a:solidFill>
                  </a:rPr>
                  <a:t>1</a:t>
                </a:r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0CA60EB-A7CB-D4EA-8A7E-A5DF2DF542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12227" y="1895774"/>
                <a:ext cx="683270" cy="33325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A50D36E-3824-5AAC-53CF-76F91C1C58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9139" y="1471580"/>
                <a:ext cx="648312" cy="317876"/>
              </a:xfrm>
              <a:prstGeom prst="straightConnector1">
                <a:avLst/>
              </a:prstGeom>
              <a:ln w="38100"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8D90764-EA92-10D7-3343-5C55D205B6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5144" y="1471580"/>
                <a:ext cx="656020" cy="324991"/>
              </a:xfrm>
              <a:prstGeom prst="straightConnector1">
                <a:avLst/>
              </a:prstGeom>
              <a:ln w="41275">
                <a:solidFill>
                  <a:schemeClr val="accent5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74D247A-57F4-323E-B71F-976FEADB8486}"/>
                </a:ext>
              </a:extLst>
            </p:cNvPr>
            <p:cNvSpPr txBox="1"/>
            <p:nvPr/>
          </p:nvSpPr>
          <p:spPr>
            <a:xfrm>
              <a:off x="8993763" y="2017702"/>
              <a:ext cx="2669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/>
                  </a:solidFill>
                </a:rPr>
                <a:t>1</a:t>
              </a:r>
              <a:endParaRPr lang="en-US" sz="1400" b="1" dirty="0">
                <a:solidFill>
                  <a:schemeClr val="accent5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72D7769-6BEE-B914-54A9-EA239513FA6A}"/>
                </a:ext>
              </a:extLst>
            </p:cNvPr>
            <p:cNvSpPr txBox="1"/>
            <p:nvPr/>
          </p:nvSpPr>
          <p:spPr>
            <a:xfrm>
              <a:off x="10737215" y="1984095"/>
              <a:ext cx="266995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/>
                  </a:solidFill>
                </a:rPr>
                <a:t>1</a:t>
              </a:r>
              <a:endParaRPr lang="en-US" sz="1400" b="1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04A1FB88-0463-A388-7678-075F476D4E99}"/>
              </a:ext>
            </a:extLst>
          </p:cNvPr>
          <p:cNvGrpSpPr/>
          <p:nvPr/>
        </p:nvGrpSpPr>
        <p:grpSpPr>
          <a:xfrm>
            <a:off x="7054635" y="3062531"/>
            <a:ext cx="4370636" cy="1373324"/>
            <a:chOff x="7160961" y="2932967"/>
            <a:chExt cx="4370636" cy="13733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6D9E646-1D92-8747-94B3-D4E7BF4D7E9A}"/>
                </a:ext>
              </a:extLst>
            </p:cNvPr>
            <p:cNvGrpSpPr/>
            <p:nvPr/>
          </p:nvGrpSpPr>
          <p:grpSpPr>
            <a:xfrm>
              <a:off x="7160961" y="2932967"/>
              <a:ext cx="4370636" cy="1356572"/>
              <a:chOff x="6063595" y="4634783"/>
              <a:chExt cx="2448981" cy="760122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C2A9641-AC8E-735B-A6C1-F3FC7EA9B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3595" y="5063204"/>
                <a:ext cx="652075" cy="33170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36196F1-172C-C7AD-6451-40F5922F41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968374" y="5063204"/>
                <a:ext cx="676034" cy="331701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28BED47-FA1F-245B-26E0-C03A38500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9478" y="4634783"/>
                <a:ext cx="673098" cy="31589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5C6C7FC-65B4-F6AC-ADF4-09CB43D0DED9}"/>
                  </a:ext>
                </a:extLst>
              </p:cNvPr>
              <p:cNvSpPr txBox="1"/>
              <p:nvPr/>
            </p:nvSpPr>
            <p:spPr>
              <a:xfrm>
                <a:off x="6266085" y="5215478"/>
                <a:ext cx="126837" cy="172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4"/>
                    </a:solidFill>
                  </a:rPr>
                  <a:t>1</a:t>
                </a:r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CE57292-B00B-C829-8943-D0C668DDFC4F}"/>
                </a:ext>
              </a:extLst>
            </p:cNvPr>
            <p:cNvSpPr txBox="1"/>
            <p:nvPr/>
          </p:nvSpPr>
          <p:spPr>
            <a:xfrm>
              <a:off x="9227315" y="3998515"/>
              <a:ext cx="2263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4"/>
                  </a:solidFill>
                </a:rPr>
                <a:t>1</a:t>
              </a:r>
              <a:endParaRPr 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B1BFA6C1-231F-A54F-6EDF-3C7B11888001}"/>
                </a:ext>
              </a:extLst>
            </p:cNvPr>
            <p:cNvSpPr txBox="1"/>
            <p:nvPr/>
          </p:nvSpPr>
          <p:spPr>
            <a:xfrm>
              <a:off x="10802548" y="3209597"/>
              <a:ext cx="226363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4"/>
                  </a:solidFill>
                </a:rPr>
                <a:t>1</a:t>
              </a:r>
              <a:endParaRPr lang="en-US" sz="1400" b="1" dirty="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5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27C4-BA64-804E-6D6E-E0796849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1CF as 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797A-05DB-4C47-AFC0-1CE9AC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7A1728-1465-3E53-1BCF-7BE0D7527306}"/>
                  </a:ext>
                </a:extLst>
              </p:cNvPr>
              <p:cNvSpPr txBox="1"/>
              <p:nvPr/>
            </p:nvSpPr>
            <p:spPr>
              <a:xfrm>
                <a:off x="302062" y="877990"/>
                <a:ext cx="6066840" cy="3915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1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feasible</a:t>
                </a:r>
                <a:r>
                  <a:rPr lang="en-US" sz="2000" dirty="0"/>
                  <a:t> flow if it satisfies</a:t>
                </a:r>
              </a:p>
              <a:p>
                <a:pPr marL="800100" lvl="1" indent="-342900">
                  <a:lnSpc>
                    <a:spcPct val="11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/>
                  <a:t>Flow conservation constraints</a:t>
                </a: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br>
                  <a:rPr lang="en-US" dirty="0"/>
                </a:br>
                <a:endParaRPr lang="en-US" dirty="0"/>
              </a:p>
              <a:p>
                <a:pPr marL="800100" lvl="1" indent="-342900">
                  <a:lnSpc>
                    <a:spcPct val="11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/>
                  <a:t>Capacity constraints</a:t>
                </a:r>
                <a:br>
                  <a:rPr lang="en-US" dirty="0"/>
                </a:br>
                <a:endParaRPr lang="en-US" dirty="0"/>
              </a:p>
              <a:p>
                <a:pPr marL="800100" lvl="1" indent="-342900">
                  <a:lnSpc>
                    <a:spcPct val="11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/>
                  <a:t>Direction constraints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7A1728-1465-3E53-1BCF-7BE0D752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62" y="877990"/>
                <a:ext cx="6066840" cy="3915944"/>
              </a:xfrm>
              <a:prstGeom prst="rect">
                <a:avLst/>
              </a:prstGeom>
              <a:blipFill>
                <a:blip r:embed="rId4"/>
                <a:stretch>
                  <a:fillRect l="-905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4C5169-896C-8968-1806-3CC12B35848A}"/>
                  </a:ext>
                </a:extLst>
              </p:cNvPr>
              <p:cNvSpPr txBox="1"/>
              <p:nvPr/>
            </p:nvSpPr>
            <p:spPr>
              <a:xfrm>
                <a:off x="8219536" y="1938668"/>
                <a:ext cx="1881985" cy="123110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</m:oMath>
                </a14:m>
                <a:br>
                  <a:rPr lang="en-US" altLang="zh-CN" sz="2000" b="0" dirty="0"/>
                </a:br>
                <a:r>
                  <a:rPr lang="en-US" altLang="zh-CN" sz="20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𝑩𝒇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4C5169-896C-8968-1806-3CC12B358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536" y="1938668"/>
                <a:ext cx="1881985" cy="1231106"/>
              </a:xfrm>
              <a:prstGeom prst="rect">
                <a:avLst/>
              </a:prstGeom>
              <a:blipFill>
                <a:blip r:embed="rId5"/>
                <a:stretch>
                  <a:fillRect b="-780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C1C50D1E-EF09-0B6D-9ACD-0E47372A5028}"/>
              </a:ext>
            </a:extLst>
          </p:cNvPr>
          <p:cNvGrpSpPr/>
          <p:nvPr/>
        </p:nvGrpSpPr>
        <p:grpSpPr>
          <a:xfrm>
            <a:off x="1245626" y="4904054"/>
            <a:ext cx="3217002" cy="2104023"/>
            <a:chOff x="860728" y="4500927"/>
            <a:chExt cx="4162850" cy="2722638"/>
          </a:xfrm>
        </p:grpSpPr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39AC7DD-7A23-FC36-37EF-42719076B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728" y="4500927"/>
              <a:ext cx="4162850" cy="27226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079675C-6E12-0C25-1474-F4230F847FD9}"/>
                    </a:ext>
                  </a:extLst>
                </p:cNvPr>
                <p:cNvSpPr txBox="1"/>
                <p:nvPr/>
              </p:nvSpPr>
              <p:spPr>
                <a:xfrm>
                  <a:off x="3179165" y="6290480"/>
                  <a:ext cx="17426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079675C-6E12-0C25-1474-F4230F847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9165" y="6290480"/>
                  <a:ext cx="1742609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3795C0-447A-EF19-0B4C-67CB9823660F}"/>
                </a:ext>
              </a:extLst>
            </p:cNvPr>
            <p:cNvGrpSpPr/>
            <p:nvPr/>
          </p:nvGrpSpPr>
          <p:grpSpPr>
            <a:xfrm>
              <a:off x="1134654" y="4552771"/>
              <a:ext cx="3573376" cy="1231019"/>
              <a:chOff x="7148408" y="1863981"/>
              <a:chExt cx="4352714" cy="1499504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E2C8995A-6429-7AEA-A4DC-0A02860DAE36}"/>
                  </a:ext>
                </a:extLst>
              </p:cNvPr>
              <p:cNvGrpSpPr/>
              <p:nvPr/>
            </p:nvGrpSpPr>
            <p:grpSpPr>
              <a:xfrm>
                <a:off x="7148408" y="2011682"/>
                <a:ext cx="4352714" cy="1351803"/>
                <a:chOff x="5012227" y="1471580"/>
                <a:chExt cx="2438937" cy="75745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03AA3EE6-0EF3-805F-2308-ABF6F44DC0A4}"/>
                    </a:ext>
                  </a:extLst>
                </p:cNvPr>
                <p:cNvSpPr txBox="1"/>
                <p:nvPr/>
              </p:nvSpPr>
              <p:spPr>
                <a:xfrm>
                  <a:off x="5221751" y="1800759"/>
                  <a:ext cx="149604" cy="172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/>
                      </a:solidFill>
                    </a:rPr>
                    <a:t>1</a:t>
                  </a:r>
                  <a:endParaRPr lang="en-US" sz="1400" b="1" dirty="0">
                    <a:solidFill>
                      <a:schemeClr val="accent5"/>
                    </a:solidFill>
                  </a:endParaRPr>
                </a:p>
              </p:txBody>
            </p: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59CA4B5E-360A-C580-7EA1-09ADBC1622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2227" y="1895774"/>
                  <a:ext cx="683270" cy="333256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B40AA901-AEFF-9C9F-C9F3-E87DA1173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139" y="1471580"/>
                  <a:ext cx="648312" cy="317876"/>
                </a:xfrm>
                <a:prstGeom prst="straightConnector1">
                  <a:avLst/>
                </a:prstGeom>
                <a:ln w="38100">
                  <a:solidFill>
                    <a:schemeClr val="accent5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293F9D92-A846-B4A3-3957-2A7E55BDB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95144" y="1471580"/>
                  <a:ext cx="656020" cy="324991"/>
                </a:xfrm>
                <a:prstGeom prst="straightConnector1">
                  <a:avLst/>
                </a:prstGeom>
                <a:ln w="41275">
                  <a:solidFill>
                    <a:schemeClr val="accent5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3E51B7C-5141-F18E-AA60-56D0F55ADFB8}"/>
                  </a:ext>
                </a:extLst>
              </p:cNvPr>
              <p:cNvSpPr txBox="1"/>
              <p:nvPr/>
            </p:nvSpPr>
            <p:spPr>
              <a:xfrm>
                <a:off x="8993763" y="1897588"/>
                <a:ext cx="26699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/>
                    </a:solidFill>
                  </a:rPr>
                  <a:t>1</a:t>
                </a:r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2A211F2-EA7B-A873-B959-922ED2D2F0D3}"/>
                  </a:ext>
                </a:extLst>
              </p:cNvPr>
              <p:cNvSpPr txBox="1"/>
              <p:nvPr/>
            </p:nvSpPr>
            <p:spPr>
              <a:xfrm>
                <a:off x="10737216" y="1863981"/>
                <a:ext cx="266995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/>
                    </a:solidFill>
                  </a:rPr>
                  <a:t>1</a:t>
                </a:r>
                <a:endParaRPr lang="en-US" sz="14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E2A56F8F-6C50-651D-768D-2C682B15D9FE}"/>
                </a:ext>
              </a:extLst>
            </p:cNvPr>
            <p:cNvGrpSpPr/>
            <p:nvPr/>
          </p:nvGrpSpPr>
          <p:grpSpPr>
            <a:xfrm>
              <a:off x="1168473" y="5439683"/>
              <a:ext cx="3588088" cy="1127435"/>
              <a:chOff x="7160961" y="2932967"/>
              <a:chExt cx="4370636" cy="137332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40645C8B-9763-90E7-5865-09A9040F62A3}"/>
                  </a:ext>
                </a:extLst>
              </p:cNvPr>
              <p:cNvGrpSpPr/>
              <p:nvPr/>
            </p:nvGrpSpPr>
            <p:grpSpPr>
              <a:xfrm>
                <a:off x="7160961" y="2932967"/>
                <a:ext cx="4370636" cy="1356572"/>
                <a:chOff x="6063595" y="4634783"/>
                <a:chExt cx="2448981" cy="760122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60C6813B-DF19-8447-D491-8604E2FD59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63595" y="5063204"/>
                  <a:ext cx="652075" cy="331701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6CEA8CFD-F6E1-40DA-136A-739221FE6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968374" y="5063204"/>
                  <a:ext cx="676034" cy="331701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026FD4A8-84F9-270A-8B32-08015FDF77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839478" y="4634783"/>
                  <a:ext cx="673098" cy="315893"/>
                </a:xfrm>
                <a:prstGeom prst="straightConnector1">
                  <a:avLst/>
                </a:prstGeom>
                <a:ln w="38100">
                  <a:solidFill>
                    <a:schemeClr val="accent4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8881C0A-C80D-A763-5928-5A8408E2382C}"/>
                    </a:ext>
                  </a:extLst>
                </p:cNvPr>
                <p:cNvSpPr txBox="1"/>
                <p:nvPr/>
              </p:nvSpPr>
              <p:spPr>
                <a:xfrm>
                  <a:off x="6266085" y="5215478"/>
                  <a:ext cx="126837" cy="1724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4"/>
                      </a:solidFill>
                    </a:rPr>
                    <a:t>1</a:t>
                  </a:r>
                  <a:endParaRPr lang="en-US" sz="1400" b="1" dirty="0">
                    <a:solidFill>
                      <a:schemeClr val="accent4"/>
                    </a:solidFill>
                  </a:endParaRPr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866F3E-BB1B-4E37-003B-A9715BAE06B0}"/>
                  </a:ext>
                </a:extLst>
              </p:cNvPr>
              <p:cNvSpPr txBox="1"/>
              <p:nvPr/>
            </p:nvSpPr>
            <p:spPr>
              <a:xfrm>
                <a:off x="9227315" y="3998515"/>
                <a:ext cx="22636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4"/>
                    </a:solidFill>
                  </a:rPr>
                  <a:t>1</a:t>
                </a:r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4DF5191-C8FD-A9BB-59A1-6E4D5734721B}"/>
                  </a:ext>
                </a:extLst>
              </p:cNvPr>
              <p:cNvSpPr txBox="1"/>
              <p:nvPr/>
            </p:nvSpPr>
            <p:spPr>
              <a:xfrm>
                <a:off x="10802548" y="3209597"/>
                <a:ext cx="226363" cy="307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4"/>
                    </a:solidFill>
                  </a:rPr>
                  <a:t>1</a:t>
                </a:r>
                <a:endParaRPr lang="en-US" sz="1400" b="1" dirty="0">
                  <a:solidFill>
                    <a:schemeClr val="accent4"/>
                  </a:solidFill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0D1EF3-5067-29CB-FF47-E1716C2D305A}"/>
                  </a:ext>
                </a:extLst>
              </p:cNvPr>
              <p:cNvSpPr txBox="1"/>
              <p:nvPr/>
            </p:nvSpPr>
            <p:spPr>
              <a:xfrm>
                <a:off x="7370318" y="3734068"/>
                <a:ext cx="3918671" cy="1757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LP solver: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2.055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d>
                  </m:oMath>
                </a14:m>
                <a:endParaRPr lang="en-US" altLang="zh-CN" sz="2400" b="0" dirty="0">
                  <a:solidFill>
                    <a:srgbClr val="C00000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(since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1CF solver: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E0D1EF3-5067-29CB-FF47-E1716C2D3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318" y="3734068"/>
                <a:ext cx="3918671" cy="1757661"/>
              </a:xfrm>
              <a:prstGeom prst="rect">
                <a:avLst/>
              </a:prstGeom>
              <a:blipFill>
                <a:blip r:embed="rId8"/>
                <a:stretch>
                  <a:fillRect l="-1555" b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DB24C1-F109-7023-C4B0-4D9B89A55629}"/>
                  </a:ext>
                </a:extLst>
              </p:cNvPr>
              <p:cNvSpPr txBox="1"/>
              <p:nvPr/>
            </p:nvSpPr>
            <p:spPr>
              <a:xfrm>
                <a:off x="497999" y="1635676"/>
                <a:ext cx="6066840" cy="1794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𝑛𝑐𝑜𝑚𝑖𝑛𝑔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(⋅,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𝑢𝑡𝑔𝑜𝑖𝑛𝑔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⋅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sz="1800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}</m:t>
                      </m:r>
                    </m:oMath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𝑢𝑡𝑔𝑜𝑖𝑛𝑔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, ⋅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𝑛𝑐𝑜𝑚𝑖𝑛𝑔</m:t>
                          </m:r>
                        </m:sub>
                        <m:sup/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(⋅,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DB24C1-F109-7023-C4B0-4D9B89A55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999" y="1635676"/>
                <a:ext cx="6066840" cy="17945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986B29-4C25-5D1D-E614-BEB56044327F}"/>
                  </a:ext>
                </a:extLst>
              </p:cNvPr>
              <p:cNvSpPr txBox="1"/>
              <p:nvPr/>
            </p:nvSpPr>
            <p:spPr>
              <a:xfrm>
                <a:off x="1664806" y="3745365"/>
                <a:ext cx="32170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5986B29-4C25-5D1D-E614-BEB560443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806" y="3745365"/>
                <a:ext cx="3217002" cy="369332"/>
              </a:xfrm>
              <a:prstGeom prst="rect">
                <a:avLst/>
              </a:prstGeom>
              <a:blipFill>
                <a:blip r:embed="rId10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02443B-C9CB-C01D-1C10-4B3A7D6D8F8E}"/>
                  </a:ext>
                </a:extLst>
              </p:cNvPr>
              <p:cNvSpPr txBox="1"/>
              <p:nvPr/>
            </p:nvSpPr>
            <p:spPr>
              <a:xfrm>
                <a:off x="1712715" y="4478083"/>
                <a:ext cx="30167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D02443B-C9CB-C01D-1C10-4B3A7D6D8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715" y="4478083"/>
                <a:ext cx="3016771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3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10" grpId="0"/>
      <p:bldP spid="12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D27C4-BA64-804E-6D6E-E0796849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Two-commodity maxflow problem (2CF)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797A-05DB-4C47-AFC0-1CE9AC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7047A9-E9A6-E922-E8B1-B80405AC659F}"/>
                  </a:ext>
                </a:extLst>
              </p:cNvPr>
              <p:cNvSpPr txBox="1"/>
              <p:nvPr/>
            </p:nvSpPr>
            <p:spPr>
              <a:xfrm>
                <a:off x="8780547" y="4915089"/>
                <a:ext cx="20129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𝑚𝑎𝑥𝐹𝑙𝑜𝑤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dirty="0">
                  <a:solidFill>
                    <a:schemeClr val="accent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𝑚𝑎𝑥𝐹𝑙𝑜𝑤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800" b="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3A7047A9-E9A6-E922-E8B1-B80405AC6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547" y="4915089"/>
                <a:ext cx="201291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Picture 5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548CBE-0623-E1B5-3DFC-7747BF584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422" y="1069483"/>
            <a:ext cx="4788090" cy="4056089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775E5B4B-0891-56AE-BB76-B66CBED6BE15}"/>
              </a:ext>
            </a:extLst>
          </p:cNvPr>
          <p:cNvGrpSpPr/>
          <p:nvPr/>
        </p:nvGrpSpPr>
        <p:grpSpPr>
          <a:xfrm>
            <a:off x="7385986" y="2075846"/>
            <a:ext cx="4048076" cy="1288909"/>
            <a:chOff x="5000982" y="1459048"/>
            <a:chExt cx="2443961" cy="778159"/>
          </a:xfrm>
        </p:grpSpPr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5988D47-6165-40B0-3F34-630AA2B8AC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0982" y="1905279"/>
              <a:ext cx="683270" cy="33192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84B6020-1B38-5B8E-6A1A-F56BCB3F1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77685" y="1459048"/>
              <a:ext cx="690720" cy="33752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620BC42A-1CE4-0C70-33B5-8048C2346DE6}"/>
                </a:ext>
              </a:extLst>
            </p:cNvPr>
            <p:cNvCxnSpPr>
              <a:cxnSpLocks/>
            </p:cNvCxnSpPr>
            <p:nvPr/>
          </p:nvCxnSpPr>
          <p:spPr>
            <a:xfrm>
              <a:off x="6765470" y="1464160"/>
              <a:ext cx="679473" cy="337523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8883B3B-9D87-CF2D-1A51-094B4015C2F7}"/>
              </a:ext>
            </a:extLst>
          </p:cNvPr>
          <p:cNvGrpSpPr/>
          <p:nvPr/>
        </p:nvGrpSpPr>
        <p:grpSpPr>
          <a:xfrm>
            <a:off x="7381753" y="2814961"/>
            <a:ext cx="4056545" cy="1296354"/>
            <a:chOff x="6041521" y="4617402"/>
            <a:chExt cx="2449075" cy="782654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CCE7CBA-2A5A-8AE2-5A5A-CC5F76B9756E}"/>
                </a:ext>
              </a:extLst>
            </p:cNvPr>
            <p:cNvCxnSpPr>
              <a:cxnSpLocks/>
            </p:cNvCxnSpPr>
            <p:nvPr/>
          </p:nvCxnSpPr>
          <p:spPr>
            <a:xfrm>
              <a:off x="6041521" y="5057581"/>
              <a:ext cx="680715" cy="342475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BA93833-2A27-93FC-508F-D7B036388D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0782" y="5060137"/>
              <a:ext cx="688164" cy="33476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02E5C15-7BA1-E61A-73B8-B4417C81F1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1123" y="4617402"/>
              <a:ext cx="679473" cy="331928"/>
            </a:xfrm>
            <a:prstGeom prst="straightConnector1">
              <a:avLst/>
            </a:prstGeom>
            <a:ln w="38100">
              <a:solidFill>
                <a:schemeClr val="accent5"/>
              </a:solidFill>
              <a:prstDash val="soli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9982C9-74E2-42EB-5397-43046C10C50D}"/>
              </a:ext>
            </a:extLst>
          </p:cNvPr>
          <p:cNvGrpSpPr/>
          <p:nvPr/>
        </p:nvGrpSpPr>
        <p:grpSpPr>
          <a:xfrm>
            <a:off x="7347438" y="2744292"/>
            <a:ext cx="1131741" cy="551991"/>
            <a:chOff x="7347438" y="2744292"/>
            <a:chExt cx="1131741" cy="551991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EF0893A-5649-57AA-455C-40E95D3E1C89}"/>
                </a:ext>
              </a:extLst>
            </p:cNvPr>
            <p:cNvSpPr txBox="1"/>
            <p:nvPr/>
          </p:nvSpPr>
          <p:spPr>
            <a:xfrm>
              <a:off x="7629380" y="2753595"/>
              <a:ext cx="2477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7B87E5A-30BC-1C53-E494-78A06FE14D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7438" y="2744292"/>
              <a:ext cx="1131741" cy="551991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C3186D-226C-5A74-B991-1B4EF11FD7DE}"/>
              </a:ext>
            </a:extLst>
          </p:cNvPr>
          <p:cNvGrpSpPr/>
          <p:nvPr/>
        </p:nvGrpSpPr>
        <p:grpSpPr>
          <a:xfrm>
            <a:off x="8838121" y="2024740"/>
            <a:ext cx="1073838" cy="526516"/>
            <a:chOff x="8838121" y="2024740"/>
            <a:chExt cx="1073838" cy="526516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D71666A-55AA-AA4D-8F66-3C4182C58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38121" y="2024740"/>
              <a:ext cx="1073838" cy="526516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D0A2174-3F20-7F5D-7D48-8C3616A0B009}"/>
                </a:ext>
              </a:extLst>
            </p:cNvPr>
            <p:cNvSpPr txBox="1"/>
            <p:nvPr/>
          </p:nvSpPr>
          <p:spPr>
            <a:xfrm>
              <a:off x="9052631" y="2030362"/>
              <a:ext cx="247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EDA3BA-1068-E6F9-2DB0-82663FB8CB99}"/>
              </a:ext>
            </a:extLst>
          </p:cNvPr>
          <p:cNvGrpSpPr/>
          <p:nvPr/>
        </p:nvGrpSpPr>
        <p:grpSpPr>
          <a:xfrm>
            <a:off x="6865674" y="3642541"/>
            <a:ext cx="273136" cy="1100885"/>
            <a:chOff x="6865674" y="3642541"/>
            <a:chExt cx="273136" cy="110088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F2D91F7-0837-EA1E-DEF9-95C91EDD4EB0}"/>
                </a:ext>
              </a:extLst>
            </p:cNvPr>
            <p:cNvSpPr txBox="1"/>
            <p:nvPr/>
          </p:nvSpPr>
          <p:spPr>
            <a:xfrm>
              <a:off x="6865674" y="4115552"/>
              <a:ext cx="2477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92C29E3F-F5D9-BAB0-12F5-FBB7E53271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8241" y="3642541"/>
              <a:ext cx="10569" cy="1100885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E0F618A-BE6B-78DC-700B-B56B6BB71D2F}"/>
              </a:ext>
            </a:extLst>
          </p:cNvPr>
          <p:cNvGrpSpPr/>
          <p:nvPr/>
        </p:nvGrpSpPr>
        <p:grpSpPr>
          <a:xfrm>
            <a:off x="10282356" y="1292646"/>
            <a:ext cx="1131740" cy="553357"/>
            <a:chOff x="10282356" y="1292646"/>
            <a:chExt cx="1131740" cy="553357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DE91135-9947-5472-AB82-12CBCB78AB84}"/>
                </a:ext>
              </a:extLst>
            </p:cNvPr>
            <p:cNvSpPr txBox="1"/>
            <p:nvPr/>
          </p:nvSpPr>
          <p:spPr>
            <a:xfrm>
              <a:off x="10639514" y="1292646"/>
              <a:ext cx="2477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7FD8A1D7-69E3-61B4-5F6F-3D99C7585D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2356" y="1294011"/>
              <a:ext cx="1131740" cy="551992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8DB560-DF23-F304-A761-98195F38FE16}"/>
              </a:ext>
            </a:extLst>
          </p:cNvPr>
          <p:cNvGrpSpPr/>
          <p:nvPr/>
        </p:nvGrpSpPr>
        <p:grpSpPr>
          <a:xfrm>
            <a:off x="7414324" y="4338597"/>
            <a:ext cx="1131739" cy="558218"/>
            <a:chOff x="7414324" y="4338597"/>
            <a:chExt cx="1131739" cy="55821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66F9D9F6-39C2-4573-56DA-9608736106A4}"/>
                </a:ext>
              </a:extLst>
            </p:cNvPr>
            <p:cNvSpPr txBox="1"/>
            <p:nvPr/>
          </p:nvSpPr>
          <p:spPr>
            <a:xfrm>
              <a:off x="7862968" y="4589039"/>
              <a:ext cx="2477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2649EAC-8813-48D5-C36C-EFE28F4E4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14324" y="4338597"/>
              <a:ext cx="1131739" cy="551990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C6663A-0F6D-4CD2-40EC-4BA5938DA110}"/>
              </a:ext>
            </a:extLst>
          </p:cNvPr>
          <p:cNvGrpSpPr/>
          <p:nvPr/>
        </p:nvGrpSpPr>
        <p:grpSpPr>
          <a:xfrm>
            <a:off x="8934546" y="3627512"/>
            <a:ext cx="1073836" cy="577590"/>
            <a:chOff x="8934546" y="3627512"/>
            <a:chExt cx="1073836" cy="577590"/>
          </a:xfrm>
        </p:grpSpPr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A5BDD40-F95A-E66C-9051-8CC478CF50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4546" y="3627512"/>
              <a:ext cx="1073836" cy="526516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1CEE252-EB93-3EFF-4047-8253006F7621}"/>
                </a:ext>
              </a:extLst>
            </p:cNvPr>
            <p:cNvSpPr txBox="1"/>
            <p:nvPr/>
          </p:nvSpPr>
          <p:spPr>
            <a:xfrm>
              <a:off x="9350762" y="3897325"/>
              <a:ext cx="2477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D7B9435-F326-C3C5-B970-6EF53B641253}"/>
              </a:ext>
            </a:extLst>
          </p:cNvPr>
          <p:cNvGrpSpPr/>
          <p:nvPr/>
        </p:nvGrpSpPr>
        <p:grpSpPr>
          <a:xfrm>
            <a:off x="11680528" y="1440725"/>
            <a:ext cx="247798" cy="1100885"/>
            <a:chOff x="11680528" y="1440725"/>
            <a:chExt cx="247798" cy="1100885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39D940E-809A-F03F-1E04-B6D3B0BA4637}"/>
                </a:ext>
              </a:extLst>
            </p:cNvPr>
            <p:cNvSpPr txBox="1"/>
            <p:nvPr/>
          </p:nvSpPr>
          <p:spPr>
            <a:xfrm>
              <a:off x="11680528" y="1913736"/>
              <a:ext cx="2477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5C549DF-85BA-11F7-BE6E-7D656B0C7C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80624" y="1440725"/>
              <a:ext cx="10569" cy="1100885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07C033E-66B2-8353-F49B-7E19519CEDFD}"/>
              </a:ext>
            </a:extLst>
          </p:cNvPr>
          <p:cNvGrpSpPr/>
          <p:nvPr/>
        </p:nvGrpSpPr>
        <p:grpSpPr>
          <a:xfrm>
            <a:off x="10349250" y="2896783"/>
            <a:ext cx="1131740" cy="616028"/>
            <a:chOff x="10349250" y="2896783"/>
            <a:chExt cx="1131740" cy="61602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FA636B20-9260-36D2-4363-8660278C761F}"/>
                </a:ext>
              </a:extLst>
            </p:cNvPr>
            <p:cNvSpPr txBox="1"/>
            <p:nvPr/>
          </p:nvSpPr>
          <p:spPr>
            <a:xfrm>
              <a:off x="10763413" y="3205035"/>
              <a:ext cx="24779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6"/>
                  </a:solidFill>
                </a:rPr>
                <a:t>1</a:t>
              </a:r>
              <a:endParaRPr lang="en-US" sz="1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CA34B58-EAEB-A169-CE89-35E5BA1012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9250" y="2896783"/>
              <a:ext cx="1131740" cy="551992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F2B559-825A-894C-547F-8E57B9726810}"/>
                  </a:ext>
                </a:extLst>
              </p:cNvPr>
              <p:cNvSpPr txBox="1"/>
              <p:nvPr/>
            </p:nvSpPr>
            <p:spPr>
              <a:xfrm>
                <a:off x="540976" y="1031739"/>
                <a:ext cx="5416335" cy="36123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000" dirty="0">
                    <a:solidFill>
                      <a:schemeClr val="accent3"/>
                    </a:solidFill>
                  </a:rPr>
                  <a:t>Given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3"/>
                    </a:solidFill>
                  </a:rPr>
                  <a:t>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,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3"/>
                    </a:solidFill>
                  </a:rPr>
                  <a:t>a source-sink pair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, 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3"/>
                    </a:solidFill>
                  </a:rPr>
                  <a:t>edge capacity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endParaRPr lang="en-US" sz="20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endParaRPr lang="en-US" sz="2000" dirty="0">
                  <a:solidFill>
                    <a:schemeClr val="accent3"/>
                  </a:solidFill>
                </a:endParaRPr>
              </a:p>
              <a:p>
                <a:pPr>
                  <a:lnSpc>
                    <a:spcPct val="160000"/>
                  </a:lnSpc>
                </a:pPr>
                <a:r>
                  <a:rPr lang="en-US" sz="2000" dirty="0">
                    <a:solidFill>
                      <a:schemeClr val="accent3"/>
                    </a:solidFill>
                  </a:rPr>
                  <a:t>Find a </a:t>
                </a:r>
                <a:r>
                  <a:rPr lang="en-US" sz="2000" b="1" dirty="0">
                    <a:solidFill>
                      <a:schemeClr val="accent3"/>
                    </a:solidFill>
                  </a:rPr>
                  <a:t>feasible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flow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</a:t>
                </a:r>
                <a:r>
                  <a:rPr lang="en-US" sz="2000" dirty="0" err="1">
                    <a:solidFill>
                      <a:schemeClr val="accent3"/>
                    </a:solidFill>
                  </a:rPr>
                  <a:t>s.t.</a:t>
                </a:r>
                <a:r>
                  <a:rPr lang="en-US" sz="2000" dirty="0">
                    <a:solidFill>
                      <a:schemeClr val="accent3"/>
                    </a:solidFill>
                  </a:rPr>
                  <a:t> the amount of flow routed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is maximized.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F2B559-825A-894C-547F-8E57B9726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6" y="1031739"/>
                <a:ext cx="5416335" cy="3612336"/>
              </a:xfrm>
              <a:prstGeom prst="rect">
                <a:avLst/>
              </a:prstGeom>
              <a:blipFill>
                <a:blip r:embed="rId5"/>
                <a:stretch>
                  <a:fillRect l="-1239" r="-2252" b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B527E09-3F5D-EB33-381C-42FC7D349D7C}"/>
              </a:ext>
            </a:extLst>
          </p:cNvPr>
          <p:cNvGrpSpPr/>
          <p:nvPr/>
        </p:nvGrpSpPr>
        <p:grpSpPr>
          <a:xfrm>
            <a:off x="6904607" y="1013343"/>
            <a:ext cx="5041384" cy="4168369"/>
            <a:chOff x="6904607" y="1013343"/>
            <a:chExt cx="5041384" cy="416836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131BEE1C-CAF8-543D-A5D0-03AB7A118F67}"/>
                </a:ext>
              </a:extLst>
            </p:cNvPr>
            <p:cNvGrpSpPr/>
            <p:nvPr/>
          </p:nvGrpSpPr>
          <p:grpSpPr>
            <a:xfrm>
              <a:off x="6904607" y="3651008"/>
              <a:ext cx="1712725" cy="1530704"/>
              <a:chOff x="6904607" y="3651008"/>
              <a:chExt cx="1712725" cy="153070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2821F-4A54-136B-17BC-E01913A056FC}"/>
                  </a:ext>
                </a:extLst>
              </p:cNvPr>
              <p:cNvSpPr/>
              <p:nvPr/>
            </p:nvSpPr>
            <p:spPr>
              <a:xfrm>
                <a:off x="6904607" y="3651008"/>
                <a:ext cx="522109" cy="1530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B7DE1C4-36C3-7F6A-7235-0B754DB44D92}"/>
                  </a:ext>
                </a:extLst>
              </p:cNvPr>
              <p:cNvSpPr/>
              <p:nvPr/>
            </p:nvSpPr>
            <p:spPr>
              <a:xfrm rot="20291805">
                <a:off x="7185522" y="4349204"/>
                <a:ext cx="1431810" cy="640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F914A80-79D8-485B-1BBC-16D72B32BBA4}"/>
                </a:ext>
              </a:extLst>
            </p:cNvPr>
            <p:cNvGrpSpPr/>
            <p:nvPr/>
          </p:nvGrpSpPr>
          <p:grpSpPr>
            <a:xfrm>
              <a:off x="10166503" y="1013343"/>
              <a:ext cx="1779488" cy="1530704"/>
              <a:chOff x="7092642" y="4473458"/>
              <a:chExt cx="1779488" cy="153070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D83683-B588-EDC7-F43A-8EB096DCEB28}"/>
                  </a:ext>
                </a:extLst>
              </p:cNvPr>
              <p:cNvSpPr/>
              <p:nvPr/>
            </p:nvSpPr>
            <p:spPr>
              <a:xfrm>
                <a:off x="8350021" y="4473458"/>
                <a:ext cx="522109" cy="153070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781C7A53-24FE-AD3B-B2E6-A173138AD37A}"/>
                  </a:ext>
                </a:extLst>
              </p:cNvPr>
              <p:cNvSpPr/>
              <p:nvPr/>
            </p:nvSpPr>
            <p:spPr>
              <a:xfrm rot="19607813">
                <a:off x="7092642" y="4618025"/>
                <a:ext cx="1431810" cy="6404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77B8D55-520E-027C-EB67-CBC461E3205B}"/>
              </a:ext>
            </a:extLst>
          </p:cNvPr>
          <p:cNvSpPr txBox="1"/>
          <p:nvPr/>
        </p:nvSpPr>
        <p:spPr>
          <a:xfrm>
            <a:off x="8110766" y="2969052"/>
            <a:ext cx="169388" cy="19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3EEBED6-8F25-32E8-3950-D4BBB09E6CDA}"/>
              </a:ext>
            </a:extLst>
          </p:cNvPr>
          <p:cNvSpPr txBox="1"/>
          <p:nvPr/>
        </p:nvSpPr>
        <p:spPr>
          <a:xfrm>
            <a:off x="9598560" y="2240509"/>
            <a:ext cx="169388" cy="19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3A9937-CAF0-16D3-2791-AA438942AE23}"/>
              </a:ext>
            </a:extLst>
          </p:cNvPr>
          <p:cNvSpPr txBox="1"/>
          <p:nvPr/>
        </p:nvSpPr>
        <p:spPr>
          <a:xfrm>
            <a:off x="10826833" y="2401688"/>
            <a:ext cx="169388" cy="19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A6750FF-2FD6-D104-3CD1-B8A4AA018D3E}"/>
              </a:ext>
            </a:extLst>
          </p:cNvPr>
          <p:cNvSpPr txBox="1"/>
          <p:nvPr/>
        </p:nvSpPr>
        <p:spPr>
          <a:xfrm>
            <a:off x="10831323" y="2750647"/>
            <a:ext cx="169388" cy="19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0BEF7F9-7FCD-F25B-319B-6A5EC2BCBE55}"/>
              </a:ext>
            </a:extLst>
          </p:cNvPr>
          <p:cNvSpPr txBox="1"/>
          <p:nvPr/>
        </p:nvSpPr>
        <p:spPr>
          <a:xfrm>
            <a:off x="9360791" y="3503591"/>
            <a:ext cx="169388" cy="19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108263-BD08-A936-2730-C5A5875C894B}"/>
              </a:ext>
            </a:extLst>
          </p:cNvPr>
          <p:cNvSpPr txBox="1"/>
          <p:nvPr/>
        </p:nvSpPr>
        <p:spPr>
          <a:xfrm>
            <a:off x="8146365" y="3690538"/>
            <a:ext cx="169388" cy="19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5"/>
                </a:solidFill>
              </a:rPr>
              <a:t>1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14ADD-F9A9-9130-8ADE-94503B6538A6}"/>
                  </a:ext>
                </a:extLst>
              </p:cNvPr>
              <p:cNvSpPr txBox="1"/>
              <p:nvPr/>
            </p:nvSpPr>
            <p:spPr>
              <a:xfrm>
                <a:off x="540975" y="1042109"/>
                <a:ext cx="6045151" cy="410477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60000"/>
                  </a:lnSpc>
                </a:pPr>
                <a:r>
                  <a:rPr lang="en-US" sz="2000" dirty="0"/>
                  <a:t>Given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a directed graph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000" dirty="0"/>
                  <a:t>,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two source-sink pairs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 </a:t>
                </a:r>
              </a:p>
              <a:p>
                <a:pPr marL="342900" indent="-342900">
                  <a:lnSpc>
                    <a:spcPct val="16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edge capacity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bSup>
                  </m:oMath>
                </a14:m>
                <a:endParaRPr lang="en-US" sz="2000" dirty="0"/>
              </a:p>
              <a:p>
                <a:pPr>
                  <a:lnSpc>
                    <a:spcPct val="160000"/>
                  </a:lnSpc>
                </a:pPr>
                <a:endParaRPr lang="en-US" sz="2000" dirty="0"/>
              </a:p>
              <a:p>
                <a:pPr>
                  <a:lnSpc>
                    <a:spcPct val="160000"/>
                  </a:lnSpc>
                </a:pPr>
                <a:r>
                  <a:rPr lang="en-US" sz="2000" dirty="0"/>
                  <a:t>Find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a pair of </a:t>
                </a:r>
                <a:r>
                  <a:rPr lang="en-US" sz="2000" b="1" dirty="0">
                    <a:solidFill>
                      <a:schemeClr val="accent1"/>
                    </a:solidFill>
                  </a:rPr>
                  <a:t>feasible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1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  <a:r>
                  <a:rPr lang="en-US" sz="2000" dirty="0" err="1"/>
                  <a:t>s.t.</a:t>
                </a:r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the sum </a:t>
                </a:r>
                <a:r>
                  <a:rPr lang="en-US" sz="2000" dirty="0"/>
                  <a:t>of the amount of flow routed</a:t>
                </a:r>
                <a:r>
                  <a:rPr lang="en-US" sz="2000" dirty="0">
                    <a:solidFill>
                      <a:schemeClr val="accent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and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is maximized.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714ADD-F9A9-9130-8ADE-94503B653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975" y="1042109"/>
                <a:ext cx="6045151" cy="4104778"/>
              </a:xfrm>
              <a:prstGeom prst="rect">
                <a:avLst/>
              </a:prstGeom>
              <a:blipFill>
                <a:blip r:embed="rId6"/>
                <a:stretch>
                  <a:fillRect l="-1110" r="-1514" b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32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1029E7-468D-57B0-9929-773B73751FD2}"/>
                  </a:ext>
                </a:extLst>
              </p:cNvPr>
              <p:cNvSpPr txBox="1"/>
              <p:nvPr/>
            </p:nvSpPr>
            <p:spPr>
              <a:xfrm>
                <a:off x="307138" y="994116"/>
                <a:ext cx="6066840" cy="42405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en-US" sz="2000" dirty="0">
                    <a:solidFill>
                      <a:schemeClr val="accent3"/>
                    </a:solidFill>
                  </a:rPr>
                  <a:t> is a feasible flow if it satisfies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>
                    <a:solidFill>
                      <a:schemeClr val="accent3"/>
                    </a:solidFill>
                  </a:rPr>
                  <a:t>Flow conservation constraints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𝑛𝑐𝑜𝑚𝑖𝑛𝑔</m:t>
                        </m:r>
                      </m:sub>
                      <m:sup/>
                      <m:e>
                        <m:r>
                          <a:rPr lang="en-US" sz="1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(⋅,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𝑢𝑡𝑔𝑜𝑖𝑛𝑔</m:t>
                        </m:r>
                      </m:sub>
                      <m:sup/>
                      <m:e>
                        <m:r>
                          <a:rPr lang="en-US" sz="1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 ⋅</m:t>
                            </m:r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1600" dirty="0">
                    <a:solidFill>
                      <a:schemeClr val="accent3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𝑢𝑡𝑔𝑜𝑖𝑛𝑔</m:t>
                        </m:r>
                      </m:sub>
                      <m:sup/>
                      <m:e>
                        <m:r>
                          <a:rPr lang="en-US" sz="1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 ⋅</m:t>
                            </m:r>
                          </m:e>
                        </m:d>
                      </m:e>
                    </m:nary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𝑛𝑐𝑜𝑚𝑖𝑛𝑔</m:t>
                        </m:r>
                      </m:sub>
                      <m:sup/>
                      <m:e>
                        <m:r>
                          <a:rPr lang="en-US" sz="1600" b="1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(⋅,</m:t>
                        </m:r>
                        <m:r>
                          <a:rPr lang="en-US" sz="1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1600" dirty="0">
                  <a:solidFill>
                    <a:schemeClr val="accent3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>
                    <a:solidFill>
                      <a:schemeClr val="accent3"/>
                    </a:solidFill>
                  </a:rPr>
                  <a:t>Capacity constraints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800100" lvl="1" indent="-342900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>
                    <a:solidFill>
                      <a:schemeClr val="accent3"/>
                    </a:solidFill>
                  </a:rPr>
                  <a:t>Direction constraints</a:t>
                </a:r>
                <a:br>
                  <a:rPr lang="en-US" dirty="0">
                    <a:solidFill>
                      <a:schemeClr val="accent3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A1029E7-468D-57B0-9929-773B73751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38" y="994116"/>
                <a:ext cx="6066840" cy="4240520"/>
              </a:xfrm>
              <a:prstGeom prst="rect">
                <a:avLst/>
              </a:prstGeom>
              <a:blipFill>
                <a:blip r:embed="rId3"/>
                <a:stretch>
                  <a:fillRect l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74FD27C4-BA64-804E-6D6E-E0796849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2CF as 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6797A-05DB-4C47-AFC0-1CE9ACE6B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7A1728-1465-3E53-1BCF-7BE0D7527306}"/>
                  </a:ext>
                </a:extLst>
              </p:cNvPr>
              <p:cNvSpPr txBox="1"/>
              <p:nvPr/>
            </p:nvSpPr>
            <p:spPr>
              <a:xfrm>
                <a:off x="315710" y="994551"/>
                <a:ext cx="6704794" cy="42405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000" dirty="0"/>
                  <a:t>is a pair of feasible flow if it satisfies</a:t>
                </a:r>
              </a:p>
              <a:p>
                <a:pPr marL="800100" lvl="1" indent="-342900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/>
                  <a:t>Flow conservation constraints: </a:t>
                </a:r>
                <a:r>
                  <a:rPr lang="en-US" dirty="0">
                    <a:solidFill>
                      <a:schemeClr val="accent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∈{1,2}</m:t>
                    </m:r>
                  </m:oMath>
                </a14:m>
                <a:br>
                  <a:rPr lang="en-US" dirty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𝑛𝑐𝑜𝑚𝑖𝑛𝑔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(⋅,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𝑢𝑡𝑔𝑜𝑖𝑛𝑔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⋅</m:t>
                            </m:r>
                          </m:e>
                        </m:d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=0,  ∀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sz="1600" i="1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br>
                  <a:rPr lang="en-US" sz="1600" dirty="0"/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𝑢𝑡𝑔𝑜𝑖𝑛𝑔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 ⋅</m:t>
                            </m:r>
                          </m:e>
                        </m:d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𝑛𝑐𝑜𝑚𝑖𝑛𝑔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sz="160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(⋅,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/>
                  <a:t>Capacity constraints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)≤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 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 marL="800100" lvl="1" indent="-342900">
                  <a:lnSpc>
                    <a:spcPct val="120000"/>
                  </a:lnSpc>
                  <a:spcAft>
                    <a:spcPts val="1200"/>
                  </a:spcAft>
                  <a:buFont typeface="+mj-lt"/>
                  <a:buAutoNum type="arabicPeriod"/>
                </a:pPr>
                <a:r>
                  <a:rPr lang="en-US" b="1" dirty="0"/>
                  <a:t>Direction constraints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)≥0,  ∀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A7A1728-1465-3E53-1BCF-7BE0D7527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10" y="994551"/>
                <a:ext cx="6704794" cy="4240520"/>
              </a:xfrm>
              <a:prstGeom prst="rect">
                <a:avLst/>
              </a:prstGeom>
              <a:blipFill>
                <a:blip r:embed="rId4"/>
                <a:stretch>
                  <a:fillRect l="-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048C74-D2A1-5BE4-771F-0BE78CBBDAD5}"/>
                  </a:ext>
                </a:extLst>
              </p:cNvPr>
              <p:cNvSpPr txBox="1"/>
              <p:nvPr/>
            </p:nvSpPr>
            <p:spPr>
              <a:xfrm>
                <a:off x="7020504" y="2556244"/>
                <a:ext cx="3918671" cy="11337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LP solver: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func>
                              <m:funcPr>
                                <m:ctrlPr>
                                  <a:rPr lang="en-US" altLang="zh-CN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sz="24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altLang="zh-CN" sz="2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2.055</m:t>
                                    </m:r>
                                  </m:e>
                                </m:d>
                              </m:e>
                            </m:func>
                          </m:sup>
                        </m:sSup>
                      </m:e>
                    </m:d>
                  </m:oMath>
                </a14:m>
                <a:r>
                  <a:rPr lang="en-US" altLang="zh-CN" sz="2400" b="0" dirty="0">
                    <a:solidFill>
                      <a:srgbClr val="C00000"/>
                    </a:solidFill>
                  </a:rPr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(since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𝑛𝑛𝑧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|)</m:t>
                    </m:r>
                  </m:oMath>
                </a14:m>
                <a:r>
                  <a:rPr lang="en-US" sz="2000" dirty="0"/>
                  <a:t>)</a:t>
                </a:r>
                <a:endParaRPr lang="en-US" altLang="zh-CN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048C74-D2A1-5BE4-771F-0BE78CBBD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504" y="2556244"/>
                <a:ext cx="3918671" cy="1133708"/>
              </a:xfrm>
              <a:prstGeom prst="rect">
                <a:avLst/>
              </a:prstGeom>
              <a:blipFill>
                <a:blip r:embed="rId5"/>
                <a:stretch>
                  <a:fillRect l="-1713" b="-9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2C4E5AF-5C00-4758-5334-AD94A5B8D5A7}"/>
              </a:ext>
            </a:extLst>
          </p:cNvPr>
          <p:cNvSpPr txBox="1"/>
          <p:nvPr/>
        </p:nvSpPr>
        <p:spPr>
          <a:xfrm>
            <a:off x="7020504" y="4214099"/>
            <a:ext cx="4855786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2CF solver: </a:t>
            </a:r>
            <a:r>
              <a:rPr lang="en-US" altLang="zh-CN" sz="2000" b="1" dirty="0">
                <a:solidFill>
                  <a:srgbClr val="C00000"/>
                </a:solidFill>
              </a:rPr>
              <a:t>No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faster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algorithms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known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for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2CF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beyond</a:t>
            </a:r>
            <a:r>
              <a:rPr lang="zh-CN" altLang="en-US" sz="2000" b="1" dirty="0">
                <a:solidFill>
                  <a:srgbClr val="C00000"/>
                </a:solidFill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</a:rPr>
              <a:t>general LPs!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5B2566-2894-9B30-BAFF-5A97F1D0D308}"/>
                  </a:ext>
                </a:extLst>
              </p:cNvPr>
              <p:cNvSpPr txBox="1"/>
              <p:nvPr/>
            </p:nvSpPr>
            <p:spPr>
              <a:xfrm>
                <a:off x="7944622" y="1231052"/>
                <a:ext cx="1881985" cy="1231106"/>
              </a:xfrm>
              <a:prstGeom prst="rect">
                <a:avLst/>
              </a:prstGeom>
              <a:noFill/>
              <a:ln w="19050">
                <a:solidFill>
                  <a:schemeClr val="accent3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1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altLang="zh-CN" sz="20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func>
                  </m:oMath>
                </a14:m>
                <a:br>
                  <a:rPr lang="en-US" altLang="zh-CN" sz="2000" b="0" dirty="0">
                    <a:solidFill>
                      <a:schemeClr val="accent3"/>
                    </a:solidFill>
                  </a:rPr>
                </a:br>
                <a:r>
                  <a:rPr lang="en-US" altLang="zh-CN" sz="2000" b="0" dirty="0">
                    <a:solidFill>
                      <a:schemeClr val="accent3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000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𝑩𝒇</m:t>
                    </m:r>
                    <m:r>
                      <a:rPr lang="en-US" altLang="zh-CN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1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endParaRPr lang="en-US" altLang="zh-CN" sz="2000" b="1" dirty="0">
                  <a:solidFill>
                    <a:schemeClr val="accent3"/>
                  </a:solidFill>
                </a:endParaRPr>
              </a:p>
              <a:p>
                <a:r>
                  <a:rPr lang="en-US" altLang="zh-CN" sz="2000" b="1" dirty="0">
                    <a:solidFill>
                      <a:schemeClr val="accent3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sz="2000" b="1" dirty="0">
                  <a:solidFill>
                    <a:schemeClr val="accent3"/>
                  </a:solidFill>
                </a:endParaRPr>
              </a:p>
              <a:p>
                <a:r>
                  <a:rPr lang="en-US" altLang="zh-CN" sz="2000" b="1" dirty="0">
                    <a:solidFill>
                      <a:schemeClr val="accent3"/>
                    </a:solidFill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5B2566-2894-9B30-BAFF-5A97F1D0D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622" y="1231052"/>
                <a:ext cx="1881985" cy="1231106"/>
              </a:xfrm>
              <a:prstGeom prst="rect">
                <a:avLst/>
              </a:prstGeom>
              <a:blipFill>
                <a:blip r:embed="rId6"/>
                <a:stretch>
                  <a:fillRect b="-7317"/>
                </a:stretch>
              </a:blipFill>
              <a:ln w="1905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248235-173E-3F87-684C-2E6B03B86531}"/>
                  </a:ext>
                </a:extLst>
              </p:cNvPr>
              <p:cNvSpPr txBox="1"/>
              <p:nvPr/>
            </p:nvSpPr>
            <p:spPr>
              <a:xfrm>
                <a:off x="7786694" y="1077163"/>
                <a:ext cx="2197839" cy="15388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altLang="zh-CN" sz="2000" b="0" dirty="0"/>
                </a:br>
                <a:r>
                  <a:rPr lang="en-US" altLang="zh-CN" sz="20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248235-173E-3F87-684C-2E6B03B8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694" y="1077163"/>
                <a:ext cx="2197839" cy="1538883"/>
              </a:xfrm>
              <a:prstGeom prst="rect">
                <a:avLst/>
              </a:prstGeom>
              <a:blipFill>
                <a:blip r:embed="rId7"/>
                <a:stretch>
                  <a:fillRect b="-5882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930FE5-9B5B-F1E2-183B-9B47C2B81DB7}"/>
                  </a:ext>
                </a:extLst>
              </p:cNvPr>
              <p:cNvSpPr txBox="1"/>
              <p:nvPr/>
            </p:nvSpPr>
            <p:spPr>
              <a:xfrm>
                <a:off x="6993237" y="3592924"/>
                <a:ext cx="3845566" cy="659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>
                    <a:solidFill>
                      <a:schemeClr val="accent3"/>
                    </a:solidFill>
                  </a:rPr>
                  <a:t>1CF solver: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40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400" i="1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altLang="zh-CN" sz="2400" i="1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930FE5-9B5B-F1E2-183B-9B47C2B81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237" y="3592924"/>
                <a:ext cx="3845566" cy="659283"/>
              </a:xfrm>
              <a:prstGeom prst="rect">
                <a:avLst/>
              </a:prstGeom>
              <a:blipFill>
                <a:blip r:embed="rId8"/>
                <a:stretch>
                  <a:fillRect l="-1585" b="-9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FF712B7-1977-680A-BE9C-FF520BB792E4}"/>
              </a:ext>
            </a:extLst>
          </p:cNvPr>
          <p:cNvSpPr txBox="1"/>
          <p:nvPr/>
        </p:nvSpPr>
        <p:spPr>
          <a:xfrm>
            <a:off x="2156954" y="5694912"/>
            <a:ext cx="7669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[D.-Kyng-Zhang’22]  </a:t>
            </a:r>
            <a:r>
              <a:rPr lang="en-US" sz="2400" b="1" dirty="0">
                <a:solidFill>
                  <a:schemeClr val="accent1"/>
                </a:solidFill>
              </a:rPr>
              <a:t>LP can be reduced to 2CF!</a:t>
            </a:r>
          </a:p>
        </p:txBody>
      </p:sp>
    </p:spTree>
    <p:extLst>
      <p:ext uri="{BB962C8B-B14F-4D97-AF65-F5344CB8AC3E}">
        <p14:creationId xmlns:p14="http://schemas.microsoft.com/office/powerpoint/2010/main" val="296541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" grpId="0"/>
      <p:bldP spid="8" grpId="0"/>
      <p:bldP spid="6" grpId="0" animBg="1"/>
      <p:bldP spid="10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1200F-8BEE-8496-13A0-ACFE83E92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8A744-1F44-6097-199B-EF123379C8D8}"/>
              </a:ext>
            </a:extLst>
          </p:cNvPr>
          <p:cNvSpPr txBox="1"/>
          <p:nvPr/>
        </p:nvSpPr>
        <p:spPr>
          <a:xfrm>
            <a:off x="3093764" y="976105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LP</a:t>
            </a:r>
            <a:endParaRPr 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E5CCB-BAB4-0B70-0A58-99A4C607F51D}"/>
              </a:ext>
            </a:extLst>
          </p:cNvPr>
          <p:cNvSpPr txBox="1"/>
          <p:nvPr/>
        </p:nvSpPr>
        <p:spPr>
          <a:xfrm>
            <a:off x="8144801" y="927294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b="1" dirty="0"/>
              <a:t>2CF</a:t>
            </a:r>
            <a:endParaRPr lang="en-US" b="1" dirty="0"/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7057B745-315C-D6AE-4606-FFB344D7D2FD}"/>
              </a:ext>
            </a:extLst>
          </p:cNvPr>
          <p:cNvSpPr txBox="1">
            <a:spLocks/>
          </p:cNvSpPr>
          <p:nvPr/>
        </p:nvSpPr>
        <p:spPr>
          <a:xfrm>
            <a:off x="307428" y="194227"/>
            <a:ext cx="10515600" cy="746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/>
              <a:t>Optimization version </a:t>
            </a:r>
            <a:r>
              <a:rPr lang="en-US" b="0" dirty="0">
                <a:sym typeface="Wingdings" panose="05000000000000000000" pitchFamily="2" charset="2"/>
              </a:rPr>
              <a:t> </a:t>
            </a:r>
            <a:r>
              <a:rPr lang="en-US" b="0" dirty="0"/>
              <a:t>Feasibility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383341-F0C2-7B00-31FA-DF80159EE511}"/>
                  </a:ext>
                </a:extLst>
              </p:cNvPr>
              <p:cNvSpPr txBox="1"/>
              <p:nvPr/>
            </p:nvSpPr>
            <p:spPr>
              <a:xfrm>
                <a:off x="3833250" y="3449880"/>
                <a:ext cx="4092369" cy="506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000" dirty="0"/>
                  <a:t>Binary search over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A383341-F0C2-7B00-31FA-DF80159EE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3250" y="3449880"/>
                <a:ext cx="4092369" cy="506357"/>
              </a:xfrm>
              <a:prstGeom prst="rect">
                <a:avLst/>
              </a:prstGeom>
              <a:blipFill>
                <a:blip r:embed="rId3"/>
                <a:stretch>
                  <a:fillRect b="-2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36C5F-E0B8-E00D-6692-C0364EF42885}"/>
                  </a:ext>
                </a:extLst>
              </p:cNvPr>
              <p:cNvSpPr txBox="1"/>
              <p:nvPr/>
            </p:nvSpPr>
            <p:spPr>
              <a:xfrm>
                <a:off x="2452645" y="4743869"/>
                <a:ext cx="1839442" cy="94968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A736C5F-E0B8-E00D-6692-C0364EF42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645" y="4743869"/>
                <a:ext cx="1839442" cy="949684"/>
              </a:xfrm>
              <a:prstGeom prst="rect">
                <a:avLst/>
              </a:prstGeom>
              <a:blipFill>
                <a:blip r:embed="rId4"/>
                <a:stretch>
                  <a:fillRect b="-629"/>
                </a:stretch>
              </a:blipFill>
              <a:ln w="1905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773803-AB8A-9EEE-0835-93DEC8468EAA}"/>
                  </a:ext>
                </a:extLst>
              </p:cNvPr>
              <p:cNvSpPr txBox="1"/>
              <p:nvPr/>
            </p:nvSpPr>
            <p:spPr>
              <a:xfrm>
                <a:off x="2452645" y="1887083"/>
                <a:ext cx="1839442" cy="9233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</m:t>
                        </m:r>
                        <m:sSup>
                          <m:sSup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func>
                  </m:oMath>
                </a14:m>
                <a:br>
                  <a:rPr lang="en-US" altLang="zh-CN" sz="2000" b="0" dirty="0"/>
                </a:br>
                <a:r>
                  <a:rPr lang="en-US" altLang="zh-CN" sz="20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zh-CN" sz="2000" b="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𝑨𝒙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zh-CN" sz="2000" b="0" dirty="0"/>
              </a:p>
              <a:p>
                <a:r>
                  <a:rPr lang="en-US" altLang="zh-CN" sz="2000" b="1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0E773803-AB8A-9EEE-0835-93DEC846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645" y="1887083"/>
                <a:ext cx="1839442" cy="923330"/>
              </a:xfrm>
              <a:prstGeom prst="rect">
                <a:avLst/>
              </a:prstGeom>
              <a:blipFill>
                <a:blip r:embed="rId5"/>
                <a:stretch>
                  <a:fillRect b="-3896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82549E-E910-5BDF-00C8-FEFBE6A71E07}"/>
                  </a:ext>
                </a:extLst>
              </p:cNvPr>
              <p:cNvSpPr txBox="1"/>
              <p:nvPr/>
            </p:nvSpPr>
            <p:spPr>
              <a:xfrm>
                <a:off x="7275768" y="1555395"/>
                <a:ext cx="2358750" cy="153888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func>
                  </m:oMath>
                </a14:m>
                <a:br>
                  <a:rPr lang="en-US" altLang="zh-CN" sz="2000" b="0" dirty="0"/>
                </a:br>
                <a:r>
                  <a:rPr lang="en-US" altLang="zh-CN" sz="2000" b="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000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.   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sz="2000" b="1" dirty="0"/>
              </a:p>
              <a:p>
                <a:r>
                  <a:rPr lang="en-US" altLang="zh-CN" sz="2000" b="1" dirty="0"/>
                  <a:t>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000" b="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382549E-E910-5BDF-00C8-FEFBE6A71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768" y="1555395"/>
                <a:ext cx="2358750" cy="1538883"/>
              </a:xfrm>
              <a:prstGeom prst="rect">
                <a:avLst/>
              </a:prstGeom>
              <a:blipFill>
                <a:blip r:embed="rId6"/>
                <a:stretch>
                  <a:fillRect b="-585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own Arrow 5">
            <a:extLst>
              <a:ext uri="{FF2B5EF4-FFF2-40B4-BE49-F238E27FC236}">
                <a16:creationId xmlns:a16="http://schemas.microsoft.com/office/drawing/2014/main" id="{3A12E076-BE2A-13F9-D1AA-5A8F4C6181A2}"/>
              </a:ext>
            </a:extLst>
          </p:cNvPr>
          <p:cNvSpPr/>
          <p:nvPr/>
        </p:nvSpPr>
        <p:spPr>
          <a:xfrm rot="10800000">
            <a:off x="3260527" y="3285791"/>
            <a:ext cx="223680" cy="997941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5">
            <a:extLst>
              <a:ext uri="{FF2B5EF4-FFF2-40B4-BE49-F238E27FC236}">
                <a16:creationId xmlns:a16="http://schemas.microsoft.com/office/drawing/2014/main" id="{1EFDB644-B91C-F460-5FF6-B02EA8D57164}"/>
              </a:ext>
            </a:extLst>
          </p:cNvPr>
          <p:cNvSpPr/>
          <p:nvPr/>
        </p:nvSpPr>
        <p:spPr>
          <a:xfrm rot="10800000">
            <a:off x="8343303" y="3329446"/>
            <a:ext cx="223680" cy="869453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C97438-4E90-6FB1-2D29-990290F9C61C}"/>
                  </a:ext>
                </a:extLst>
              </p:cNvPr>
              <p:cNvSpPr txBox="1"/>
              <p:nvPr/>
            </p:nvSpPr>
            <p:spPr>
              <a:xfrm>
                <a:off x="2520735" y="5923154"/>
                <a:ext cx="1572630" cy="4056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𝑙𝑝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C97438-4E90-6FB1-2D29-990290F9C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735" y="5923154"/>
                <a:ext cx="1572630" cy="405624"/>
              </a:xfrm>
              <a:prstGeom prst="rect">
                <a:avLst/>
              </a:prstGeom>
              <a:blipFill>
                <a:blip r:embed="rId7"/>
                <a:stretch>
                  <a:fillRect l="-1946" r="-1323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AA305-6503-78AE-4AE1-96A0FDDA70C6}"/>
                  </a:ext>
                </a:extLst>
              </p:cNvPr>
              <p:cNvSpPr txBox="1"/>
              <p:nvPr/>
            </p:nvSpPr>
            <p:spPr>
              <a:xfrm>
                <a:off x="6879891" y="6030480"/>
                <a:ext cx="3150505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AA305-6503-78AE-4AE1-96A0FDDA7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9891" y="6030480"/>
                <a:ext cx="3150505" cy="408638"/>
              </a:xfrm>
              <a:prstGeom prst="rect">
                <a:avLst/>
              </a:prstGeom>
              <a:blipFill>
                <a:blip r:embed="rId8"/>
                <a:stretch>
                  <a:fillRect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0197481-EC6D-90B0-35D6-EC9120C2BAC3}"/>
              </a:ext>
            </a:extLst>
          </p:cNvPr>
          <p:cNvSpPr txBox="1"/>
          <p:nvPr/>
        </p:nvSpPr>
        <p:spPr>
          <a:xfrm>
            <a:off x="307428" y="2025582"/>
            <a:ext cx="18394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Optimization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99C7F7-8AB3-62BD-9C8E-6948E20BC426}"/>
              </a:ext>
            </a:extLst>
          </p:cNvPr>
          <p:cNvSpPr txBox="1"/>
          <p:nvPr/>
        </p:nvSpPr>
        <p:spPr>
          <a:xfrm>
            <a:off x="474083" y="4895546"/>
            <a:ext cx="1506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Feasibility version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2F79D-5E0C-8B49-9377-E7B511E49A87}"/>
              </a:ext>
            </a:extLst>
          </p:cNvPr>
          <p:cNvSpPr txBox="1"/>
          <p:nvPr/>
        </p:nvSpPr>
        <p:spPr>
          <a:xfrm>
            <a:off x="195592" y="3445178"/>
            <a:ext cx="2614791" cy="496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Equivalent hardness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8A46C-95E3-2387-EFCC-D883FF27460B}"/>
                  </a:ext>
                </a:extLst>
              </p:cNvPr>
              <p:cNvSpPr txBox="1"/>
              <p:nvPr/>
            </p:nvSpPr>
            <p:spPr>
              <a:xfrm>
                <a:off x="7232652" y="4502565"/>
                <a:ext cx="2444983" cy="1484958"/>
              </a:xfrm>
              <a:prstGeom prst="rect">
                <a:avLst/>
              </a:prstGeom>
              <a:noFill/>
              <a:ln w="1905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b="1" i="1"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latin typeface="Cambria Math" panose="02040503050406030204" pitchFamily="18" charset="0"/>
                            </a:rPr>
                            <m:t>𝒅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1" dirty="0"/>
              </a:p>
              <a:p>
                <a:r>
                  <a:rPr lang="en-US" altLang="zh-CN" b="1" dirty="0"/>
                  <a:t>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𝑩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endParaRPr lang="en-US" altLang="zh-CN" b="1" dirty="0"/>
              </a:p>
              <a:p>
                <a:r>
                  <a:rPr lang="en-US" altLang="zh-CN" b="1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1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88A46C-95E3-2387-EFCC-D883FF27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652" y="4502565"/>
                <a:ext cx="2444983" cy="1484958"/>
              </a:xfrm>
              <a:prstGeom prst="rect">
                <a:avLst/>
              </a:prstGeom>
              <a:blipFill>
                <a:blip r:embed="rId9"/>
                <a:stretch>
                  <a:fillRect b="-2439"/>
                </a:stretch>
              </a:blipFill>
              <a:ln w="1905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F91368-0F73-E7E5-CD49-02B07DEEC02D}"/>
                  </a:ext>
                </a:extLst>
              </p:cNvPr>
              <p:cNvSpPr txBox="1"/>
              <p:nvPr/>
            </p:nvSpPr>
            <p:spPr>
              <a:xfrm>
                <a:off x="7189535" y="4473778"/>
                <a:ext cx="2531216" cy="151624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dk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7F91368-0F73-E7E5-CD49-02B07DEEC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535" y="4473778"/>
                <a:ext cx="2531216" cy="1516249"/>
              </a:xfrm>
              <a:prstGeom prst="rect">
                <a:avLst/>
              </a:prstGeom>
              <a:blipFill>
                <a:blip r:embed="rId10"/>
                <a:stretch>
                  <a:fillRect b="-1190"/>
                </a:stretch>
              </a:blipFill>
              <a:ln w="1905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635340-8D17-4C6E-61F6-254D11C770F7}"/>
                  </a:ext>
                </a:extLst>
              </p:cNvPr>
              <p:cNvSpPr txBox="1"/>
              <p:nvPr/>
            </p:nvSpPr>
            <p:spPr>
              <a:xfrm>
                <a:off x="2405910" y="4711679"/>
                <a:ext cx="1932912" cy="102784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dk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𝑙𝑝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𝑨𝒙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𝑙𝑝</m:t>
                          </m:r>
                        </m:sup>
                      </m:sSup>
                      <m:r>
                        <a:rPr lang="en-US" altLang="zh-CN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C635340-8D17-4C6E-61F6-254D11C77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910" y="4711679"/>
                <a:ext cx="1932912" cy="10278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9050">
                <a:solidFill>
                  <a:schemeClr val="dk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918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2" grpId="0" animBg="1"/>
      <p:bldP spid="2" grpId="0" animBg="1"/>
      <p:bldP spid="10" grpId="0" animBg="1"/>
      <p:bldP spid="11" grpId="0"/>
      <p:bldP spid="12" grpId="0"/>
      <p:bldP spid="13" grpId="0"/>
      <p:bldP spid="15" grpId="0"/>
      <p:bldP spid="9" grpId="0" animBg="1"/>
      <p:bldP spid="71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D9115-2E01-1B0B-63A2-42E540458249}"/>
              </a:ext>
            </a:extLst>
          </p:cNvPr>
          <p:cNvSpPr/>
          <p:nvPr/>
        </p:nvSpPr>
        <p:spPr>
          <a:xfrm>
            <a:off x="873233" y="843738"/>
            <a:ext cx="10309636" cy="3313878"/>
          </a:xfrm>
          <a:prstGeom prst="rect">
            <a:avLst/>
          </a:prstGeom>
          <a:solidFill>
            <a:srgbClr val="8CB9E2">
              <a:alpha val="3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AF9ED-716D-833A-7423-C3EF5E941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results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B4B292-FE80-4A00-1D7B-1FD9347E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2C461C-0856-5127-BDD2-31407C147C34}"/>
                  </a:ext>
                </a:extLst>
              </p:cNvPr>
              <p:cNvSpPr txBox="1"/>
              <p:nvPr/>
            </p:nvSpPr>
            <p:spPr>
              <a:xfrm>
                <a:off x="700780" y="4276751"/>
                <a:ext cx="11011580" cy="2138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An immediate implication</a:t>
                </a:r>
                <a:br>
                  <a:rPr lang="en-US" altLang="zh-CN" b="1" dirty="0"/>
                </a:br>
                <a:r>
                  <a:rPr lang="en-US" altLang="zh-CN" dirty="0"/>
                  <a:t>If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 solve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2CF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time,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 can be translated to an LP solver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 runtime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Comparison to </a:t>
                </a:r>
                <a:r>
                  <a:rPr lang="en-US" b="1" dirty="0">
                    <a:solidFill>
                      <a:schemeClr val="accent1"/>
                    </a:solidFill>
                  </a:rPr>
                  <a:t>[Itai’78]</a:t>
                </a:r>
                <a:br>
                  <a:rPr lang="en-US" b="1" dirty="0"/>
                </a:br>
                <a:r>
                  <a:rPr lang="en-US" dirty="0"/>
                  <a:t>Our proof builds upon Itai’s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polynomial-time</a:t>
                </a:r>
                <a:r>
                  <a:rPr lang="en-US" dirty="0"/>
                  <a:t> reduction, but we made several improvements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2C461C-0856-5127-BDD2-31407C147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80" y="4276751"/>
                <a:ext cx="11011580" cy="2138919"/>
              </a:xfrm>
              <a:prstGeom prst="rect">
                <a:avLst/>
              </a:prstGeom>
              <a:blipFill>
                <a:blip r:embed="rId3"/>
                <a:stretch>
                  <a:fillRect l="-388" r="-388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611A793-2D4C-A96B-D276-F9AFF95D7EE8}"/>
              </a:ext>
            </a:extLst>
          </p:cNvPr>
          <p:cNvSpPr/>
          <p:nvPr/>
        </p:nvSpPr>
        <p:spPr>
          <a:xfrm>
            <a:off x="2037339" y="669938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LP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6DE5F8D0-DE0A-F780-87C0-60B5CAA2F5A3}"/>
              </a:ext>
            </a:extLst>
          </p:cNvPr>
          <p:cNvSpPr/>
          <p:nvPr/>
        </p:nvSpPr>
        <p:spPr>
          <a:xfrm>
            <a:off x="8936311" y="685052"/>
            <a:ext cx="914400" cy="914400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2CF</a:t>
            </a:r>
            <a:endParaRPr lang="en-US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05B08-EEFB-15A2-EB97-F77FE0BE79C1}"/>
                  </a:ext>
                </a:extLst>
              </p:cNvPr>
              <p:cNvSpPr txBox="1"/>
              <p:nvPr/>
            </p:nvSpPr>
            <p:spPr>
              <a:xfrm>
                <a:off x="2957009" y="2687720"/>
                <a:ext cx="5338118" cy="518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zh-CN" b="1" dirty="0">
                    <a:solidFill>
                      <a:schemeClr val="tx1"/>
                    </a:solidFill>
                  </a:rPr>
                  <a:t>Solution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mapping</a:t>
                </a:r>
                <a:r>
                  <a:rPr lang="zh-CN" alt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b="1" dirty="0">
                    <a:solidFill>
                      <a:schemeClr val="tx1"/>
                    </a:solidFill>
                  </a:rPr>
                  <a:t>algorithm: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D05B08-EEFB-15A2-EB97-F77FE0BE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009" y="2687720"/>
                <a:ext cx="5338118" cy="518860"/>
              </a:xfrm>
              <a:prstGeom prst="rect">
                <a:avLst/>
              </a:prstGeom>
              <a:blipFill>
                <a:blip r:embed="rId4"/>
                <a:stretch>
                  <a:fillRect b="-1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A3E59D-EE8C-C935-8E3A-1845B6F6C745}"/>
                  </a:ext>
                </a:extLst>
              </p:cNvPr>
              <p:cNvSpPr txBox="1"/>
              <p:nvPr/>
            </p:nvSpPr>
            <p:spPr>
              <a:xfrm>
                <a:off x="3198018" y="1287555"/>
                <a:ext cx="4856101" cy="1089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80000"/>
                  </a:lnSpc>
                </a:pPr>
                <a:r>
                  <a:rPr lang="en-US" altLang="zh-CN" b="1" dirty="0"/>
                  <a:t>Reduction</a:t>
                </a:r>
                <a:r>
                  <a:rPr lang="zh-CN" altLang="en-US" b="1" dirty="0"/>
                  <a:t> </a:t>
                </a:r>
                <a:r>
                  <a:rPr lang="en-US" altLang="zh-CN" b="1" dirty="0"/>
                  <a:t>algorithm: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endParaRPr lang="en-US" altLang="zh-CN" dirty="0"/>
              </a:p>
              <a:p>
                <a:pPr algn="ctr">
                  <a:lnSpc>
                    <a:spcPct val="1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𝑛𝑛𝑧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6A3E59D-EE8C-C935-8E3A-1845B6F6C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018" y="1287555"/>
                <a:ext cx="4856101" cy="10895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D0685F-CDF9-2A4A-AD61-86F240F83EB6}"/>
                  </a:ext>
                </a:extLst>
              </p:cNvPr>
              <p:cNvSpPr txBox="1"/>
              <p:nvPr/>
            </p:nvSpPr>
            <p:spPr>
              <a:xfrm>
                <a:off x="1708224" y="1459926"/>
                <a:ext cx="15726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CD0685F-CDF9-2A4A-AD61-86F240F83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224" y="1459926"/>
                <a:ext cx="1572630" cy="400110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41F4DB-86B1-9DA3-A3F7-CD85AA47ABCD}"/>
                  </a:ext>
                </a:extLst>
              </p:cNvPr>
              <p:cNvSpPr txBox="1"/>
              <p:nvPr/>
            </p:nvSpPr>
            <p:spPr>
              <a:xfrm>
                <a:off x="8186819" y="1434262"/>
                <a:ext cx="2413385" cy="408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741F4DB-86B1-9DA3-A3F7-CD85AA47A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819" y="1434262"/>
                <a:ext cx="2413385" cy="408638"/>
              </a:xfrm>
              <a:prstGeom prst="rect">
                <a:avLst/>
              </a:prstGeom>
              <a:blipFill>
                <a:blip r:embed="rId7"/>
                <a:stretch>
                  <a:fillRect l="-758" r="-1010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F98F50-FA4A-63F4-BD1D-BBC6F4E56C69}"/>
                  </a:ext>
                </a:extLst>
              </p:cNvPr>
              <p:cNvSpPr txBox="1"/>
              <p:nvPr/>
            </p:nvSpPr>
            <p:spPr>
              <a:xfrm>
                <a:off x="7789504" y="1947642"/>
                <a:ext cx="3208014" cy="668581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zh-CN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sz="16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𝑁𝑅𝑋</m:t>
                    </m:r>
                    <m:func>
                      <m:funcPr>
                        <m:ctrlPr>
                          <a:rPr lang="zh-CN" alt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func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EF98F50-FA4A-63F4-BD1D-BBC6F4E56C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504" y="1947642"/>
                <a:ext cx="3208014" cy="668581"/>
              </a:xfrm>
              <a:prstGeom prst="rect">
                <a:avLst/>
              </a:prstGeom>
              <a:blipFill>
                <a:blip r:embed="rId8"/>
                <a:stretch>
                  <a:fillRect l="-76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3117E6-BD14-6CBF-2E85-B28002C2ACD9}"/>
                  </a:ext>
                </a:extLst>
              </p:cNvPr>
              <p:cNvSpPr txBox="1"/>
              <p:nvPr/>
            </p:nvSpPr>
            <p:spPr>
              <a:xfrm>
                <a:off x="1006823" y="3436314"/>
                <a:ext cx="3058325" cy="630044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𝑙𝑝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𝑁𝑅𝑋</m:t>
                          </m:r>
                          <m:func>
                            <m:func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func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𝑐𝑓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spcAft>
                    <a:spcPts val="600"/>
                  </a:spcAft>
                </a:pPr>
                <a:r>
                  <a:rPr lang="en-US" sz="1600" dirty="0">
                    <a:solidFill>
                      <a:schemeClr val="tx1"/>
                    </a:solidFill>
                  </a:rPr>
                  <a:t>(in exact case,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13117E6-BD14-6CBF-2E85-B28002C2A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23" y="3436314"/>
                <a:ext cx="3058325" cy="630044"/>
              </a:xfrm>
              <a:prstGeom prst="rect">
                <a:avLst/>
              </a:prstGeom>
              <a:blipFill>
                <a:blip r:embed="rId9"/>
                <a:stretch>
                  <a:fillRect b="-12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F8D54-D6A6-996B-3A0B-E4DC2D743B0A}"/>
                  </a:ext>
                </a:extLst>
              </p:cNvPr>
              <p:cNvSpPr txBox="1"/>
              <p:nvPr/>
            </p:nvSpPr>
            <p:spPr>
              <a:xfrm>
                <a:off x="10054610" y="1915735"/>
                <a:ext cx="725177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72F8D54-D6A6-996B-3A0B-E4DC2D743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4610" y="1915735"/>
                <a:ext cx="725177" cy="376129"/>
              </a:xfrm>
              <a:prstGeom prst="rect">
                <a:avLst/>
              </a:prstGeom>
              <a:blipFill>
                <a:blip r:embed="rId10"/>
                <a:stretch>
                  <a:fillRect t="-6452" r="-1680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405E4F-BC61-3EBF-3CF6-ECDC1C0DCF7E}"/>
                  </a:ext>
                </a:extLst>
              </p:cNvPr>
              <p:cNvSpPr txBox="1"/>
              <p:nvPr/>
            </p:nvSpPr>
            <p:spPr>
              <a:xfrm>
                <a:off x="9320710" y="2572784"/>
                <a:ext cx="13728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𝑵𝑹𝑿</m:t>
                      </m:r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1405E4F-BC61-3EBF-3CF6-ECDC1C0DC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710" y="2572784"/>
                <a:ext cx="1372894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8718E527-A76B-AA2D-8BDE-76445755F45E}"/>
              </a:ext>
            </a:extLst>
          </p:cNvPr>
          <p:cNvSpPr txBox="1"/>
          <p:nvPr/>
        </p:nvSpPr>
        <p:spPr>
          <a:xfrm>
            <a:off x="4065148" y="3579558"/>
            <a:ext cx="242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Exact case only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9F59FD-D17F-5FBD-A75E-89FF9D216EC7}"/>
                  </a:ext>
                </a:extLst>
              </p:cNvPr>
              <p:cNvSpPr txBox="1"/>
              <p:nvPr/>
            </p:nvSpPr>
            <p:spPr>
              <a:xfrm>
                <a:off x="1244979" y="1888499"/>
                <a:ext cx="2499121" cy="984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  <m:sub>
                        <m:r>
                          <m:rPr>
                            <m:lit/>
                          </m:rP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marL="285750" indent="-2857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1600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integer entries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9F59FD-D17F-5FBD-A75E-89FF9D216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979" y="1888499"/>
                <a:ext cx="2499121" cy="984885"/>
              </a:xfrm>
              <a:prstGeom prst="rect">
                <a:avLst/>
              </a:prstGeom>
              <a:blipFill>
                <a:blip r:embed="rId12"/>
                <a:stretch>
                  <a:fillRect l="-976" b="-7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4CCCFE-F5F3-8123-D9BD-AD51291DC3F8}"/>
                  </a:ext>
                </a:extLst>
              </p:cNvPr>
              <p:cNvSpPr txBox="1"/>
              <p:nvPr/>
            </p:nvSpPr>
            <p:spPr>
              <a:xfrm>
                <a:off x="8664295" y="2978685"/>
                <a:ext cx="1458433" cy="3801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𝒄𝒇</m:t>
                        </m:r>
                      </m:sup>
                    </m:sSup>
                    <m:r>
                      <a:rPr lang="en-US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𝑐𝑓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4CCCFE-F5F3-8123-D9BD-AD51291DC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4295" y="2978685"/>
                <a:ext cx="1458433" cy="380104"/>
              </a:xfrm>
              <a:prstGeom prst="rect">
                <a:avLst/>
              </a:prstGeom>
              <a:blipFill>
                <a:blip r:embed="rId13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D5384C-AEE8-2248-2A5F-FFD6B6FF0120}"/>
                  </a:ext>
                </a:extLst>
              </p:cNvPr>
              <p:cNvSpPr txBox="1"/>
              <p:nvPr/>
            </p:nvSpPr>
            <p:spPr>
              <a:xfrm>
                <a:off x="2030725" y="2992519"/>
                <a:ext cx="1167293" cy="3797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𝒍𝒑</m:t>
                        </m:r>
                      </m:sup>
                    </m:sSup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𝑙𝑝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DD5384C-AEE8-2248-2A5F-FFD6B6FF0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25" y="2992519"/>
                <a:ext cx="1167293" cy="379784"/>
              </a:xfrm>
              <a:prstGeom prst="rect">
                <a:avLst/>
              </a:prstGeom>
              <a:blipFill>
                <a:blip r:embed="rId1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Down Arrow 5">
            <a:extLst>
              <a:ext uri="{FF2B5EF4-FFF2-40B4-BE49-F238E27FC236}">
                <a16:creationId xmlns:a16="http://schemas.microsoft.com/office/drawing/2014/main" id="{3C52E232-7F4A-FB8C-4ADA-ECA5ADCDC1D2}"/>
              </a:ext>
            </a:extLst>
          </p:cNvPr>
          <p:cNvSpPr/>
          <p:nvPr/>
        </p:nvSpPr>
        <p:spPr>
          <a:xfrm rot="16200000">
            <a:off x="5553062" y="-49057"/>
            <a:ext cx="146012" cy="3908276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5">
            <a:extLst>
              <a:ext uri="{FF2B5EF4-FFF2-40B4-BE49-F238E27FC236}">
                <a16:creationId xmlns:a16="http://schemas.microsoft.com/office/drawing/2014/main" id="{EA00DF40-67E0-36F0-42F9-5721B86DC8E0}"/>
              </a:ext>
            </a:extLst>
          </p:cNvPr>
          <p:cNvSpPr/>
          <p:nvPr/>
        </p:nvSpPr>
        <p:spPr>
          <a:xfrm rot="5400000">
            <a:off x="5553061" y="1325451"/>
            <a:ext cx="146015" cy="3908274"/>
          </a:xfrm>
          <a:prstGeom prst="downArrow">
            <a:avLst>
              <a:gd name="adj1" fmla="val 50000"/>
              <a:gd name="adj2" fmla="val 80216"/>
            </a:avLst>
          </a:prstGeom>
          <a:solidFill>
            <a:srgbClr val="0070C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4837F0-31F8-B1DD-5BE2-1731AC4A431A}"/>
                  </a:ext>
                </a:extLst>
              </p:cNvPr>
              <p:cNvSpPr txBox="1"/>
              <p:nvPr/>
            </p:nvSpPr>
            <p:spPr>
              <a:xfrm>
                <a:off x="6492072" y="1109839"/>
                <a:ext cx="725177" cy="376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</m:acc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74837F0-31F8-B1DD-5BE2-1731AC4A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072" y="1109839"/>
                <a:ext cx="725177" cy="376129"/>
              </a:xfrm>
              <a:prstGeom prst="rect">
                <a:avLst/>
              </a:prstGeom>
              <a:blipFill>
                <a:blip r:embed="rId15"/>
                <a:stretch>
                  <a:fillRect t="-6452" r="-16807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516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30" grpId="0"/>
      <p:bldP spid="31" grpId="0"/>
      <p:bldP spid="32" grpId="0"/>
      <p:bldP spid="37" grpId="0" animBg="1"/>
      <p:bldP spid="38" grpId="0" animBg="1"/>
      <p:bldP spid="41" grpId="0"/>
      <p:bldP spid="42" grpId="0"/>
      <p:bldP spid="43" grpId="0"/>
      <p:bldP spid="11" grpId="0"/>
      <p:bldP spid="25" grpId="0"/>
      <p:bldP spid="26" grpId="0"/>
      <p:bldP spid="10" grpId="0" animBg="1"/>
      <p:bldP spid="12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E556-9D92-AC85-D2DF-04E97FFA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3DC59-F519-A351-317C-4914B6F31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0A43A-A09A-4AA0-9555-2EF4234055AA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2B800-CC69-D219-CD01-2CB57E423965}"/>
                  </a:ext>
                </a:extLst>
              </p:cNvPr>
              <p:cNvSpPr txBox="1"/>
              <p:nvPr/>
            </p:nvSpPr>
            <p:spPr>
              <a:xfrm>
                <a:off x="502632" y="733090"/>
                <a:ext cx="9565749" cy="20358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sz="2000" dirty="0"/>
                  <a:t>Our hardness result only rules out possibilities of fast 2CF algorithms for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Directed graph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Sparse graph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, where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00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000" dirty="0">
                    <a:solidFill>
                      <a:schemeClr val="accent1"/>
                    </a:solidFill>
                  </a:rPr>
                  <a:t>High-accuracy regime</a:t>
                </a:r>
                <a:r>
                  <a:rPr lang="en-US" sz="2000" dirty="0"/>
                  <a:t>: polylog dependences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642B800-CC69-D219-CD01-2CB57E423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2" y="733090"/>
                <a:ext cx="9565749" cy="2035878"/>
              </a:xfrm>
              <a:prstGeom prst="rect">
                <a:avLst/>
              </a:prstGeom>
              <a:blipFill>
                <a:blip r:embed="rId3"/>
                <a:stretch>
                  <a:fillRect l="-637" b="-4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2657822-119D-CF90-3C29-48A25DADFFD4}"/>
              </a:ext>
            </a:extLst>
          </p:cNvPr>
          <p:cNvSpPr txBox="1"/>
          <p:nvPr/>
        </p:nvSpPr>
        <p:spPr>
          <a:xfrm>
            <a:off x="502632" y="3088167"/>
            <a:ext cx="9964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Outside of the settings, there indeed exists some fast multi-commodity flow solvers: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7397A09-E5AF-CBA6-0CD1-E5F9ECBA33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674472"/>
                  </p:ext>
                </p:extLst>
              </p:nvPr>
            </p:nvGraphicFramePr>
            <p:xfrm>
              <a:off x="961399" y="3677234"/>
              <a:ext cx="9437283" cy="23650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21613">
                      <a:extLst>
                        <a:ext uri="{9D8B030D-6E8A-4147-A177-3AD203B41FA5}">
                          <a16:colId xmlns:a16="http://schemas.microsoft.com/office/drawing/2014/main" val="1053808479"/>
                        </a:ext>
                      </a:extLst>
                    </a:gridCol>
                    <a:gridCol w="2994298">
                      <a:extLst>
                        <a:ext uri="{9D8B030D-6E8A-4147-A177-3AD203B41FA5}">
                          <a16:colId xmlns:a16="http://schemas.microsoft.com/office/drawing/2014/main" val="2409190172"/>
                        </a:ext>
                      </a:extLst>
                    </a:gridCol>
                    <a:gridCol w="4421372">
                      <a:extLst>
                        <a:ext uri="{9D8B030D-6E8A-4147-A177-3AD203B41FA5}">
                          <a16:colId xmlns:a16="http://schemas.microsoft.com/office/drawing/2014/main" val="1962341551"/>
                        </a:ext>
                      </a:extLst>
                    </a:gridCol>
                  </a:tblGrid>
                  <a:tr h="45446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Undirected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b="1" dirty="0"/>
                            <a:t>-CF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Directed </a:t>
                          </a:r>
                          <a14:m>
                            <m:oMath xmlns:m="http://schemas.openxmlformats.org/officeDocument/2006/math"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oMath>
                          </a14:m>
                          <a:r>
                            <a:rPr lang="en-US" b="1" dirty="0"/>
                            <a:t>-CF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46804174"/>
                      </a:ext>
                    </a:extLst>
                  </a:tr>
                  <a:tr h="80091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Low accuracy 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𝑝𝑜𝑙𝑦</m:t>
                              </m:r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(1/</m:t>
                              </m:r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[She17]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[Mad10]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p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62936509"/>
                      </a:ext>
                    </a:extLst>
                  </a:tr>
                  <a:tr h="11097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/>
                            <a:t>High accuracy </a:t>
                          </a:r>
                          <a:r>
                            <a:rPr lang="en-US" b="0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𝑝𝑜𝑙𝑦</m:t>
                              </m:r>
                              <m:r>
                                <a:rPr lang="en-US" b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(1/</m:t>
                                  </m:r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oMath>
                          </a14:m>
                          <a:r>
                            <a:rPr lang="en-US" b="0" dirty="0"/>
                            <a:t>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[CY23] 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𝑂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b="0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b="0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dirty="0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1+</m:t>
                                        </m:r>
                                        <m:r>
                                          <a:rPr lang="en-US" b="0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𝑜</m:t>
                                        </m:r>
                                        <m:d>
                                          <m:dPr>
                                            <m:ctrlPr>
                                              <a:rPr lang="en-US" b="0" i="1" dirty="0" smtClean="0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0" dirty="0" smtClean="0">
                                                <a:solidFill>
                                                  <a:schemeClr val="accent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b="0" i="1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p>
                                        <m:r>
                                          <a:rPr lang="en-US" b="0" dirty="0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accent3"/>
                            </a:solidFill>
                          </a:endParaRPr>
                        </a:p>
                        <a:p>
                          <a:r>
                            <a:rPr lang="en-US" sz="1600" b="0" dirty="0">
                              <a:solidFill>
                                <a:schemeClr val="accent3"/>
                              </a:solidFill>
                            </a:rPr>
                            <a:t>smoothed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b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600" dirty="0">
                              <a:solidFill>
                                <a:schemeClr val="accent3"/>
                              </a:solidFill>
                            </a:rPr>
                            <a:t>-CF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[BZ23]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</m:acc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2.5</m:t>
                                    </m:r>
                                  </m:sup>
                                </m:sSup>
                                <m:rad>
                                  <m:radPr>
                                    <m:degHide m:val="on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dirty="0" smtClean="0">
                                        <a:latin typeface="Cambria Math" panose="02040503050406030204" pitchFamily="18" charset="0"/>
                                      </a:rPr>
                                      <m:t>−1/2</m:t>
                                    </m:r>
                                  </m:sup>
                                </m:sSup>
                                <m:r>
                                  <a:rPr lang="en-US" b="0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faster than LP solver for</a:t>
                          </a:r>
                          <a:r>
                            <a:rPr lang="en-US" sz="1600" baseline="0" dirty="0">
                              <a:solidFill>
                                <a:schemeClr val="tx1"/>
                              </a:solidFill>
                            </a:rPr>
                            <a:t> dense graphs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73059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7397A09-E5AF-CBA6-0CD1-E5F9ECBA33F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92674472"/>
                  </p:ext>
                </p:extLst>
              </p:nvPr>
            </p:nvGraphicFramePr>
            <p:xfrm>
              <a:off x="961399" y="3677234"/>
              <a:ext cx="9437283" cy="236507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021613">
                      <a:extLst>
                        <a:ext uri="{9D8B030D-6E8A-4147-A177-3AD203B41FA5}">
                          <a16:colId xmlns:a16="http://schemas.microsoft.com/office/drawing/2014/main" val="1053808479"/>
                        </a:ext>
                      </a:extLst>
                    </a:gridCol>
                    <a:gridCol w="2994298">
                      <a:extLst>
                        <a:ext uri="{9D8B030D-6E8A-4147-A177-3AD203B41FA5}">
                          <a16:colId xmlns:a16="http://schemas.microsoft.com/office/drawing/2014/main" val="2409190172"/>
                        </a:ext>
                      </a:extLst>
                    </a:gridCol>
                    <a:gridCol w="4421372">
                      <a:extLst>
                        <a:ext uri="{9D8B030D-6E8A-4147-A177-3AD203B41FA5}">
                          <a16:colId xmlns:a16="http://schemas.microsoft.com/office/drawing/2014/main" val="1962341551"/>
                        </a:ext>
                      </a:extLst>
                    </a:gridCol>
                  </a:tblGrid>
                  <a:tr h="45446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7821" t="-1333" r="-148269" b="-42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3499" t="-1333" r="-275" b="-42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46804174"/>
                      </a:ext>
                    </a:extLst>
                  </a:tr>
                  <a:tr h="800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" t="-58015" r="-367169" b="-1412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7821" t="-58015" r="-148269" b="-1412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3499" t="-58015" r="-275" b="-1412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2936509"/>
                      </a:ext>
                    </a:extLst>
                  </a:tr>
                  <a:tr h="11097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1" t="-113115" r="-367169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7821" t="-113115" r="-148269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13499" t="-113115" r="-275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305912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21DE58-5C5A-BE7F-061F-41F523C77A4A}"/>
                  </a:ext>
                </a:extLst>
              </p:cNvPr>
              <p:cNvSpPr txBox="1"/>
              <p:nvPr/>
            </p:nvSpPr>
            <p:spPr>
              <a:xfrm>
                <a:off x="0" y="6363784"/>
                <a:ext cx="6140368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LP solver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-CF </a:t>
                </a:r>
                <a:r>
                  <a:rPr lang="en-US" dirty="0">
                    <a:solidFill>
                      <a:schemeClr val="accent1"/>
                    </a:solidFill>
                  </a:rPr>
                  <a:t>[CLS19]: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r>
                      <a:rPr lang="en-US" b="0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dirty="0" smtClean="0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e>
                        </m:d>
                      </m:e>
                      <m:sup>
                        <m:r>
                          <a:rPr lang="en-US" b="0" dirty="0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b="0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dirty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b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5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21DE58-5C5A-BE7F-061F-41F523C77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63784"/>
                <a:ext cx="6140368" cy="380810"/>
              </a:xfrm>
              <a:prstGeom prst="rect">
                <a:avLst/>
              </a:prstGeom>
              <a:blipFill>
                <a:blip r:embed="rId5"/>
                <a:stretch>
                  <a:fillRect l="-794" t="-6452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81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3406</Words>
  <Application>Microsoft Office PowerPoint</Application>
  <PresentationFormat>Widescreen</PresentationFormat>
  <Paragraphs>722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Problem definition -- Linear Programs (LP)</vt:lpstr>
      <vt:lpstr>(Single-commodity) maxflow problem (1CF)</vt:lpstr>
      <vt:lpstr>1CF as LP</vt:lpstr>
      <vt:lpstr>Two-commodity maxflow problem (2CF)</vt:lpstr>
      <vt:lpstr>2CF as LP</vt:lpstr>
      <vt:lpstr>PowerPoint Presentation</vt:lpstr>
      <vt:lpstr>Main results</vt:lpstr>
      <vt:lpstr>Remark</vt:lpstr>
      <vt:lpstr>Reduction Algorithm</vt:lpstr>
      <vt:lpstr>Overview of reduction algorithm</vt:lpstr>
      <vt:lpstr>LP land</vt:lpstr>
      <vt:lpstr>LP land  Flow land</vt:lpstr>
      <vt:lpstr>Flow land</vt:lpstr>
      <vt:lpstr>Drop homologous</vt:lpstr>
      <vt:lpstr>Drop selective</vt:lpstr>
      <vt:lpstr>Flow Land</vt:lpstr>
      <vt:lpstr>Solution Mapping &amp; Error Analysis</vt:lpstr>
      <vt:lpstr>Overview of solution mapping</vt:lpstr>
      <vt:lpstr>Flow land</vt:lpstr>
      <vt:lpstr>Solution Mapping</vt:lpstr>
      <vt:lpstr>Summary</vt:lpstr>
      <vt:lpstr>Summary &amp; open problems</vt:lpstr>
      <vt:lpstr>Backup slides</vt:lpstr>
      <vt:lpstr>Hardness of two-commodity Laplacians</vt:lpstr>
      <vt:lpstr>Integral entry assumption is mild</vt:lpstr>
      <vt:lpstr>SFF  FHF</vt:lpstr>
      <vt:lpstr>Error in homology (SFF  FHF)</vt:lpstr>
      <vt:lpstr>Error in demand (SFF  FHF)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Two-Commodity Flow (2CF) is equivalent to  Linear Programming (LP)</dc:title>
  <dc:creator>Ming Ding</dc:creator>
  <cp:lastModifiedBy>Ming Ding</cp:lastModifiedBy>
  <cp:revision>255</cp:revision>
  <dcterms:created xsi:type="dcterms:W3CDTF">2022-06-06T08:52:56Z</dcterms:created>
  <dcterms:modified xsi:type="dcterms:W3CDTF">2024-05-24T18:28:10Z</dcterms:modified>
</cp:coreProperties>
</file>