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83" r:id="rId3"/>
    <p:sldId id="290" r:id="rId4"/>
    <p:sldId id="260" r:id="rId5"/>
    <p:sldId id="296" r:id="rId6"/>
    <p:sldId id="298" r:id="rId7"/>
    <p:sldId id="299" r:id="rId8"/>
    <p:sldId id="300" r:id="rId9"/>
    <p:sldId id="301" r:id="rId10"/>
    <p:sldId id="302" r:id="rId11"/>
    <p:sldId id="303" r:id="rId12"/>
    <p:sldId id="304" r:id="rId13"/>
    <p:sldId id="305" r:id="rId14"/>
    <p:sldId id="306" r:id="rId15"/>
    <p:sldId id="307" r:id="rId16"/>
    <p:sldId id="308" r:id="rId17"/>
    <p:sldId id="292" r:id="rId18"/>
    <p:sldId id="25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swanatha-Swamy, PK" initials="VP" lastIdx="1" clrIdx="0">
    <p:extLst>
      <p:ext uri="{19B8F6BF-5375-455C-9EA6-DF929625EA0E}">
        <p15:presenceInfo xmlns:p15="http://schemas.microsoft.com/office/powerpoint/2012/main" userId="S::PK.Viswanatha-Swamy@appliedis.com::be38c112-e525-4f1f-8d24-6a2555e7be9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A7"/>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9D7669-2C4F-4057-B198-13E596C98571}" type="datetimeFigureOut">
              <a:rPr lang="en-IN" smtClean="0"/>
              <a:t>14-07-2020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82B7D9-711A-405B-8AEE-53077CABB928}" type="slidenum">
              <a:rPr lang="en-IN" smtClean="0"/>
              <a:t>‹#›</a:t>
            </a:fld>
            <a:endParaRPr lang="en-IN"/>
          </a:p>
        </p:txBody>
      </p:sp>
    </p:spTree>
    <p:extLst>
      <p:ext uri="{BB962C8B-B14F-4D97-AF65-F5344CB8AC3E}">
        <p14:creationId xmlns:p14="http://schemas.microsoft.com/office/powerpoint/2010/main" val="12848803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DF333-5598-42B8-87A7-C329CD56B13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521A5F5-9D4E-4455-A84C-A7F332E193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A05AA70-81B1-41AE-BE68-25B98EAEE9E1}"/>
              </a:ext>
            </a:extLst>
          </p:cNvPr>
          <p:cNvSpPr>
            <a:spLocks noGrp="1"/>
          </p:cNvSpPr>
          <p:nvPr>
            <p:ph type="dt" sz="half" idx="10"/>
          </p:nvPr>
        </p:nvSpPr>
        <p:spPr/>
        <p:txBody>
          <a:bodyPr/>
          <a:lstStyle/>
          <a:p>
            <a:fld id="{AAAFDAC1-E73E-4D41-B9D9-D9AB5226AECC}" type="datetimeFigureOut">
              <a:rPr lang="en-IN" smtClean="0"/>
              <a:t>14-07-2020</a:t>
            </a:fld>
            <a:endParaRPr lang="en-IN"/>
          </a:p>
        </p:txBody>
      </p:sp>
      <p:sp>
        <p:nvSpPr>
          <p:cNvPr id="5" name="Footer Placeholder 4">
            <a:extLst>
              <a:ext uri="{FF2B5EF4-FFF2-40B4-BE49-F238E27FC236}">
                <a16:creationId xmlns:a16="http://schemas.microsoft.com/office/drawing/2014/main" id="{C2C1CFF0-1DBA-47E2-8175-CC7B41ADD35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88B4F74-AD48-44D0-8D34-6F4173616881}"/>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5374887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F7FCC-6594-419A-BB98-2BECB489819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29AED0C-E14E-4A39-8E99-7DA6AB17F64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A101C2E-88E6-48DF-9EFA-271D36B1D622}"/>
              </a:ext>
            </a:extLst>
          </p:cNvPr>
          <p:cNvSpPr>
            <a:spLocks noGrp="1"/>
          </p:cNvSpPr>
          <p:nvPr>
            <p:ph type="dt" sz="half" idx="10"/>
          </p:nvPr>
        </p:nvSpPr>
        <p:spPr/>
        <p:txBody>
          <a:bodyPr/>
          <a:lstStyle/>
          <a:p>
            <a:fld id="{AAAFDAC1-E73E-4D41-B9D9-D9AB5226AECC}" type="datetimeFigureOut">
              <a:rPr lang="en-IN" smtClean="0"/>
              <a:t>14-07-2020</a:t>
            </a:fld>
            <a:endParaRPr lang="en-IN"/>
          </a:p>
        </p:txBody>
      </p:sp>
      <p:sp>
        <p:nvSpPr>
          <p:cNvPr id="5" name="Footer Placeholder 4">
            <a:extLst>
              <a:ext uri="{FF2B5EF4-FFF2-40B4-BE49-F238E27FC236}">
                <a16:creationId xmlns:a16="http://schemas.microsoft.com/office/drawing/2014/main" id="{F1B371AF-3F00-43C1-9E73-4FD4915AAFF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A99758-E251-4CF6-B231-288718CA676E}"/>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40157411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A1008AC-9EBC-47B0-8437-B67DE91A4D5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86B989E-0D74-43CD-9C3B-DB709EF6DD9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23BD439-7C0A-4D6C-86C4-9F7CE5E9877E}"/>
              </a:ext>
            </a:extLst>
          </p:cNvPr>
          <p:cNvSpPr>
            <a:spLocks noGrp="1"/>
          </p:cNvSpPr>
          <p:nvPr>
            <p:ph type="dt" sz="half" idx="10"/>
          </p:nvPr>
        </p:nvSpPr>
        <p:spPr/>
        <p:txBody>
          <a:bodyPr/>
          <a:lstStyle/>
          <a:p>
            <a:fld id="{AAAFDAC1-E73E-4D41-B9D9-D9AB5226AECC}" type="datetimeFigureOut">
              <a:rPr lang="en-IN" smtClean="0"/>
              <a:t>14-07-2020</a:t>
            </a:fld>
            <a:endParaRPr lang="en-IN"/>
          </a:p>
        </p:txBody>
      </p:sp>
      <p:sp>
        <p:nvSpPr>
          <p:cNvPr id="5" name="Footer Placeholder 4">
            <a:extLst>
              <a:ext uri="{FF2B5EF4-FFF2-40B4-BE49-F238E27FC236}">
                <a16:creationId xmlns:a16="http://schemas.microsoft.com/office/drawing/2014/main" id="{6E9D9B2C-7C30-49BF-9C1F-9CD6FC41B3C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C9B2EFB-E24C-4E54-AFC9-B8E8C9A49DC2}"/>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41819032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C7FDB-6606-4E7C-94C9-947DD9A1BF9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206F8F4-F488-45D8-B6E3-806C23E9B7B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9C2C2DB-33C3-4B87-81E0-DDC2A81B11E8}"/>
              </a:ext>
            </a:extLst>
          </p:cNvPr>
          <p:cNvSpPr>
            <a:spLocks noGrp="1"/>
          </p:cNvSpPr>
          <p:nvPr>
            <p:ph type="dt" sz="half" idx="10"/>
          </p:nvPr>
        </p:nvSpPr>
        <p:spPr/>
        <p:txBody>
          <a:bodyPr/>
          <a:lstStyle/>
          <a:p>
            <a:fld id="{AAAFDAC1-E73E-4D41-B9D9-D9AB5226AECC}" type="datetimeFigureOut">
              <a:rPr lang="en-IN" smtClean="0"/>
              <a:t>14-07-2020</a:t>
            </a:fld>
            <a:endParaRPr lang="en-IN"/>
          </a:p>
        </p:txBody>
      </p:sp>
      <p:sp>
        <p:nvSpPr>
          <p:cNvPr id="5" name="Footer Placeholder 4">
            <a:extLst>
              <a:ext uri="{FF2B5EF4-FFF2-40B4-BE49-F238E27FC236}">
                <a16:creationId xmlns:a16="http://schemas.microsoft.com/office/drawing/2014/main" id="{CF0CC2A5-ABAB-423C-9E5C-0304DE85B5F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3259F18-9351-453A-A1D2-10BD3E3580B7}"/>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3484056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8A6C5-13B1-4A9E-95FB-6F2A7E45E8C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22ACCB8-B884-41FE-A25E-4111CC49396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4A7648F-A657-4046-9573-F7D2EE9D15F1}"/>
              </a:ext>
            </a:extLst>
          </p:cNvPr>
          <p:cNvSpPr>
            <a:spLocks noGrp="1"/>
          </p:cNvSpPr>
          <p:nvPr>
            <p:ph type="dt" sz="half" idx="10"/>
          </p:nvPr>
        </p:nvSpPr>
        <p:spPr/>
        <p:txBody>
          <a:bodyPr/>
          <a:lstStyle/>
          <a:p>
            <a:fld id="{AAAFDAC1-E73E-4D41-B9D9-D9AB5226AECC}" type="datetimeFigureOut">
              <a:rPr lang="en-IN" smtClean="0"/>
              <a:t>14-07-2020</a:t>
            </a:fld>
            <a:endParaRPr lang="en-IN"/>
          </a:p>
        </p:txBody>
      </p:sp>
      <p:sp>
        <p:nvSpPr>
          <p:cNvPr id="5" name="Footer Placeholder 4">
            <a:extLst>
              <a:ext uri="{FF2B5EF4-FFF2-40B4-BE49-F238E27FC236}">
                <a16:creationId xmlns:a16="http://schemas.microsoft.com/office/drawing/2014/main" id="{ECBA5E06-931F-40D3-B2A1-B7633708BAC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2A5CD41-9A4D-420C-B36E-764A0502D9E7}"/>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237274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E13CA-BD8E-4B17-90EB-39F02FAB5CD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3DDB38F-C1F3-45C8-A595-5B9252153F0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9FA9191-D90F-4B4D-81A3-BFEC26C1F6E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0984496-44FD-4EAC-9D74-9DC85FF1F419}"/>
              </a:ext>
            </a:extLst>
          </p:cNvPr>
          <p:cNvSpPr>
            <a:spLocks noGrp="1"/>
          </p:cNvSpPr>
          <p:nvPr>
            <p:ph type="dt" sz="half" idx="10"/>
          </p:nvPr>
        </p:nvSpPr>
        <p:spPr/>
        <p:txBody>
          <a:bodyPr/>
          <a:lstStyle/>
          <a:p>
            <a:fld id="{AAAFDAC1-E73E-4D41-B9D9-D9AB5226AECC}" type="datetimeFigureOut">
              <a:rPr lang="en-IN" smtClean="0"/>
              <a:t>14-07-2020</a:t>
            </a:fld>
            <a:endParaRPr lang="en-IN"/>
          </a:p>
        </p:txBody>
      </p:sp>
      <p:sp>
        <p:nvSpPr>
          <p:cNvPr id="6" name="Footer Placeholder 5">
            <a:extLst>
              <a:ext uri="{FF2B5EF4-FFF2-40B4-BE49-F238E27FC236}">
                <a16:creationId xmlns:a16="http://schemas.microsoft.com/office/drawing/2014/main" id="{602EEC51-E70E-43D4-8C70-0D475542739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2216008-DFFD-42B7-9E48-0C74419CF396}"/>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12940526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9FFA6-4F27-42A7-A68B-E368F617245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0F4F139-649D-4D55-AC6E-C20F2C9AFB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A6423A-8D81-4795-B7D8-872AB4D880A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600BAAC-3658-4BA9-A4E9-56A7A6BC60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5061876-0FAF-4974-95B9-1B4ED375821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CF5DC37-C001-4D88-B260-AC572E4A3D79}"/>
              </a:ext>
            </a:extLst>
          </p:cNvPr>
          <p:cNvSpPr>
            <a:spLocks noGrp="1"/>
          </p:cNvSpPr>
          <p:nvPr>
            <p:ph type="dt" sz="half" idx="10"/>
          </p:nvPr>
        </p:nvSpPr>
        <p:spPr/>
        <p:txBody>
          <a:bodyPr/>
          <a:lstStyle/>
          <a:p>
            <a:fld id="{AAAFDAC1-E73E-4D41-B9D9-D9AB5226AECC}" type="datetimeFigureOut">
              <a:rPr lang="en-IN" smtClean="0"/>
              <a:t>14-07-2020</a:t>
            </a:fld>
            <a:endParaRPr lang="en-IN"/>
          </a:p>
        </p:txBody>
      </p:sp>
      <p:sp>
        <p:nvSpPr>
          <p:cNvPr id="8" name="Footer Placeholder 7">
            <a:extLst>
              <a:ext uri="{FF2B5EF4-FFF2-40B4-BE49-F238E27FC236}">
                <a16:creationId xmlns:a16="http://schemas.microsoft.com/office/drawing/2014/main" id="{B5C96B7B-9DB1-4C5C-A122-3E873571944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39450F1-2077-468C-928F-467F1C4B0298}"/>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26432021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9F777-0A8C-49B9-B00E-85B0B7518BB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4787D47-B970-4C7D-B523-C831DE7B0605}"/>
              </a:ext>
            </a:extLst>
          </p:cNvPr>
          <p:cNvSpPr>
            <a:spLocks noGrp="1"/>
          </p:cNvSpPr>
          <p:nvPr>
            <p:ph type="dt" sz="half" idx="10"/>
          </p:nvPr>
        </p:nvSpPr>
        <p:spPr/>
        <p:txBody>
          <a:bodyPr/>
          <a:lstStyle/>
          <a:p>
            <a:fld id="{AAAFDAC1-E73E-4D41-B9D9-D9AB5226AECC}" type="datetimeFigureOut">
              <a:rPr lang="en-IN" smtClean="0"/>
              <a:t>14-07-2020</a:t>
            </a:fld>
            <a:endParaRPr lang="en-IN"/>
          </a:p>
        </p:txBody>
      </p:sp>
      <p:sp>
        <p:nvSpPr>
          <p:cNvPr id="4" name="Footer Placeholder 3">
            <a:extLst>
              <a:ext uri="{FF2B5EF4-FFF2-40B4-BE49-F238E27FC236}">
                <a16:creationId xmlns:a16="http://schemas.microsoft.com/office/drawing/2014/main" id="{65988A02-54A2-4FE7-A1F5-69F038FB6AE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554E259-C64C-4E6B-B51E-4F371A82F271}"/>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20109811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E8825A-6A73-4F59-AFBC-523CC985B945}"/>
              </a:ext>
            </a:extLst>
          </p:cNvPr>
          <p:cNvSpPr>
            <a:spLocks noGrp="1"/>
          </p:cNvSpPr>
          <p:nvPr>
            <p:ph type="dt" sz="half" idx="10"/>
          </p:nvPr>
        </p:nvSpPr>
        <p:spPr/>
        <p:txBody>
          <a:bodyPr/>
          <a:lstStyle/>
          <a:p>
            <a:fld id="{AAAFDAC1-E73E-4D41-B9D9-D9AB5226AECC}" type="datetimeFigureOut">
              <a:rPr lang="en-IN" smtClean="0"/>
              <a:t>14-07-2020</a:t>
            </a:fld>
            <a:endParaRPr lang="en-IN"/>
          </a:p>
        </p:txBody>
      </p:sp>
      <p:sp>
        <p:nvSpPr>
          <p:cNvPr id="3" name="Footer Placeholder 2">
            <a:extLst>
              <a:ext uri="{FF2B5EF4-FFF2-40B4-BE49-F238E27FC236}">
                <a16:creationId xmlns:a16="http://schemas.microsoft.com/office/drawing/2014/main" id="{F0017D7D-F8A0-4AA6-A00D-DF4A221E95C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F0FB229-DED6-4805-859B-C7E37ED90E75}"/>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12410032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559A-BCE3-4393-AC4F-959DF83CA3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2D73534-0C2D-4A16-857A-F2E6AFB35C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19DFE63-AC5D-4BA8-9C66-78305EEE78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8F88A7-516F-4CC6-AC63-FFE3342FFB7D}"/>
              </a:ext>
            </a:extLst>
          </p:cNvPr>
          <p:cNvSpPr>
            <a:spLocks noGrp="1"/>
          </p:cNvSpPr>
          <p:nvPr>
            <p:ph type="dt" sz="half" idx="10"/>
          </p:nvPr>
        </p:nvSpPr>
        <p:spPr/>
        <p:txBody>
          <a:bodyPr/>
          <a:lstStyle/>
          <a:p>
            <a:fld id="{AAAFDAC1-E73E-4D41-B9D9-D9AB5226AECC}" type="datetimeFigureOut">
              <a:rPr lang="en-IN" smtClean="0"/>
              <a:t>14-07-2020</a:t>
            </a:fld>
            <a:endParaRPr lang="en-IN"/>
          </a:p>
        </p:txBody>
      </p:sp>
      <p:sp>
        <p:nvSpPr>
          <p:cNvPr id="6" name="Footer Placeholder 5">
            <a:extLst>
              <a:ext uri="{FF2B5EF4-FFF2-40B4-BE49-F238E27FC236}">
                <a16:creationId xmlns:a16="http://schemas.microsoft.com/office/drawing/2014/main" id="{B1D4E72E-9D2D-4219-BC69-95A7425AEBE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9F9EA2D-57D8-4927-BFCA-5C0486E19056}"/>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38251305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FAC55-95A3-4F2E-82CD-1465AEA7A2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FDBA952-BF95-4434-B31B-F97D2B59E9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1E41DB1-749F-445B-8610-0AB71EA223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7BA59D-9052-42C8-A24F-8167070B561B}"/>
              </a:ext>
            </a:extLst>
          </p:cNvPr>
          <p:cNvSpPr>
            <a:spLocks noGrp="1"/>
          </p:cNvSpPr>
          <p:nvPr>
            <p:ph type="dt" sz="half" idx="10"/>
          </p:nvPr>
        </p:nvSpPr>
        <p:spPr/>
        <p:txBody>
          <a:bodyPr/>
          <a:lstStyle/>
          <a:p>
            <a:fld id="{AAAFDAC1-E73E-4D41-B9D9-D9AB5226AECC}" type="datetimeFigureOut">
              <a:rPr lang="en-IN" smtClean="0"/>
              <a:t>14-07-2020</a:t>
            </a:fld>
            <a:endParaRPr lang="en-IN"/>
          </a:p>
        </p:txBody>
      </p:sp>
      <p:sp>
        <p:nvSpPr>
          <p:cNvPr id="6" name="Footer Placeholder 5">
            <a:extLst>
              <a:ext uri="{FF2B5EF4-FFF2-40B4-BE49-F238E27FC236}">
                <a16:creationId xmlns:a16="http://schemas.microsoft.com/office/drawing/2014/main" id="{0B3A8D49-3EEA-4136-9392-E4975C1FA1B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CBFA8FA-2360-4256-A57D-20C05BC1A3CC}"/>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1962898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4E0D5E-95DB-42D1-8347-19585A2F93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9F25771-0388-4425-BBF1-28218D1FFA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E73EDFE-7B02-43D5-8ACD-A824FF1405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AFDAC1-E73E-4D41-B9D9-D9AB5226AECC}" type="datetimeFigureOut">
              <a:rPr lang="en-IN" smtClean="0"/>
              <a:t>14-07-2020</a:t>
            </a:fld>
            <a:endParaRPr lang="en-IN"/>
          </a:p>
        </p:txBody>
      </p:sp>
      <p:sp>
        <p:nvSpPr>
          <p:cNvPr id="5" name="Footer Placeholder 4">
            <a:extLst>
              <a:ext uri="{FF2B5EF4-FFF2-40B4-BE49-F238E27FC236}">
                <a16:creationId xmlns:a16="http://schemas.microsoft.com/office/drawing/2014/main" id="{5FEE3CFE-5752-45E0-B564-7116D9AC124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F9F177B-8134-41AB-B2F9-17DBF9FB99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AF63FB-5233-4811-A918-B572E3A55817}" type="slidenum">
              <a:rPr lang="en-IN" smtClean="0"/>
              <a:t>‹#›</a:t>
            </a:fld>
            <a:endParaRPr lang="en-IN"/>
          </a:p>
        </p:txBody>
      </p:sp>
    </p:spTree>
    <p:extLst>
      <p:ext uri="{BB962C8B-B14F-4D97-AF65-F5344CB8AC3E}">
        <p14:creationId xmlns:p14="http://schemas.microsoft.com/office/powerpoint/2010/main" val="23763479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twitter.com/vishipayyallore" TargetMode="External"/><Relationship Id="rId2" Type="http://schemas.openxmlformats.org/officeDocument/2006/relationships/hyperlink" Target="https://www.linkedin.com/in/viswanatha-swamy-b57326128/" TargetMode="Externa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hyperlink" Target="https://twitter.com/vishipayyallore" TargetMode="External"/><Relationship Id="rId2" Type="http://schemas.openxmlformats.org/officeDocument/2006/relationships/hyperlink" Target="https://www.linkedin.com/in/viswanatha-swamy-b57326128/" TargetMode="Externa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grpc.io/docs/guides/concepts/" TargetMode="External"/><Relationship Id="rId7" Type="http://schemas.openxmlformats.org/officeDocument/2006/relationships/image" Target="../media/image3.png"/><Relationship Id="rId2" Type="http://schemas.openxmlformats.org/officeDocument/2006/relationships/hyperlink" Target="https://grpc.io/docs/guides/" TargetMode="Externa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hyperlink" Target="https://grpc.io/about/#officially-supported-languages-and-platforms" TargetMode="External"/><Relationship Id="rId4" Type="http://schemas.openxmlformats.org/officeDocument/2006/relationships/hyperlink" Target="https://developers.google.com/web/fundamentals/performance/http2"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Light Up – July 2020</a:t>
            </a:r>
            <a:endParaRPr lang="en-IN"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15-Jul-2020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1</a:t>
            </a:fld>
            <a:endParaRPr lang="en-IN" b="1" dirty="0">
              <a:solidFill>
                <a:srgbClr val="002060"/>
              </a:solidFill>
              <a:latin typeface="Verdana" panose="020B0604030504040204" pitchFamily="34" charset="0"/>
              <a:ea typeface="Verdana" panose="020B0604030504040204" pitchFamily="34" charset="0"/>
            </a:endParaRPr>
          </a:p>
        </p:txBody>
      </p:sp>
      <p:sp>
        <p:nvSpPr>
          <p:cNvPr id="10" name="TextBox 9">
            <a:extLst>
              <a:ext uri="{FF2B5EF4-FFF2-40B4-BE49-F238E27FC236}">
                <a16:creationId xmlns:a16="http://schemas.microsoft.com/office/drawing/2014/main" id="{01677BED-4C67-48F6-8772-07696F9A1F04}"/>
              </a:ext>
            </a:extLst>
          </p:cNvPr>
          <p:cNvSpPr txBox="1"/>
          <p:nvPr/>
        </p:nvSpPr>
        <p:spPr>
          <a:xfrm>
            <a:off x="1827219" y="1830029"/>
            <a:ext cx="8504251" cy="2208746"/>
          </a:xfrm>
          <a:prstGeom prst="rect">
            <a:avLst/>
          </a:prstGeom>
          <a:noFill/>
        </p:spPr>
        <p:txBody>
          <a:bodyPr wrap="none" rtlCol="0">
            <a:spAutoFit/>
          </a:bodyPr>
          <a:lstStyle/>
          <a:p>
            <a:pPr algn="ctr">
              <a:lnSpc>
                <a:spcPct val="150000"/>
              </a:lnSpc>
            </a:pPr>
            <a:r>
              <a:rPr lang="en-US" sz="3200" b="1" dirty="0">
                <a:solidFill>
                  <a:srgbClr val="002060"/>
                </a:solidFill>
                <a:latin typeface="Verdana" panose="020B0604030504040204" pitchFamily="34" charset="0"/>
                <a:ea typeface="Verdana" panose="020B0604030504040204" pitchFamily="34" charset="0"/>
              </a:rPr>
              <a:t>Hands-On Developing gRPC Service </a:t>
            </a:r>
          </a:p>
          <a:p>
            <a:pPr algn="ctr">
              <a:lnSpc>
                <a:spcPct val="150000"/>
              </a:lnSpc>
            </a:pPr>
            <a:r>
              <a:rPr lang="en-US" sz="3200" b="1" dirty="0">
                <a:solidFill>
                  <a:srgbClr val="002060"/>
                </a:solidFill>
                <a:latin typeface="Verdana" panose="020B0604030504040204" pitchFamily="34" charset="0"/>
                <a:ea typeface="Verdana" panose="020B0604030504040204" pitchFamily="34" charset="0"/>
              </a:rPr>
              <a:t>and </a:t>
            </a:r>
          </a:p>
          <a:p>
            <a:pPr algn="ctr">
              <a:lnSpc>
                <a:spcPct val="150000"/>
              </a:lnSpc>
            </a:pPr>
            <a:r>
              <a:rPr lang="en-US" sz="3200" b="1" dirty="0">
                <a:solidFill>
                  <a:srgbClr val="002060"/>
                </a:solidFill>
                <a:latin typeface="Verdana" panose="020B0604030504040204" pitchFamily="34" charset="0"/>
                <a:ea typeface="Verdana" panose="020B0604030504040204" pitchFamily="34" charset="0"/>
              </a:rPr>
              <a:t>Multiple Types of .NET Core Clients</a:t>
            </a:r>
            <a:endParaRPr lang="en-IN" sz="3200"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Light Up Virtual Conference</a:t>
            </a:r>
          </a:p>
        </p:txBody>
      </p:sp>
      <p:sp>
        <p:nvSpPr>
          <p:cNvPr id="13" name="TextBox 12">
            <a:extLst>
              <a:ext uri="{FF2B5EF4-FFF2-40B4-BE49-F238E27FC236}">
                <a16:creationId xmlns:a16="http://schemas.microsoft.com/office/drawing/2014/main" id="{E6D3FFE0-09D7-4D0A-944C-07093B48DCE2}"/>
              </a:ext>
            </a:extLst>
          </p:cNvPr>
          <p:cNvSpPr txBox="1"/>
          <p:nvPr/>
        </p:nvSpPr>
        <p:spPr>
          <a:xfrm>
            <a:off x="6336049" y="5474812"/>
            <a:ext cx="5766707" cy="738664"/>
          </a:xfrm>
          <a:prstGeom prst="rect">
            <a:avLst/>
          </a:prstGeom>
          <a:solidFill>
            <a:schemeClr val="accent5">
              <a:lumMod val="20000"/>
              <a:lumOff val="80000"/>
            </a:schemeClr>
          </a:solidFill>
          <a:ln w="12700">
            <a:solidFill>
              <a:srgbClr val="0070C0"/>
            </a:solidFill>
          </a:ln>
        </p:spPr>
        <p:txBody>
          <a:bodyPr wrap="none" rtlCol="0">
            <a:spAutoFit/>
          </a:bodyPr>
          <a:lstStyle/>
          <a:p>
            <a:r>
              <a:rPr lang="en-US" dirty="0">
                <a:solidFill>
                  <a:srgbClr val="002060"/>
                </a:solidFill>
                <a:latin typeface="Verdana" panose="020B0604030504040204" pitchFamily="34" charset="0"/>
                <a:ea typeface="Verdana" panose="020B0604030504040204" pitchFamily="34" charset="0"/>
              </a:rPr>
              <a:t>Viswanatha Swamy</a:t>
            </a:r>
          </a:p>
          <a:p>
            <a:r>
              <a:rPr lang="en-US" sz="1200" dirty="0">
                <a:solidFill>
                  <a:srgbClr val="0070C0"/>
                </a:solidFill>
                <a:latin typeface="Verdana" panose="020B0604030504040204" pitchFamily="34" charset="0"/>
                <a:ea typeface="Verdana" panose="020B0604030504040204" pitchFamily="34" charset="0"/>
              </a:rPr>
              <a:t>LinkedIn:</a:t>
            </a:r>
            <a:r>
              <a:rPr lang="en-US" sz="1200" dirty="0">
                <a:solidFill>
                  <a:srgbClr val="00B0F0"/>
                </a:solidFill>
                <a:latin typeface="Verdana" panose="020B0604030504040204" pitchFamily="34" charset="0"/>
                <a:ea typeface="Verdana" panose="020B0604030504040204" pitchFamily="34" charset="0"/>
              </a:rPr>
              <a:t> </a:t>
            </a:r>
            <a:r>
              <a:rPr lang="en-IN" sz="1200" dirty="0">
                <a:solidFill>
                  <a:srgbClr val="00B0F0"/>
                </a:solidFill>
                <a:latin typeface="Verdana" panose="020B0604030504040204" pitchFamily="34" charset="0"/>
                <a:ea typeface="Verdana" panose="020B0604030504040204" pitchFamily="34" charset="0"/>
                <a:hlinkClick r:id="rId2">
                  <a:extLst>
                    <a:ext uri="{A12FA001-AC4F-418D-AE19-62706E023703}">
                      <ahyp:hlinkClr xmlns:ahyp="http://schemas.microsoft.com/office/drawing/2018/hyperlinkcolor" val="tx"/>
                    </a:ext>
                  </a:extLst>
                </a:hlinkClick>
              </a:rPr>
              <a:t>https://www.linkedin.com/in/viswanatha-swamy-b57326128/</a:t>
            </a:r>
            <a:endParaRPr lang="en-US" sz="1200" dirty="0">
              <a:solidFill>
                <a:srgbClr val="00B0F0"/>
              </a:solidFill>
              <a:latin typeface="Verdana" panose="020B0604030504040204" pitchFamily="34" charset="0"/>
              <a:ea typeface="Verdana" panose="020B0604030504040204" pitchFamily="34" charset="0"/>
            </a:endParaRPr>
          </a:p>
          <a:p>
            <a:r>
              <a:rPr lang="en-US" sz="1200" dirty="0">
                <a:solidFill>
                  <a:srgbClr val="0070C0"/>
                </a:solidFill>
                <a:latin typeface="Verdana" panose="020B0604030504040204" pitchFamily="34" charset="0"/>
                <a:ea typeface="Verdana" panose="020B0604030504040204" pitchFamily="34" charset="0"/>
              </a:rPr>
              <a:t>Twitter:</a:t>
            </a:r>
            <a:r>
              <a:rPr lang="en-US" sz="1200" dirty="0">
                <a:solidFill>
                  <a:srgbClr val="00B0F0"/>
                </a:solidFill>
                <a:latin typeface="Verdana" panose="020B0604030504040204" pitchFamily="34" charset="0"/>
                <a:ea typeface="Verdana" panose="020B0604030504040204" pitchFamily="34" charset="0"/>
              </a:rPr>
              <a:t> </a:t>
            </a:r>
            <a:r>
              <a:rPr lang="en-IN" sz="1200" dirty="0">
                <a:solidFill>
                  <a:srgbClr val="00B0F0"/>
                </a:solidFill>
                <a:latin typeface="Verdana" panose="020B0604030504040204" pitchFamily="34" charset="0"/>
                <a:ea typeface="Verdana" panose="020B0604030504040204" pitchFamily="34" charset="0"/>
                <a:hlinkClick r:id="rId3">
                  <a:extLst>
                    <a:ext uri="{A12FA001-AC4F-418D-AE19-62706E023703}">
                      <ahyp:hlinkClr xmlns:ahyp="http://schemas.microsoft.com/office/drawing/2018/hyperlinkcolor" val="tx"/>
                    </a:ext>
                  </a:extLst>
                </a:hlinkClick>
              </a:rPr>
              <a:t>https://twitter.com</a:t>
            </a:r>
            <a:r>
              <a:rPr lang="en-IN" sz="1200">
                <a:solidFill>
                  <a:srgbClr val="00B0F0"/>
                </a:solidFill>
                <a:latin typeface="Verdana" panose="020B0604030504040204" pitchFamily="34" charset="0"/>
                <a:ea typeface="Verdana" panose="020B0604030504040204" pitchFamily="34" charset="0"/>
                <a:hlinkClick r:id="rId3">
                  <a:extLst>
                    <a:ext uri="{A12FA001-AC4F-418D-AE19-62706E023703}">
                      <ahyp:hlinkClr xmlns:ahyp="http://schemas.microsoft.com/office/drawing/2018/hyperlinkcolor" val="tx"/>
                    </a:ext>
                  </a:extLst>
                </a:hlinkClick>
              </a:rPr>
              <a:t>/vishipayyallore</a:t>
            </a:r>
            <a:endParaRPr lang="en-US" sz="1200" dirty="0">
              <a:solidFill>
                <a:srgbClr val="00B0F0"/>
              </a:solidFill>
              <a:latin typeface="Verdana" panose="020B0604030504040204" pitchFamily="34" charset="0"/>
              <a:ea typeface="Verdana" panose="020B0604030504040204" pitchFamily="34" charset="0"/>
            </a:endParaRPr>
          </a:p>
        </p:txBody>
      </p:sp>
      <p:pic>
        <p:nvPicPr>
          <p:cNvPr id="3" name="Picture 2" descr="A picture containing light&#10;&#10;Description automatically generated">
            <a:extLst>
              <a:ext uri="{FF2B5EF4-FFF2-40B4-BE49-F238E27FC236}">
                <a16:creationId xmlns:a16="http://schemas.microsoft.com/office/drawing/2014/main" id="{696FDE94-B353-494E-A758-0022ABBF850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3897" y="551830"/>
            <a:ext cx="1307648" cy="1760916"/>
          </a:xfrm>
          <a:prstGeom prst="rect">
            <a:avLst/>
          </a:prstGeom>
        </p:spPr>
      </p:pic>
    </p:spTree>
    <p:extLst>
      <p:ext uri="{BB962C8B-B14F-4D97-AF65-F5344CB8AC3E}">
        <p14:creationId xmlns:p14="http://schemas.microsoft.com/office/powerpoint/2010/main" val="5381175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Improvising the gRPC Client</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15-Jul-2020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10</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Light Up Virtual Conference</a:t>
            </a:r>
          </a:p>
        </p:txBody>
      </p:sp>
      <p:sp>
        <p:nvSpPr>
          <p:cNvPr id="11" name="Rectangle 10">
            <a:extLst>
              <a:ext uri="{FF2B5EF4-FFF2-40B4-BE49-F238E27FC236}">
                <a16:creationId xmlns:a16="http://schemas.microsoft.com/office/drawing/2014/main" id="{F60D9B38-5067-4841-9B4A-CE7786A2CB4A}"/>
              </a:ext>
            </a:extLst>
          </p:cNvPr>
          <p:cNvSpPr/>
          <p:nvPr/>
        </p:nvSpPr>
        <p:spPr>
          <a:xfrm>
            <a:off x="1103178" y="588106"/>
            <a:ext cx="9950160" cy="3020699"/>
          </a:xfrm>
          <a:prstGeom prst="rect">
            <a:avLst/>
          </a:prstGeom>
          <a:noFill/>
        </p:spPr>
        <p:txBody>
          <a:bodyPr wrap="none" lIns="91440" tIns="45720" rIns="91440" bIns="45720">
            <a:spAutoFit/>
          </a:bodyPr>
          <a:lstStyle/>
          <a:p>
            <a:pPr algn="ctr"/>
            <a:r>
              <a:rPr lang="en-US" sz="88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Demo</a:t>
            </a:r>
          </a:p>
          <a:p>
            <a:pPr marL="1371600" indent="-1371600" algn="ctr">
              <a:buAutoNum type="arabicPeriod"/>
            </a:pPr>
            <a:endParaRPr lang="en-US" sz="40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endParaRPr>
          </a:p>
          <a:p>
            <a:pPr algn="ctr">
              <a:lnSpc>
                <a:spcPct val="150000"/>
              </a:lnSpc>
            </a:pPr>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Improvising the gRPC Client</a:t>
            </a:r>
          </a:p>
        </p:txBody>
      </p:sp>
    </p:spTree>
    <p:extLst>
      <p:ext uri="{BB962C8B-B14F-4D97-AF65-F5344CB8AC3E}">
        <p14:creationId xmlns:p14="http://schemas.microsoft.com/office/powerpoint/2010/main" val="29200760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Windows Forms as gRPC Client</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15-Jul-2020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11</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Light Up Virtual Conference</a:t>
            </a:r>
          </a:p>
        </p:txBody>
      </p:sp>
      <p:pic>
        <p:nvPicPr>
          <p:cNvPr id="5" name="Picture 4">
            <a:extLst>
              <a:ext uri="{FF2B5EF4-FFF2-40B4-BE49-F238E27FC236}">
                <a16:creationId xmlns:a16="http://schemas.microsoft.com/office/drawing/2014/main" id="{A7F5CE1B-E52C-4DD2-8DE8-96FFBF4A5DA9}"/>
              </a:ext>
            </a:extLst>
          </p:cNvPr>
          <p:cNvPicPr>
            <a:picLocks noChangeAspect="1"/>
          </p:cNvPicPr>
          <p:nvPr/>
        </p:nvPicPr>
        <p:blipFill>
          <a:blip r:embed="rId2"/>
          <a:stretch>
            <a:fillRect/>
          </a:stretch>
        </p:blipFill>
        <p:spPr>
          <a:xfrm>
            <a:off x="267247" y="804816"/>
            <a:ext cx="3981450" cy="3028950"/>
          </a:xfrm>
          <a:prstGeom prst="rect">
            <a:avLst/>
          </a:prstGeom>
          <a:ln>
            <a:solidFill>
              <a:schemeClr val="accent1"/>
            </a:solidFill>
          </a:ln>
        </p:spPr>
      </p:pic>
      <p:pic>
        <p:nvPicPr>
          <p:cNvPr id="6" name="Picture 5">
            <a:extLst>
              <a:ext uri="{FF2B5EF4-FFF2-40B4-BE49-F238E27FC236}">
                <a16:creationId xmlns:a16="http://schemas.microsoft.com/office/drawing/2014/main" id="{5A64AB9D-E5ED-42A4-8B10-E37A276F71C8}"/>
              </a:ext>
            </a:extLst>
          </p:cNvPr>
          <p:cNvPicPr>
            <a:picLocks noChangeAspect="1"/>
          </p:cNvPicPr>
          <p:nvPr/>
        </p:nvPicPr>
        <p:blipFill>
          <a:blip r:embed="rId3"/>
          <a:stretch>
            <a:fillRect/>
          </a:stretch>
        </p:blipFill>
        <p:spPr>
          <a:xfrm>
            <a:off x="4506388" y="804816"/>
            <a:ext cx="3581169" cy="3028950"/>
          </a:xfrm>
          <a:prstGeom prst="rect">
            <a:avLst/>
          </a:prstGeom>
          <a:ln>
            <a:solidFill>
              <a:schemeClr val="accent1"/>
            </a:solidFill>
          </a:ln>
        </p:spPr>
      </p:pic>
    </p:spTree>
    <p:extLst>
      <p:ext uri="{BB962C8B-B14F-4D97-AF65-F5344CB8AC3E}">
        <p14:creationId xmlns:p14="http://schemas.microsoft.com/office/powerpoint/2010/main" val="27984587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Windows Forms as gRPC Client</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15-Jul-2020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12</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Light Up Virtual Conference</a:t>
            </a:r>
          </a:p>
        </p:txBody>
      </p:sp>
      <p:sp>
        <p:nvSpPr>
          <p:cNvPr id="11" name="Rectangle 10">
            <a:extLst>
              <a:ext uri="{FF2B5EF4-FFF2-40B4-BE49-F238E27FC236}">
                <a16:creationId xmlns:a16="http://schemas.microsoft.com/office/drawing/2014/main" id="{F60D9B38-5067-4841-9B4A-CE7786A2CB4A}"/>
              </a:ext>
            </a:extLst>
          </p:cNvPr>
          <p:cNvSpPr/>
          <p:nvPr/>
        </p:nvSpPr>
        <p:spPr>
          <a:xfrm>
            <a:off x="619873" y="588106"/>
            <a:ext cx="10916771" cy="3020699"/>
          </a:xfrm>
          <a:prstGeom prst="rect">
            <a:avLst/>
          </a:prstGeom>
          <a:noFill/>
        </p:spPr>
        <p:txBody>
          <a:bodyPr wrap="none" lIns="91440" tIns="45720" rIns="91440" bIns="45720">
            <a:spAutoFit/>
          </a:bodyPr>
          <a:lstStyle/>
          <a:p>
            <a:pPr algn="ctr"/>
            <a:r>
              <a:rPr lang="en-US" sz="88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Demo</a:t>
            </a:r>
          </a:p>
          <a:p>
            <a:pPr marL="1371600" indent="-1371600" algn="ctr">
              <a:buAutoNum type="arabicPeriod"/>
            </a:pPr>
            <a:endParaRPr lang="en-US" sz="40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endParaRPr>
          </a:p>
          <a:p>
            <a:pPr algn="ctr">
              <a:lnSpc>
                <a:spcPct val="150000"/>
              </a:lnSpc>
            </a:pPr>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Windows Forms as gRPC Client</a:t>
            </a:r>
          </a:p>
        </p:txBody>
      </p:sp>
    </p:spTree>
    <p:extLst>
      <p:ext uri="{BB962C8B-B14F-4D97-AF65-F5344CB8AC3E}">
        <p14:creationId xmlns:p14="http://schemas.microsoft.com/office/powerpoint/2010/main" val="22764394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.NET Core Worker Process as gRPC Client</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15-Jul-2020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13</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Light Up Virtual Conference</a:t>
            </a:r>
          </a:p>
        </p:txBody>
      </p:sp>
      <p:pic>
        <p:nvPicPr>
          <p:cNvPr id="2" name="Picture 1">
            <a:extLst>
              <a:ext uri="{FF2B5EF4-FFF2-40B4-BE49-F238E27FC236}">
                <a16:creationId xmlns:a16="http://schemas.microsoft.com/office/drawing/2014/main" id="{3D42A7A9-A237-4723-A0EB-A2A3289F855B}"/>
              </a:ext>
            </a:extLst>
          </p:cNvPr>
          <p:cNvPicPr>
            <a:picLocks noChangeAspect="1"/>
          </p:cNvPicPr>
          <p:nvPr/>
        </p:nvPicPr>
        <p:blipFill>
          <a:blip r:embed="rId2"/>
          <a:stretch>
            <a:fillRect/>
          </a:stretch>
        </p:blipFill>
        <p:spPr>
          <a:xfrm>
            <a:off x="234373" y="723178"/>
            <a:ext cx="2819400" cy="3324225"/>
          </a:xfrm>
          <a:prstGeom prst="rect">
            <a:avLst/>
          </a:prstGeom>
          <a:ln>
            <a:solidFill>
              <a:schemeClr val="accent1"/>
            </a:solidFill>
          </a:ln>
        </p:spPr>
      </p:pic>
      <p:pic>
        <p:nvPicPr>
          <p:cNvPr id="3" name="Picture 2">
            <a:extLst>
              <a:ext uri="{FF2B5EF4-FFF2-40B4-BE49-F238E27FC236}">
                <a16:creationId xmlns:a16="http://schemas.microsoft.com/office/drawing/2014/main" id="{44BD4561-A68A-4052-85BC-36C0996073E5}"/>
              </a:ext>
            </a:extLst>
          </p:cNvPr>
          <p:cNvPicPr>
            <a:picLocks noChangeAspect="1"/>
          </p:cNvPicPr>
          <p:nvPr/>
        </p:nvPicPr>
        <p:blipFill>
          <a:blip r:embed="rId3"/>
          <a:stretch>
            <a:fillRect/>
          </a:stretch>
        </p:blipFill>
        <p:spPr>
          <a:xfrm>
            <a:off x="3239702" y="723178"/>
            <a:ext cx="3067050" cy="3324224"/>
          </a:xfrm>
          <a:prstGeom prst="rect">
            <a:avLst/>
          </a:prstGeom>
          <a:ln>
            <a:solidFill>
              <a:schemeClr val="accent1"/>
            </a:solidFill>
          </a:ln>
        </p:spPr>
      </p:pic>
    </p:spTree>
    <p:extLst>
      <p:ext uri="{BB962C8B-B14F-4D97-AF65-F5344CB8AC3E}">
        <p14:creationId xmlns:p14="http://schemas.microsoft.com/office/powerpoint/2010/main" val="10915476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.NET Core Worker Process as gRPC Client</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15-Jul-2020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14</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Light Up Virtual Conference</a:t>
            </a:r>
          </a:p>
        </p:txBody>
      </p:sp>
      <p:sp>
        <p:nvSpPr>
          <p:cNvPr id="11" name="Rectangle 10">
            <a:extLst>
              <a:ext uri="{FF2B5EF4-FFF2-40B4-BE49-F238E27FC236}">
                <a16:creationId xmlns:a16="http://schemas.microsoft.com/office/drawing/2014/main" id="{F60D9B38-5067-4841-9B4A-CE7786A2CB4A}"/>
              </a:ext>
            </a:extLst>
          </p:cNvPr>
          <p:cNvSpPr/>
          <p:nvPr/>
        </p:nvSpPr>
        <p:spPr>
          <a:xfrm>
            <a:off x="1365270" y="588106"/>
            <a:ext cx="9425977" cy="4128694"/>
          </a:xfrm>
          <a:prstGeom prst="rect">
            <a:avLst/>
          </a:prstGeom>
          <a:noFill/>
        </p:spPr>
        <p:txBody>
          <a:bodyPr wrap="none" lIns="91440" tIns="45720" rIns="91440" bIns="45720">
            <a:spAutoFit/>
          </a:bodyPr>
          <a:lstStyle/>
          <a:p>
            <a:pPr algn="ctr"/>
            <a:r>
              <a:rPr lang="en-US" sz="88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Demo</a:t>
            </a:r>
          </a:p>
          <a:p>
            <a:pPr marL="1371600" indent="-1371600" algn="ctr">
              <a:buAutoNum type="arabicPeriod"/>
            </a:pPr>
            <a:endParaRPr lang="en-US" sz="40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endParaRPr>
          </a:p>
          <a:p>
            <a:pPr algn="ctr">
              <a:lnSpc>
                <a:spcPct val="150000"/>
              </a:lnSpc>
            </a:pPr>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.NET Core Worker Process </a:t>
            </a:r>
          </a:p>
          <a:p>
            <a:pPr algn="ctr">
              <a:lnSpc>
                <a:spcPct val="150000"/>
              </a:lnSpc>
            </a:pPr>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as gRPC Client</a:t>
            </a:r>
          </a:p>
        </p:txBody>
      </p:sp>
    </p:spTree>
    <p:extLst>
      <p:ext uri="{BB962C8B-B14F-4D97-AF65-F5344CB8AC3E}">
        <p14:creationId xmlns:p14="http://schemas.microsoft.com/office/powerpoint/2010/main" val="1828299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.NET Core Web API as gRPC Client</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15-Jul-2020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15</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Light Up Virtual Conference</a:t>
            </a:r>
          </a:p>
        </p:txBody>
      </p:sp>
      <p:pic>
        <p:nvPicPr>
          <p:cNvPr id="5" name="Picture 4">
            <a:extLst>
              <a:ext uri="{FF2B5EF4-FFF2-40B4-BE49-F238E27FC236}">
                <a16:creationId xmlns:a16="http://schemas.microsoft.com/office/drawing/2014/main" id="{088B312C-0162-4AC3-8AFB-6C767D46294C}"/>
              </a:ext>
            </a:extLst>
          </p:cNvPr>
          <p:cNvPicPr>
            <a:picLocks noChangeAspect="1"/>
          </p:cNvPicPr>
          <p:nvPr/>
        </p:nvPicPr>
        <p:blipFill>
          <a:blip r:embed="rId2"/>
          <a:stretch>
            <a:fillRect/>
          </a:stretch>
        </p:blipFill>
        <p:spPr>
          <a:xfrm>
            <a:off x="133897" y="674933"/>
            <a:ext cx="3143250" cy="3781425"/>
          </a:xfrm>
          <a:prstGeom prst="rect">
            <a:avLst/>
          </a:prstGeom>
          <a:ln>
            <a:solidFill>
              <a:schemeClr val="accent1"/>
            </a:solidFill>
          </a:ln>
        </p:spPr>
      </p:pic>
      <p:pic>
        <p:nvPicPr>
          <p:cNvPr id="6" name="Picture 5">
            <a:extLst>
              <a:ext uri="{FF2B5EF4-FFF2-40B4-BE49-F238E27FC236}">
                <a16:creationId xmlns:a16="http://schemas.microsoft.com/office/drawing/2014/main" id="{286BB0B2-DC37-4D93-9A97-4810B2F11C4C}"/>
              </a:ext>
            </a:extLst>
          </p:cNvPr>
          <p:cNvPicPr>
            <a:picLocks noChangeAspect="1"/>
          </p:cNvPicPr>
          <p:nvPr/>
        </p:nvPicPr>
        <p:blipFill>
          <a:blip r:embed="rId3"/>
          <a:stretch>
            <a:fillRect/>
          </a:stretch>
        </p:blipFill>
        <p:spPr>
          <a:xfrm>
            <a:off x="3589723" y="674933"/>
            <a:ext cx="7658100" cy="3781425"/>
          </a:xfrm>
          <a:prstGeom prst="rect">
            <a:avLst/>
          </a:prstGeom>
          <a:ln>
            <a:solidFill>
              <a:schemeClr val="accent1"/>
            </a:solidFill>
          </a:ln>
        </p:spPr>
      </p:pic>
    </p:spTree>
    <p:extLst>
      <p:ext uri="{BB962C8B-B14F-4D97-AF65-F5344CB8AC3E}">
        <p14:creationId xmlns:p14="http://schemas.microsoft.com/office/powerpoint/2010/main" val="22126950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.NET Core Web API as gRPC Client</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15-Jul-2020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16</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Light Up Virtual Conference</a:t>
            </a:r>
          </a:p>
        </p:txBody>
      </p:sp>
      <p:sp>
        <p:nvSpPr>
          <p:cNvPr id="11" name="Rectangle 10">
            <a:extLst>
              <a:ext uri="{FF2B5EF4-FFF2-40B4-BE49-F238E27FC236}">
                <a16:creationId xmlns:a16="http://schemas.microsoft.com/office/drawing/2014/main" id="{F60D9B38-5067-4841-9B4A-CE7786A2CB4A}"/>
              </a:ext>
            </a:extLst>
          </p:cNvPr>
          <p:cNvSpPr/>
          <p:nvPr/>
        </p:nvSpPr>
        <p:spPr>
          <a:xfrm>
            <a:off x="2582750" y="588106"/>
            <a:ext cx="6991016" cy="4128694"/>
          </a:xfrm>
          <a:prstGeom prst="rect">
            <a:avLst/>
          </a:prstGeom>
          <a:noFill/>
        </p:spPr>
        <p:txBody>
          <a:bodyPr wrap="none" lIns="91440" tIns="45720" rIns="91440" bIns="45720">
            <a:spAutoFit/>
          </a:bodyPr>
          <a:lstStyle/>
          <a:p>
            <a:pPr algn="ctr"/>
            <a:r>
              <a:rPr lang="en-US" sz="88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Demo</a:t>
            </a:r>
          </a:p>
          <a:p>
            <a:pPr marL="1371600" indent="-1371600" algn="ctr">
              <a:buAutoNum type="arabicPeriod"/>
            </a:pPr>
            <a:endParaRPr lang="en-US" sz="40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endParaRPr>
          </a:p>
          <a:p>
            <a:pPr algn="ctr">
              <a:lnSpc>
                <a:spcPct val="150000"/>
              </a:lnSpc>
            </a:pPr>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.NET Core Web API </a:t>
            </a:r>
          </a:p>
          <a:p>
            <a:pPr algn="ctr">
              <a:lnSpc>
                <a:spcPct val="150000"/>
              </a:lnSpc>
            </a:pPr>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as gRPC Client</a:t>
            </a:r>
          </a:p>
        </p:txBody>
      </p:sp>
    </p:spTree>
    <p:extLst>
      <p:ext uri="{BB962C8B-B14F-4D97-AF65-F5344CB8AC3E}">
        <p14:creationId xmlns:p14="http://schemas.microsoft.com/office/powerpoint/2010/main" val="10070714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15-Jul-2020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17</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Light Up Virtual Conference</a:t>
            </a:r>
          </a:p>
        </p:txBody>
      </p:sp>
      <p:sp>
        <p:nvSpPr>
          <p:cNvPr id="11" name="Rectangle 10">
            <a:extLst>
              <a:ext uri="{FF2B5EF4-FFF2-40B4-BE49-F238E27FC236}">
                <a16:creationId xmlns:a16="http://schemas.microsoft.com/office/drawing/2014/main" id="{D55098C6-1198-4DAB-B484-23DB1A599453}"/>
              </a:ext>
            </a:extLst>
          </p:cNvPr>
          <p:cNvSpPr/>
          <p:nvPr/>
        </p:nvSpPr>
        <p:spPr>
          <a:xfrm>
            <a:off x="2816470" y="1919767"/>
            <a:ext cx="6434775" cy="3154710"/>
          </a:xfrm>
          <a:prstGeom prst="rect">
            <a:avLst/>
          </a:prstGeom>
          <a:noFill/>
        </p:spPr>
        <p:txBody>
          <a:bodyPr wrap="none" lIns="91440" tIns="45720" rIns="91440" bIns="45720">
            <a:spAutoFit/>
          </a:bodyPr>
          <a:lstStyle/>
          <a:p>
            <a:pPr algn="ctr"/>
            <a:r>
              <a:rPr lang="en-US" sz="199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Q &amp; A</a:t>
            </a:r>
          </a:p>
        </p:txBody>
      </p:sp>
      <p:pic>
        <p:nvPicPr>
          <p:cNvPr id="13" name="Picture 12" descr="A picture containing light&#10;&#10;Description automatically generated">
            <a:extLst>
              <a:ext uri="{FF2B5EF4-FFF2-40B4-BE49-F238E27FC236}">
                <a16:creationId xmlns:a16="http://schemas.microsoft.com/office/drawing/2014/main" id="{FFE0CEE7-D088-4E51-B2CE-AAB9EA36DD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897" y="551830"/>
            <a:ext cx="1307648" cy="1760916"/>
          </a:xfrm>
          <a:prstGeom prst="rect">
            <a:avLst/>
          </a:prstGeom>
        </p:spPr>
      </p:pic>
    </p:spTree>
    <p:extLst>
      <p:ext uri="{BB962C8B-B14F-4D97-AF65-F5344CB8AC3E}">
        <p14:creationId xmlns:p14="http://schemas.microsoft.com/office/powerpoint/2010/main" val="25362840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15-Jul-2020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18</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Light Up Virtual Conference</a:t>
            </a:r>
          </a:p>
        </p:txBody>
      </p:sp>
      <p:sp>
        <p:nvSpPr>
          <p:cNvPr id="2" name="Rectangle 1">
            <a:extLst>
              <a:ext uri="{FF2B5EF4-FFF2-40B4-BE49-F238E27FC236}">
                <a16:creationId xmlns:a16="http://schemas.microsoft.com/office/drawing/2014/main" id="{EB5F28B2-B9BB-4801-B1DE-9A44957A910C}"/>
              </a:ext>
            </a:extLst>
          </p:cNvPr>
          <p:cNvSpPr/>
          <p:nvPr/>
        </p:nvSpPr>
        <p:spPr>
          <a:xfrm>
            <a:off x="523906" y="1724460"/>
            <a:ext cx="11108682" cy="3154710"/>
          </a:xfrm>
          <a:prstGeom prst="rect">
            <a:avLst/>
          </a:prstGeom>
          <a:noFill/>
        </p:spPr>
        <p:txBody>
          <a:bodyPr wrap="none" lIns="91440" tIns="45720" rIns="91440" bIns="45720">
            <a:spAutoFit/>
          </a:bodyPr>
          <a:lstStyle/>
          <a:p>
            <a:pPr algn="ctr"/>
            <a:r>
              <a:rPr lang="en-US" sz="199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Thank You</a:t>
            </a:r>
          </a:p>
        </p:txBody>
      </p:sp>
      <p:sp>
        <p:nvSpPr>
          <p:cNvPr id="11" name="TextBox 10">
            <a:extLst>
              <a:ext uri="{FF2B5EF4-FFF2-40B4-BE49-F238E27FC236}">
                <a16:creationId xmlns:a16="http://schemas.microsoft.com/office/drawing/2014/main" id="{318C71F3-B9B8-4A6F-B98F-C3AFA20E71E5}"/>
              </a:ext>
            </a:extLst>
          </p:cNvPr>
          <p:cNvSpPr txBox="1"/>
          <p:nvPr/>
        </p:nvSpPr>
        <p:spPr>
          <a:xfrm>
            <a:off x="6336049" y="5474812"/>
            <a:ext cx="5766707" cy="738664"/>
          </a:xfrm>
          <a:prstGeom prst="rect">
            <a:avLst/>
          </a:prstGeom>
          <a:solidFill>
            <a:schemeClr val="accent5">
              <a:lumMod val="20000"/>
              <a:lumOff val="80000"/>
            </a:schemeClr>
          </a:solidFill>
          <a:ln w="12700">
            <a:solidFill>
              <a:srgbClr val="0070C0"/>
            </a:solidFill>
          </a:ln>
        </p:spPr>
        <p:txBody>
          <a:bodyPr wrap="none" rtlCol="0">
            <a:spAutoFit/>
          </a:bodyPr>
          <a:lstStyle/>
          <a:p>
            <a:r>
              <a:rPr lang="en-US" dirty="0">
                <a:solidFill>
                  <a:srgbClr val="002060"/>
                </a:solidFill>
                <a:latin typeface="Verdana" panose="020B0604030504040204" pitchFamily="34" charset="0"/>
                <a:ea typeface="Verdana" panose="020B0604030504040204" pitchFamily="34" charset="0"/>
              </a:rPr>
              <a:t>Viswanatha Swamy</a:t>
            </a:r>
          </a:p>
          <a:p>
            <a:r>
              <a:rPr lang="en-US" sz="1200" dirty="0">
                <a:solidFill>
                  <a:srgbClr val="0070C0"/>
                </a:solidFill>
                <a:latin typeface="Verdana" panose="020B0604030504040204" pitchFamily="34" charset="0"/>
                <a:ea typeface="Verdana" panose="020B0604030504040204" pitchFamily="34" charset="0"/>
              </a:rPr>
              <a:t>LinkedIn:</a:t>
            </a:r>
            <a:r>
              <a:rPr lang="en-US" sz="1200" dirty="0">
                <a:solidFill>
                  <a:srgbClr val="00B0F0"/>
                </a:solidFill>
                <a:latin typeface="Verdana" panose="020B0604030504040204" pitchFamily="34" charset="0"/>
                <a:ea typeface="Verdana" panose="020B0604030504040204" pitchFamily="34" charset="0"/>
              </a:rPr>
              <a:t> </a:t>
            </a:r>
            <a:r>
              <a:rPr lang="en-IN" sz="1200" dirty="0">
                <a:solidFill>
                  <a:srgbClr val="00B0F0"/>
                </a:solidFill>
                <a:latin typeface="Verdana" panose="020B0604030504040204" pitchFamily="34" charset="0"/>
                <a:ea typeface="Verdana" panose="020B0604030504040204" pitchFamily="34" charset="0"/>
                <a:hlinkClick r:id="rId2">
                  <a:extLst>
                    <a:ext uri="{A12FA001-AC4F-418D-AE19-62706E023703}">
                      <ahyp:hlinkClr xmlns:ahyp="http://schemas.microsoft.com/office/drawing/2018/hyperlinkcolor" val="tx"/>
                    </a:ext>
                  </a:extLst>
                </a:hlinkClick>
              </a:rPr>
              <a:t>https://www.linkedin.com/in/viswanatha-swamy-b57326128/</a:t>
            </a:r>
            <a:endParaRPr lang="en-US" sz="1200" dirty="0">
              <a:solidFill>
                <a:srgbClr val="00B0F0"/>
              </a:solidFill>
              <a:latin typeface="Verdana" panose="020B0604030504040204" pitchFamily="34" charset="0"/>
              <a:ea typeface="Verdana" panose="020B0604030504040204" pitchFamily="34" charset="0"/>
            </a:endParaRPr>
          </a:p>
          <a:p>
            <a:r>
              <a:rPr lang="en-US" sz="1200" dirty="0">
                <a:solidFill>
                  <a:srgbClr val="0070C0"/>
                </a:solidFill>
                <a:latin typeface="Verdana" panose="020B0604030504040204" pitchFamily="34" charset="0"/>
                <a:ea typeface="Verdana" panose="020B0604030504040204" pitchFamily="34" charset="0"/>
              </a:rPr>
              <a:t>Twitter:</a:t>
            </a:r>
            <a:r>
              <a:rPr lang="en-US" sz="1200" dirty="0">
                <a:solidFill>
                  <a:srgbClr val="00B0F0"/>
                </a:solidFill>
                <a:latin typeface="Verdana" panose="020B0604030504040204" pitchFamily="34" charset="0"/>
                <a:ea typeface="Verdana" panose="020B0604030504040204" pitchFamily="34" charset="0"/>
              </a:rPr>
              <a:t> </a:t>
            </a:r>
            <a:r>
              <a:rPr lang="en-IN" sz="1200" dirty="0">
                <a:solidFill>
                  <a:srgbClr val="00B0F0"/>
                </a:solidFill>
                <a:latin typeface="Verdana" panose="020B0604030504040204" pitchFamily="34" charset="0"/>
                <a:ea typeface="Verdana" panose="020B0604030504040204" pitchFamily="34" charset="0"/>
                <a:hlinkClick r:id="rId3">
                  <a:extLst>
                    <a:ext uri="{A12FA001-AC4F-418D-AE19-62706E023703}">
                      <ahyp:hlinkClr xmlns:ahyp="http://schemas.microsoft.com/office/drawing/2018/hyperlinkcolor" val="tx"/>
                    </a:ext>
                  </a:extLst>
                </a:hlinkClick>
              </a:rPr>
              <a:t>https://twitter.com</a:t>
            </a:r>
            <a:r>
              <a:rPr lang="en-IN" sz="1200">
                <a:solidFill>
                  <a:srgbClr val="00B0F0"/>
                </a:solidFill>
                <a:latin typeface="Verdana" panose="020B0604030504040204" pitchFamily="34" charset="0"/>
                <a:ea typeface="Verdana" panose="020B0604030504040204" pitchFamily="34" charset="0"/>
                <a:hlinkClick r:id="rId3">
                  <a:extLst>
                    <a:ext uri="{A12FA001-AC4F-418D-AE19-62706E023703}">
                      <ahyp:hlinkClr xmlns:ahyp="http://schemas.microsoft.com/office/drawing/2018/hyperlinkcolor" val="tx"/>
                    </a:ext>
                  </a:extLst>
                </a:hlinkClick>
              </a:rPr>
              <a:t>/vishipayyallore</a:t>
            </a:r>
            <a:endParaRPr lang="en-US" sz="1200" dirty="0">
              <a:solidFill>
                <a:srgbClr val="00B0F0"/>
              </a:solidFill>
              <a:latin typeface="Verdana" panose="020B0604030504040204" pitchFamily="34" charset="0"/>
              <a:ea typeface="Verdana" panose="020B0604030504040204" pitchFamily="34" charset="0"/>
            </a:endParaRPr>
          </a:p>
        </p:txBody>
      </p:sp>
      <p:pic>
        <p:nvPicPr>
          <p:cNvPr id="13" name="Picture 12" descr="A picture containing light&#10;&#10;Description automatically generated">
            <a:extLst>
              <a:ext uri="{FF2B5EF4-FFF2-40B4-BE49-F238E27FC236}">
                <a16:creationId xmlns:a16="http://schemas.microsoft.com/office/drawing/2014/main" id="{F5A2A7E6-0DD2-4CFC-A98F-3A1A0DBB001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3897" y="551830"/>
            <a:ext cx="1307648" cy="1760916"/>
          </a:xfrm>
          <a:prstGeom prst="rect">
            <a:avLst/>
          </a:prstGeom>
        </p:spPr>
      </p:pic>
    </p:spTree>
    <p:extLst>
      <p:ext uri="{BB962C8B-B14F-4D97-AF65-F5344CB8AC3E}">
        <p14:creationId xmlns:p14="http://schemas.microsoft.com/office/powerpoint/2010/main" val="24372335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Information</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15-Jul-2020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2</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Light Up Virtual Conference</a:t>
            </a:r>
          </a:p>
        </p:txBody>
      </p:sp>
      <p:sp>
        <p:nvSpPr>
          <p:cNvPr id="10" name="TextBox 9">
            <a:extLst>
              <a:ext uri="{FF2B5EF4-FFF2-40B4-BE49-F238E27FC236}">
                <a16:creationId xmlns:a16="http://schemas.microsoft.com/office/drawing/2014/main" id="{19953791-0C49-4113-A95A-639979BFF9A6}"/>
              </a:ext>
            </a:extLst>
          </p:cNvPr>
          <p:cNvSpPr txBox="1"/>
          <p:nvPr/>
        </p:nvSpPr>
        <p:spPr>
          <a:xfrm>
            <a:off x="80629" y="557824"/>
            <a:ext cx="12037390" cy="2338397"/>
          </a:xfrm>
          <a:prstGeom prst="rect">
            <a:avLst/>
          </a:prstGeom>
          <a:noFill/>
        </p:spPr>
        <p:txBody>
          <a:bodyPr wrap="square" rtlCol="0">
            <a:spAutoFit/>
          </a:bodyPr>
          <a:lstStyle/>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All the sessions will be hands on.</a:t>
            </a:r>
          </a:p>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a:t>
            </a:r>
            <a:r>
              <a:rPr lang="en-US" sz="2000" dirty="0">
                <a:solidFill>
                  <a:srgbClr val="0070C0"/>
                </a:solidFill>
                <a:latin typeface="Verdana" panose="020B0604030504040204" pitchFamily="34" charset="0"/>
                <a:ea typeface="Verdana" panose="020B0604030504040204" pitchFamily="34" charset="0"/>
              </a:rPr>
              <a:t>Will have parking lots for queries and other topics.</a:t>
            </a:r>
          </a:p>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There are multiple ways to do, we will use one of the way.</a:t>
            </a:r>
          </a:p>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The focus was more on concepts and demos are kept simple. </a:t>
            </a:r>
          </a:p>
          <a:p>
            <a:pPr marL="628650" lvl="1" indent="-171450">
              <a:lnSpc>
                <a:spcPct val="150000"/>
              </a:lnSpc>
              <a:buFont typeface="Wingdings" panose="05000000000000000000" pitchFamily="2" charset="2"/>
              <a:buChar char="Ø"/>
            </a:pPr>
            <a:r>
              <a:rPr lang="en-US" sz="2000" dirty="0">
                <a:solidFill>
                  <a:srgbClr val="00B0F0"/>
                </a:solidFill>
                <a:latin typeface="Verdana" panose="020B0604030504040204" pitchFamily="34" charset="0"/>
                <a:ea typeface="Verdana" panose="020B0604030504040204" pitchFamily="34" charset="0"/>
              </a:rPr>
              <a:t> </a:t>
            </a:r>
            <a:r>
              <a:rPr lang="en-US" sz="2000" dirty="0">
                <a:solidFill>
                  <a:srgbClr val="0070C0"/>
                </a:solidFill>
                <a:latin typeface="Verdana" panose="020B0604030504040204" pitchFamily="34" charset="0"/>
                <a:ea typeface="Verdana" panose="020B0604030504040204" pitchFamily="34" charset="0"/>
              </a:rPr>
              <a:t>I am still a learner. What!!! … wait … Yes, I am still a learner.</a:t>
            </a:r>
          </a:p>
        </p:txBody>
      </p:sp>
    </p:spTree>
    <p:extLst>
      <p:ext uri="{BB962C8B-B14F-4D97-AF65-F5344CB8AC3E}">
        <p14:creationId xmlns:p14="http://schemas.microsoft.com/office/powerpoint/2010/main" val="7875469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Tools we use</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15-Jul-2020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3</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Light Up Virtual Conference</a:t>
            </a:r>
          </a:p>
        </p:txBody>
      </p:sp>
      <p:sp>
        <p:nvSpPr>
          <p:cNvPr id="10" name="TextBox 9">
            <a:extLst>
              <a:ext uri="{FF2B5EF4-FFF2-40B4-BE49-F238E27FC236}">
                <a16:creationId xmlns:a16="http://schemas.microsoft.com/office/drawing/2014/main" id="{19953791-0C49-4113-A95A-639979BFF9A6}"/>
              </a:ext>
            </a:extLst>
          </p:cNvPr>
          <p:cNvSpPr txBox="1"/>
          <p:nvPr/>
        </p:nvSpPr>
        <p:spPr>
          <a:xfrm>
            <a:off x="80629" y="557824"/>
            <a:ext cx="12037390" cy="1415067"/>
          </a:xfrm>
          <a:prstGeom prst="rect">
            <a:avLst/>
          </a:prstGeom>
          <a:noFill/>
        </p:spPr>
        <p:txBody>
          <a:bodyPr wrap="square" rtlCol="0">
            <a:spAutoFit/>
          </a:bodyPr>
          <a:lstStyle/>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Visual Studio 2019 Professional</a:t>
            </a:r>
          </a:p>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Azure Data Studio</a:t>
            </a:r>
          </a:p>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SQL Server</a:t>
            </a:r>
            <a:endParaRPr lang="en-US" sz="2000" dirty="0">
              <a:solidFill>
                <a:srgbClr val="0070C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2388560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What is gRPC ?</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15-Jul-2020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4</a:t>
            </a:fld>
            <a:endParaRPr lang="en-IN" b="1" dirty="0">
              <a:solidFill>
                <a:srgbClr val="002060"/>
              </a:solidFill>
              <a:latin typeface="Verdana" panose="020B0604030504040204" pitchFamily="34" charset="0"/>
              <a:ea typeface="Verdana" panose="020B0604030504040204" pitchFamily="34" charset="0"/>
            </a:endParaRPr>
          </a:p>
        </p:txBody>
      </p:sp>
      <p:sp>
        <p:nvSpPr>
          <p:cNvPr id="10" name="TextBox 9">
            <a:extLst>
              <a:ext uri="{FF2B5EF4-FFF2-40B4-BE49-F238E27FC236}">
                <a16:creationId xmlns:a16="http://schemas.microsoft.com/office/drawing/2014/main" id="{01677BED-4C67-48F6-8772-07696F9A1F04}"/>
              </a:ext>
            </a:extLst>
          </p:cNvPr>
          <p:cNvSpPr txBox="1"/>
          <p:nvPr/>
        </p:nvSpPr>
        <p:spPr>
          <a:xfrm>
            <a:off x="80629" y="602214"/>
            <a:ext cx="12037390" cy="5326715"/>
          </a:xfrm>
          <a:prstGeom prst="rect">
            <a:avLst/>
          </a:prstGeom>
          <a:noFill/>
        </p:spPr>
        <p:txBody>
          <a:bodyPr wrap="square" rtlCol="0">
            <a:spAutoFit/>
          </a:bodyPr>
          <a:lstStyle/>
          <a:p>
            <a:pPr>
              <a:lnSpc>
                <a:spcPct val="200000"/>
              </a:lnSpc>
            </a:pPr>
            <a:r>
              <a:rPr lang="en-US" sz="1200" dirty="0">
                <a:solidFill>
                  <a:srgbClr val="002060"/>
                </a:solidFill>
                <a:latin typeface="Verdana" panose="020B0604030504040204" pitchFamily="34" charset="0"/>
                <a:ea typeface="Verdana" panose="020B0604030504040204" pitchFamily="34" charset="0"/>
              </a:rPr>
              <a:t>                         is a modern open source high performance RPC framework that can run in any environment. It can efficiently connect services in and across data centers with pluggable support for load balancing, tracing, health checking and authentication. It is also applicable in last mile of distributed computing to connect devices, mobile applications and browsers to backend services.</a:t>
            </a:r>
          </a:p>
          <a:p>
            <a:pPr marL="628650" lvl="1" indent="-171450">
              <a:lnSpc>
                <a:spcPct val="200000"/>
              </a:lnSpc>
              <a:buFont typeface="Wingdings" panose="05000000000000000000" pitchFamily="2" charset="2"/>
              <a:buChar char="Ø"/>
            </a:pPr>
            <a:r>
              <a:rPr lang="en-IN" sz="1200" dirty="0">
                <a:solidFill>
                  <a:srgbClr val="0070C0"/>
                </a:solidFill>
                <a:latin typeface="Verdana" panose="020B0604030504040204" pitchFamily="34" charset="0"/>
                <a:ea typeface="Verdana" panose="020B0604030504040204" pitchFamily="34" charset="0"/>
              </a:rPr>
              <a:t>https://docs.microsoft.com/en-us/aspnet/core/tutorials/grpc/grpc-start?view=aspnetcore-3.1&amp;tabs=visual-studio</a:t>
            </a:r>
            <a:endParaRPr lang="en-IN" sz="1200" dirty="0">
              <a:solidFill>
                <a:srgbClr val="0070C0"/>
              </a:solidFill>
              <a:latin typeface="Verdana" panose="020B0604030504040204" pitchFamily="34" charset="0"/>
              <a:ea typeface="Verdana" panose="020B0604030504040204" pitchFamily="34" charset="0"/>
              <a:hlinkClick r:id="rId2">
                <a:extLst>
                  <a:ext uri="{A12FA001-AC4F-418D-AE19-62706E023703}">
                    <ahyp:hlinkClr xmlns:ahyp="http://schemas.microsoft.com/office/drawing/2018/hyperlinkcolor" val="tx"/>
                  </a:ext>
                </a:extLst>
              </a:hlinkClick>
            </a:endParaRPr>
          </a:p>
          <a:p>
            <a:pPr marL="628650" lvl="1" indent="-171450">
              <a:lnSpc>
                <a:spcPct val="200000"/>
              </a:lnSpc>
              <a:buFont typeface="Wingdings" panose="05000000000000000000" pitchFamily="2" charset="2"/>
              <a:buChar char="Ø"/>
            </a:pPr>
            <a:r>
              <a:rPr lang="en-IN" sz="1200" dirty="0">
                <a:solidFill>
                  <a:srgbClr val="0070C0"/>
                </a:solidFill>
                <a:latin typeface="Verdana" panose="020B0604030504040204" pitchFamily="34" charset="0"/>
                <a:ea typeface="Verdana" panose="020B0604030504040204" pitchFamily="34" charset="0"/>
                <a:hlinkClick r:id="rId2">
                  <a:extLst>
                    <a:ext uri="{A12FA001-AC4F-418D-AE19-62706E023703}">
                      <ahyp:hlinkClr xmlns:ahyp="http://schemas.microsoft.com/office/drawing/2018/hyperlinkcolor" val="tx"/>
                    </a:ext>
                  </a:extLst>
                </a:hlinkClick>
              </a:rPr>
              <a:t>https://grpc.io/docs/guides/</a:t>
            </a:r>
            <a:r>
              <a:rPr lang="en-IN" sz="1200" dirty="0">
                <a:solidFill>
                  <a:srgbClr val="0070C0"/>
                </a:solidFill>
                <a:latin typeface="Verdana" panose="020B0604030504040204" pitchFamily="34" charset="0"/>
                <a:ea typeface="Verdana" panose="020B0604030504040204" pitchFamily="34" charset="0"/>
              </a:rPr>
              <a:t> </a:t>
            </a:r>
          </a:p>
          <a:p>
            <a:pPr marL="628650" lvl="1" indent="-171450">
              <a:lnSpc>
                <a:spcPct val="200000"/>
              </a:lnSpc>
              <a:buFont typeface="Wingdings" panose="05000000000000000000" pitchFamily="2" charset="2"/>
              <a:buChar char="Ø"/>
            </a:pPr>
            <a:r>
              <a:rPr lang="en-IN" sz="1200" dirty="0">
                <a:solidFill>
                  <a:srgbClr val="002060"/>
                </a:solidFill>
                <a:latin typeface="Verdana" panose="020B0604030504040204" pitchFamily="34" charset="0"/>
                <a:ea typeface="Verdana" panose="020B0604030504040204" pitchFamily="34" charset="0"/>
                <a:hlinkClick r:id="rId3"/>
              </a:rPr>
              <a:t>https://grpc.io/docs/guides/concepts/</a:t>
            </a:r>
            <a:r>
              <a:rPr lang="en-IN" sz="1200" dirty="0">
                <a:solidFill>
                  <a:srgbClr val="002060"/>
                </a:solidFill>
                <a:latin typeface="Verdana" panose="020B0604030504040204" pitchFamily="34" charset="0"/>
                <a:ea typeface="Verdana" panose="020B0604030504040204" pitchFamily="34" charset="0"/>
              </a:rPr>
              <a:t> </a:t>
            </a:r>
            <a:endParaRPr lang="en-US" sz="1200" dirty="0">
              <a:solidFill>
                <a:srgbClr val="0070C0"/>
              </a:solidFill>
              <a:latin typeface="Verdana" panose="020B0604030504040204" pitchFamily="34" charset="0"/>
              <a:ea typeface="Verdana" panose="020B0604030504040204" pitchFamily="34" charset="0"/>
            </a:endParaRPr>
          </a:p>
          <a:p>
            <a:pPr>
              <a:lnSpc>
                <a:spcPct val="150000"/>
              </a:lnSpc>
            </a:pPr>
            <a:endParaRPr lang="en-US" sz="1200" u="sng" dirty="0">
              <a:solidFill>
                <a:srgbClr val="002060"/>
              </a:solidFill>
              <a:latin typeface="Verdana" panose="020B0604030504040204" pitchFamily="34" charset="0"/>
              <a:ea typeface="Verdana" panose="020B0604030504040204" pitchFamily="34" charset="0"/>
            </a:endParaRPr>
          </a:p>
          <a:p>
            <a:pPr>
              <a:lnSpc>
                <a:spcPct val="150000"/>
              </a:lnSpc>
            </a:pPr>
            <a:r>
              <a:rPr lang="en-US" sz="1200" u="sng" dirty="0">
                <a:solidFill>
                  <a:srgbClr val="002060"/>
                </a:solidFill>
                <a:latin typeface="Verdana" panose="020B0604030504040204" pitchFamily="34" charset="0"/>
                <a:ea typeface="Verdana" panose="020B0604030504040204" pitchFamily="34" charset="0"/>
              </a:rPr>
              <a:t>Motivation:</a:t>
            </a:r>
          </a:p>
          <a:p>
            <a:pPr marL="628650" lvl="1" indent="-171450">
              <a:lnSpc>
                <a:spcPct val="15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High Performance</a:t>
            </a:r>
          </a:p>
          <a:p>
            <a:pPr marL="628650" lvl="1" indent="-171450">
              <a:lnSpc>
                <a:spcPct val="15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IDL / Contract Based</a:t>
            </a:r>
          </a:p>
          <a:p>
            <a:pPr marL="628650" lvl="1" indent="-171450">
              <a:lnSpc>
                <a:spcPct val="15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Streaming (Unary, Client, Server, Bi-directional)</a:t>
            </a:r>
          </a:p>
          <a:p>
            <a:pPr marL="628650" lvl="1" indent="-171450">
              <a:lnSpc>
                <a:spcPct val="15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Security (</a:t>
            </a:r>
            <a:r>
              <a:rPr lang="en-US" sz="1200" dirty="0">
                <a:solidFill>
                  <a:srgbClr val="002060"/>
                </a:solidFill>
                <a:latin typeface="Verdana" panose="020B0604030504040204" pitchFamily="34" charset="0"/>
                <a:ea typeface="Verdana" panose="020B0604030504040204" pitchFamily="34" charset="0"/>
                <a:hlinkClick r:id="rId4"/>
              </a:rPr>
              <a:t>https://developers.google.com/web/fundamentals/performance/http2</a:t>
            </a:r>
            <a:r>
              <a:rPr lang="en-US" sz="1200" dirty="0">
                <a:solidFill>
                  <a:srgbClr val="002060"/>
                </a:solidFill>
                <a:latin typeface="Verdana" panose="020B0604030504040204" pitchFamily="34" charset="0"/>
                <a:ea typeface="Verdana" panose="020B0604030504040204" pitchFamily="34" charset="0"/>
              </a:rPr>
              <a:t>)</a:t>
            </a:r>
          </a:p>
          <a:p>
            <a:pPr marL="628650" lvl="1" indent="-171450">
              <a:lnSpc>
                <a:spcPct val="15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Available across ecosystems</a:t>
            </a:r>
          </a:p>
          <a:p>
            <a:pPr>
              <a:lnSpc>
                <a:spcPct val="150000"/>
              </a:lnSpc>
            </a:pPr>
            <a:endParaRPr lang="en-US" sz="1200" dirty="0">
              <a:solidFill>
                <a:srgbClr val="002060"/>
              </a:solidFill>
              <a:latin typeface="Verdana" panose="020B0604030504040204" pitchFamily="34" charset="0"/>
              <a:ea typeface="Verdana" panose="020B0604030504040204" pitchFamily="34" charset="0"/>
            </a:endParaRPr>
          </a:p>
          <a:p>
            <a:pPr>
              <a:lnSpc>
                <a:spcPct val="150000"/>
              </a:lnSpc>
            </a:pPr>
            <a:r>
              <a:rPr lang="en-US" sz="1200" u="sng" dirty="0">
                <a:solidFill>
                  <a:srgbClr val="002060"/>
                </a:solidFill>
                <a:latin typeface="Verdana" panose="020B0604030504040204" pitchFamily="34" charset="0"/>
                <a:ea typeface="Verdana" panose="020B0604030504040204" pitchFamily="34" charset="0"/>
              </a:rPr>
              <a:t>Supported Languages:</a:t>
            </a:r>
          </a:p>
          <a:p>
            <a:pPr marL="628650" lvl="1" indent="-171450">
              <a:lnSpc>
                <a:spcPct val="15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URL: </a:t>
            </a:r>
            <a:r>
              <a:rPr lang="en-US" sz="1200" dirty="0">
                <a:solidFill>
                  <a:srgbClr val="002060"/>
                </a:solidFill>
                <a:latin typeface="Verdana" panose="020B0604030504040204" pitchFamily="34" charset="0"/>
                <a:ea typeface="Verdana" panose="020B0604030504040204" pitchFamily="34" charset="0"/>
                <a:hlinkClick r:id="rId5"/>
              </a:rPr>
              <a:t>https://grpc.io/about/#officially-supported-languages-and-platforms</a:t>
            </a:r>
            <a:r>
              <a:rPr lang="en-US" sz="1200" dirty="0">
                <a:solidFill>
                  <a:srgbClr val="002060"/>
                </a:solidFill>
                <a:latin typeface="Verdana" panose="020B0604030504040204" pitchFamily="34" charset="0"/>
                <a:ea typeface="Verdana" panose="020B0604030504040204" pitchFamily="34" charset="0"/>
              </a:rPr>
              <a:t> </a:t>
            </a:r>
            <a:endParaRPr lang="en-IN" sz="1200" dirty="0">
              <a:solidFill>
                <a:srgbClr val="002060"/>
              </a:solidFill>
              <a:latin typeface="Verdana" panose="020B0604030504040204" pitchFamily="34" charset="0"/>
              <a:ea typeface="Verdana" panose="020B0604030504040204" pitchFamily="34" charset="0"/>
            </a:endParaRPr>
          </a:p>
          <a:p>
            <a:pPr marL="628650" lvl="1" indent="-171450">
              <a:lnSpc>
                <a:spcPct val="150000"/>
              </a:lnSpc>
              <a:buFont typeface="Wingdings" panose="05000000000000000000" pitchFamily="2" charset="2"/>
              <a:buChar char="Ø"/>
            </a:pPr>
            <a:endParaRPr lang="en-IN" sz="1200" dirty="0"/>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Light Up Virtual Conference</a:t>
            </a:r>
          </a:p>
        </p:txBody>
      </p:sp>
      <p:pic>
        <p:nvPicPr>
          <p:cNvPr id="3" name="Picture 2" descr="A close up of a sign&#10;&#10;Description automatically generated">
            <a:extLst>
              <a:ext uri="{FF2B5EF4-FFF2-40B4-BE49-F238E27FC236}">
                <a16:creationId xmlns:a16="http://schemas.microsoft.com/office/drawing/2014/main" id="{148E7246-D23E-4D54-A793-244783EA9AF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3897" y="206806"/>
            <a:ext cx="1313168" cy="1331498"/>
          </a:xfrm>
          <a:prstGeom prst="rect">
            <a:avLst/>
          </a:prstGeom>
        </p:spPr>
      </p:pic>
      <p:pic>
        <p:nvPicPr>
          <p:cNvPr id="5" name="Picture 4">
            <a:extLst>
              <a:ext uri="{FF2B5EF4-FFF2-40B4-BE49-F238E27FC236}">
                <a16:creationId xmlns:a16="http://schemas.microsoft.com/office/drawing/2014/main" id="{689D610E-90AC-43F9-8626-5AAFFE659662}"/>
              </a:ext>
            </a:extLst>
          </p:cNvPr>
          <p:cNvPicPr>
            <a:picLocks noChangeAspect="1"/>
          </p:cNvPicPr>
          <p:nvPr/>
        </p:nvPicPr>
        <p:blipFill>
          <a:blip r:embed="rId7"/>
          <a:stretch>
            <a:fillRect/>
          </a:stretch>
        </p:blipFill>
        <p:spPr>
          <a:xfrm>
            <a:off x="7306322" y="2645546"/>
            <a:ext cx="4656379" cy="3610240"/>
          </a:xfrm>
          <a:prstGeom prst="rect">
            <a:avLst/>
          </a:prstGeom>
          <a:ln>
            <a:solidFill>
              <a:schemeClr val="accent1"/>
            </a:solidFill>
          </a:ln>
        </p:spPr>
      </p:pic>
    </p:spTree>
    <p:extLst>
      <p:ext uri="{BB962C8B-B14F-4D97-AF65-F5344CB8AC3E}">
        <p14:creationId xmlns:p14="http://schemas.microsoft.com/office/powerpoint/2010/main" val="29667249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Improvising the gRPC Service into Layers</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15-Jul-2020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5</a:t>
            </a:fld>
            <a:endParaRPr lang="en-IN" b="1" dirty="0">
              <a:solidFill>
                <a:srgbClr val="002060"/>
              </a:solidFill>
              <a:latin typeface="Verdana" panose="020B0604030504040204" pitchFamily="34" charset="0"/>
              <a:ea typeface="Verdana" panose="020B0604030504040204" pitchFamily="34" charset="0"/>
            </a:endParaRPr>
          </a:p>
        </p:txBody>
      </p:sp>
      <p:sp>
        <p:nvSpPr>
          <p:cNvPr id="10" name="TextBox 9">
            <a:extLst>
              <a:ext uri="{FF2B5EF4-FFF2-40B4-BE49-F238E27FC236}">
                <a16:creationId xmlns:a16="http://schemas.microsoft.com/office/drawing/2014/main" id="{01677BED-4C67-48F6-8772-07696F9A1F04}"/>
              </a:ext>
            </a:extLst>
          </p:cNvPr>
          <p:cNvSpPr txBox="1"/>
          <p:nvPr/>
        </p:nvSpPr>
        <p:spPr>
          <a:xfrm>
            <a:off x="80629" y="602214"/>
            <a:ext cx="12037390" cy="4579331"/>
          </a:xfrm>
          <a:prstGeom prst="rect">
            <a:avLst/>
          </a:prstGeom>
          <a:noFill/>
        </p:spPr>
        <p:txBody>
          <a:bodyPr wrap="square" rtlCol="0">
            <a:spAutoFit/>
          </a:bodyPr>
          <a:lstStyle/>
          <a:p>
            <a:r>
              <a:rPr lang="en-IN" sz="1200" u="sng" dirty="0" err="1">
                <a:solidFill>
                  <a:srgbClr val="002060"/>
                </a:solidFill>
                <a:latin typeface="Verdana" panose="020B0604030504040204" pitchFamily="34" charset="0"/>
                <a:ea typeface="Verdana" panose="020B0604030504040204" pitchFamily="34" charset="0"/>
              </a:rPr>
              <a:t>College.ApplicationCore</a:t>
            </a:r>
            <a:r>
              <a:rPr lang="en-IN" sz="1200" u="sng" dirty="0">
                <a:solidFill>
                  <a:srgbClr val="002060"/>
                </a:solidFill>
                <a:latin typeface="Verdana" panose="020B0604030504040204" pitchFamily="34" charset="0"/>
                <a:ea typeface="Verdana" panose="020B0604030504040204" pitchFamily="34" charset="0"/>
              </a:rPr>
              <a:t>:</a:t>
            </a:r>
          </a:p>
          <a:p>
            <a:pPr marL="628650" lvl="1" indent="-171450">
              <a:lnSpc>
                <a:spcPct val="150000"/>
              </a:lnSpc>
              <a:buFont typeface="Wingdings" panose="05000000000000000000" pitchFamily="2" charset="2"/>
              <a:buChar char="Ø"/>
            </a:pPr>
            <a:r>
              <a:rPr lang="en-IN" sz="1200" dirty="0">
                <a:solidFill>
                  <a:srgbClr val="002060"/>
                </a:solidFill>
                <a:latin typeface="Verdana" panose="020B0604030504040204" pitchFamily="34" charset="0"/>
                <a:ea typeface="Verdana" panose="020B0604030504040204" pitchFamily="34" charset="0"/>
              </a:rPr>
              <a:t>Constants</a:t>
            </a:r>
          </a:p>
          <a:p>
            <a:pPr marL="628650" lvl="1" indent="-171450">
              <a:lnSpc>
                <a:spcPct val="150000"/>
              </a:lnSpc>
              <a:buFont typeface="Wingdings" panose="05000000000000000000" pitchFamily="2" charset="2"/>
              <a:buChar char="Ø"/>
            </a:pPr>
            <a:r>
              <a:rPr lang="en-IN" sz="1200" dirty="0">
                <a:solidFill>
                  <a:srgbClr val="002060"/>
                </a:solidFill>
                <a:latin typeface="Verdana" panose="020B0604030504040204" pitchFamily="34" charset="0"/>
                <a:ea typeface="Verdana" panose="020B0604030504040204" pitchFamily="34" charset="0"/>
              </a:rPr>
              <a:t>Entities</a:t>
            </a:r>
          </a:p>
          <a:p>
            <a:pPr marL="628650" lvl="1" indent="-171450">
              <a:lnSpc>
                <a:spcPct val="150000"/>
              </a:lnSpc>
              <a:buFont typeface="Wingdings" panose="05000000000000000000" pitchFamily="2" charset="2"/>
              <a:buChar char="Ø"/>
            </a:pPr>
            <a:r>
              <a:rPr lang="en-IN" sz="1200" dirty="0">
                <a:solidFill>
                  <a:srgbClr val="002060"/>
                </a:solidFill>
                <a:latin typeface="Verdana" panose="020B0604030504040204" pitchFamily="34" charset="0"/>
                <a:ea typeface="Verdana" panose="020B0604030504040204" pitchFamily="34" charset="0"/>
              </a:rPr>
              <a:t>Interfaces</a:t>
            </a:r>
          </a:p>
          <a:p>
            <a:br>
              <a:rPr lang="en-IN" sz="1200" dirty="0">
                <a:solidFill>
                  <a:srgbClr val="002060"/>
                </a:solidFill>
                <a:latin typeface="Verdana" panose="020B0604030504040204" pitchFamily="34" charset="0"/>
                <a:ea typeface="Verdana" panose="020B0604030504040204" pitchFamily="34" charset="0"/>
              </a:rPr>
            </a:br>
            <a:r>
              <a:rPr lang="en-IN" sz="1200" u="sng" dirty="0" err="1">
                <a:solidFill>
                  <a:srgbClr val="002060"/>
                </a:solidFill>
                <a:latin typeface="Verdana" panose="020B0604030504040204" pitchFamily="34" charset="0"/>
                <a:ea typeface="Verdana" panose="020B0604030504040204" pitchFamily="34" charset="0"/>
              </a:rPr>
              <a:t>College.GrpcServer</a:t>
            </a:r>
            <a:r>
              <a:rPr lang="en-IN" sz="1200" u="sng" dirty="0">
                <a:solidFill>
                  <a:srgbClr val="002060"/>
                </a:solidFill>
                <a:latin typeface="Verdana" panose="020B0604030504040204" pitchFamily="34" charset="0"/>
                <a:ea typeface="Verdana" panose="020B0604030504040204" pitchFamily="34" charset="0"/>
              </a:rPr>
              <a:t>:</a:t>
            </a:r>
          </a:p>
          <a:p>
            <a:pPr marL="628650" lvl="1" indent="-171450">
              <a:lnSpc>
                <a:spcPct val="150000"/>
              </a:lnSpc>
              <a:buFont typeface="Wingdings" panose="05000000000000000000" pitchFamily="2" charset="2"/>
              <a:buChar char="Ø"/>
            </a:pPr>
            <a:r>
              <a:rPr lang="en-IN" sz="1200" dirty="0">
                <a:solidFill>
                  <a:srgbClr val="002060"/>
                </a:solidFill>
                <a:latin typeface="Verdana" panose="020B0604030504040204" pitchFamily="34" charset="0"/>
                <a:ea typeface="Verdana" panose="020B0604030504040204" pitchFamily="34" charset="0"/>
              </a:rPr>
              <a:t>.Proto files</a:t>
            </a:r>
          </a:p>
          <a:p>
            <a:pPr marL="628650" lvl="1" indent="-171450">
              <a:lnSpc>
                <a:spcPct val="150000"/>
              </a:lnSpc>
              <a:buFont typeface="Wingdings" panose="05000000000000000000" pitchFamily="2" charset="2"/>
              <a:buChar char="Ø"/>
            </a:pPr>
            <a:r>
              <a:rPr lang="en-IN" sz="1200" dirty="0">
                <a:solidFill>
                  <a:srgbClr val="002060"/>
                </a:solidFill>
                <a:latin typeface="Verdana" panose="020B0604030504040204" pitchFamily="34" charset="0"/>
                <a:ea typeface="Verdana" panose="020B0604030504040204" pitchFamily="34" charset="0"/>
              </a:rPr>
              <a:t>gRPC Server implementations</a:t>
            </a:r>
          </a:p>
          <a:p>
            <a:pPr marL="628650" lvl="1" indent="-171450">
              <a:lnSpc>
                <a:spcPct val="150000"/>
              </a:lnSpc>
              <a:buFont typeface="Wingdings" panose="05000000000000000000" pitchFamily="2" charset="2"/>
              <a:buChar char="Ø"/>
            </a:pPr>
            <a:r>
              <a:rPr lang="en-IN" sz="1200" dirty="0">
                <a:solidFill>
                  <a:srgbClr val="002060"/>
                </a:solidFill>
                <a:latin typeface="Verdana" panose="020B0604030504040204" pitchFamily="34" charset="0"/>
                <a:ea typeface="Verdana" panose="020B0604030504040204" pitchFamily="34" charset="0"/>
              </a:rPr>
              <a:t>Application Configuration </a:t>
            </a:r>
          </a:p>
          <a:p>
            <a:pPr marL="628650" lvl="1" indent="-171450">
              <a:lnSpc>
                <a:spcPct val="150000"/>
              </a:lnSpc>
              <a:buFont typeface="Wingdings" panose="05000000000000000000" pitchFamily="2" charset="2"/>
              <a:buChar char="Ø"/>
            </a:pPr>
            <a:r>
              <a:rPr lang="en-IN" sz="1200" dirty="0">
                <a:solidFill>
                  <a:srgbClr val="002060"/>
                </a:solidFill>
                <a:latin typeface="Verdana" panose="020B0604030504040204" pitchFamily="34" charset="0"/>
                <a:ea typeface="Verdana" panose="020B0604030504040204" pitchFamily="34" charset="0"/>
              </a:rPr>
              <a:t>Start up and DI</a:t>
            </a:r>
          </a:p>
          <a:p>
            <a:br>
              <a:rPr lang="en-IN" sz="1200" dirty="0">
                <a:solidFill>
                  <a:srgbClr val="002060"/>
                </a:solidFill>
                <a:latin typeface="Verdana" panose="020B0604030504040204" pitchFamily="34" charset="0"/>
                <a:ea typeface="Verdana" panose="020B0604030504040204" pitchFamily="34" charset="0"/>
              </a:rPr>
            </a:br>
            <a:r>
              <a:rPr lang="en-IN" sz="1200" u="sng" dirty="0" err="1">
                <a:solidFill>
                  <a:srgbClr val="002060"/>
                </a:solidFill>
                <a:latin typeface="Verdana" panose="020B0604030504040204" pitchFamily="34" charset="0"/>
                <a:ea typeface="Verdana" panose="020B0604030504040204" pitchFamily="34" charset="0"/>
              </a:rPr>
              <a:t>College.ServerBLL</a:t>
            </a:r>
            <a:r>
              <a:rPr lang="en-IN" sz="1200" u="sng" dirty="0">
                <a:solidFill>
                  <a:srgbClr val="002060"/>
                </a:solidFill>
                <a:latin typeface="Verdana" panose="020B0604030504040204" pitchFamily="34" charset="0"/>
                <a:ea typeface="Verdana" panose="020B0604030504040204" pitchFamily="34" charset="0"/>
              </a:rPr>
              <a:t>:</a:t>
            </a:r>
          </a:p>
          <a:p>
            <a:pPr marL="628650" lvl="1" indent="-171450">
              <a:lnSpc>
                <a:spcPct val="150000"/>
              </a:lnSpc>
              <a:buFont typeface="Wingdings" panose="05000000000000000000" pitchFamily="2" charset="2"/>
              <a:buChar char="Ø"/>
            </a:pPr>
            <a:r>
              <a:rPr lang="en-IN" sz="1200" dirty="0">
                <a:solidFill>
                  <a:srgbClr val="002060"/>
                </a:solidFill>
                <a:latin typeface="Verdana" panose="020B0604030504040204" pitchFamily="34" charset="0"/>
                <a:ea typeface="Verdana" panose="020B0604030504040204" pitchFamily="34" charset="0"/>
              </a:rPr>
              <a:t>Any Business Logic</a:t>
            </a:r>
          </a:p>
          <a:p>
            <a:pPr>
              <a:lnSpc>
                <a:spcPct val="150000"/>
              </a:lnSpc>
            </a:pPr>
            <a:endParaRPr lang="en-US" sz="1200" dirty="0">
              <a:solidFill>
                <a:srgbClr val="002060"/>
              </a:solidFill>
              <a:latin typeface="Verdana" panose="020B0604030504040204" pitchFamily="34" charset="0"/>
              <a:ea typeface="Verdana" panose="020B0604030504040204" pitchFamily="34" charset="0"/>
            </a:endParaRPr>
          </a:p>
          <a:p>
            <a:pPr>
              <a:lnSpc>
                <a:spcPct val="150000"/>
              </a:lnSpc>
            </a:pPr>
            <a:r>
              <a:rPr lang="en-IN" sz="1200" u="sng" dirty="0" err="1">
                <a:solidFill>
                  <a:srgbClr val="002060"/>
                </a:solidFill>
                <a:latin typeface="Verdana" panose="020B0604030504040204" pitchFamily="34" charset="0"/>
                <a:ea typeface="Verdana" panose="020B0604030504040204" pitchFamily="34" charset="0"/>
              </a:rPr>
              <a:t>College.ServerDAL</a:t>
            </a:r>
            <a:r>
              <a:rPr lang="en-IN" sz="1200" u="sng" dirty="0">
                <a:solidFill>
                  <a:srgbClr val="002060"/>
                </a:solidFill>
                <a:latin typeface="Verdana" panose="020B0604030504040204" pitchFamily="34" charset="0"/>
                <a:ea typeface="Verdana" panose="020B0604030504040204" pitchFamily="34" charset="0"/>
              </a:rPr>
              <a:t>:</a:t>
            </a:r>
          </a:p>
          <a:p>
            <a:pPr marL="628650" lvl="1" indent="-171450">
              <a:lnSpc>
                <a:spcPct val="150000"/>
              </a:lnSpc>
              <a:buFont typeface="Wingdings" panose="05000000000000000000" pitchFamily="2" charset="2"/>
              <a:buChar char="Ø"/>
            </a:pPr>
            <a:r>
              <a:rPr lang="en-IN" sz="1200" dirty="0">
                <a:solidFill>
                  <a:srgbClr val="002060"/>
                </a:solidFill>
                <a:latin typeface="Verdana" panose="020B0604030504040204" pitchFamily="34" charset="0"/>
                <a:ea typeface="Verdana" panose="020B0604030504040204" pitchFamily="34" charset="0"/>
              </a:rPr>
              <a:t>Db Context</a:t>
            </a:r>
          </a:p>
          <a:p>
            <a:pPr marL="628650" lvl="1" indent="-171450">
              <a:lnSpc>
                <a:spcPct val="150000"/>
              </a:lnSpc>
              <a:buFont typeface="Wingdings" panose="05000000000000000000" pitchFamily="2" charset="2"/>
              <a:buChar char="Ø"/>
            </a:pPr>
            <a:r>
              <a:rPr lang="en-IN" sz="1200" dirty="0">
                <a:solidFill>
                  <a:srgbClr val="002060"/>
                </a:solidFill>
                <a:latin typeface="Verdana" panose="020B0604030504040204" pitchFamily="34" charset="0"/>
                <a:ea typeface="Verdana" panose="020B0604030504040204" pitchFamily="34" charset="0"/>
              </a:rPr>
              <a:t>Data Access Layer which consumes Db Context</a:t>
            </a:r>
          </a:p>
          <a:p>
            <a:pPr>
              <a:lnSpc>
                <a:spcPct val="150000"/>
              </a:lnSpc>
            </a:pPr>
            <a:endParaRPr lang="en-US" sz="1200"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Light Up Virtual Conference</a:t>
            </a:r>
          </a:p>
        </p:txBody>
      </p:sp>
      <p:pic>
        <p:nvPicPr>
          <p:cNvPr id="2" name="Picture 1">
            <a:extLst>
              <a:ext uri="{FF2B5EF4-FFF2-40B4-BE49-F238E27FC236}">
                <a16:creationId xmlns:a16="http://schemas.microsoft.com/office/drawing/2014/main" id="{5C61BEF2-B9A3-48A1-ADE3-6AFE999E61B6}"/>
              </a:ext>
            </a:extLst>
          </p:cNvPr>
          <p:cNvPicPr>
            <a:picLocks noChangeAspect="1"/>
          </p:cNvPicPr>
          <p:nvPr/>
        </p:nvPicPr>
        <p:blipFill>
          <a:blip r:embed="rId2"/>
          <a:stretch>
            <a:fillRect/>
          </a:stretch>
        </p:blipFill>
        <p:spPr>
          <a:xfrm>
            <a:off x="8065366" y="621438"/>
            <a:ext cx="3962400" cy="5606280"/>
          </a:xfrm>
          <a:prstGeom prst="rect">
            <a:avLst/>
          </a:prstGeom>
          <a:ln>
            <a:solidFill>
              <a:schemeClr val="accent1"/>
            </a:solidFill>
          </a:ln>
        </p:spPr>
      </p:pic>
    </p:spTree>
    <p:extLst>
      <p:ext uri="{BB962C8B-B14F-4D97-AF65-F5344CB8AC3E}">
        <p14:creationId xmlns:p14="http://schemas.microsoft.com/office/powerpoint/2010/main" val="33861033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Improvising the gRPC Service into Layers</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15-Jul-2020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6</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Light Up Virtual Conference</a:t>
            </a:r>
          </a:p>
        </p:txBody>
      </p:sp>
      <p:sp>
        <p:nvSpPr>
          <p:cNvPr id="11" name="Rectangle 10">
            <a:extLst>
              <a:ext uri="{FF2B5EF4-FFF2-40B4-BE49-F238E27FC236}">
                <a16:creationId xmlns:a16="http://schemas.microsoft.com/office/drawing/2014/main" id="{F60D9B38-5067-4841-9B4A-CE7786A2CB4A}"/>
              </a:ext>
            </a:extLst>
          </p:cNvPr>
          <p:cNvSpPr/>
          <p:nvPr/>
        </p:nvSpPr>
        <p:spPr>
          <a:xfrm>
            <a:off x="728076" y="588106"/>
            <a:ext cx="10700365" cy="4128694"/>
          </a:xfrm>
          <a:prstGeom prst="rect">
            <a:avLst/>
          </a:prstGeom>
          <a:noFill/>
        </p:spPr>
        <p:txBody>
          <a:bodyPr wrap="none" lIns="91440" tIns="45720" rIns="91440" bIns="45720">
            <a:spAutoFit/>
          </a:bodyPr>
          <a:lstStyle/>
          <a:p>
            <a:pPr algn="ctr"/>
            <a:r>
              <a:rPr lang="en-US" sz="88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Demo</a:t>
            </a:r>
          </a:p>
          <a:p>
            <a:pPr marL="1371600" indent="-1371600" algn="ctr">
              <a:buAutoNum type="arabicPeriod"/>
            </a:pPr>
            <a:endParaRPr lang="en-US" sz="40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endParaRPr>
          </a:p>
          <a:p>
            <a:pPr algn="ctr">
              <a:lnSpc>
                <a:spcPct val="150000"/>
              </a:lnSpc>
            </a:pPr>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Improvising the gRPC Service </a:t>
            </a:r>
          </a:p>
          <a:p>
            <a:pPr algn="ctr">
              <a:lnSpc>
                <a:spcPct val="150000"/>
              </a:lnSpc>
            </a:pPr>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into Layers</a:t>
            </a:r>
          </a:p>
        </p:txBody>
      </p:sp>
    </p:spTree>
    <p:extLst>
      <p:ext uri="{BB962C8B-B14F-4D97-AF65-F5344CB8AC3E}">
        <p14:creationId xmlns:p14="http://schemas.microsoft.com/office/powerpoint/2010/main" val="3103831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Adding Console Logging into gRPC Server and Client</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15-Jul-2020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7</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Light Up Virtual Conference</a:t>
            </a:r>
          </a:p>
        </p:txBody>
      </p:sp>
      <p:pic>
        <p:nvPicPr>
          <p:cNvPr id="5" name="Picture 4">
            <a:extLst>
              <a:ext uri="{FF2B5EF4-FFF2-40B4-BE49-F238E27FC236}">
                <a16:creationId xmlns:a16="http://schemas.microsoft.com/office/drawing/2014/main" id="{E9B6FBDF-56BD-42B8-9A65-A276D59DBCA4}"/>
              </a:ext>
            </a:extLst>
          </p:cNvPr>
          <p:cNvPicPr>
            <a:picLocks noChangeAspect="1"/>
          </p:cNvPicPr>
          <p:nvPr/>
        </p:nvPicPr>
        <p:blipFill>
          <a:blip r:embed="rId2"/>
          <a:stretch>
            <a:fillRect/>
          </a:stretch>
        </p:blipFill>
        <p:spPr>
          <a:xfrm>
            <a:off x="133897" y="577046"/>
            <a:ext cx="11924206" cy="5760135"/>
          </a:xfrm>
          <a:prstGeom prst="rect">
            <a:avLst/>
          </a:prstGeom>
          <a:ln>
            <a:solidFill>
              <a:schemeClr val="accent1"/>
            </a:solidFill>
          </a:ln>
        </p:spPr>
      </p:pic>
    </p:spTree>
    <p:extLst>
      <p:ext uri="{BB962C8B-B14F-4D97-AF65-F5344CB8AC3E}">
        <p14:creationId xmlns:p14="http://schemas.microsoft.com/office/powerpoint/2010/main" val="21919977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Adding Console Logging into gRPC Server and Client</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15-Jul-2020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8</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Light Up Virtual Conference</a:t>
            </a:r>
          </a:p>
        </p:txBody>
      </p:sp>
      <p:sp>
        <p:nvSpPr>
          <p:cNvPr id="11" name="Rectangle 10">
            <a:extLst>
              <a:ext uri="{FF2B5EF4-FFF2-40B4-BE49-F238E27FC236}">
                <a16:creationId xmlns:a16="http://schemas.microsoft.com/office/drawing/2014/main" id="{F60D9B38-5067-4841-9B4A-CE7786A2CB4A}"/>
              </a:ext>
            </a:extLst>
          </p:cNvPr>
          <p:cNvSpPr/>
          <p:nvPr/>
        </p:nvSpPr>
        <p:spPr>
          <a:xfrm>
            <a:off x="942077" y="588106"/>
            <a:ext cx="10272363" cy="4128694"/>
          </a:xfrm>
          <a:prstGeom prst="rect">
            <a:avLst/>
          </a:prstGeom>
          <a:noFill/>
        </p:spPr>
        <p:txBody>
          <a:bodyPr wrap="none" lIns="91440" tIns="45720" rIns="91440" bIns="45720">
            <a:spAutoFit/>
          </a:bodyPr>
          <a:lstStyle/>
          <a:p>
            <a:pPr algn="ctr"/>
            <a:r>
              <a:rPr lang="en-US" sz="88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Demo</a:t>
            </a:r>
          </a:p>
          <a:p>
            <a:pPr marL="1371600" indent="-1371600" algn="ctr">
              <a:buAutoNum type="arabicPeriod"/>
            </a:pPr>
            <a:endParaRPr lang="en-US" sz="40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endParaRPr>
          </a:p>
          <a:p>
            <a:pPr algn="ctr">
              <a:lnSpc>
                <a:spcPct val="150000"/>
              </a:lnSpc>
            </a:pPr>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Adding Console Logging into </a:t>
            </a:r>
          </a:p>
          <a:p>
            <a:pPr algn="ctr">
              <a:lnSpc>
                <a:spcPct val="150000"/>
              </a:lnSpc>
            </a:pPr>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gRPC Server and Client</a:t>
            </a:r>
          </a:p>
        </p:txBody>
      </p:sp>
    </p:spTree>
    <p:extLst>
      <p:ext uri="{BB962C8B-B14F-4D97-AF65-F5344CB8AC3E}">
        <p14:creationId xmlns:p14="http://schemas.microsoft.com/office/powerpoint/2010/main" val="39838328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Improvising the gRPC Client</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15-Jul-2020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9</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Light Up Virtual Conference</a:t>
            </a:r>
          </a:p>
        </p:txBody>
      </p:sp>
      <p:pic>
        <p:nvPicPr>
          <p:cNvPr id="2" name="Picture 1">
            <a:extLst>
              <a:ext uri="{FF2B5EF4-FFF2-40B4-BE49-F238E27FC236}">
                <a16:creationId xmlns:a16="http://schemas.microsoft.com/office/drawing/2014/main" id="{A9FCA72C-1142-4E4D-A0E5-881CCDEC44B0}"/>
              </a:ext>
            </a:extLst>
          </p:cNvPr>
          <p:cNvPicPr>
            <a:picLocks noChangeAspect="1"/>
          </p:cNvPicPr>
          <p:nvPr/>
        </p:nvPicPr>
        <p:blipFill>
          <a:blip r:embed="rId2"/>
          <a:stretch>
            <a:fillRect/>
          </a:stretch>
        </p:blipFill>
        <p:spPr>
          <a:xfrm>
            <a:off x="155450" y="667282"/>
            <a:ext cx="5277684" cy="5523436"/>
          </a:xfrm>
          <a:prstGeom prst="rect">
            <a:avLst/>
          </a:prstGeom>
          <a:ln>
            <a:solidFill>
              <a:schemeClr val="accent1"/>
            </a:solidFill>
          </a:ln>
        </p:spPr>
      </p:pic>
      <p:pic>
        <p:nvPicPr>
          <p:cNvPr id="3" name="Picture 2">
            <a:extLst>
              <a:ext uri="{FF2B5EF4-FFF2-40B4-BE49-F238E27FC236}">
                <a16:creationId xmlns:a16="http://schemas.microsoft.com/office/drawing/2014/main" id="{890E9694-B484-44DE-9941-E50255FF36F1}"/>
              </a:ext>
            </a:extLst>
          </p:cNvPr>
          <p:cNvPicPr>
            <a:picLocks noChangeAspect="1"/>
          </p:cNvPicPr>
          <p:nvPr/>
        </p:nvPicPr>
        <p:blipFill>
          <a:blip r:embed="rId3"/>
          <a:stretch>
            <a:fillRect/>
          </a:stretch>
        </p:blipFill>
        <p:spPr>
          <a:xfrm>
            <a:off x="5592932" y="667282"/>
            <a:ext cx="6466596" cy="5523436"/>
          </a:xfrm>
          <a:prstGeom prst="rect">
            <a:avLst/>
          </a:prstGeom>
          <a:ln>
            <a:solidFill>
              <a:schemeClr val="accent1"/>
            </a:solidFill>
          </a:ln>
        </p:spPr>
      </p:pic>
    </p:spTree>
    <p:extLst>
      <p:ext uri="{BB962C8B-B14F-4D97-AF65-F5344CB8AC3E}">
        <p14:creationId xmlns:p14="http://schemas.microsoft.com/office/powerpoint/2010/main" val="35742500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2870</TotalTime>
  <Words>602</Words>
  <Application>Microsoft Office PowerPoint</Application>
  <PresentationFormat>Widescreen</PresentationFormat>
  <Paragraphs>140</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Verdana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Viswanatha-Swamy, PK</dc:creator>
  <cp:lastModifiedBy>Viswanatha-Swamy, PK</cp:lastModifiedBy>
  <cp:revision>338</cp:revision>
  <dcterms:created xsi:type="dcterms:W3CDTF">2020-02-14T16:15:34Z</dcterms:created>
  <dcterms:modified xsi:type="dcterms:W3CDTF">2020-07-14T17:09:21Z</dcterms:modified>
</cp:coreProperties>
</file>