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3" r:id="rId3"/>
    <p:sldId id="290" r:id="rId4"/>
    <p:sldId id="260" r:id="rId5"/>
    <p:sldId id="296" r:id="rId6"/>
    <p:sldId id="313" r:id="rId7"/>
    <p:sldId id="314" r:id="rId8"/>
    <p:sldId id="315" r:id="rId9"/>
    <p:sldId id="316" r:id="rId10"/>
    <p:sldId id="317" r:id="rId11"/>
    <p:sldId id="299" r:id="rId12"/>
    <p:sldId id="300" r:id="rId13"/>
    <p:sldId id="318" r:id="rId14"/>
    <p:sldId id="320" r:id="rId15"/>
    <p:sldId id="319" r:id="rId16"/>
    <p:sldId id="259" r:id="rId17"/>
    <p:sldId id="292"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wanatha-Swamy, PK" initials="VP" lastIdx="2" clrIdx="0">
    <p:extLst>
      <p:ext uri="{19B8F6BF-5375-455C-9EA6-DF929625EA0E}">
        <p15:presenceInfo xmlns:p15="http://schemas.microsoft.com/office/powerpoint/2012/main" userId="S::PK.Viswanatha-Swamy@appliedis.com::be38c112-e525-4f1f-8d24-6a2555e7be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A7"/>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D7669-2C4F-4057-B198-13E596C98571}" type="datetimeFigureOut">
              <a:rPr lang="en-IN" smtClean="0"/>
              <a:t>13-06-2020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2B7D9-711A-405B-8AEE-53077CABB928}" type="slidenum">
              <a:rPr lang="en-IN" smtClean="0"/>
              <a:t>‹#›</a:t>
            </a:fld>
            <a:endParaRPr lang="en-IN"/>
          </a:p>
        </p:txBody>
      </p:sp>
    </p:spTree>
    <p:extLst>
      <p:ext uri="{BB962C8B-B14F-4D97-AF65-F5344CB8AC3E}">
        <p14:creationId xmlns:p14="http://schemas.microsoft.com/office/powerpoint/2010/main" val="128488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F333-5598-42B8-87A7-C329CD56B1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21A5F5-9D4E-4455-A84C-A7F332E19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05AA70-81B1-41AE-BE68-25B98EAEE9E1}"/>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5" name="Footer Placeholder 4">
            <a:extLst>
              <a:ext uri="{FF2B5EF4-FFF2-40B4-BE49-F238E27FC236}">
                <a16:creationId xmlns:a16="http://schemas.microsoft.com/office/drawing/2014/main" id="{C2C1CFF0-1DBA-47E2-8175-CC7B41ADD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B4F74-AD48-44D0-8D34-6F417361688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53748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7FCC-6594-419A-BB98-2BECB48981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9AED0C-E14E-4A39-8E99-7DA6AB17F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01C2E-88E6-48DF-9EFA-271D36B1D622}"/>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5" name="Footer Placeholder 4">
            <a:extLst>
              <a:ext uri="{FF2B5EF4-FFF2-40B4-BE49-F238E27FC236}">
                <a16:creationId xmlns:a16="http://schemas.microsoft.com/office/drawing/2014/main" id="{F1B371AF-3F00-43C1-9E73-4FD4915AA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99758-E251-4CF6-B231-288718CA676E}"/>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01574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008AC-9EBC-47B0-8437-B67DE91A4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6B989E-0D74-43CD-9C3B-DB709EF6DD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BD439-7C0A-4D6C-86C4-9F7CE5E9877E}"/>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5" name="Footer Placeholder 4">
            <a:extLst>
              <a:ext uri="{FF2B5EF4-FFF2-40B4-BE49-F238E27FC236}">
                <a16:creationId xmlns:a16="http://schemas.microsoft.com/office/drawing/2014/main" id="{6E9D9B2C-7C30-49BF-9C1F-9CD6FC41B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B2EFB-E24C-4E54-AFC9-B8E8C9A49DC2}"/>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18190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7FDB-6606-4E7C-94C9-947DD9A1B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06F8F4-F488-45D8-B6E3-806C23E9B7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2C2DB-33C3-4B87-81E0-DDC2A81B11E8}"/>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5" name="Footer Placeholder 4">
            <a:extLst>
              <a:ext uri="{FF2B5EF4-FFF2-40B4-BE49-F238E27FC236}">
                <a16:creationId xmlns:a16="http://schemas.microsoft.com/office/drawing/2014/main" id="{CF0CC2A5-ABAB-423C-9E5C-0304DE85B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59F18-9351-453A-A1D2-10BD3E3580B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48405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A6C5-13B1-4A9E-95FB-6F2A7E45E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2ACCB8-B884-41FE-A25E-4111CC493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7648F-A657-4046-9573-F7D2EE9D15F1}"/>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5" name="Footer Placeholder 4">
            <a:extLst>
              <a:ext uri="{FF2B5EF4-FFF2-40B4-BE49-F238E27FC236}">
                <a16:creationId xmlns:a16="http://schemas.microsoft.com/office/drawing/2014/main" id="{ECBA5E06-931F-40D3-B2A1-B7633708B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5CD41-9A4D-420C-B36E-764A0502D9E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3727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13CA-BD8E-4B17-90EB-39F02FAB5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DDB38F-C1F3-45C8-A595-5B9252153F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FA9191-D90F-4B4D-81A3-BFEC26C1F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984496-44FD-4EAC-9D74-9DC85FF1F419}"/>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6" name="Footer Placeholder 5">
            <a:extLst>
              <a:ext uri="{FF2B5EF4-FFF2-40B4-BE49-F238E27FC236}">
                <a16:creationId xmlns:a16="http://schemas.microsoft.com/office/drawing/2014/main" id="{602EEC51-E70E-43D4-8C70-0D4755427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16008-DFFD-42B7-9E48-0C74419CF39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9405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FFA6-4F27-42A7-A68B-E368F61724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F4F139-649D-4D55-AC6E-C20F2C9AF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6423A-8D81-4795-B7D8-872AB4D88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00BAAC-3658-4BA9-A4E9-56A7A6BC6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61876-0FAF-4974-95B9-1B4ED37582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F5DC37-C001-4D88-B260-AC572E4A3D79}"/>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8" name="Footer Placeholder 7">
            <a:extLst>
              <a:ext uri="{FF2B5EF4-FFF2-40B4-BE49-F238E27FC236}">
                <a16:creationId xmlns:a16="http://schemas.microsoft.com/office/drawing/2014/main" id="{B5C96B7B-9DB1-4C5C-A122-3E87357194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9450F1-2077-468C-928F-467F1C4B0298}"/>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64320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F777-0A8C-49B9-B00E-85B0B7518B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787D47-B970-4C7D-B523-C831DE7B0605}"/>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4" name="Footer Placeholder 3">
            <a:extLst>
              <a:ext uri="{FF2B5EF4-FFF2-40B4-BE49-F238E27FC236}">
                <a16:creationId xmlns:a16="http://schemas.microsoft.com/office/drawing/2014/main" id="{65988A02-54A2-4FE7-A1F5-69F038FB6A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4E259-C64C-4E6B-B51E-4F371A82F27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01098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8825A-6A73-4F59-AFBC-523CC985B945}"/>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3" name="Footer Placeholder 2">
            <a:extLst>
              <a:ext uri="{FF2B5EF4-FFF2-40B4-BE49-F238E27FC236}">
                <a16:creationId xmlns:a16="http://schemas.microsoft.com/office/drawing/2014/main" id="{F0017D7D-F8A0-4AA6-A00D-DF4A221E95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0FB229-DED6-4805-859B-C7E37ED90E75}"/>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4100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559A-BCE3-4393-AC4F-959DF83CA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73534-0C2D-4A16-857A-F2E6AFB35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9DFE63-AC5D-4BA8-9C66-78305EEE7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F88A7-516F-4CC6-AC63-FFE3342FFB7D}"/>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6" name="Footer Placeholder 5">
            <a:extLst>
              <a:ext uri="{FF2B5EF4-FFF2-40B4-BE49-F238E27FC236}">
                <a16:creationId xmlns:a16="http://schemas.microsoft.com/office/drawing/2014/main" id="{B1D4E72E-9D2D-4219-BC69-95A7425AE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9EA2D-57D8-4927-BFCA-5C0486E1905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82513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AC55-95A3-4F2E-82CD-1465AEA7A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BA952-BF95-4434-B31B-F97D2B59E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E41DB1-749F-445B-8610-0AB71EA22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BA59D-9052-42C8-A24F-8167070B561B}"/>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6" name="Footer Placeholder 5">
            <a:extLst>
              <a:ext uri="{FF2B5EF4-FFF2-40B4-BE49-F238E27FC236}">
                <a16:creationId xmlns:a16="http://schemas.microsoft.com/office/drawing/2014/main" id="{0B3A8D49-3EEA-4136-9392-E4975C1FA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FA8FA-2360-4256-A57D-20C05BC1A3CC}"/>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96289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E0D5E-95DB-42D1-8347-19585A2F9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F25771-0388-4425-BBF1-28218D1FF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3EDFE-7B02-43D5-8ACD-A824FF140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FDAC1-E73E-4D41-B9D9-D9AB5226AECC}" type="datetimeFigureOut">
              <a:rPr lang="en-IN" smtClean="0"/>
              <a:t>13-06-2020</a:t>
            </a:fld>
            <a:endParaRPr lang="en-IN"/>
          </a:p>
        </p:txBody>
      </p:sp>
      <p:sp>
        <p:nvSpPr>
          <p:cNvPr id="5" name="Footer Placeholder 4">
            <a:extLst>
              <a:ext uri="{FF2B5EF4-FFF2-40B4-BE49-F238E27FC236}">
                <a16:creationId xmlns:a16="http://schemas.microsoft.com/office/drawing/2014/main" id="{5FEE3CFE-5752-45E0-B564-7116D9AC1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9F177B-8134-41AB-B2F9-17DBF9FB9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F63FB-5233-4811-A918-B572E3A55817}" type="slidenum">
              <a:rPr lang="en-IN" smtClean="0"/>
              <a:t>‹#›</a:t>
            </a:fld>
            <a:endParaRPr lang="en-IN"/>
          </a:p>
        </p:txBody>
      </p:sp>
    </p:spTree>
    <p:extLst>
      <p:ext uri="{BB962C8B-B14F-4D97-AF65-F5344CB8AC3E}">
        <p14:creationId xmlns:p14="http://schemas.microsoft.com/office/powerpoint/2010/main" val="23763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rpc.io/docs/guides/concepts/" TargetMode="External"/><Relationship Id="rId7" Type="http://schemas.openxmlformats.org/officeDocument/2006/relationships/image" Target="../media/image3.png"/><Relationship Id="rId2" Type="http://schemas.openxmlformats.org/officeDocument/2006/relationships/hyperlink" Target="https://grpc.io/docs/guides/"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rpc.io/about/#officially-supported-languages-and-platforms" TargetMode="External"/><Relationship Id="rId4" Type="http://schemas.openxmlformats.org/officeDocument/2006/relationships/hyperlink" Target="https://developers.google.com/web/fundamentals/performance/http2"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13-Jun-2020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3" name="TextBox 12">
            <a:extLst>
              <a:ext uri="{FF2B5EF4-FFF2-40B4-BE49-F238E27FC236}">
                <a16:creationId xmlns:a16="http://schemas.microsoft.com/office/drawing/2014/main" id="{E6D3FFE0-09D7-4D0A-944C-07093B48DCE2}"/>
              </a:ext>
            </a:extLst>
          </p:cNvPr>
          <p:cNvSpPr txBox="1"/>
          <p:nvPr/>
        </p:nvSpPr>
        <p:spPr>
          <a:xfrm>
            <a:off x="6336049" y="556359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2" name="Picture 1">
            <a:extLst>
              <a:ext uri="{FF2B5EF4-FFF2-40B4-BE49-F238E27FC236}">
                <a16:creationId xmlns:a16="http://schemas.microsoft.com/office/drawing/2014/main" id="{92BC360D-8CDD-4C91-AD35-FF593C7A5E28}"/>
              </a:ext>
            </a:extLst>
          </p:cNvPr>
          <p:cNvPicPr>
            <a:picLocks noChangeAspect="1"/>
          </p:cNvPicPr>
          <p:nvPr/>
        </p:nvPicPr>
        <p:blipFill>
          <a:blip r:embed="rId4"/>
          <a:stretch>
            <a:fillRect/>
          </a:stretch>
        </p:blipFill>
        <p:spPr>
          <a:xfrm>
            <a:off x="62144" y="550356"/>
            <a:ext cx="12040612" cy="4922982"/>
          </a:xfrm>
          <a:prstGeom prst="rect">
            <a:avLst/>
          </a:prstGeom>
          <a:ln>
            <a:solidFill>
              <a:schemeClr val="accent1"/>
            </a:solidFill>
          </a:ln>
        </p:spPr>
      </p:pic>
    </p:spTree>
    <p:extLst>
      <p:ext uri="{BB962C8B-B14F-4D97-AF65-F5344CB8AC3E}">
        <p14:creationId xmlns:p14="http://schemas.microsoft.com/office/powerpoint/2010/main" val="53811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Implement gRPC Service for </a:t>
            </a:r>
            <a:r>
              <a:rPr lang="en-US" b="1" dirty="0" err="1">
                <a:latin typeface="Verdana" panose="020B0604030504040204" pitchFamily="34" charset="0"/>
                <a:ea typeface="Verdana" panose="020B0604030504040204" pitchFamily="34" charset="0"/>
              </a:rPr>
              <a:t>GetById</a:t>
            </a:r>
            <a:r>
              <a:rPr lang="en-US" b="1" dirty="0">
                <a:latin typeface="Verdana" panose="020B0604030504040204" pitchFamily="34" charset="0"/>
                <a:ea typeface="Verdana" panose="020B0604030504040204" pitchFamily="34" charset="0"/>
              </a:rPr>
              <a:t>() and </a:t>
            </a:r>
            <a:r>
              <a:rPr lang="en-US" b="1" dirty="0" err="1">
                <a:latin typeface="Verdana" panose="020B0604030504040204" pitchFamily="34" charset="0"/>
                <a:ea typeface="Verdana" panose="020B0604030504040204" pitchFamily="34" charset="0"/>
              </a:rPr>
              <a:t>GetAll</a:t>
            </a:r>
            <a:r>
              <a:rPr lang="en-US" b="1" dirty="0">
                <a:latin typeface="Verdana" panose="020B0604030504040204" pitchFamily="34" charset="0"/>
                <a:ea typeface="Verdana" panose="020B0604030504040204" pitchFamily="34" charset="0"/>
              </a:rPr>
              <a: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13-Jun-2020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991770" y="588106"/>
            <a:ext cx="10172978"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Implement gRPC Service for </a:t>
            </a:r>
          </a:p>
          <a:p>
            <a:pPr algn="ctr">
              <a:lnSpc>
                <a:spcPct val="150000"/>
              </a:lnSpc>
            </a:pPr>
            <a:r>
              <a:rPr lang="en-US" sz="48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GetById</a:t>
            </a: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 and </a:t>
            </a:r>
            <a:r>
              <a:rPr lang="en-US" sz="48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GetAll</a:t>
            </a: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1886148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gRPC Logging inside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13-Jun-2020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5" name="Picture 4">
            <a:extLst>
              <a:ext uri="{FF2B5EF4-FFF2-40B4-BE49-F238E27FC236}">
                <a16:creationId xmlns:a16="http://schemas.microsoft.com/office/drawing/2014/main" id="{EC2CC9C7-63A9-4816-B2B1-58B85DCCAC36}"/>
              </a:ext>
            </a:extLst>
          </p:cNvPr>
          <p:cNvPicPr>
            <a:picLocks noChangeAspect="1"/>
          </p:cNvPicPr>
          <p:nvPr/>
        </p:nvPicPr>
        <p:blipFill>
          <a:blip r:embed="rId2"/>
          <a:stretch>
            <a:fillRect/>
          </a:stretch>
        </p:blipFill>
        <p:spPr>
          <a:xfrm>
            <a:off x="106532" y="550355"/>
            <a:ext cx="11970058" cy="5624065"/>
          </a:xfrm>
          <a:prstGeom prst="rect">
            <a:avLst/>
          </a:prstGeom>
          <a:ln>
            <a:solidFill>
              <a:schemeClr val="accent1"/>
            </a:solidFill>
          </a:ln>
        </p:spPr>
      </p:pic>
    </p:spTree>
    <p:extLst>
      <p:ext uri="{BB962C8B-B14F-4D97-AF65-F5344CB8AC3E}">
        <p14:creationId xmlns:p14="http://schemas.microsoft.com/office/powerpoint/2010/main" val="2191997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gRPC Logging inside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13-Jun-2020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2177191" y="588106"/>
            <a:ext cx="7802136"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Adding gRPC Logging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inside Server</a:t>
            </a:r>
          </a:p>
        </p:txBody>
      </p:sp>
    </p:spTree>
    <p:extLst>
      <p:ext uri="{BB962C8B-B14F-4D97-AF65-F5344CB8AC3E}">
        <p14:creationId xmlns:p14="http://schemas.microsoft.com/office/powerpoint/2010/main" val="3983832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gRPC Client inside </a:t>
            </a:r>
            <a:r>
              <a:rPr lang="en-US" b="1" dirty="0" err="1">
                <a:latin typeface="Verdana" panose="020B0604030504040204" pitchFamily="34" charset="0"/>
                <a:ea typeface="Verdana" panose="020B0604030504040204" pitchFamily="34" charset="0"/>
              </a:rPr>
              <a:t>.Net</a:t>
            </a:r>
            <a:r>
              <a:rPr lang="en-US" b="1" dirty="0">
                <a:latin typeface="Verdana" panose="020B0604030504040204" pitchFamily="34" charset="0"/>
                <a:ea typeface="Verdana" panose="020B0604030504040204" pitchFamily="34" charset="0"/>
              </a:rPr>
              <a:t> Core Angular App</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13-Jun-2020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2" name="Picture 1">
            <a:extLst>
              <a:ext uri="{FF2B5EF4-FFF2-40B4-BE49-F238E27FC236}">
                <a16:creationId xmlns:a16="http://schemas.microsoft.com/office/drawing/2014/main" id="{53E82282-5197-4D1F-B3C8-5AE860F997FA}"/>
              </a:ext>
            </a:extLst>
          </p:cNvPr>
          <p:cNvPicPr>
            <a:picLocks noChangeAspect="1"/>
          </p:cNvPicPr>
          <p:nvPr/>
        </p:nvPicPr>
        <p:blipFill>
          <a:blip r:embed="rId2"/>
          <a:stretch>
            <a:fillRect/>
          </a:stretch>
        </p:blipFill>
        <p:spPr>
          <a:xfrm>
            <a:off x="80630" y="563731"/>
            <a:ext cx="6089352" cy="5739416"/>
          </a:xfrm>
          <a:prstGeom prst="rect">
            <a:avLst/>
          </a:prstGeom>
          <a:ln>
            <a:solidFill>
              <a:schemeClr val="accent1"/>
            </a:solidFill>
          </a:ln>
        </p:spPr>
      </p:pic>
      <p:pic>
        <p:nvPicPr>
          <p:cNvPr id="3" name="Picture 2">
            <a:extLst>
              <a:ext uri="{FF2B5EF4-FFF2-40B4-BE49-F238E27FC236}">
                <a16:creationId xmlns:a16="http://schemas.microsoft.com/office/drawing/2014/main" id="{DB8F977E-52A2-4C0E-8E64-60F66BB9EE68}"/>
              </a:ext>
            </a:extLst>
          </p:cNvPr>
          <p:cNvPicPr>
            <a:picLocks noChangeAspect="1"/>
          </p:cNvPicPr>
          <p:nvPr/>
        </p:nvPicPr>
        <p:blipFill>
          <a:blip r:embed="rId3"/>
          <a:stretch>
            <a:fillRect/>
          </a:stretch>
        </p:blipFill>
        <p:spPr>
          <a:xfrm>
            <a:off x="6241002" y="550356"/>
            <a:ext cx="5868645" cy="5752791"/>
          </a:xfrm>
          <a:prstGeom prst="rect">
            <a:avLst/>
          </a:prstGeom>
          <a:ln>
            <a:solidFill>
              <a:schemeClr val="accent1"/>
            </a:solidFill>
          </a:ln>
        </p:spPr>
      </p:pic>
    </p:spTree>
    <p:extLst>
      <p:ext uri="{BB962C8B-B14F-4D97-AF65-F5344CB8AC3E}">
        <p14:creationId xmlns:p14="http://schemas.microsoft.com/office/powerpoint/2010/main" val="3110929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gRPC Client inside </a:t>
            </a:r>
            <a:r>
              <a:rPr lang="en-US" b="1" dirty="0" err="1">
                <a:latin typeface="Verdana" panose="020B0604030504040204" pitchFamily="34" charset="0"/>
                <a:ea typeface="Verdana" panose="020B0604030504040204" pitchFamily="34" charset="0"/>
              </a:rPr>
              <a:t>.Net</a:t>
            </a:r>
            <a:r>
              <a:rPr lang="en-US" b="1" dirty="0">
                <a:latin typeface="Verdana" panose="020B0604030504040204" pitchFamily="34" charset="0"/>
                <a:ea typeface="Verdana" panose="020B0604030504040204" pitchFamily="34" charset="0"/>
              </a:rPr>
              <a:t> Core Angular App</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13-Jun-2020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5" name="Picture 4">
            <a:extLst>
              <a:ext uri="{FF2B5EF4-FFF2-40B4-BE49-F238E27FC236}">
                <a16:creationId xmlns:a16="http://schemas.microsoft.com/office/drawing/2014/main" id="{4C3887C7-823D-4687-B511-A3CD574C8966}"/>
              </a:ext>
            </a:extLst>
          </p:cNvPr>
          <p:cNvPicPr>
            <a:picLocks noChangeAspect="1"/>
          </p:cNvPicPr>
          <p:nvPr/>
        </p:nvPicPr>
        <p:blipFill>
          <a:blip r:embed="rId2"/>
          <a:stretch>
            <a:fillRect/>
          </a:stretch>
        </p:blipFill>
        <p:spPr>
          <a:xfrm>
            <a:off x="50092" y="585923"/>
            <a:ext cx="5729272" cy="5737948"/>
          </a:xfrm>
          <a:prstGeom prst="rect">
            <a:avLst/>
          </a:prstGeom>
          <a:ln>
            <a:solidFill>
              <a:schemeClr val="accent1"/>
            </a:solidFill>
          </a:ln>
        </p:spPr>
      </p:pic>
      <p:pic>
        <p:nvPicPr>
          <p:cNvPr id="6" name="Picture 5">
            <a:extLst>
              <a:ext uri="{FF2B5EF4-FFF2-40B4-BE49-F238E27FC236}">
                <a16:creationId xmlns:a16="http://schemas.microsoft.com/office/drawing/2014/main" id="{CE4A08BD-26BD-4251-9823-3A7C6A985C29}"/>
              </a:ext>
            </a:extLst>
          </p:cNvPr>
          <p:cNvPicPr>
            <a:picLocks noChangeAspect="1"/>
          </p:cNvPicPr>
          <p:nvPr/>
        </p:nvPicPr>
        <p:blipFill>
          <a:blip r:embed="rId3"/>
          <a:stretch>
            <a:fillRect/>
          </a:stretch>
        </p:blipFill>
        <p:spPr>
          <a:xfrm>
            <a:off x="5868140" y="581567"/>
            <a:ext cx="6261714" cy="5737948"/>
          </a:xfrm>
          <a:prstGeom prst="rect">
            <a:avLst/>
          </a:prstGeom>
          <a:ln>
            <a:solidFill>
              <a:schemeClr val="accent1"/>
            </a:solidFill>
          </a:ln>
        </p:spPr>
      </p:pic>
    </p:spTree>
    <p:extLst>
      <p:ext uri="{BB962C8B-B14F-4D97-AF65-F5344CB8AC3E}">
        <p14:creationId xmlns:p14="http://schemas.microsoft.com/office/powerpoint/2010/main" val="2836597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gRPC Client inside </a:t>
            </a:r>
            <a:r>
              <a:rPr lang="en-US" b="1" dirty="0" err="1">
                <a:latin typeface="Verdana" panose="020B0604030504040204" pitchFamily="34" charset="0"/>
                <a:ea typeface="Verdana" panose="020B0604030504040204" pitchFamily="34" charset="0"/>
              </a:rPr>
              <a:t>.Net</a:t>
            </a:r>
            <a:r>
              <a:rPr lang="en-US" b="1" dirty="0">
                <a:latin typeface="Verdana" panose="020B0604030504040204" pitchFamily="34" charset="0"/>
                <a:ea typeface="Verdana" panose="020B0604030504040204" pitchFamily="34" charset="0"/>
              </a:rPr>
              <a:t> Core Angular App</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13-Jun-2020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15</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1422176" y="588106"/>
            <a:ext cx="9312165"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Adding gRPC Client inside </a:t>
            </a:r>
          </a:p>
          <a:p>
            <a:pPr algn="ctr">
              <a:lnSpc>
                <a:spcPct val="150000"/>
              </a:lnSpc>
            </a:pPr>
            <a:r>
              <a:rPr lang="en-US" sz="48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.Net</a:t>
            </a: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 Core Angular App</a:t>
            </a:r>
          </a:p>
        </p:txBody>
      </p:sp>
    </p:spTree>
    <p:extLst>
      <p:ext uri="{BB962C8B-B14F-4D97-AF65-F5344CB8AC3E}">
        <p14:creationId xmlns:p14="http://schemas.microsoft.com/office/powerpoint/2010/main" val="1488147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panose="020B0604030504040204" pitchFamily="34" charset="0"/>
                <a:ea typeface="Verdana" panose="020B0604030504040204" pitchFamily="34" charset="0"/>
              </a:rPr>
              <a:t>What is next?</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13-Jun-2020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3" name="TextBox 12">
            <a:extLst>
              <a:ext uri="{FF2B5EF4-FFF2-40B4-BE49-F238E27FC236}">
                <a16:creationId xmlns:a16="http://schemas.microsoft.com/office/drawing/2014/main" id="{C93F71B2-BF87-46E1-B2C0-A074AD4881C2}"/>
              </a:ext>
            </a:extLst>
          </p:cNvPr>
          <p:cNvSpPr txBox="1"/>
          <p:nvPr/>
        </p:nvSpPr>
        <p:spPr>
          <a:xfrm>
            <a:off x="80629" y="1898354"/>
            <a:ext cx="12037390" cy="3415615"/>
          </a:xfrm>
          <a:prstGeom prst="rect">
            <a:avLst/>
          </a:prstGeom>
          <a:noFill/>
        </p:spPr>
        <p:txBody>
          <a:bodyPr wrap="square" rtlCol="0">
            <a:spAutoFit/>
          </a:bodyPr>
          <a:lstStyle/>
          <a:p>
            <a:pPr>
              <a:lnSpc>
                <a:spcPct val="200000"/>
              </a:lnSpc>
            </a:pPr>
            <a:r>
              <a:rPr lang="en-US" sz="2000" dirty="0">
                <a:solidFill>
                  <a:srgbClr val="002060"/>
                </a:solidFill>
                <a:latin typeface="Verdana" panose="020B0604030504040204" pitchFamily="34" charset="0"/>
                <a:ea typeface="Verdana" panose="020B0604030504040204" pitchFamily="34" charset="0"/>
              </a:rPr>
              <a:t>What we will discuss in next session (</a:t>
            </a:r>
            <a:r>
              <a:rPr lang="en-US" sz="2000" b="1" dirty="0">
                <a:solidFill>
                  <a:srgbClr val="0070C0"/>
                </a:solidFill>
                <a:latin typeface="Verdana" panose="020B0604030504040204" pitchFamily="34" charset="0"/>
                <a:ea typeface="Verdana" panose="020B0604030504040204" pitchFamily="34" charset="0"/>
              </a:rPr>
              <a:t>27-Jun-2020</a:t>
            </a:r>
            <a:r>
              <a:rPr lang="en-US" sz="2000" dirty="0">
                <a:solidFill>
                  <a:srgbClr val="002060"/>
                </a:solidFill>
                <a:latin typeface="Verdana" panose="020B0604030504040204" pitchFamily="34" charset="0"/>
                <a:ea typeface="Verdana" panose="020B0604030504040204" pitchFamily="34" charset="0"/>
              </a:rPr>
              <a:t>) ….</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Using the Redis Cache from Azure. </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Using the SQL Server from Azure.</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Improvising the Project into Layers.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Add, Edit, Delete methods added to Web API</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Invalidate the Cache when Add/Edit/Delete.</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Updating the Angular UI to accommodate Add/Edit/Delete.</a:t>
            </a:r>
          </a:p>
        </p:txBody>
      </p:sp>
      <p:sp>
        <p:nvSpPr>
          <p:cNvPr id="5" name="Rectangle 4">
            <a:extLst>
              <a:ext uri="{FF2B5EF4-FFF2-40B4-BE49-F238E27FC236}">
                <a16:creationId xmlns:a16="http://schemas.microsoft.com/office/drawing/2014/main" id="{11B56C48-04D4-42D7-A892-61E969B93239}"/>
              </a:ext>
            </a:extLst>
          </p:cNvPr>
          <p:cNvSpPr/>
          <p:nvPr/>
        </p:nvSpPr>
        <p:spPr>
          <a:xfrm>
            <a:off x="2794573" y="829156"/>
            <a:ext cx="660950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latin typeface="Verdana" panose="020B0604030504040204" pitchFamily="34" charset="0"/>
                <a:ea typeface="Verdana" panose="020B0604030504040204" pitchFamily="34" charset="0"/>
              </a:rPr>
              <a:t>What is next ???</a:t>
            </a:r>
            <a:endParaRPr lang="en-IN" sz="5400" b="1" cap="none" spc="0" dirty="0">
              <a:ln/>
              <a:solidFill>
                <a:schemeClr val="accent4"/>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99439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13-Jun-2020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D55098C6-1198-4DAB-B484-23DB1A599453}"/>
              </a:ext>
            </a:extLst>
          </p:cNvPr>
          <p:cNvSpPr/>
          <p:nvPr/>
        </p:nvSpPr>
        <p:spPr>
          <a:xfrm>
            <a:off x="2816470" y="1919767"/>
            <a:ext cx="6434775"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 &amp; A</a:t>
            </a:r>
          </a:p>
        </p:txBody>
      </p:sp>
    </p:spTree>
    <p:extLst>
      <p:ext uri="{BB962C8B-B14F-4D97-AF65-F5344CB8AC3E}">
        <p14:creationId xmlns:p14="http://schemas.microsoft.com/office/powerpoint/2010/main" val="2536284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13-Jun-2020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2" name="Rectangle 1">
            <a:extLst>
              <a:ext uri="{FF2B5EF4-FFF2-40B4-BE49-F238E27FC236}">
                <a16:creationId xmlns:a16="http://schemas.microsoft.com/office/drawing/2014/main" id="{EB5F28B2-B9BB-4801-B1DE-9A44957A910C}"/>
              </a:ext>
            </a:extLst>
          </p:cNvPr>
          <p:cNvSpPr/>
          <p:nvPr/>
        </p:nvSpPr>
        <p:spPr>
          <a:xfrm>
            <a:off x="523906" y="1724460"/>
            <a:ext cx="11108682"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
        <p:nvSpPr>
          <p:cNvPr id="11" name="TextBox 10">
            <a:extLst>
              <a:ext uri="{FF2B5EF4-FFF2-40B4-BE49-F238E27FC236}">
                <a16:creationId xmlns:a16="http://schemas.microsoft.com/office/drawing/2014/main" id="{318C71F3-B9B8-4A6F-B98F-C3AFA20E71E5}"/>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3723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Information</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13-Jun-2020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3261727"/>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All the sessions will be hands on.</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Sessions will be weekly.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Will have parking lots for queries and other topics.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Some of the concepts we will introduced and revisited in next sessions.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There are multiple ways to do, we will use one of the way.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 focus was more on concepts and demos are kept simple. </a:t>
            </a:r>
          </a:p>
          <a:p>
            <a:pPr marL="628650" lvl="1" indent="-171450">
              <a:lnSpc>
                <a:spcPct val="150000"/>
              </a:lnSpc>
              <a:buFont typeface="Wingdings" panose="05000000000000000000" pitchFamily="2" charset="2"/>
              <a:buChar char="Ø"/>
            </a:pPr>
            <a:r>
              <a:rPr lang="en-US" sz="2000" dirty="0">
                <a:solidFill>
                  <a:srgbClr val="00B0F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I am still a learner. What!!! … wait … Yes, I am still a learner.</a:t>
            </a:r>
          </a:p>
        </p:txBody>
      </p:sp>
    </p:spTree>
    <p:extLst>
      <p:ext uri="{BB962C8B-B14F-4D97-AF65-F5344CB8AC3E}">
        <p14:creationId xmlns:p14="http://schemas.microsoft.com/office/powerpoint/2010/main" val="787546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Tools we use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13-Jun-2020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1415067"/>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Visual Studio 2019 Professional</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Azure Data Studio</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a:solidFill>
                  <a:srgbClr val="002060"/>
                </a:solidFill>
                <a:latin typeface="Verdana" panose="020B0604030504040204" pitchFamily="34" charset="0"/>
                <a:ea typeface="Verdana" panose="020B0604030504040204" pitchFamily="34" charset="0"/>
              </a:rPr>
              <a:t>SQL Server</a:t>
            </a:r>
            <a:endParaRPr lang="en-US" sz="2000"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3885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What is gRPC ?</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13-Jun-2020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4</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326715"/>
          </a:xfrm>
          <a:prstGeom prst="rect">
            <a:avLst/>
          </a:prstGeom>
          <a:noFill/>
        </p:spPr>
        <p:txBody>
          <a:bodyPr wrap="square" rtlCol="0">
            <a:spAutoFit/>
          </a:bodyPr>
          <a:lstStyle/>
          <a:p>
            <a:pPr>
              <a:lnSpc>
                <a:spcPct val="200000"/>
              </a:lnSpc>
            </a:pPr>
            <a:r>
              <a:rPr lang="en-US" sz="1200" dirty="0">
                <a:solidFill>
                  <a:srgbClr val="002060"/>
                </a:solidFill>
                <a:latin typeface="Verdana" panose="020B0604030504040204" pitchFamily="34" charset="0"/>
                <a:ea typeface="Verdana" panose="020B0604030504040204" pitchFamily="34" charset="0"/>
              </a:rPr>
              <a:t>                         is a modern open source high performance RPC framework that can run in any environment. It can efficiently connect services in and across data centers with pluggable support for load balancing, tracing, health checking and authentication. It is also applicable in last mile of distributed computing to connect devices, mobile applications and browsers to backend services.</a:t>
            </a: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rPr>
              <a:t>https://docs.microsoft.com/en-us/aspnet/core/tutorials/grpc/grpc-start?view=aspnetcore-3.1&amp;tabs=visual-studio</a:t>
            </a:r>
            <a:endPar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endParaRP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https://grpc.io/docs/guides/</a:t>
            </a:r>
            <a:r>
              <a:rPr lang="en-IN" sz="1200" dirty="0">
                <a:solidFill>
                  <a:srgbClr val="0070C0"/>
                </a:solidFill>
                <a:latin typeface="Verdana" panose="020B0604030504040204" pitchFamily="34" charset="0"/>
                <a:ea typeface="Verdana" panose="020B0604030504040204" pitchFamily="34" charset="0"/>
              </a:rPr>
              <a:t> </a:t>
            </a: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hlinkClick r:id="rId3"/>
              </a:rPr>
              <a:t>https://grpc.io/docs/guides/concepts/</a:t>
            </a:r>
            <a:r>
              <a:rPr lang="en-IN" sz="1200" dirty="0">
                <a:solidFill>
                  <a:srgbClr val="002060"/>
                </a:solidFill>
                <a:latin typeface="Verdana" panose="020B0604030504040204" pitchFamily="34" charset="0"/>
                <a:ea typeface="Verdana" panose="020B0604030504040204" pitchFamily="34" charset="0"/>
              </a:rPr>
              <a:t> </a:t>
            </a:r>
            <a:endParaRPr lang="en-US" sz="1200" dirty="0">
              <a:solidFill>
                <a:srgbClr val="0070C0"/>
              </a:solidFill>
              <a:latin typeface="Verdana" panose="020B0604030504040204" pitchFamily="34" charset="0"/>
              <a:ea typeface="Verdana" panose="020B0604030504040204" pitchFamily="34" charset="0"/>
            </a:endParaRP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Motivation:</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High Performance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IDL / Contract Based</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Streaming (Unary, Client, Server, Bi-directional)</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Security (</a:t>
            </a:r>
            <a:r>
              <a:rPr lang="en-US" sz="1200" dirty="0">
                <a:solidFill>
                  <a:srgbClr val="002060"/>
                </a:solidFill>
                <a:latin typeface="Verdana" panose="020B0604030504040204" pitchFamily="34" charset="0"/>
                <a:ea typeface="Verdana" panose="020B0604030504040204" pitchFamily="34" charset="0"/>
                <a:hlinkClick r:id="rId4"/>
              </a:rPr>
              <a:t>https://developers.google.com/web/fundamentals/performance/http2</a:t>
            </a:r>
            <a:r>
              <a:rPr lang="en-US" sz="1200"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Available across ecosystems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Supported Languages:</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URL: </a:t>
            </a:r>
            <a:r>
              <a:rPr lang="en-US" sz="1200" dirty="0">
                <a:solidFill>
                  <a:srgbClr val="002060"/>
                </a:solidFill>
                <a:latin typeface="Verdana" panose="020B0604030504040204" pitchFamily="34" charset="0"/>
                <a:ea typeface="Verdana" panose="020B0604030504040204" pitchFamily="34" charset="0"/>
                <a:hlinkClick r:id="rId5"/>
              </a:rPr>
              <a:t>https://grpc.io/about/#officially-supported-languages-and-platforms</a:t>
            </a:r>
            <a:r>
              <a:rPr lang="en-US" sz="1200" dirty="0">
                <a:solidFill>
                  <a:srgbClr val="002060"/>
                </a:solidFill>
                <a:latin typeface="Verdana" panose="020B0604030504040204" pitchFamily="34" charset="0"/>
                <a:ea typeface="Verdana" panose="020B0604030504040204" pitchFamily="34" charset="0"/>
              </a:rPr>
              <a:t> </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endParaRPr lang="en-IN" sz="1200" dirty="0"/>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3" name="Picture 2" descr="A close up of a sign&#10;&#10;Description automatically generated">
            <a:extLst>
              <a:ext uri="{FF2B5EF4-FFF2-40B4-BE49-F238E27FC236}">
                <a16:creationId xmlns:a16="http://schemas.microsoft.com/office/drawing/2014/main" id="{148E7246-D23E-4D54-A793-244783EA9A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897" y="206806"/>
            <a:ext cx="1313168" cy="1331498"/>
          </a:xfrm>
          <a:prstGeom prst="rect">
            <a:avLst/>
          </a:prstGeom>
        </p:spPr>
      </p:pic>
      <p:pic>
        <p:nvPicPr>
          <p:cNvPr id="5" name="Picture 4">
            <a:extLst>
              <a:ext uri="{FF2B5EF4-FFF2-40B4-BE49-F238E27FC236}">
                <a16:creationId xmlns:a16="http://schemas.microsoft.com/office/drawing/2014/main" id="{689D610E-90AC-43F9-8626-5AAFFE659662}"/>
              </a:ext>
            </a:extLst>
          </p:cNvPr>
          <p:cNvPicPr>
            <a:picLocks noChangeAspect="1"/>
          </p:cNvPicPr>
          <p:nvPr/>
        </p:nvPicPr>
        <p:blipFill>
          <a:blip r:embed="rId7"/>
          <a:stretch>
            <a:fillRect/>
          </a:stretch>
        </p:blipFill>
        <p:spPr>
          <a:xfrm>
            <a:off x="7306322" y="2645546"/>
            <a:ext cx="4656379" cy="3610240"/>
          </a:xfrm>
          <a:prstGeom prst="rect">
            <a:avLst/>
          </a:prstGeom>
          <a:ln>
            <a:solidFill>
              <a:schemeClr val="accent1"/>
            </a:solidFill>
          </a:ln>
        </p:spPr>
      </p:pic>
    </p:spTree>
    <p:extLst>
      <p:ext uri="{BB962C8B-B14F-4D97-AF65-F5344CB8AC3E}">
        <p14:creationId xmlns:p14="http://schemas.microsoft.com/office/powerpoint/2010/main" val="296672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gRPC Service with Layers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13-Jun-2020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5</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4579331"/>
          </a:xfrm>
          <a:prstGeom prst="rect">
            <a:avLst/>
          </a:prstGeom>
          <a:noFill/>
        </p:spPr>
        <p:txBody>
          <a:bodyPr wrap="square" rtlCol="0">
            <a:spAutoFit/>
          </a:bodyPr>
          <a:lstStyle/>
          <a:p>
            <a:r>
              <a:rPr lang="en-IN" sz="1200" u="sng" dirty="0" err="1">
                <a:solidFill>
                  <a:srgbClr val="002060"/>
                </a:solidFill>
                <a:latin typeface="Verdana" panose="020B0604030504040204" pitchFamily="34" charset="0"/>
                <a:ea typeface="Verdana" panose="020B0604030504040204" pitchFamily="34" charset="0"/>
              </a:rPr>
              <a:t>College.ApplicationCore</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Constants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Entities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Interfaces</a:t>
            </a:r>
          </a:p>
          <a:p>
            <a:br>
              <a:rPr lang="en-IN" sz="1200" dirty="0">
                <a:solidFill>
                  <a:srgbClr val="002060"/>
                </a:solidFill>
                <a:latin typeface="Verdana" panose="020B0604030504040204" pitchFamily="34" charset="0"/>
                <a:ea typeface="Verdana" panose="020B0604030504040204" pitchFamily="34" charset="0"/>
              </a:rPr>
            </a:br>
            <a:r>
              <a:rPr lang="en-IN" sz="1200" u="sng" dirty="0" err="1">
                <a:solidFill>
                  <a:srgbClr val="002060"/>
                </a:solidFill>
                <a:latin typeface="Verdana" panose="020B0604030504040204" pitchFamily="34" charset="0"/>
                <a:ea typeface="Verdana" panose="020B0604030504040204" pitchFamily="34" charset="0"/>
              </a:rPr>
              <a:t>College.GrpcServer</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.Proto files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gRPC Server implementations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Application Configuration </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Start up and DI</a:t>
            </a:r>
          </a:p>
          <a:p>
            <a:br>
              <a:rPr lang="en-IN" sz="1200" dirty="0">
                <a:solidFill>
                  <a:srgbClr val="002060"/>
                </a:solidFill>
                <a:latin typeface="Verdana" panose="020B0604030504040204" pitchFamily="34" charset="0"/>
                <a:ea typeface="Verdana" panose="020B0604030504040204" pitchFamily="34" charset="0"/>
              </a:rPr>
            </a:br>
            <a:r>
              <a:rPr lang="en-IN" sz="1200" u="sng" dirty="0" err="1">
                <a:solidFill>
                  <a:srgbClr val="002060"/>
                </a:solidFill>
                <a:latin typeface="Verdana" panose="020B0604030504040204" pitchFamily="34" charset="0"/>
                <a:ea typeface="Verdana" panose="020B0604030504040204" pitchFamily="34" charset="0"/>
              </a:rPr>
              <a:t>College.ServerBLL</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Any Business Logic</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IN" sz="1200" u="sng" dirty="0" err="1">
                <a:solidFill>
                  <a:srgbClr val="002060"/>
                </a:solidFill>
                <a:latin typeface="Verdana" panose="020B0604030504040204" pitchFamily="34" charset="0"/>
                <a:ea typeface="Verdana" panose="020B0604030504040204" pitchFamily="34" charset="0"/>
              </a:rPr>
              <a:t>College.ServerDAL</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Db Context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Data Access Layer which consumes Db Context</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2" name="Picture 1">
            <a:extLst>
              <a:ext uri="{FF2B5EF4-FFF2-40B4-BE49-F238E27FC236}">
                <a16:creationId xmlns:a16="http://schemas.microsoft.com/office/drawing/2014/main" id="{5C61BEF2-B9A3-48A1-ADE3-6AFE999E61B6}"/>
              </a:ext>
            </a:extLst>
          </p:cNvPr>
          <p:cNvPicPr>
            <a:picLocks noChangeAspect="1"/>
          </p:cNvPicPr>
          <p:nvPr/>
        </p:nvPicPr>
        <p:blipFill>
          <a:blip r:embed="rId2"/>
          <a:stretch>
            <a:fillRect/>
          </a:stretch>
        </p:blipFill>
        <p:spPr>
          <a:xfrm>
            <a:off x="8065366" y="621438"/>
            <a:ext cx="3962400" cy="5606280"/>
          </a:xfrm>
          <a:prstGeom prst="rect">
            <a:avLst/>
          </a:prstGeom>
          <a:ln>
            <a:solidFill>
              <a:schemeClr val="accent1"/>
            </a:solidFill>
          </a:ln>
        </p:spPr>
      </p:pic>
    </p:spTree>
    <p:extLst>
      <p:ext uri="{BB962C8B-B14F-4D97-AF65-F5344CB8AC3E}">
        <p14:creationId xmlns:p14="http://schemas.microsoft.com/office/powerpoint/2010/main" val="3386103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gRPC Service with Layers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13-Jun-2020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2032921" y="588106"/>
            <a:ext cx="8090676"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gRPC Service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with Layers</a:t>
            </a:r>
          </a:p>
        </p:txBody>
      </p:sp>
    </p:spTree>
    <p:extLst>
      <p:ext uri="{BB962C8B-B14F-4D97-AF65-F5344CB8AC3E}">
        <p14:creationId xmlns:p14="http://schemas.microsoft.com/office/powerpoint/2010/main" val="1726156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.proto file to Implement </a:t>
            </a:r>
            <a:r>
              <a:rPr lang="en-US" b="1" dirty="0" err="1">
                <a:latin typeface="Verdana" panose="020B0604030504040204" pitchFamily="34" charset="0"/>
                <a:ea typeface="Verdana" panose="020B0604030504040204" pitchFamily="34" charset="0"/>
              </a:rPr>
              <a:t>GetById</a:t>
            </a:r>
            <a:r>
              <a:rPr lang="en-US" b="1" dirty="0">
                <a:latin typeface="Verdana" panose="020B0604030504040204" pitchFamily="34" charset="0"/>
                <a:ea typeface="Verdana" panose="020B0604030504040204" pitchFamily="34" charset="0"/>
              </a:rPr>
              <a:t>() and </a:t>
            </a:r>
            <a:r>
              <a:rPr lang="en-US" b="1" dirty="0" err="1">
                <a:latin typeface="Verdana" panose="020B0604030504040204" pitchFamily="34" charset="0"/>
                <a:ea typeface="Verdana" panose="020B0604030504040204" pitchFamily="34" charset="0"/>
              </a:rPr>
              <a:t>GetAll</a:t>
            </a:r>
            <a:r>
              <a:rPr lang="en-US" b="1" dirty="0">
                <a:latin typeface="Verdana" panose="020B0604030504040204" pitchFamily="34" charset="0"/>
                <a:ea typeface="Verdana" panose="020B0604030504040204" pitchFamily="34" charset="0"/>
              </a:rPr>
              <a: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13-Jun-2020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3" name="Picture 2">
            <a:extLst>
              <a:ext uri="{FF2B5EF4-FFF2-40B4-BE49-F238E27FC236}">
                <a16:creationId xmlns:a16="http://schemas.microsoft.com/office/drawing/2014/main" id="{DA2B0B2E-5E2C-4FFB-98FE-8CB3B5EF26F2}"/>
              </a:ext>
            </a:extLst>
          </p:cNvPr>
          <p:cNvPicPr>
            <a:picLocks noChangeAspect="1"/>
          </p:cNvPicPr>
          <p:nvPr/>
        </p:nvPicPr>
        <p:blipFill>
          <a:blip r:embed="rId2"/>
          <a:stretch>
            <a:fillRect/>
          </a:stretch>
        </p:blipFill>
        <p:spPr>
          <a:xfrm>
            <a:off x="133897" y="596685"/>
            <a:ext cx="11886468" cy="5688705"/>
          </a:xfrm>
          <a:prstGeom prst="rect">
            <a:avLst/>
          </a:prstGeom>
          <a:ln>
            <a:solidFill>
              <a:schemeClr val="accent1"/>
            </a:solidFill>
          </a:ln>
        </p:spPr>
      </p:pic>
    </p:spTree>
    <p:extLst>
      <p:ext uri="{BB962C8B-B14F-4D97-AF65-F5344CB8AC3E}">
        <p14:creationId xmlns:p14="http://schemas.microsoft.com/office/powerpoint/2010/main" val="259888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.proto file to Implement </a:t>
            </a:r>
            <a:r>
              <a:rPr lang="en-US" b="1" dirty="0" err="1">
                <a:latin typeface="Verdana" panose="020B0604030504040204" pitchFamily="34" charset="0"/>
                <a:ea typeface="Verdana" panose="020B0604030504040204" pitchFamily="34" charset="0"/>
              </a:rPr>
              <a:t>GetById</a:t>
            </a:r>
            <a:r>
              <a:rPr lang="en-US" b="1" dirty="0">
                <a:latin typeface="Verdana" panose="020B0604030504040204" pitchFamily="34" charset="0"/>
                <a:ea typeface="Verdana" panose="020B0604030504040204" pitchFamily="34" charset="0"/>
              </a:rPr>
              <a:t>() and </a:t>
            </a:r>
            <a:r>
              <a:rPr lang="en-US" b="1" dirty="0" err="1">
                <a:latin typeface="Verdana" panose="020B0604030504040204" pitchFamily="34" charset="0"/>
                <a:ea typeface="Verdana" panose="020B0604030504040204" pitchFamily="34" charset="0"/>
              </a:rPr>
              <a:t>GetAll</a:t>
            </a:r>
            <a:r>
              <a:rPr lang="en-US" b="1" dirty="0">
                <a:latin typeface="Verdana" panose="020B0604030504040204" pitchFamily="34" charset="0"/>
                <a:ea typeface="Verdana" panose="020B0604030504040204" pitchFamily="34" charset="0"/>
              </a:rPr>
              <a: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13-Jun-2020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402667" y="588106"/>
            <a:ext cx="11351184"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Adding .proto file to Implement </a:t>
            </a:r>
          </a:p>
          <a:p>
            <a:pPr algn="ctr">
              <a:lnSpc>
                <a:spcPct val="150000"/>
              </a:lnSpc>
            </a:pPr>
            <a:r>
              <a:rPr lang="en-US" sz="48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GetById</a:t>
            </a: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 and </a:t>
            </a:r>
            <a:r>
              <a:rPr lang="en-US" sz="48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GetAll</a:t>
            </a: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2721816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Implement gRPC Service for </a:t>
            </a:r>
            <a:r>
              <a:rPr lang="en-US" b="1" dirty="0" err="1">
                <a:latin typeface="Verdana" panose="020B0604030504040204" pitchFamily="34" charset="0"/>
                <a:ea typeface="Verdana" panose="020B0604030504040204" pitchFamily="34" charset="0"/>
              </a:rPr>
              <a:t>GetById</a:t>
            </a:r>
            <a:r>
              <a:rPr lang="en-US" b="1" dirty="0">
                <a:latin typeface="Verdana" panose="020B0604030504040204" pitchFamily="34" charset="0"/>
                <a:ea typeface="Verdana" panose="020B0604030504040204" pitchFamily="34" charset="0"/>
              </a:rPr>
              <a:t>() and </a:t>
            </a:r>
            <a:r>
              <a:rPr lang="en-US" b="1" dirty="0" err="1">
                <a:latin typeface="Verdana" panose="020B0604030504040204" pitchFamily="34" charset="0"/>
                <a:ea typeface="Verdana" panose="020B0604030504040204" pitchFamily="34" charset="0"/>
              </a:rPr>
              <a:t>GetAll</a:t>
            </a:r>
            <a:r>
              <a:rPr lang="en-US" b="1" dirty="0">
                <a:latin typeface="Verdana" panose="020B0604030504040204" pitchFamily="34" charset="0"/>
                <a:ea typeface="Verdana" panose="020B0604030504040204" pitchFamily="34" charset="0"/>
              </a:rPr>
              <a: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13-Jun-2020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2" name="Picture 1">
            <a:extLst>
              <a:ext uri="{FF2B5EF4-FFF2-40B4-BE49-F238E27FC236}">
                <a16:creationId xmlns:a16="http://schemas.microsoft.com/office/drawing/2014/main" id="{621F7668-4E09-46B8-B253-77FF69AC0847}"/>
              </a:ext>
            </a:extLst>
          </p:cNvPr>
          <p:cNvPicPr>
            <a:picLocks noChangeAspect="1"/>
          </p:cNvPicPr>
          <p:nvPr/>
        </p:nvPicPr>
        <p:blipFill>
          <a:blip r:embed="rId2"/>
          <a:stretch>
            <a:fillRect/>
          </a:stretch>
        </p:blipFill>
        <p:spPr>
          <a:xfrm>
            <a:off x="116140" y="607410"/>
            <a:ext cx="11957489" cy="5690589"/>
          </a:xfrm>
          <a:prstGeom prst="rect">
            <a:avLst/>
          </a:prstGeom>
          <a:ln>
            <a:solidFill>
              <a:schemeClr val="accent1"/>
            </a:solidFill>
          </a:ln>
        </p:spPr>
      </p:pic>
    </p:spTree>
    <p:extLst>
      <p:ext uri="{BB962C8B-B14F-4D97-AF65-F5344CB8AC3E}">
        <p14:creationId xmlns:p14="http://schemas.microsoft.com/office/powerpoint/2010/main" val="1585486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2998</TotalTime>
  <Words>672</Words>
  <Application>Microsoft Office PowerPoint</Application>
  <PresentationFormat>Widescreen</PresentationFormat>
  <Paragraphs>144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Viswanatha-Swamy, PK</dc:creator>
  <cp:lastModifiedBy>Viswanatha-Swamy, PK</cp:lastModifiedBy>
  <cp:revision>389</cp:revision>
  <dcterms:created xsi:type="dcterms:W3CDTF">2020-02-14T16:15:34Z</dcterms:created>
  <dcterms:modified xsi:type="dcterms:W3CDTF">2020-06-13T11:15:11Z</dcterms:modified>
</cp:coreProperties>
</file>