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60" r:id="rId4"/>
    <p:sldId id="296"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3" r:id="rId20"/>
    <p:sldId id="312" r:id="rId21"/>
    <p:sldId id="292"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15-08-2020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15-08-2020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15-08-2020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15-08-2020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15-08-2020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15-08-2020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15-08-2020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15-08-2020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15-08-2020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15-08-2020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15-08-2020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15-08-2020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15-08-2020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evblogs.microsoft.com/aspnet/grpc-web-for-net-now-available/"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evblogs.microsoft.com/aspnet/blazor-webassembly-3-2-0-now-available/"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554714"/>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2C695D21-64A6-4526-995D-F9578BAEEF80}"/>
              </a:ext>
            </a:extLst>
          </p:cNvPr>
          <p:cNvPicPr>
            <a:picLocks noChangeAspect="1"/>
          </p:cNvPicPr>
          <p:nvPr/>
        </p:nvPicPr>
        <p:blipFill>
          <a:blip r:embed="rId4"/>
          <a:stretch>
            <a:fillRect/>
          </a:stretch>
        </p:blipFill>
        <p:spPr>
          <a:xfrm>
            <a:off x="61912" y="564622"/>
            <a:ext cx="12068175" cy="4930915"/>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A7F5CE1B-E52C-4DD2-8DE8-96FFBF4A5DA9}"/>
              </a:ext>
            </a:extLst>
          </p:cNvPr>
          <p:cNvPicPr>
            <a:picLocks noChangeAspect="1"/>
          </p:cNvPicPr>
          <p:nvPr/>
        </p:nvPicPr>
        <p:blipFill>
          <a:blip r:embed="rId2"/>
          <a:stretch>
            <a:fillRect/>
          </a:stretch>
        </p:blipFill>
        <p:spPr>
          <a:xfrm>
            <a:off x="267247" y="804816"/>
            <a:ext cx="3981450" cy="3028950"/>
          </a:xfrm>
          <a:prstGeom prst="rect">
            <a:avLst/>
          </a:prstGeom>
          <a:ln>
            <a:solidFill>
              <a:schemeClr val="accent1"/>
            </a:solidFill>
          </a:ln>
        </p:spPr>
      </p:pic>
      <p:pic>
        <p:nvPicPr>
          <p:cNvPr id="6" name="Picture 5">
            <a:extLst>
              <a:ext uri="{FF2B5EF4-FFF2-40B4-BE49-F238E27FC236}">
                <a16:creationId xmlns:a16="http://schemas.microsoft.com/office/drawing/2014/main" id="{5A64AB9D-E5ED-42A4-8B10-E37A276F71C8}"/>
              </a:ext>
            </a:extLst>
          </p:cNvPr>
          <p:cNvPicPr>
            <a:picLocks noChangeAspect="1"/>
          </p:cNvPicPr>
          <p:nvPr/>
        </p:nvPicPr>
        <p:blipFill>
          <a:blip r:embed="rId3"/>
          <a:stretch>
            <a:fillRect/>
          </a:stretch>
        </p:blipFill>
        <p:spPr>
          <a:xfrm>
            <a:off x="4506388" y="804816"/>
            <a:ext cx="3581169" cy="3028950"/>
          </a:xfrm>
          <a:prstGeom prst="rect">
            <a:avLst/>
          </a:prstGeom>
          <a:ln>
            <a:solidFill>
              <a:schemeClr val="accent1"/>
            </a:solidFill>
          </a:ln>
        </p:spPr>
      </p:pic>
    </p:spTree>
    <p:extLst>
      <p:ext uri="{BB962C8B-B14F-4D97-AF65-F5344CB8AC3E}">
        <p14:creationId xmlns:p14="http://schemas.microsoft.com/office/powerpoint/2010/main" val="279845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619873" y="588106"/>
            <a:ext cx="10916771"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Windows Forms as gRPC Client</a:t>
            </a:r>
          </a:p>
        </p:txBody>
      </p:sp>
    </p:spTree>
    <p:extLst>
      <p:ext uri="{BB962C8B-B14F-4D97-AF65-F5344CB8AC3E}">
        <p14:creationId xmlns:p14="http://schemas.microsoft.com/office/powerpoint/2010/main" val="227643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3D42A7A9-A237-4723-A0EB-A2A3289F855B}"/>
              </a:ext>
            </a:extLst>
          </p:cNvPr>
          <p:cNvPicPr>
            <a:picLocks noChangeAspect="1"/>
          </p:cNvPicPr>
          <p:nvPr/>
        </p:nvPicPr>
        <p:blipFill>
          <a:blip r:embed="rId2"/>
          <a:stretch>
            <a:fillRect/>
          </a:stretch>
        </p:blipFill>
        <p:spPr>
          <a:xfrm>
            <a:off x="234373" y="723178"/>
            <a:ext cx="2819400" cy="3324225"/>
          </a:xfrm>
          <a:prstGeom prst="rect">
            <a:avLst/>
          </a:prstGeom>
          <a:ln>
            <a:solidFill>
              <a:schemeClr val="accent1"/>
            </a:solidFill>
          </a:ln>
        </p:spPr>
      </p:pic>
      <p:pic>
        <p:nvPicPr>
          <p:cNvPr id="3" name="Picture 2">
            <a:extLst>
              <a:ext uri="{FF2B5EF4-FFF2-40B4-BE49-F238E27FC236}">
                <a16:creationId xmlns:a16="http://schemas.microsoft.com/office/drawing/2014/main" id="{44BD4561-A68A-4052-85BC-36C0996073E5}"/>
              </a:ext>
            </a:extLst>
          </p:cNvPr>
          <p:cNvPicPr>
            <a:picLocks noChangeAspect="1"/>
          </p:cNvPicPr>
          <p:nvPr/>
        </p:nvPicPr>
        <p:blipFill>
          <a:blip r:embed="rId3"/>
          <a:stretch>
            <a:fillRect/>
          </a:stretch>
        </p:blipFill>
        <p:spPr>
          <a:xfrm>
            <a:off x="3239702" y="723178"/>
            <a:ext cx="3067050" cy="3324224"/>
          </a:xfrm>
          <a:prstGeom prst="rect">
            <a:avLst/>
          </a:prstGeom>
          <a:ln>
            <a:solidFill>
              <a:schemeClr val="accent1"/>
            </a:solidFill>
          </a:ln>
        </p:spPr>
      </p:pic>
    </p:spTree>
    <p:extLst>
      <p:ext uri="{BB962C8B-B14F-4D97-AF65-F5344CB8AC3E}">
        <p14:creationId xmlns:p14="http://schemas.microsoft.com/office/powerpoint/2010/main" val="109154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1365270" y="588106"/>
            <a:ext cx="9425977"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Worker Process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8282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088B312C-0162-4AC3-8AFB-6C767D46294C}"/>
              </a:ext>
            </a:extLst>
          </p:cNvPr>
          <p:cNvPicPr>
            <a:picLocks noChangeAspect="1"/>
          </p:cNvPicPr>
          <p:nvPr/>
        </p:nvPicPr>
        <p:blipFill>
          <a:blip r:embed="rId2"/>
          <a:stretch>
            <a:fillRect/>
          </a:stretch>
        </p:blipFill>
        <p:spPr>
          <a:xfrm>
            <a:off x="133897" y="674933"/>
            <a:ext cx="3143250" cy="3781425"/>
          </a:xfrm>
          <a:prstGeom prst="rect">
            <a:avLst/>
          </a:prstGeom>
          <a:ln>
            <a:solidFill>
              <a:schemeClr val="accent1"/>
            </a:solidFill>
          </a:ln>
        </p:spPr>
      </p:pic>
      <p:pic>
        <p:nvPicPr>
          <p:cNvPr id="6" name="Picture 5">
            <a:extLst>
              <a:ext uri="{FF2B5EF4-FFF2-40B4-BE49-F238E27FC236}">
                <a16:creationId xmlns:a16="http://schemas.microsoft.com/office/drawing/2014/main" id="{286BB0B2-DC37-4D93-9A97-4810B2F11C4C}"/>
              </a:ext>
            </a:extLst>
          </p:cNvPr>
          <p:cNvPicPr>
            <a:picLocks noChangeAspect="1"/>
          </p:cNvPicPr>
          <p:nvPr/>
        </p:nvPicPr>
        <p:blipFill>
          <a:blip r:embed="rId3"/>
          <a:stretch>
            <a:fillRect/>
          </a:stretch>
        </p:blipFill>
        <p:spPr>
          <a:xfrm>
            <a:off x="3589723" y="674933"/>
            <a:ext cx="7658100" cy="3781425"/>
          </a:xfrm>
          <a:prstGeom prst="rect">
            <a:avLst/>
          </a:prstGeom>
          <a:ln>
            <a:solidFill>
              <a:schemeClr val="accent1"/>
            </a:solidFill>
          </a:ln>
        </p:spPr>
      </p:pic>
    </p:spTree>
    <p:extLst>
      <p:ext uri="{BB962C8B-B14F-4D97-AF65-F5344CB8AC3E}">
        <p14:creationId xmlns:p14="http://schemas.microsoft.com/office/powerpoint/2010/main" val="221269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582750" y="588106"/>
            <a:ext cx="699101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Web API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00707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Web Capability to existing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AF69E116-2A28-4CD2-AE14-F5C643230C38}"/>
              </a:ext>
            </a:extLst>
          </p:cNvPr>
          <p:cNvPicPr>
            <a:picLocks noChangeAspect="1"/>
          </p:cNvPicPr>
          <p:nvPr/>
        </p:nvPicPr>
        <p:blipFill>
          <a:blip r:embed="rId2"/>
          <a:stretch>
            <a:fillRect/>
          </a:stretch>
        </p:blipFill>
        <p:spPr>
          <a:xfrm>
            <a:off x="79472" y="1091953"/>
            <a:ext cx="12033055" cy="5231916"/>
          </a:xfrm>
          <a:prstGeom prst="rect">
            <a:avLst/>
          </a:prstGeom>
          <a:ln>
            <a:solidFill>
              <a:schemeClr val="accent1"/>
            </a:solidFill>
          </a:ln>
        </p:spPr>
      </p:pic>
      <p:sp>
        <p:nvSpPr>
          <p:cNvPr id="3" name="TextBox 2">
            <a:extLst>
              <a:ext uri="{FF2B5EF4-FFF2-40B4-BE49-F238E27FC236}">
                <a16:creationId xmlns:a16="http://schemas.microsoft.com/office/drawing/2014/main" id="{B66A3E85-5F3C-449C-9D5A-D44D83A789BE}"/>
              </a:ext>
            </a:extLst>
          </p:cNvPr>
          <p:cNvSpPr txBox="1"/>
          <p:nvPr/>
        </p:nvSpPr>
        <p:spPr>
          <a:xfrm>
            <a:off x="106522" y="594802"/>
            <a:ext cx="9903673" cy="369332"/>
          </a:xfrm>
          <a:prstGeom prst="rect">
            <a:avLst/>
          </a:prstGeom>
          <a:noFill/>
        </p:spPr>
        <p:txBody>
          <a:bodyPr wrap="none" rtlCol="0">
            <a:spAutoFit/>
          </a:bodyPr>
          <a:lstStyle/>
          <a:p>
            <a:r>
              <a:rPr lang="en-IN" b="1" dirty="0">
                <a:latin typeface="Verdana" panose="020B0604030504040204" pitchFamily="34" charset="0"/>
                <a:ea typeface="Verdana" panose="020B0604030504040204" pitchFamily="34" charset="0"/>
                <a:hlinkClick r:id="rId3"/>
              </a:rPr>
              <a:t>https://devblogs.microsoft.com/aspnet/grpc-web-for-net-now-available/</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4250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Web Capability to existing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218869" y="588106"/>
            <a:ext cx="7718780"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gRPC Web</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Capability to existing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a:t>
            </a:r>
          </a:p>
        </p:txBody>
      </p:sp>
    </p:spTree>
    <p:extLst>
      <p:ext uri="{BB962C8B-B14F-4D97-AF65-F5344CB8AC3E}">
        <p14:creationId xmlns:p14="http://schemas.microsoft.com/office/powerpoint/2010/main" val="67963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Verdana" panose="020B0604030504040204" pitchFamily="34" charset="0"/>
                <a:ea typeface="Verdana" panose="020B0604030504040204" pitchFamily="34" charset="0"/>
              </a:rPr>
              <a:t>Blazor</a:t>
            </a:r>
            <a:r>
              <a:rPr lang="en-US" b="1" dirty="0">
                <a:latin typeface="Verdana" panose="020B0604030504040204" pitchFamily="34" charset="0"/>
                <a:ea typeface="Verdana" panose="020B0604030504040204" pitchFamily="34" charset="0"/>
              </a:rPr>
              <a:t> WASM communicating with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B13FA845-7914-43E3-8451-3A69CAA968E1}"/>
              </a:ext>
            </a:extLst>
          </p:cNvPr>
          <p:cNvPicPr>
            <a:picLocks noChangeAspect="1"/>
          </p:cNvPicPr>
          <p:nvPr/>
        </p:nvPicPr>
        <p:blipFill>
          <a:blip r:embed="rId2"/>
          <a:stretch>
            <a:fillRect/>
          </a:stretch>
        </p:blipFill>
        <p:spPr>
          <a:xfrm>
            <a:off x="62146" y="1038687"/>
            <a:ext cx="12064753" cy="5246703"/>
          </a:xfrm>
          <a:prstGeom prst="rect">
            <a:avLst/>
          </a:prstGeom>
          <a:ln>
            <a:solidFill>
              <a:schemeClr val="accent1"/>
            </a:solidFill>
          </a:ln>
        </p:spPr>
      </p:pic>
      <p:sp>
        <p:nvSpPr>
          <p:cNvPr id="10" name="TextBox 9">
            <a:extLst>
              <a:ext uri="{FF2B5EF4-FFF2-40B4-BE49-F238E27FC236}">
                <a16:creationId xmlns:a16="http://schemas.microsoft.com/office/drawing/2014/main" id="{CFDED04E-F645-48B5-BF2F-A51D8E13D765}"/>
              </a:ext>
            </a:extLst>
          </p:cNvPr>
          <p:cNvSpPr txBox="1"/>
          <p:nvPr/>
        </p:nvSpPr>
        <p:spPr>
          <a:xfrm>
            <a:off x="106522" y="594802"/>
            <a:ext cx="11154015" cy="369332"/>
          </a:xfrm>
          <a:prstGeom prst="rect">
            <a:avLst/>
          </a:prstGeom>
          <a:noFill/>
        </p:spPr>
        <p:txBody>
          <a:bodyPr wrap="none" rtlCol="0">
            <a:spAutoFit/>
          </a:bodyPr>
          <a:lstStyle/>
          <a:p>
            <a:r>
              <a:rPr lang="en-IN" b="1" dirty="0">
                <a:latin typeface="Verdana" panose="020B0604030504040204" pitchFamily="34" charset="0"/>
                <a:ea typeface="Verdana" panose="020B0604030504040204" pitchFamily="34" charset="0"/>
                <a:hlinkClick r:id="rId3"/>
              </a:rPr>
              <a:t>https://devblogs.microsoft.com/aspnet/blazor-webassembly-3-2-0-now-available/</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24552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Verdana" panose="020B0604030504040204" pitchFamily="34" charset="0"/>
                <a:ea typeface="Verdana" panose="020B0604030504040204" pitchFamily="34" charset="0"/>
              </a:rPr>
              <a:t>Blazor</a:t>
            </a:r>
            <a:r>
              <a:rPr lang="en-US" b="1" dirty="0">
                <a:latin typeface="Verdana" panose="020B0604030504040204" pitchFamily="34" charset="0"/>
                <a:ea typeface="Verdana" panose="020B0604030504040204" pitchFamily="34" charset="0"/>
              </a:rPr>
              <a:t> WASM communicating with REST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DFBADED9-138C-47AC-B9DC-A85118B78E7E}"/>
              </a:ext>
            </a:extLst>
          </p:cNvPr>
          <p:cNvPicPr>
            <a:picLocks noChangeAspect="1"/>
          </p:cNvPicPr>
          <p:nvPr/>
        </p:nvPicPr>
        <p:blipFill>
          <a:blip r:embed="rId2"/>
          <a:stretch>
            <a:fillRect/>
          </a:stretch>
        </p:blipFill>
        <p:spPr>
          <a:xfrm>
            <a:off x="71750" y="578613"/>
            <a:ext cx="12058103" cy="5733409"/>
          </a:xfrm>
          <a:prstGeom prst="rect">
            <a:avLst/>
          </a:prstGeom>
          <a:ln>
            <a:solidFill>
              <a:schemeClr val="accent1"/>
            </a:solidFill>
          </a:ln>
        </p:spPr>
      </p:pic>
    </p:spTree>
    <p:extLst>
      <p:ext uri="{BB962C8B-B14F-4D97-AF65-F5344CB8AC3E}">
        <p14:creationId xmlns:p14="http://schemas.microsoft.com/office/powerpoint/2010/main" val="258180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26172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Verdana" panose="020B0604030504040204" pitchFamily="34" charset="0"/>
                <a:ea typeface="Verdana" panose="020B0604030504040204" pitchFamily="34" charset="0"/>
              </a:rPr>
              <a:t>Blazor</a:t>
            </a:r>
            <a:r>
              <a:rPr lang="en-US" b="1" dirty="0">
                <a:latin typeface="Verdana" panose="020B0604030504040204" pitchFamily="34" charset="0"/>
                <a:ea typeface="Verdana" panose="020B0604030504040204" pitchFamily="34" charset="0"/>
              </a:rPr>
              <a:t> WASM communicating with gRPC Service and REST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930060" y="588106"/>
            <a:ext cx="10296408"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Blazor</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 WASM communicating</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With gRPC Service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REST Web API</a:t>
            </a:r>
          </a:p>
        </p:txBody>
      </p:sp>
    </p:spTree>
    <p:extLst>
      <p:ext uri="{BB962C8B-B14F-4D97-AF65-F5344CB8AC3E}">
        <p14:creationId xmlns:p14="http://schemas.microsoft.com/office/powerpoint/2010/main" val="2406085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3" name="Picture 2" descr="A picture containing drawing, food&#10;&#10;Description automatically generated">
            <a:extLst>
              <a:ext uri="{FF2B5EF4-FFF2-40B4-BE49-F238E27FC236}">
                <a16:creationId xmlns:a16="http://schemas.microsoft.com/office/drawing/2014/main" id="{2C837BFC-5A26-4750-88B9-D55989C4F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9" y="595958"/>
            <a:ext cx="3319829" cy="1218639"/>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3" name="Picture 12" descr="A picture containing drawing, food&#10;&#10;Description automatically generated">
            <a:extLst>
              <a:ext uri="{FF2B5EF4-FFF2-40B4-BE49-F238E27FC236}">
                <a16:creationId xmlns:a16="http://schemas.microsoft.com/office/drawing/2014/main" id="{DCA9413D-92B9-4D40-BCFD-D440C7A4C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19" y="595958"/>
            <a:ext cx="3319829" cy="1218639"/>
          </a:xfrm>
          <a:prstGeom prst="rect">
            <a:avLst/>
          </a:prstGeom>
        </p:spPr>
      </p:pic>
    </p:spTree>
    <p:extLst>
      <p:ext uri="{BB962C8B-B14F-4D97-AF65-F5344CB8AC3E}">
        <p14:creationId xmlns:p14="http://schemas.microsoft.com/office/powerpoint/2010/main" val="24372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728076" y="588106"/>
            <a:ext cx="10700365"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Service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Layers</a:t>
            </a:r>
          </a:p>
        </p:txBody>
      </p:sp>
    </p:spTree>
    <p:extLst>
      <p:ext uri="{BB962C8B-B14F-4D97-AF65-F5344CB8AC3E}">
        <p14:creationId xmlns:p14="http://schemas.microsoft.com/office/powerpoint/2010/main" val="31038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E9B6FBDF-56BD-42B8-9A65-A276D59DBCA4}"/>
              </a:ext>
            </a:extLst>
          </p:cNvPr>
          <p:cNvPicPr>
            <a:picLocks noChangeAspect="1"/>
          </p:cNvPicPr>
          <p:nvPr/>
        </p:nvPicPr>
        <p:blipFill>
          <a:blip r:embed="rId2"/>
          <a:stretch>
            <a:fillRect/>
          </a:stretch>
        </p:blipFill>
        <p:spPr>
          <a:xfrm>
            <a:off x="133897" y="577046"/>
            <a:ext cx="11924206" cy="576013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942077" y="588106"/>
            <a:ext cx="10272363"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Console Logging into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 and Client</a:t>
            </a:r>
          </a:p>
        </p:txBody>
      </p:sp>
    </p:spTree>
    <p:extLst>
      <p:ext uri="{BB962C8B-B14F-4D97-AF65-F5344CB8AC3E}">
        <p14:creationId xmlns:p14="http://schemas.microsoft.com/office/powerpoint/2010/main" val="398383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A9FCA72C-1142-4E4D-A0E5-881CCDEC44B0}"/>
              </a:ext>
            </a:extLst>
          </p:cNvPr>
          <p:cNvPicPr>
            <a:picLocks noChangeAspect="1"/>
          </p:cNvPicPr>
          <p:nvPr/>
        </p:nvPicPr>
        <p:blipFill>
          <a:blip r:embed="rId2"/>
          <a:stretch>
            <a:fillRect/>
          </a:stretch>
        </p:blipFill>
        <p:spPr>
          <a:xfrm>
            <a:off x="155450" y="667282"/>
            <a:ext cx="5277684" cy="5523436"/>
          </a:xfrm>
          <a:prstGeom prst="rect">
            <a:avLst/>
          </a:prstGeom>
          <a:ln>
            <a:solidFill>
              <a:schemeClr val="accent1"/>
            </a:solidFill>
          </a:ln>
        </p:spPr>
      </p:pic>
      <p:pic>
        <p:nvPicPr>
          <p:cNvPr id="3" name="Picture 2">
            <a:extLst>
              <a:ext uri="{FF2B5EF4-FFF2-40B4-BE49-F238E27FC236}">
                <a16:creationId xmlns:a16="http://schemas.microsoft.com/office/drawing/2014/main" id="{890E9694-B484-44DE-9941-E50255FF36F1}"/>
              </a:ext>
            </a:extLst>
          </p:cNvPr>
          <p:cNvPicPr>
            <a:picLocks noChangeAspect="1"/>
          </p:cNvPicPr>
          <p:nvPr/>
        </p:nvPicPr>
        <p:blipFill>
          <a:blip r:embed="rId3"/>
          <a:stretch>
            <a:fillRect/>
          </a:stretch>
        </p:blipFill>
        <p:spPr>
          <a:xfrm>
            <a:off x="5592932" y="667282"/>
            <a:ext cx="6466596" cy="5523436"/>
          </a:xfrm>
          <a:prstGeom prst="rect">
            <a:avLst/>
          </a:prstGeom>
          <a:ln>
            <a:solidFill>
              <a:schemeClr val="accent1"/>
            </a:solidFill>
          </a:ln>
        </p:spPr>
      </p:pic>
    </p:spTree>
    <p:extLst>
      <p:ext uri="{BB962C8B-B14F-4D97-AF65-F5344CB8AC3E}">
        <p14:creationId xmlns:p14="http://schemas.microsoft.com/office/powerpoint/2010/main" val="357425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talklify</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1103178" y="588106"/>
            <a:ext cx="995016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Client</a:t>
            </a:r>
          </a:p>
        </p:txBody>
      </p:sp>
    </p:spTree>
    <p:extLst>
      <p:ext uri="{BB962C8B-B14F-4D97-AF65-F5344CB8AC3E}">
        <p14:creationId xmlns:p14="http://schemas.microsoft.com/office/powerpoint/2010/main" val="2920076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2945</TotalTime>
  <Words>631</Words>
  <Application>Microsoft Office PowerPoint</Application>
  <PresentationFormat>Widescreen</PresentationFormat>
  <Paragraphs>163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376</cp:revision>
  <dcterms:created xsi:type="dcterms:W3CDTF">2020-02-14T16:15:34Z</dcterms:created>
  <dcterms:modified xsi:type="dcterms:W3CDTF">2020-08-15T06:59:21Z</dcterms:modified>
</cp:coreProperties>
</file>