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83" r:id="rId3"/>
    <p:sldId id="290" r:id="rId4"/>
    <p:sldId id="260" r:id="rId5"/>
    <p:sldId id="305" r:id="rId6"/>
    <p:sldId id="291" r:id="rId7"/>
    <p:sldId id="293" r:id="rId8"/>
    <p:sldId id="294" r:id="rId9"/>
    <p:sldId id="306" r:id="rId10"/>
    <p:sldId id="295" r:id="rId11"/>
    <p:sldId id="296" r:id="rId12"/>
    <p:sldId id="298" r:id="rId13"/>
    <p:sldId id="297" r:id="rId14"/>
    <p:sldId id="271" r:id="rId15"/>
    <p:sldId id="299" r:id="rId16"/>
    <p:sldId id="300" r:id="rId17"/>
    <p:sldId id="301" r:id="rId18"/>
    <p:sldId id="302" r:id="rId19"/>
    <p:sldId id="303" r:id="rId20"/>
    <p:sldId id="304" r:id="rId21"/>
    <p:sldId id="259" r:id="rId22"/>
    <p:sldId id="292" r:id="rId23"/>
    <p:sldId id="25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swanatha-Swamy, PK" initials="VP" lastIdx="1" clrIdx="0">
    <p:extLst>
      <p:ext uri="{19B8F6BF-5375-455C-9EA6-DF929625EA0E}">
        <p15:presenceInfo xmlns:p15="http://schemas.microsoft.com/office/powerpoint/2012/main" userId="S::PK.Viswanatha-Swamy@appliedis.com::be38c112-e525-4f1f-8d24-6a2555e7be9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A7"/>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9D7669-2C4F-4057-B198-13E596C98571}" type="datetimeFigureOut">
              <a:rPr lang="en-IN" smtClean="0"/>
              <a:t>09-10-2020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82B7D9-711A-405B-8AEE-53077CABB928}" type="slidenum">
              <a:rPr lang="en-IN" smtClean="0"/>
              <a:t>‹#›</a:t>
            </a:fld>
            <a:endParaRPr lang="en-IN"/>
          </a:p>
        </p:txBody>
      </p:sp>
    </p:spTree>
    <p:extLst>
      <p:ext uri="{BB962C8B-B14F-4D97-AF65-F5344CB8AC3E}">
        <p14:creationId xmlns:p14="http://schemas.microsoft.com/office/powerpoint/2010/main" val="12848803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DF333-5598-42B8-87A7-C329CD56B13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521A5F5-9D4E-4455-A84C-A7F332E193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A05AA70-81B1-41AE-BE68-25B98EAEE9E1}"/>
              </a:ext>
            </a:extLst>
          </p:cNvPr>
          <p:cNvSpPr>
            <a:spLocks noGrp="1"/>
          </p:cNvSpPr>
          <p:nvPr>
            <p:ph type="dt" sz="half" idx="10"/>
          </p:nvPr>
        </p:nvSpPr>
        <p:spPr/>
        <p:txBody>
          <a:bodyPr/>
          <a:lstStyle/>
          <a:p>
            <a:fld id="{AAAFDAC1-E73E-4D41-B9D9-D9AB5226AECC}" type="datetimeFigureOut">
              <a:rPr lang="en-IN" smtClean="0"/>
              <a:t>09-10-2020</a:t>
            </a:fld>
            <a:endParaRPr lang="en-IN"/>
          </a:p>
        </p:txBody>
      </p:sp>
      <p:sp>
        <p:nvSpPr>
          <p:cNvPr id="5" name="Footer Placeholder 4">
            <a:extLst>
              <a:ext uri="{FF2B5EF4-FFF2-40B4-BE49-F238E27FC236}">
                <a16:creationId xmlns:a16="http://schemas.microsoft.com/office/drawing/2014/main" id="{C2C1CFF0-1DBA-47E2-8175-CC7B41ADD35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88B4F74-AD48-44D0-8D34-6F4173616881}"/>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5374887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F7FCC-6594-419A-BB98-2BECB489819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29AED0C-E14E-4A39-8E99-7DA6AB17F64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A101C2E-88E6-48DF-9EFA-271D36B1D622}"/>
              </a:ext>
            </a:extLst>
          </p:cNvPr>
          <p:cNvSpPr>
            <a:spLocks noGrp="1"/>
          </p:cNvSpPr>
          <p:nvPr>
            <p:ph type="dt" sz="half" idx="10"/>
          </p:nvPr>
        </p:nvSpPr>
        <p:spPr/>
        <p:txBody>
          <a:bodyPr/>
          <a:lstStyle/>
          <a:p>
            <a:fld id="{AAAFDAC1-E73E-4D41-B9D9-D9AB5226AECC}" type="datetimeFigureOut">
              <a:rPr lang="en-IN" smtClean="0"/>
              <a:t>09-10-2020</a:t>
            </a:fld>
            <a:endParaRPr lang="en-IN"/>
          </a:p>
        </p:txBody>
      </p:sp>
      <p:sp>
        <p:nvSpPr>
          <p:cNvPr id="5" name="Footer Placeholder 4">
            <a:extLst>
              <a:ext uri="{FF2B5EF4-FFF2-40B4-BE49-F238E27FC236}">
                <a16:creationId xmlns:a16="http://schemas.microsoft.com/office/drawing/2014/main" id="{F1B371AF-3F00-43C1-9E73-4FD4915AAFF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A99758-E251-4CF6-B231-288718CA676E}"/>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40157411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A1008AC-9EBC-47B0-8437-B67DE91A4D5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86B989E-0D74-43CD-9C3B-DB709EF6DD9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23BD439-7C0A-4D6C-86C4-9F7CE5E9877E}"/>
              </a:ext>
            </a:extLst>
          </p:cNvPr>
          <p:cNvSpPr>
            <a:spLocks noGrp="1"/>
          </p:cNvSpPr>
          <p:nvPr>
            <p:ph type="dt" sz="half" idx="10"/>
          </p:nvPr>
        </p:nvSpPr>
        <p:spPr/>
        <p:txBody>
          <a:bodyPr/>
          <a:lstStyle/>
          <a:p>
            <a:fld id="{AAAFDAC1-E73E-4D41-B9D9-D9AB5226AECC}" type="datetimeFigureOut">
              <a:rPr lang="en-IN" smtClean="0"/>
              <a:t>09-10-2020</a:t>
            </a:fld>
            <a:endParaRPr lang="en-IN"/>
          </a:p>
        </p:txBody>
      </p:sp>
      <p:sp>
        <p:nvSpPr>
          <p:cNvPr id="5" name="Footer Placeholder 4">
            <a:extLst>
              <a:ext uri="{FF2B5EF4-FFF2-40B4-BE49-F238E27FC236}">
                <a16:creationId xmlns:a16="http://schemas.microsoft.com/office/drawing/2014/main" id="{6E9D9B2C-7C30-49BF-9C1F-9CD6FC41B3C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C9B2EFB-E24C-4E54-AFC9-B8E8C9A49DC2}"/>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41819032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C7FDB-6606-4E7C-94C9-947DD9A1BF9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206F8F4-F488-45D8-B6E3-806C23E9B7B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9C2C2DB-33C3-4B87-81E0-DDC2A81B11E8}"/>
              </a:ext>
            </a:extLst>
          </p:cNvPr>
          <p:cNvSpPr>
            <a:spLocks noGrp="1"/>
          </p:cNvSpPr>
          <p:nvPr>
            <p:ph type="dt" sz="half" idx="10"/>
          </p:nvPr>
        </p:nvSpPr>
        <p:spPr/>
        <p:txBody>
          <a:bodyPr/>
          <a:lstStyle/>
          <a:p>
            <a:fld id="{AAAFDAC1-E73E-4D41-B9D9-D9AB5226AECC}" type="datetimeFigureOut">
              <a:rPr lang="en-IN" smtClean="0"/>
              <a:t>09-10-2020</a:t>
            </a:fld>
            <a:endParaRPr lang="en-IN"/>
          </a:p>
        </p:txBody>
      </p:sp>
      <p:sp>
        <p:nvSpPr>
          <p:cNvPr id="5" name="Footer Placeholder 4">
            <a:extLst>
              <a:ext uri="{FF2B5EF4-FFF2-40B4-BE49-F238E27FC236}">
                <a16:creationId xmlns:a16="http://schemas.microsoft.com/office/drawing/2014/main" id="{CF0CC2A5-ABAB-423C-9E5C-0304DE85B5F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3259F18-9351-453A-A1D2-10BD3E3580B7}"/>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3484056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8A6C5-13B1-4A9E-95FB-6F2A7E45E8C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22ACCB8-B884-41FE-A25E-4111CC49396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4A7648F-A657-4046-9573-F7D2EE9D15F1}"/>
              </a:ext>
            </a:extLst>
          </p:cNvPr>
          <p:cNvSpPr>
            <a:spLocks noGrp="1"/>
          </p:cNvSpPr>
          <p:nvPr>
            <p:ph type="dt" sz="half" idx="10"/>
          </p:nvPr>
        </p:nvSpPr>
        <p:spPr/>
        <p:txBody>
          <a:bodyPr/>
          <a:lstStyle/>
          <a:p>
            <a:fld id="{AAAFDAC1-E73E-4D41-B9D9-D9AB5226AECC}" type="datetimeFigureOut">
              <a:rPr lang="en-IN" smtClean="0"/>
              <a:t>09-10-2020</a:t>
            </a:fld>
            <a:endParaRPr lang="en-IN"/>
          </a:p>
        </p:txBody>
      </p:sp>
      <p:sp>
        <p:nvSpPr>
          <p:cNvPr id="5" name="Footer Placeholder 4">
            <a:extLst>
              <a:ext uri="{FF2B5EF4-FFF2-40B4-BE49-F238E27FC236}">
                <a16:creationId xmlns:a16="http://schemas.microsoft.com/office/drawing/2014/main" id="{ECBA5E06-931F-40D3-B2A1-B7633708BAC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2A5CD41-9A4D-420C-B36E-764A0502D9E7}"/>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237274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E13CA-BD8E-4B17-90EB-39F02FAB5CD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3DDB38F-C1F3-45C8-A595-5B9252153F0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9FA9191-D90F-4B4D-81A3-BFEC26C1F6E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0984496-44FD-4EAC-9D74-9DC85FF1F419}"/>
              </a:ext>
            </a:extLst>
          </p:cNvPr>
          <p:cNvSpPr>
            <a:spLocks noGrp="1"/>
          </p:cNvSpPr>
          <p:nvPr>
            <p:ph type="dt" sz="half" idx="10"/>
          </p:nvPr>
        </p:nvSpPr>
        <p:spPr/>
        <p:txBody>
          <a:bodyPr/>
          <a:lstStyle/>
          <a:p>
            <a:fld id="{AAAFDAC1-E73E-4D41-B9D9-D9AB5226AECC}" type="datetimeFigureOut">
              <a:rPr lang="en-IN" smtClean="0"/>
              <a:t>09-10-2020</a:t>
            </a:fld>
            <a:endParaRPr lang="en-IN"/>
          </a:p>
        </p:txBody>
      </p:sp>
      <p:sp>
        <p:nvSpPr>
          <p:cNvPr id="6" name="Footer Placeholder 5">
            <a:extLst>
              <a:ext uri="{FF2B5EF4-FFF2-40B4-BE49-F238E27FC236}">
                <a16:creationId xmlns:a16="http://schemas.microsoft.com/office/drawing/2014/main" id="{602EEC51-E70E-43D4-8C70-0D475542739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2216008-DFFD-42B7-9E48-0C74419CF396}"/>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12940526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9FFA6-4F27-42A7-A68B-E368F617245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0F4F139-649D-4D55-AC6E-C20F2C9AFB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A6423A-8D81-4795-B7D8-872AB4D880A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600BAAC-3658-4BA9-A4E9-56A7A6BC60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5061876-0FAF-4974-95B9-1B4ED375821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CF5DC37-C001-4D88-B260-AC572E4A3D79}"/>
              </a:ext>
            </a:extLst>
          </p:cNvPr>
          <p:cNvSpPr>
            <a:spLocks noGrp="1"/>
          </p:cNvSpPr>
          <p:nvPr>
            <p:ph type="dt" sz="half" idx="10"/>
          </p:nvPr>
        </p:nvSpPr>
        <p:spPr/>
        <p:txBody>
          <a:bodyPr/>
          <a:lstStyle/>
          <a:p>
            <a:fld id="{AAAFDAC1-E73E-4D41-B9D9-D9AB5226AECC}" type="datetimeFigureOut">
              <a:rPr lang="en-IN" smtClean="0"/>
              <a:t>09-10-2020</a:t>
            </a:fld>
            <a:endParaRPr lang="en-IN"/>
          </a:p>
        </p:txBody>
      </p:sp>
      <p:sp>
        <p:nvSpPr>
          <p:cNvPr id="8" name="Footer Placeholder 7">
            <a:extLst>
              <a:ext uri="{FF2B5EF4-FFF2-40B4-BE49-F238E27FC236}">
                <a16:creationId xmlns:a16="http://schemas.microsoft.com/office/drawing/2014/main" id="{B5C96B7B-9DB1-4C5C-A122-3E873571944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39450F1-2077-468C-928F-467F1C4B0298}"/>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26432021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9F777-0A8C-49B9-B00E-85B0B7518BB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4787D47-B970-4C7D-B523-C831DE7B0605}"/>
              </a:ext>
            </a:extLst>
          </p:cNvPr>
          <p:cNvSpPr>
            <a:spLocks noGrp="1"/>
          </p:cNvSpPr>
          <p:nvPr>
            <p:ph type="dt" sz="half" idx="10"/>
          </p:nvPr>
        </p:nvSpPr>
        <p:spPr/>
        <p:txBody>
          <a:bodyPr/>
          <a:lstStyle/>
          <a:p>
            <a:fld id="{AAAFDAC1-E73E-4D41-B9D9-D9AB5226AECC}" type="datetimeFigureOut">
              <a:rPr lang="en-IN" smtClean="0"/>
              <a:t>09-10-2020</a:t>
            </a:fld>
            <a:endParaRPr lang="en-IN"/>
          </a:p>
        </p:txBody>
      </p:sp>
      <p:sp>
        <p:nvSpPr>
          <p:cNvPr id="4" name="Footer Placeholder 3">
            <a:extLst>
              <a:ext uri="{FF2B5EF4-FFF2-40B4-BE49-F238E27FC236}">
                <a16:creationId xmlns:a16="http://schemas.microsoft.com/office/drawing/2014/main" id="{65988A02-54A2-4FE7-A1F5-69F038FB6AE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554E259-C64C-4E6B-B51E-4F371A82F271}"/>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20109811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E8825A-6A73-4F59-AFBC-523CC985B945}"/>
              </a:ext>
            </a:extLst>
          </p:cNvPr>
          <p:cNvSpPr>
            <a:spLocks noGrp="1"/>
          </p:cNvSpPr>
          <p:nvPr>
            <p:ph type="dt" sz="half" idx="10"/>
          </p:nvPr>
        </p:nvSpPr>
        <p:spPr/>
        <p:txBody>
          <a:bodyPr/>
          <a:lstStyle/>
          <a:p>
            <a:fld id="{AAAFDAC1-E73E-4D41-B9D9-D9AB5226AECC}" type="datetimeFigureOut">
              <a:rPr lang="en-IN" smtClean="0"/>
              <a:t>09-10-2020</a:t>
            </a:fld>
            <a:endParaRPr lang="en-IN"/>
          </a:p>
        </p:txBody>
      </p:sp>
      <p:sp>
        <p:nvSpPr>
          <p:cNvPr id="3" name="Footer Placeholder 2">
            <a:extLst>
              <a:ext uri="{FF2B5EF4-FFF2-40B4-BE49-F238E27FC236}">
                <a16:creationId xmlns:a16="http://schemas.microsoft.com/office/drawing/2014/main" id="{F0017D7D-F8A0-4AA6-A00D-DF4A221E95C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F0FB229-DED6-4805-859B-C7E37ED90E75}"/>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12410032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559A-BCE3-4393-AC4F-959DF83CA3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2D73534-0C2D-4A16-857A-F2E6AFB35C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19DFE63-AC5D-4BA8-9C66-78305EEE78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8F88A7-516F-4CC6-AC63-FFE3342FFB7D}"/>
              </a:ext>
            </a:extLst>
          </p:cNvPr>
          <p:cNvSpPr>
            <a:spLocks noGrp="1"/>
          </p:cNvSpPr>
          <p:nvPr>
            <p:ph type="dt" sz="half" idx="10"/>
          </p:nvPr>
        </p:nvSpPr>
        <p:spPr/>
        <p:txBody>
          <a:bodyPr/>
          <a:lstStyle/>
          <a:p>
            <a:fld id="{AAAFDAC1-E73E-4D41-B9D9-D9AB5226AECC}" type="datetimeFigureOut">
              <a:rPr lang="en-IN" smtClean="0"/>
              <a:t>09-10-2020</a:t>
            </a:fld>
            <a:endParaRPr lang="en-IN"/>
          </a:p>
        </p:txBody>
      </p:sp>
      <p:sp>
        <p:nvSpPr>
          <p:cNvPr id="6" name="Footer Placeholder 5">
            <a:extLst>
              <a:ext uri="{FF2B5EF4-FFF2-40B4-BE49-F238E27FC236}">
                <a16:creationId xmlns:a16="http://schemas.microsoft.com/office/drawing/2014/main" id="{B1D4E72E-9D2D-4219-BC69-95A7425AEBE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9F9EA2D-57D8-4927-BFCA-5C0486E19056}"/>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38251305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FAC55-95A3-4F2E-82CD-1465AEA7A2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FDBA952-BF95-4434-B31B-F97D2B59E9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1E41DB1-749F-445B-8610-0AB71EA223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7BA59D-9052-42C8-A24F-8167070B561B}"/>
              </a:ext>
            </a:extLst>
          </p:cNvPr>
          <p:cNvSpPr>
            <a:spLocks noGrp="1"/>
          </p:cNvSpPr>
          <p:nvPr>
            <p:ph type="dt" sz="half" idx="10"/>
          </p:nvPr>
        </p:nvSpPr>
        <p:spPr/>
        <p:txBody>
          <a:bodyPr/>
          <a:lstStyle/>
          <a:p>
            <a:fld id="{AAAFDAC1-E73E-4D41-B9D9-D9AB5226AECC}" type="datetimeFigureOut">
              <a:rPr lang="en-IN" smtClean="0"/>
              <a:t>09-10-2020</a:t>
            </a:fld>
            <a:endParaRPr lang="en-IN"/>
          </a:p>
        </p:txBody>
      </p:sp>
      <p:sp>
        <p:nvSpPr>
          <p:cNvPr id="6" name="Footer Placeholder 5">
            <a:extLst>
              <a:ext uri="{FF2B5EF4-FFF2-40B4-BE49-F238E27FC236}">
                <a16:creationId xmlns:a16="http://schemas.microsoft.com/office/drawing/2014/main" id="{0B3A8D49-3EEA-4136-9392-E4975C1FA1B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CBFA8FA-2360-4256-A57D-20C05BC1A3CC}"/>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1962898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4E0D5E-95DB-42D1-8347-19585A2F93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9F25771-0388-4425-BBF1-28218D1FFA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E73EDFE-7B02-43D5-8ACD-A824FF1405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AFDAC1-E73E-4D41-B9D9-D9AB5226AECC}" type="datetimeFigureOut">
              <a:rPr lang="en-IN" smtClean="0"/>
              <a:t>09-10-2020</a:t>
            </a:fld>
            <a:endParaRPr lang="en-IN"/>
          </a:p>
        </p:txBody>
      </p:sp>
      <p:sp>
        <p:nvSpPr>
          <p:cNvPr id="5" name="Footer Placeholder 4">
            <a:extLst>
              <a:ext uri="{FF2B5EF4-FFF2-40B4-BE49-F238E27FC236}">
                <a16:creationId xmlns:a16="http://schemas.microsoft.com/office/drawing/2014/main" id="{5FEE3CFE-5752-45E0-B564-7116D9AC124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F9F177B-8134-41AB-B2F9-17DBF9FB99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AF63FB-5233-4811-A918-B572E3A55817}" type="slidenum">
              <a:rPr lang="en-IN" smtClean="0"/>
              <a:t>‹#›</a:t>
            </a:fld>
            <a:endParaRPr lang="en-IN"/>
          </a:p>
        </p:txBody>
      </p:sp>
    </p:spTree>
    <p:extLst>
      <p:ext uri="{BB962C8B-B14F-4D97-AF65-F5344CB8AC3E}">
        <p14:creationId xmlns:p14="http://schemas.microsoft.com/office/powerpoint/2010/main" val="23763479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twitter.com/vishipayyallore" TargetMode="External"/><Relationship Id="rId2" Type="http://schemas.openxmlformats.org/officeDocument/2006/relationships/hyperlink" Target="https://www.linkedin.com/in/viswanatha-swamy-b57326128/" TargetMode="Externa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hyperlink" Target="https://twitter.com/vishipayyallore" TargetMode="External"/><Relationship Id="rId2" Type="http://schemas.openxmlformats.org/officeDocument/2006/relationships/hyperlink" Target="https://www.linkedin.com/in/viswanatha-swamy-b57326128/" TargetMode="Externa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grpc.io/docs/guides/concepts/" TargetMode="External"/><Relationship Id="rId7" Type="http://schemas.openxmlformats.org/officeDocument/2006/relationships/image" Target="../media/image4.png"/><Relationship Id="rId2" Type="http://schemas.openxmlformats.org/officeDocument/2006/relationships/hyperlink" Target="https://grpc.io/docs/guides/" TargetMode="Externa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hyperlink" Target="https://grpc.io/about/#officially-supported-languages-and-platforms" TargetMode="External"/><Relationship Id="rId4" Type="http://schemas.openxmlformats.org/officeDocument/2006/relationships/hyperlink" Target="https://developers.google.com/web/fundamentals/performance/http2"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Session 1 of 12</a:t>
            </a:r>
            <a:endParaRPr lang="en-IN"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10-Oct-2020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1</a:t>
            </a:fld>
            <a:endParaRPr lang="en-IN" b="1" dirty="0">
              <a:solidFill>
                <a:srgbClr val="002060"/>
              </a:solidFill>
              <a:latin typeface="Verdana" panose="020B0604030504040204" pitchFamily="34" charset="0"/>
              <a:ea typeface="Verdana" panose="020B0604030504040204" pitchFamily="34" charset="0"/>
            </a:endParaRPr>
          </a:p>
        </p:txBody>
      </p:sp>
      <p:sp>
        <p:nvSpPr>
          <p:cNvPr id="10" name="TextBox 9">
            <a:extLst>
              <a:ext uri="{FF2B5EF4-FFF2-40B4-BE49-F238E27FC236}">
                <a16:creationId xmlns:a16="http://schemas.microsoft.com/office/drawing/2014/main" id="{01677BED-4C67-48F6-8772-07696F9A1F04}"/>
              </a:ext>
            </a:extLst>
          </p:cNvPr>
          <p:cNvSpPr txBox="1"/>
          <p:nvPr/>
        </p:nvSpPr>
        <p:spPr>
          <a:xfrm>
            <a:off x="594509" y="2238402"/>
            <a:ext cx="10969670" cy="1470082"/>
          </a:xfrm>
          <a:prstGeom prst="rect">
            <a:avLst/>
          </a:prstGeom>
          <a:noFill/>
        </p:spPr>
        <p:txBody>
          <a:bodyPr wrap="none" rtlCol="0">
            <a:spAutoFit/>
          </a:bodyPr>
          <a:lstStyle/>
          <a:p>
            <a:pPr algn="ctr">
              <a:lnSpc>
                <a:spcPct val="150000"/>
              </a:lnSpc>
            </a:pPr>
            <a:r>
              <a:rPr lang="en-US" sz="3200" b="1" dirty="0">
                <a:solidFill>
                  <a:srgbClr val="002060"/>
                </a:solidFill>
                <a:latin typeface="Verdana" panose="020B0604030504040204" pitchFamily="34" charset="0"/>
                <a:ea typeface="Verdana" panose="020B0604030504040204" pitchFamily="34" charset="0"/>
              </a:rPr>
              <a:t>Hands-On Developing gRPC Service and Client </a:t>
            </a:r>
          </a:p>
          <a:p>
            <a:pPr algn="ctr">
              <a:lnSpc>
                <a:spcPct val="150000"/>
              </a:lnSpc>
            </a:pPr>
            <a:r>
              <a:rPr lang="en-US" sz="3200" b="1" dirty="0">
                <a:solidFill>
                  <a:srgbClr val="002060"/>
                </a:solidFill>
                <a:latin typeface="Verdana" panose="020B0604030504040204" pitchFamily="34" charset="0"/>
                <a:ea typeface="Verdana" panose="020B0604030504040204" pitchFamily="34" charset="0"/>
              </a:rPr>
              <a:t>using .NET Core 3.1, EF Core 3.1, SQL Server</a:t>
            </a:r>
            <a:endParaRPr lang="en-IN" sz="3200"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The Tech Platform</a:t>
            </a:r>
          </a:p>
        </p:txBody>
      </p:sp>
      <p:sp>
        <p:nvSpPr>
          <p:cNvPr id="13" name="TextBox 12">
            <a:extLst>
              <a:ext uri="{FF2B5EF4-FFF2-40B4-BE49-F238E27FC236}">
                <a16:creationId xmlns:a16="http://schemas.microsoft.com/office/drawing/2014/main" id="{E6D3FFE0-09D7-4D0A-944C-07093B48DCE2}"/>
              </a:ext>
            </a:extLst>
          </p:cNvPr>
          <p:cNvSpPr txBox="1"/>
          <p:nvPr/>
        </p:nvSpPr>
        <p:spPr>
          <a:xfrm>
            <a:off x="6336049" y="5101954"/>
            <a:ext cx="5766707" cy="738664"/>
          </a:xfrm>
          <a:prstGeom prst="rect">
            <a:avLst/>
          </a:prstGeom>
          <a:solidFill>
            <a:schemeClr val="accent5">
              <a:lumMod val="20000"/>
              <a:lumOff val="80000"/>
            </a:schemeClr>
          </a:solidFill>
          <a:ln w="12700">
            <a:solidFill>
              <a:srgbClr val="0070C0"/>
            </a:solidFill>
          </a:ln>
        </p:spPr>
        <p:txBody>
          <a:bodyPr wrap="none" rtlCol="0">
            <a:spAutoFit/>
          </a:bodyPr>
          <a:lstStyle/>
          <a:p>
            <a:r>
              <a:rPr lang="en-US" dirty="0">
                <a:solidFill>
                  <a:srgbClr val="002060"/>
                </a:solidFill>
                <a:latin typeface="Verdana" panose="020B0604030504040204" pitchFamily="34" charset="0"/>
                <a:ea typeface="Verdana" panose="020B0604030504040204" pitchFamily="34" charset="0"/>
              </a:rPr>
              <a:t>Viswanatha Swamy</a:t>
            </a:r>
          </a:p>
          <a:p>
            <a:r>
              <a:rPr lang="en-US" sz="1200" dirty="0">
                <a:solidFill>
                  <a:srgbClr val="0070C0"/>
                </a:solidFill>
                <a:latin typeface="Verdana" panose="020B0604030504040204" pitchFamily="34" charset="0"/>
                <a:ea typeface="Verdana" panose="020B0604030504040204" pitchFamily="34" charset="0"/>
              </a:rPr>
              <a:t>LinkedIn:</a:t>
            </a:r>
            <a:r>
              <a:rPr lang="en-US" sz="1200" dirty="0">
                <a:solidFill>
                  <a:srgbClr val="00B0F0"/>
                </a:solidFill>
                <a:latin typeface="Verdana" panose="020B0604030504040204" pitchFamily="34" charset="0"/>
                <a:ea typeface="Verdana" panose="020B0604030504040204" pitchFamily="34" charset="0"/>
              </a:rPr>
              <a:t> </a:t>
            </a:r>
            <a:r>
              <a:rPr lang="en-IN" sz="1200" dirty="0">
                <a:solidFill>
                  <a:srgbClr val="00B0F0"/>
                </a:solidFill>
                <a:latin typeface="Verdana" panose="020B0604030504040204" pitchFamily="34" charset="0"/>
                <a:ea typeface="Verdana" panose="020B0604030504040204" pitchFamily="34" charset="0"/>
                <a:hlinkClick r:id="rId2">
                  <a:extLst>
                    <a:ext uri="{A12FA001-AC4F-418D-AE19-62706E023703}">
                      <ahyp:hlinkClr xmlns:ahyp="http://schemas.microsoft.com/office/drawing/2018/hyperlinkcolor" val="tx"/>
                    </a:ext>
                  </a:extLst>
                </a:hlinkClick>
              </a:rPr>
              <a:t>https://www.linkedin.com/in/viswanatha-swamy-b57326128/</a:t>
            </a:r>
            <a:endParaRPr lang="en-US" sz="1200" dirty="0">
              <a:solidFill>
                <a:srgbClr val="00B0F0"/>
              </a:solidFill>
              <a:latin typeface="Verdana" panose="020B0604030504040204" pitchFamily="34" charset="0"/>
              <a:ea typeface="Verdana" panose="020B0604030504040204" pitchFamily="34" charset="0"/>
            </a:endParaRPr>
          </a:p>
          <a:p>
            <a:r>
              <a:rPr lang="en-US" sz="1200" dirty="0">
                <a:solidFill>
                  <a:srgbClr val="0070C0"/>
                </a:solidFill>
                <a:latin typeface="Verdana" panose="020B0604030504040204" pitchFamily="34" charset="0"/>
                <a:ea typeface="Verdana" panose="020B0604030504040204" pitchFamily="34" charset="0"/>
              </a:rPr>
              <a:t>Twitter:</a:t>
            </a:r>
            <a:r>
              <a:rPr lang="en-US" sz="1200" dirty="0">
                <a:solidFill>
                  <a:srgbClr val="00B0F0"/>
                </a:solidFill>
                <a:latin typeface="Verdana" panose="020B0604030504040204" pitchFamily="34" charset="0"/>
                <a:ea typeface="Verdana" panose="020B0604030504040204" pitchFamily="34" charset="0"/>
              </a:rPr>
              <a:t> </a:t>
            </a:r>
            <a:r>
              <a:rPr lang="en-IN" sz="1200" dirty="0">
                <a:solidFill>
                  <a:srgbClr val="00B0F0"/>
                </a:solidFill>
                <a:latin typeface="Verdana" panose="020B0604030504040204" pitchFamily="34" charset="0"/>
                <a:ea typeface="Verdana" panose="020B0604030504040204" pitchFamily="34" charset="0"/>
                <a:hlinkClick r:id="rId3">
                  <a:extLst>
                    <a:ext uri="{A12FA001-AC4F-418D-AE19-62706E023703}">
                      <ahyp:hlinkClr xmlns:ahyp="http://schemas.microsoft.com/office/drawing/2018/hyperlinkcolor" val="tx"/>
                    </a:ext>
                  </a:extLst>
                </a:hlinkClick>
              </a:rPr>
              <a:t>https://twitter.com</a:t>
            </a:r>
            <a:r>
              <a:rPr lang="en-IN" sz="1200">
                <a:solidFill>
                  <a:srgbClr val="00B0F0"/>
                </a:solidFill>
                <a:latin typeface="Verdana" panose="020B0604030504040204" pitchFamily="34" charset="0"/>
                <a:ea typeface="Verdana" panose="020B0604030504040204" pitchFamily="34" charset="0"/>
                <a:hlinkClick r:id="rId3">
                  <a:extLst>
                    <a:ext uri="{A12FA001-AC4F-418D-AE19-62706E023703}">
                      <ahyp:hlinkClr xmlns:ahyp="http://schemas.microsoft.com/office/drawing/2018/hyperlinkcolor" val="tx"/>
                    </a:ext>
                  </a:extLst>
                </a:hlinkClick>
              </a:rPr>
              <a:t>/vishipayyallore</a:t>
            </a:r>
            <a:endParaRPr lang="en-US" sz="1200" dirty="0">
              <a:solidFill>
                <a:srgbClr val="00B0F0"/>
              </a:solidFill>
              <a:latin typeface="Verdana" panose="020B0604030504040204" pitchFamily="34" charset="0"/>
              <a:ea typeface="Verdana" panose="020B0604030504040204" pitchFamily="34" charset="0"/>
            </a:endParaRPr>
          </a:p>
        </p:txBody>
      </p:sp>
      <p:pic>
        <p:nvPicPr>
          <p:cNvPr id="1026" name="Picture 2">
            <a:extLst>
              <a:ext uri="{FF2B5EF4-FFF2-40B4-BE49-F238E27FC236}">
                <a16:creationId xmlns:a16="http://schemas.microsoft.com/office/drawing/2014/main" id="{D3008851-2030-4622-B514-A9D8286EB32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218" y="589303"/>
            <a:ext cx="1440000" cy="1440000"/>
          </a:xfrm>
          <a:prstGeom prst="rect">
            <a:avLst/>
          </a:prstGeom>
          <a:noFill/>
          <a:ln>
            <a:solidFill>
              <a:srgbClr val="0070C0"/>
            </a:solidFill>
          </a:ln>
          <a:extLst>
            <a:ext uri="{909E8E84-426E-40DD-AFC4-6F175D3DCCD1}">
              <a14:hiddenFill xmlns:a14="http://schemas.microsoft.com/office/drawing/2010/main">
                <a:solidFill>
                  <a:srgbClr val="FFFFFF"/>
                </a:solidFill>
              </a14:hiddenFill>
            </a:ext>
          </a:extLst>
        </p:spPr>
      </p:pic>
      <p:pic>
        <p:nvPicPr>
          <p:cNvPr id="14" name="Content Placeholder 9">
            <a:extLst>
              <a:ext uri="{FF2B5EF4-FFF2-40B4-BE49-F238E27FC236}">
                <a16:creationId xmlns:a16="http://schemas.microsoft.com/office/drawing/2014/main" id="{80735A33-BB1D-4AFF-8121-5DFF4A789B51}"/>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4672307" y="4682104"/>
            <a:ext cx="1637108" cy="1650528"/>
          </a:xfrm>
          <a:prstGeom prst="rect">
            <a:avLst/>
          </a:prstGeom>
        </p:spPr>
      </p:pic>
    </p:spTree>
    <p:extLst>
      <p:ext uri="{BB962C8B-B14F-4D97-AF65-F5344CB8AC3E}">
        <p14:creationId xmlns:p14="http://schemas.microsoft.com/office/powerpoint/2010/main" val="5381175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Terminology</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10-Oct-2020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10</a:t>
            </a:fld>
            <a:endParaRPr lang="en-IN" b="1" dirty="0">
              <a:solidFill>
                <a:srgbClr val="002060"/>
              </a:solidFill>
              <a:latin typeface="Verdana" panose="020B0604030504040204" pitchFamily="34" charset="0"/>
              <a:ea typeface="Verdana" panose="020B0604030504040204" pitchFamily="34" charset="0"/>
            </a:endParaRPr>
          </a:p>
        </p:txBody>
      </p:sp>
      <p:sp>
        <p:nvSpPr>
          <p:cNvPr id="10" name="TextBox 9">
            <a:extLst>
              <a:ext uri="{FF2B5EF4-FFF2-40B4-BE49-F238E27FC236}">
                <a16:creationId xmlns:a16="http://schemas.microsoft.com/office/drawing/2014/main" id="{01677BED-4C67-48F6-8772-07696F9A1F04}"/>
              </a:ext>
            </a:extLst>
          </p:cNvPr>
          <p:cNvSpPr txBox="1"/>
          <p:nvPr/>
        </p:nvSpPr>
        <p:spPr>
          <a:xfrm>
            <a:off x="80629" y="602214"/>
            <a:ext cx="12037390" cy="5594993"/>
          </a:xfrm>
          <a:prstGeom prst="rect">
            <a:avLst/>
          </a:prstGeom>
          <a:noFill/>
        </p:spPr>
        <p:txBody>
          <a:bodyPr wrap="square" rtlCol="0">
            <a:spAutoFit/>
          </a:bodyPr>
          <a:lstStyle/>
          <a:p>
            <a:pPr>
              <a:lnSpc>
                <a:spcPct val="150000"/>
              </a:lnSpc>
            </a:pPr>
            <a:r>
              <a:rPr lang="en-US" sz="1200" u="sng" dirty="0">
                <a:solidFill>
                  <a:srgbClr val="002060"/>
                </a:solidFill>
                <a:latin typeface="Verdana" panose="020B0604030504040204" pitchFamily="34" charset="0"/>
                <a:ea typeface="Verdana" panose="020B0604030504040204" pitchFamily="34" charset="0"/>
              </a:rPr>
              <a:t>Service:</a:t>
            </a:r>
            <a:r>
              <a:rPr lang="en-US" sz="1200" dirty="0">
                <a:solidFill>
                  <a:srgbClr val="002060"/>
                </a:solidFill>
                <a:latin typeface="Verdana" panose="020B0604030504040204" pitchFamily="34" charset="0"/>
                <a:ea typeface="Verdana" panose="020B0604030504040204" pitchFamily="34" charset="0"/>
              </a:rPr>
              <a:t> It is interface/contract which is defined in .proto file. It is set of named methods with its input/output. </a:t>
            </a:r>
          </a:p>
          <a:p>
            <a:pPr>
              <a:lnSpc>
                <a:spcPct val="150000"/>
              </a:lnSpc>
            </a:pPr>
            <a:endParaRPr lang="en-US" sz="1200" u="sng" dirty="0">
              <a:solidFill>
                <a:srgbClr val="002060"/>
              </a:solidFill>
              <a:latin typeface="Verdana" panose="020B0604030504040204" pitchFamily="34" charset="0"/>
              <a:ea typeface="Verdana" panose="020B0604030504040204" pitchFamily="34" charset="0"/>
            </a:endParaRPr>
          </a:p>
          <a:p>
            <a:pPr>
              <a:lnSpc>
                <a:spcPct val="150000"/>
              </a:lnSpc>
            </a:pPr>
            <a:r>
              <a:rPr lang="en-US" sz="1200" u="sng" dirty="0">
                <a:solidFill>
                  <a:srgbClr val="002060"/>
                </a:solidFill>
                <a:latin typeface="Verdana" panose="020B0604030504040204" pitchFamily="34" charset="0"/>
                <a:ea typeface="Verdana" panose="020B0604030504040204" pitchFamily="34" charset="0"/>
              </a:rPr>
              <a:t>Method:</a:t>
            </a:r>
            <a:r>
              <a:rPr lang="en-US" sz="1200" dirty="0">
                <a:solidFill>
                  <a:srgbClr val="002060"/>
                </a:solidFill>
                <a:latin typeface="Verdana" panose="020B0604030504040204" pitchFamily="34" charset="0"/>
                <a:ea typeface="Verdana" panose="020B0604030504040204" pitchFamily="34" charset="0"/>
              </a:rPr>
              <a:t> It is the operation. It has a signature, input, and output.</a:t>
            </a:r>
          </a:p>
          <a:p>
            <a:pPr>
              <a:lnSpc>
                <a:spcPct val="150000"/>
              </a:lnSpc>
            </a:pPr>
            <a:endParaRPr lang="en-US" sz="1200" u="sng" dirty="0">
              <a:solidFill>
                <a:srgbClr val="002060"/>
              </a:solidFill>
              <a:latin typeface="Verdana" panose="020B0604030504040204" pitchFamily="34" charset="0"/>
              <a:ea typeface="Verdana" panose="020B0604030504040204" pitchFamily="34" charset="0"/>
            </a:endParaRPr>
          </a:p>
          <a:p>
            <a:pPr>
              <a:lnSpc>
                <a:spcPct val="150000"/>
              </a:lnSpc>
            </a:pPr>
            <a:r>
              <a:rPr lang="en-US" sz="1200" u="sng" dirty="0">
                <a:solidFill>
                  <a:srgbClr val="002060"/>
                </a:solidFill>
                <a:latin typeface="Verdana" panose="020B0604030504040204" pitchFamily="34" charset="0"/>
                <a:ea typeface="Verdana" panose="020B0604030504040204" pitchFamily="34" charset="0"/>
              </a:rPr>
              <a:t>Message:</a:t>
            </a:r>
            <a:r>
              <a:rPr lang="en-US" sz="1200" dirty="0">
                <a:solidFill>
                  <a:srgbClr val="002060"/>
                </a:solidFill>
                <a:latin typeface="Verdana" panose="020B0604030504040204" pitchFamily="34" charset="0"/>
                <a:ea typeface="Verdana" panose="020B0604030504040204" pitchFamily="34" charset="0"/>
              </a:rPr>
              <a:t> It is the type of data each operation’s uses (Input/Output).</a:t>
            </a:r>
          </a:p>
          <a:p>
            <a:pPr>
              <a:lnSpc>
                <a:spcPct val="150000"/>
              </a:lnSpc>
            </a:pPr>
            <a:endParaRPr lang="en-US" sz="1200" u="sng" dirty="0">
              <a:solidFill>
                <a:srgbClr val="002060"/>
              </a:solidFill>
              <a:latin typeface="Verdana" panose="020B0604030504040204" pitchFamily="34" charset="0"/>
              <a:ea typeface="Verdana" panose="020B0604030504040204" pitchFamily="34" charset="0"/>
            </a:endParaRPr>
          </a:p>
          <a:p>
            <a:pPr>
              <a:lnSpc>
                <a:spcPct val="150000"/>
              </a:lnSpc>
            </a:pPr>
            <a:r>
              <a:rPr lang="en-US" sz="1200" u="sng" dirty="0">
                <a:solidFill>
                  <a:srgbClr val="002060"/>
                </a:solidFill>
                <a:latin typeface="Verdana" panose="020B0604030504040204" pitchFamily="34" charset="0"/>
                <a:ea typeface="Verdana" panose="020B0604030504040204" pitchFamily="34" charset="0"/>
              </a:rPr>
              <a:t>Stream:</a:t>
            </a:r>
            <a:r>
              <a:rPr lang="en-US" sz="1200" dirty="0">
                <a:solidFill>
                  <a:srgbClr val="002060"/>
                </a:solidFill>
                <a:latin typeface="Verdana" panose="020B0604030504040204" pitchFamily="34" charset="0"/>
                <a:ea typeface="Verdana" panose="020B0604030504040204" pitchFamily="34" charset="0"/>
              </a:rPr>
              <a:t> A sequence of zero or more messages.</a:t>
            </a:r>
          </a:p>
          <a:p>
            <a:pPr>
              <a:lnSpc>
                <a:spcPct val="150000"/>
              </a:lnSpc>
            </a:pPr>
            <a:endParaRPr lang="en-US" sz="1200" u="sng" dirty="0">
              <a:solidFill>
                <a:srgbClr val="002060"/>
              </a:solidFill>
              <a:latin typeface="Verdana" panose="020B0604030504040204" pitchFamily="34" charset="0"/>
              <a:ea typeface="Verdana" panose="020B0604030504040204" pitchFamily="34" charset="0"/>
            </a:endParaRPr>
          </a:p>
          <a:p>
            <a:pPr>
              <a:lnSpc>
                <a:spcPct val="150000"/>
              </a:lnSpc>
            </a:pPr>
            <a:r>
              <a:rPr lang="en-US" sz="1200" u="sng" dirty="0">
                <a:solidFill>
                  <a:srgbClr val="002060"/>
                </a:solidFill>
                <a:latin typeface="Verdana" panose="020B0604030504040204" pitchFamily="34" charset="0"/>
                <a:ea typeface="Verdana" panose="020B0604030504040204" pitchFamily="34" charset="0"/>
              </a:rPr>
              <a:t>Service Implementation:</a:t>
            </a:r>
            <a:r>
              <a:rPr lang="en-US" sz="1200" dirty="0">
                <a:solidFill>
                  <a:srgbClr val="002060"/>
                </a:solidFill>
                <a:latin typeface="Verdana" panose="020B0604030504040204" pitchFamily="34" charset="0"/>
                <a:ea typeface="Verdana" panose="020B0604030504040204" pitchFamily="34" charset="0"/>
              </a:rPr>
              <a:t> Implementation of all the methods/operations defined in service. When a client invokes a method on its stub, the gRPC server receives the request and invokes the method in service implementation.</a:t>
            </a:r>
          </a:p>
          <a:p>
            <a:pPr>
              <a:lnSpc>
                <a:spcPct val="150000"/>
              </a:lnSpc>
            </a:pPr>
            <a:endParaRPr lang="en-US" sz="1200" u="sng" dirty="0">
              <a:solidFill>
                <a:srgbClr val="002060"/>
              </a:solidFill>
              <a:latin typeface="Verdana" panose="020B0604030504040204" pitchFamily="34" charset="0"/>
              <a:ea typeface="Verdana" panose="020B0604030504040204" pitchFamily="34" charset="0"/>
            </a:endParaRPr>
          </a:p>
          <a:p>
            <a:pPr>
              <a:lnSpc>
                <a:spcPct val="150000"/>
              </a:lnSpc>
            </a:pPr>
            <a:r>
              <a:rPr lang="en-US" sz="1200" u="sng" dirty="0">
                <a:solidFill>
                  <a:srgbClr val="002060"/>
                </a:solidFill>
                <a:latin typeface="Verdana" panose="020B0604030504040204" pitchFamily="34" charset="0"/>
                <a:ea typeface="Verdana" panose="020B0604030504040204" pitchFamily="34" charset="0"/>
              </a:rPr>
              <a:t>Server:</a:t>
            </a:r>
            <a:r>
              <a:rPr lang="en-US" sz="1200" dirty="0">
                <a:solidFill>
                  <a:srgbClr val="002060"/>
                </a:solidFill>
                <a:latin typeface="Verdana" panose="020B0604030504040204" pitchFamily="34" charset="0"/>
                <a:ea typeface="Verdana" panose="020B0604030504040204" pitchFamily="34" charset="0"/>
              </a:rPr>
              <a:t> A program that exposes one or more gRPC services using gRPC protocol and handles clients’ requests and replies to them. It handles accepting socket connections, translating requests, invoking methods on the server’s service implementations, and sending responses.</a:t>
            </a:r>
          </a:p>
          <a:p>
            <a:pPr>
              <a:lnSpc>
                <a:spcPct val="150000"/>
              </a:lnSpc>
            </a:pPr>
            <a:endParaRPr lang="en-US" sz="1200" u="sng" dirty="0">
              <a:solidFill>
                <a:srgbClr val="002060"/>
              </a:solidFill>
              <a:latin typeface="Verdana" panose="020B0604030504040204" pitchFamily="34" charset="0"/>
              <a:ea typeface="Verdana" panose="020B0604030504040204" pitchFamily="34" charset="0"/>
            </a:endParaRPr>
          </a:p>
          <a:p>
            <a:pPr>
              <a:lnSpc>
                <a:spcPct val="150000"/>
              </a:lnSpc>
            </a:pPr>
            <a:r>
              <a:rPr lang="en-US" sz="1200" u="sng" dirty="0">
                <a:solidFill>
                  <a:srgbClr val="002060"/>
                </a:solidFill>
                <a:latin typeface="Verdana" panose="020B0604030504040204" pitchFamily="34" charset="0"/>
                <a:ea typeface="Verdana" panose="020B0604030504040204" pitchFamily="34" charset="0"/>
              </a:rPr>
              <a:t>Client:</a:t>
            </a:r>
            <a:r>
              <a:rPr lang="en-US" sz="1200" dirty="0">
                <a:solidFill>
                  <a:srgbClr val="002060"/>
                </a:solidFill>
                <a:latin typeface="Verdana" panose="020B0604030504040204" pitchFamily="34" charset="0"/>
                <a:ea typeface="Verdana" panose="020B0604030504040204" pitchFamily="34" charset="0"/>
              </a:rPr>
              <a:t> A program that establishes the connections to a server and sends RPC requests. Client program that handles establishing connections to servers, sending requests, and translating responses. </a:t>
            </a:r>
          </a:p>
          <a:p>
            <a:pPr>
              <a:lnSpc>
                <a:spcPct val="150000"/>
              </a:lnSpc>
            </a:pPr>
            <a:endParaRPr lang="en-US" sz="1200" dirty="0">
              <a:solidFill>
                <a:srgbClr val="002060"/>
              </a:solidFill>
              <a:latin typeface="Verdana" panose="020B0604030504040204" pitchFamily="34" charset="0"/>
              <a:ea typeface="Verdana" panose="020B0604030504040204" pitchFamily="34" charset="0"/>
            </a:endParaRPr>
          </a:p>
          <a:p>
            <a:pPr>
              <a:lnSpc>
                <a:spcPct val="150000"/>
              </a:lnSpc>
            </a:pPr>
            <a:r>
              <a:rPr lang="en-US" sz="1200" dirty="0">
                <a:solidFill>
                  <a:srgbClr val="002060"/>
                </a:solidFill>
                <a:latin typeface="Verdana" panose="020B0604030504040204" pitchFamily="34" charset="0"/>
                <a:ea typeface="Verdana" panose="020B0604030504040204" pitchFamily="34" charset="0"/>
              </a:rPr>
              <a:t>Connection: A virtual pipe that connects the client to the server. In gRPC, connections always use the HTTP/ 2 protocol. </a:t>
            </a:r>
          </a:p>
          <a:p>
            <a:pPr>
              <a:lnSpc>
                <a:spcPct val="150000"/>
              </a:lnSpc>
            </a:pPr>
            <a:endParaRPr lang="en-US" sz="1200" dirty="0">
              <a:solidFill>
                <a:srgbClr val="002060"/>
              </a:solidFill>
              <a:latin typeface="Verdana" panose="020B0604030504040204" pitchFamily="34" charset="0"/>
              <a:ea typeface="Verdana" panose="020B0604030504040204" pitchFamily="34" charset="0"/>
            </a:endParaRPr>
          </a:p>
          <a:p>
            <a:pPr>
              <a:lnSpc>
                <a:spcPct val="150000"/>
              </a:lnSpc>
            </a:pPr>
            <a:r>
              <a:rPr lang="en-US" sz="1200" dirty="0">
                <a:solidFill>
                  <a:srgbClr val="002060"/>
                </a:solidFill>
                <a:latin typeface="Verdana" panose="020B0604030504040204" pitchFamily="34" charset="0"/>
                <a:ea typeface="Verdana" panose="020B0604030504040204" pitchFamily="34" charset="0"/>
              </a:rPr>
              <a:t>Stub:</a:t>
            </a:r>
            <a:r>
              <a:rPr lang="en-IN" sz="1200" dirty="0">
                <a:solidFill>
                  <a:srgbClr val="002060"/>
                </a:solidFill>
                <a:latin typeface="Verdana" panose="020B0604030504040204" pitchFamily="34" charset="0"/>
                <a:ea typeface="Verdana" panose="020B0604030504040204" pitchFamily="34" charset="0"/>
              </a:rPr>
              <a:t> </a:t>
            </a:r>
            <a:r>
              <a:rPr lang="en-US" sz="1200" dirty="0">
                <a:solidFill>
                  <a:srgbClr val="002060"/>
                </a:solidFill>
                <a:latin typeface="Verdana" panose="020B0604030504040204" pitchFamily="34" charset="0"/>
                <a:ea typeface="Verdana" panose="020B0604030504040204" pitchFamily="34" charset="0"/>
              </a:rPr>
              <a:t>It is an object used by gRPC clients. Invoking a method on the stub hooks into the gRPC client to send a request to a server. </a:t>
            </a: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The Tech Platform</a:t>
            </a:r>
          </a:p>
        </p:txBody>
      </p:sp>
    </p:spTree>
    <p:extLst>
      <p:ext uri="{BB962C8B-B14F-4D97-AF65-F5344CB8AC3E}">
        <p14:creationId xmlns:p14="http://schemas.microsoft.com/office/powerpoint/2010/main" val="41941300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Creating Hello World gRPC Service</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10-Oct-2020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11</a:t>
            </a:fld>
            <a:endParaRPr lang="en-IN" b="1" dirty="0">
              <a:solidFill>
                <a:srgbClr val="002060"/>
              </a:solidFill>
              <a:latin typeface="Verdana" panose="020B0604030504040204" pitchFamily="34" charset="0"/>
              <a:ea typeface="Verdana" panose="020B0604030504040204" pitchFamily="34" charset="0"/>
            </a:endParaRPr>
          </a:p>
        </p:txBody>
      </p:sp>
      <p:sp>
        <p:nvSpPr>
          <p:cNvPr id="10" name="TextBox 9">
            <a:extLst>
              <a:ext uri="{FF2B5EF4-FFF2-40B4-BE49-F238E27FC236}">
                <a16:creationId xmlns:a16="http://schemas.microsoft.com/office/drawing/2014/main" id="{01677BED-4C67-48F6-8772-07696F9A1F04}"/>
              </a:ext>
            </a:extLst>
          </p:cNvPr>
          <p:cNvSpPr txBox="1"/>
          <p:nvPr/>
        </p:nvSpPr>
        <p:spPr>
          <a:xfrm>
            <a:off x="80629" y="602214"/>
            <a:ext cx="12037390" cy="3748334"/>
          </a:xfrm>
          <a:prstGeom prst="rect">
            <a:avLst/>
          </a:prstGeom>
          <a:noFill/>
        </p:spPr>
        <p:txBody>
          <a:bodyPr wrap="square" rtlCol="0">
            <a:spAutoFit/>
          </a:bodyPr>
          <a:lstStyle/>
          <a:p>
            <a:r>
              <a:rPr lang="en-IN" sz="1200" u="sng" dirty="0">
                <a:solidFill>
                  <a:srgbClr val="002060"/>
                </a:solidFill>
                <a:latin typeface="Verdana" panose="020B0604030504040204" pitchFamily="34" charset="0"/>
                <a:ea typeface="Verdana" panose="020B0604030504040204" pitchFamily="34" charset="0"/>
              </a:rPr>
              <a:t>Dotnet Version Verification:</a:t>
            </a:r>
          </a:p>
          <a:p>
            <a:pPr marL="628650" lvl="1" indent="-171450">
              <a:lnSpc>
                <a:spcPct val="150000"/>
              </a:lnSpc>
              <a:buFont typeface="Wingdings" panose="05000000000000000000" pitchFamily="2" charset="2"/>
              <a:buChar char="Ø"/>
            </a:pPr>
            <a:r>
              <a:rPr lang="en-IN" sz="1200" dirty="0">
                <a:solidFill>
                  <a:srgbClr val="002060"/>
                </a:solidFill>
                <a:latin typeface="Verdana" panose="020B0604030504040204" pitchFamily="34" charset="0"/>
                <a:ea typeface="Verdana" panose="020B0604030504040204" pitchFamily="34" charset="0"/>
              </a:rPr>
              <a:t>dotnet --list-</a:t>
            </a:r>
            <a:r>
              <a:rPr lang="en-IN" sz="1200" dirty="0" err="1">
                <a:solidFill>
                  <a:srgbClr val="002060"/>
                </a:solidFill>
                <a:latin typeface="Verdana" panose="020B0604030504040204" pitchFamily="34" charset="0"/>
                <a:ea typeface="Verdana" panose="020B0604030504040204" pitchFamily="34" charset="0"/>
              </a:rPr>
              <a:t>sdks</a:t>
            </a:r>
            <a:endParaRPr lang="en-IN" sz="1200" dirty="0">
              <a:solidFill>
                <a:srgbClr val="002060"/>
              </a:solidFill>
              <a:latin typeface="Verdana" panose="020B0604030504040204" pitchFamily="34" charset="0"/>
              <a:ea typeface="Verdana" panose="020B0604030504040204" pitchFamily="34" charset="0"/>
            </a:endParaRPr>
          </a:p>
          <a:p>
            <a:pPr marL="628650" lvl="1" indent="-171450">
              <a:lnSpc>
                <a:spcPct val="150000"/>
              </a:lnSpc>
              <a:buFont typeface="Wingdings" panose="05000000000000000000" pitchFamily="2" charset="2"/>
              <a:buChar char="Ø"/>
            </a:pPr>
            <a:r>
              <a:rPr lang="en-IN" sz="1200" dirty="0">
                <a:solidFill>
                  <a:srgbClr val="002060"/>
                </a:solidFill>
                <a:latin typeface="Verdana" panose="020B0604030504040204" pitchFamily="34" charset="0"/>
                <a:ea typeface="Verdana" panose="020B0604030504040204" pitchFamily="34" charset="0"/>
              </a:rPr>
              <a:t>dotnet --version</a:t>
            </a:r>
          </a:p>
          <a:p>
            <a:br>
              <a:rPr lang="en-IN" sz="1200" dirty="0">
                <a:solidFill>
                  <a:srgbClr val="002060"/>
                </a:solidFill>
                <a:latin typeface="Verdana" panose="020B0604030504040204" pitchFamily="34" charset="0"/>
                <a:ea typeface="Verdana" panose="020B0604030504040204" pitchFamily="34" charset="0"/>
              </a:rPr>
            </a:br>
            <a:r>
              <a:rPr lang="en-IN" sz="1200" dirty="0">
                <a:solidFill>
                  <a:srgbClr val="002060"/>
                </a:solidFill>
                <a:latin typeface="Verdana" panose="020B0604030504040204" pitchFamily="34" charset="0"/>
                <a:ea typeface="Verdana" panose="020B0604030504040204" pitchFamily="34" charset="0"/>
              </a:rPr>
              <a:t>Creating the first gRPC Service</a:t>
            </a:r>
          </a:p>
          <a:p>
            <a:pPr marL="628650" lvl="1" indent="-171450">
              <a:lnSpc>
                <a:spcPct val="150000"/>
              </a:lnSpc>
              <a:buFont typeface="Wingdings" panose="05000000000000000000" pitchFamily="2" charset="2"/>
              <a:buChar char="Ø"/>
            </a:pPr>
            <a:r>
              <a:rPr lang="en-IN" sz="1200" dirty="0" err="1">
                <a:solidFill>
                  <a:srgbClr val="002060"/>
                </a:solidFill>
                <a:latin typeface="Verdana" panose="020B0604030504040204" pitchFamily="34" charset="0"/>
                <a:ea typeface="Verdana" panose="020B0604030504040204" pitchFamily="34" charset="0"/>
              </a:rPr>
              <a:t>mkdir</a:t>
            </a:r>
            <a:r>
              <a:rPr lang="en-IN" sz="1200" dirty="0">
                <a:solidFill>
                  <a:srgbClr val="002060"/>
                </a:solidFill>
                <a:latin typeface="Verdana" panose="020B0604030504040204" pitchFamily="34" charset="0"/>
                <a:ea typeface="Verdana" panose="020B0604030504040204" pitchFamily="34" charset="0"/>
              </a:rPr>
              <a:t> first-</a:t>
            </a:r>
            <a:r>
              <a:rPr lang="en-IN" sz="1200" dirty="0" err="1">
                <a:solidFill>
                  <a:srgbClr val="002060"/>
                </a:solidFill>
                <a:latin typeface="Verdana" panose="020B0604030504040204" pitchFamily="34" charset="0"/>
                <a:ea typeface="Verdana" panose="020B0604030504040204" pitchFamily="34" charset="0"/>
              </a:rPr>
              <a:t>grpcdemo</a:t>
            </a:r>
            <a:endParaRPr lang="en-IN" sz="1200" dirty="0">
              <a:solidFill>
                <a:srgbClr val="002060"/>
              </a:solidFill>
              <a:latin typeface="Verdana" panose="020B0604030504040204" pitchFamily="34" charset="0"/>
              <a:ea typeface="Verdana" panose="020B0604030504040204" pitchFamily="34" charset="0"/>
            </a:endParaRPr>
          </a:p>
          <a:p>
            <a:pPr marL="628650" lvl="1" indent="-171450">
              <a:lnSpc>
                <a:spcPct val="150000"/>
              </a:lnSpc>
              <a:buFont typeface="Wingdings" panose="05000000000000000000" pitchFamily="2" charset="2"/>
              <a:buChar char="Ø"/>
            </a:pPr>
            <a:r>
              <a:rPr lang="en-IN" sz="1200" dirty="0">
                <a:solidFill>
                  <a:srgbClr val="002060"/>
                </a:solidFill>
                <a:latin typeface="Verdana" panose="020B0604030504040204" pitchFamily="34" charset="0"/>
                <a:ea typeface="Verdana" panose="020B0604030504040204" pitchFamily="34" charset="0"/>
              </a:rPr>
              <a:t>cd first-</a:t>
            </a:r>
            <a:r>
              <a:rPr lang="en-IN" sz="1200" dirty="0" err="1">
                <a:solidFill>
                  <a:srgbClr val="002060"/>
                </a:solidFill>
                <a:latin typeface="Verdana" panose="020B0604030504040204" pitchFamily="34" charset="0"/>
                <a:ea typeface="Verdana" panose="020B0604030504040204" pitchFamily="34" charset="0"/>
              </a:rPr>
              <a:t>grpcdemo</a:t>
            </a:r>
            <a:endParaRPr lang="en-IN" sz="1200" dirty="0">
              <a:solidFill>
                <a:srgbClr val="002060"/>
              </a:solidFill>
              <a:latin typeface="Verdana" panose="020B0604030504040204" pitchFamily="34" charset="0"/>
              <a:ea typeface="Verdana" panose="020B0604030504040204" pitchFamily="34" charset="0"/>
            </a:endParaRPr>
          </a:p>
          <a:p>
            <a:pPr marL="628650" lvl="1" indent="-171450">
              <a:lnSpc>
                <a:spcPct val="150000"/>
              </a:lnSpc>
              <a:buFont typeface="Wingdings" panose="05000000000000000000" pitchFamily="2" charset="2"/>
              <a:buChar char="Ø"/>
            </a:pPr>
            <a:r>
              <a:rPr lang="en-IN" sz="1200" dirty="0">
                <a:solidFill>
                  <a:srgbClr val="002060"/>
                </a:solidFill>
                <a:latin typeface="Verdana" panose="020B0604030504040204" pitchFamily="34" charset="0"/>
                <a:ea typeface="Verdana" panose="020B0604030504040204" pitchFamily="34" charset="0"/>
              </a:rPr>
              <a:t>dotnet new </a:t>
            </a:r>
            <a:r>
              <a:rPr lang="en-IN" sz="1200" dirty="0" err="1">
                <a:solidFill>
                  <a:srgbClr val="002060"/>
                </a:solidFill>
                <a:latin typeface="Verdana" panose="020B0604030504040204" pitchFamily="34" charset="0"/>
                <a:ea typeface="Verdana" panose="020B0604030504040204" pitchFamily="34" charset="0"/>
              </a:rPr>
              <a:t>grpc</a:t>
            </a:r>
            <a:r>
              <a:rPr lang="en-IN" sz="1200" dirty="0">
                <a:solidFill>
                  <a:srgbClr val="002060"/>
                </a:solidFill>
                <a:latin typeface="Verdana" panose="020B0604030504040204" pitchFamily="34" charset="0"/>
                <a:ea typeface="Verdana" panose="020B0604030504040204" pitchFamily="34" charset="0"/>
              </a:rPr>
              <a:t> -o </a:t>
            </a:r>
            <a:r>
              <a:rPr lang="en-IN" sz="1200" dirty="0" err="1">
                <a:solidFill>
                  <a:srgbClr val="002060"/>
                </a:solidFill>
                <a:latin typeface="Verdana" panose="020B0604030504040204" pitchFamily="34" charset="0"/>
                <a:ea typeface="Verdana" panose="020B0604030504040204" pitchFamily="34" charset="0"/>
              </a:rPr>
              <a:t>GrpcGreeter</a:t>
            </a:r>
            <a:r>
              <a:rPr lang="en-IN" sz="1200" dirty="0">
                <a:solidFill>
                  <a:srgbClr val="002060"/>
                </a:solidFill>
                <a:latin typeface="Verdana" panose="020B0604030504040204" pitchFamily="34" charset="0"/>
                <a:ea typeface="Verdana" panose="020B0604030504040204" pitchFamily="34" charset="0"/>
              </a:rPr>
              <a:t> </a:t>
            </a:r>
          </a:p>
          <a:p>
            <a:pPr marL="628650" lvl="1" indent="-171450">
              <a:lnSpc>
                <a:spcPct val="150000"/>
              </a:lnSpc>
              <a:buFont typeface="Wingdings" panose="05000000000000000000" pitchFamily="2" charset="2"/>
              <a:buChar char="Ø"/>
            </a:pPr>
            <a:r>
              <a:rPr lang="en-IN" sz="1200" dirty="0">
                <a:solidFill>
                  <a:srgbClr val="002060"/>
                </a:solidFill>
                <a:latin typeface="Verdana" panose="020B0604030504040204" pitchFamily="34" charset="0"/>
                <a:ea typeface="Verdana" panose="020B0604030504040204" pitchFamily="34" charset="0"/>
              </a:rPr>
              <a:t>dotnet run and verify it host the gRPC Server</a:t>
            </a:r>
          </a:p>
          <a:p>
            <a:br>
              <a:rPr lang="en-IN" sz="1200" dirty="0">
                <a:solidFill>
                  <a:srgbClr val="002060"/>
                </a:solidFill>
                <a:latin typeface="Verdana" panose="020B0604030504040204" pitchFamily="34" charset="0"/>
                <a:ea typeface="Verdana" panose="020B0604030504040204" pitchFamily="34" charset="0"/>
              </a:rPr>
            </a:br>
            <a:r>
              <a:rPr lang="en-IN" sz="1200" u="sng" dirty="0">
                <a:solidFill>
                  <a:srgbClr val="002060"/>
                </a:solidFill>
                <a:latin typeface="Verdana" panose="020B0604030504040204" pitchFamily="34" charset="0"/>
                <a:ea typeface="Verdana" panose="020B0604030504040204" pitchFamily="34" charset="0"/>
              </a:rPr>
              <a:t>Few touch points:</a:t>
            </a:r>
          </a:p>
          <a:p>
            <a:pPr marL="628650" lvl="1" indent="-171450">
              <a:lnSpc>
                <a:spcPct val="150000"/>
              </a:lnSpc>
              <a:buFont typeface="Wingdings" panose="05000000000000000000" pitchFamily="2" charset="2"/>
              <a:buChar char="Ø"/>
            </a:pPr>
            <a:r>
              <a:rPr lang="en-IN" sz="1200" dirty="0">
                <a:solidFill>
                  <a:srgbClr val="002060"/>
                </a:solidFill>
                <a:latin typeface="Verdana" panose="020B0604030504040204" pitchFamily="34" charset="0"/>
                <a:ea typeface="Verdana" panose="020B0604030504040204" pitchFamily="34" charset="0"/>
              </a:rPr>
              <a:t>Verify the .</a:t>
            </a:r>
            <a:r>
              <a:rPr lang="en-IN" sz="1200" dirty="0" err="1">
                <a:solidFill>
                  <a:srgbClr val="002060"/>
                </a:solidFill>
                <a:latin typeface="Verdana" panose="020B0604030504040204" pitchFamily="34" charset="0"/>
                <a:ea typeface="Verdana" panose="020B0604030504040204" pitchFamily="34" charset="0"/>
              </a:rPr>
              <a:t>csproj</a:t>
            </a:r>
            <a:r>
              <a:rPr lang="en-IN" sz="1200" dirty="0">
                <a:solidFill>
                  <a:srgbClr val="002060"/>
                </a:solidFill>
                <a:latin typeface="Verdana" panose="020B0604030504040204" pitchFamily="34" charset="0"/>
                <a:ea typeface="Verdana" panose="020B0604030504040204" pitchFamily="34" charset="0"/>
              </a:rPr>
              <a:t> file</a:t>
            </a:r>
          </a:p>
          <a:p>
            <a:pPr marL="628650" lvl="1" indent="-171450">
              <a:lnSpc>
                <a:spcPct val="150000"/>
              </a:lnSpc>
              <a:buFont typeface="Wingdings" panose="05000000000000000000" pitchFamily="2" charset="2"/>
              <a:buChar char="Ø"/>
            </a:pPr>
            <a:r>
              <a:rPr lang="en-IN" sz="1200" dirty="0">
                <a:solidFill>
                  <a:srgbClr val="002060"/>
                </a:solidFill>
                <a:latin typeface="Verdana" panose="020B0604030504040204" pitchFamily="34" charset="0"/>
                <a:ea typeface="Verdana" panose="020B0604030504040204" pitchFamily="34" charset="0"/>
              </a:rPr>
              <a:t>Verify the .cs files (</a:t>
            </a:r>
            <a:r>
              <a:rPr lang="en-IN" sz="1200" dirty="0" err="1">
                <a:solidFill>
                  <a:srgbClr val="002060"/>
                </a:solidFill>
                <a:latin typeface="Verdana" panose="020B0604030504040204" pitchFamily="34" charset="0"/>
                <a:ea typeface="Verdana" panose="020B0604030504040204" pitchFamily="34" charset="0"/>
              </a:rPr>
              <a:t>Greet.cs</a:t>
            </a:r>
            <a:r>
              <a:rPr lang="en-IN" sz="1200" dirty="0">
                <a:solidFill>
                  <a:srgbClr val="002060"/>
                </a:solidFill>
                <a:latin typeface="Verdana" panose="020B0604030504040204" pitchFamily="34" charset="0"/>
                <a:ea typeface="Verdana" panose="020B0604030504040204" pitchFamily="34" charset="0"/>
              </a:rPr>
              <a:t>, </a:t>
            </a:r>
            <a:r>
              <a:rPr lang="en-IN" sz="1200" dirty="0" err="1">
                <a:solidFill>
                  <a:srgbClr val="002060"/>
                </a:solidFill>
                <a:latin typeface="Verdana" panose="020B0604030504040204" pitchFamily="34" charset="0"/>
                <a:ea typeface="Verdana" panose="020B0604030504040204" pitchFamily="34" charset="0"/>
              </a:rPr>
              <a:t>GreetGrpc.cs</a:t>
            </a:r>
            <a:r>
              <a:rPr lang="en-IN" sz="1200" dirty="0">
                <a:solidFill>
                  <a:srgbClr val="002060"/>
                </a:solidFill>
                <a:latin typeface="Verdana" panose="020B0604030504040204" pitchFamily="34" charset="0"/>
                <a:ea typeface="Verdana" panose="020B0604030504040204" pitchFamily="34" charset="0"/>
              </a:rPr>
              <a:t>) auto generate GRPC tools</a:t>
            </a:r>
          </a:p>
          <a:p>
            <a:pPr marL="628650" lvl="1" indent="-171450">
              <a:lnSpc>
                <a:spcPct val="150000"/>
              </a:lnSpc>
              <a:buFont typeface="Wingdings" panose="05000000000000000000" pitchFamily="2" charset="2"/>
              <a:buChar char="Ø"/>
            </a:pPr>
            <a:r>
              <a:rPr lang="en-IN" sz="1200" dirty="0">
                <a:solidFill>
                  <a:srgbClr val="002060"/>
                </a:solidFill>
                <a:latin typeface="Verdana" panose="020B0604030504040204" pitchFamily="34" charset="0"/>
                <a:ea typeface="Verdana" panose="020B0604030504040204" pitchFamily="34" charset="0"/>
              </a:rPr>
              <a:t>Verify the </a:t>
            </a:r>
            <a:r>
              <a:rPr lang="en-IN" sz="1200" dirty="0" err="1">
                <a:solidFill>
                  <a:srgbClr val="002060"/>
                </a:solidFill>
                <a:latin typeface="Verdana" panose="020B0604030504040204" pitchFamily="34" charset="0"/>
                <a:ea typeface="Verdana" panose="020B0604030504040204" pitchFamily="34" charset="0"/>
              </a:rPr>
              <a:t>StartUp.cs</a:t>
            </a:r>
            <a:endParaRPr lang="en-IN" sz="1200" dirty="0">
              <a:solidFill>
                <a:srgbClr val="002060"/>
              </a:solidFill>
              <a:latin typeface="Verdana" panose="020B0604030504040204" pitchFamily="34" charset="0"/>
              <a:ea typeface="Verdana" panose="020B0604030504040204" pitchFamily="34" charset="0"/>
            </a:endParaRPr>
          </a:p>
          <a:p>
            <a:pPr>
              <a:lnSpc>
                <a:spcPct val="150000"/>
              </a:lnSpc>
            </a:pPr>
            <a:endParaRPr lang="en-US" sz="1200"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The Tech Platform</a:t>
            </a:r>
          </a:p>
        </p:txBody>
      </p:sp>
    </p:spTree>
    <p:extLst>
      <p:ext uri="{BB962C8B-B14F-4D97-AF65-F5344CB8AC3E}">
        <p14:creationId xmlns:p14="http://schemas.microsoft.com/office/powerpoint/2010/main" val="33861033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Creating Hello World gRPC Service</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10-Oct-2020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12</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The Tech Platform</a:t>
            </a:r>
          </a:p>
        </p:txBody>
      </p:sp>
      <p:sp>
        <p:nvSpPr>
          <p:cNvPr id="11" name="Rectangle 10">
            <a:extLst>
              <a:ext uri="{FF2B5EF4-FFF2-40B4-BE49-F238E27FC236}">
                <a16:creationId xmlns:a16="http://schemas.microsoft.com/office/drawing/2014/main" id="{F60D9B38-5067-4841-9B4A-CE7786A2CB4A}"/>
              </a:ext>
            </a:extLst>
          </p:cNvPr>
          <p:cNvSpPr/>
          <p:nvPr/>
        </p:nvSpPr>
        <p:spPr>
          <a:xfrm>
            <a:off x="2137917" y="588106"/>
            <a:ext cx="7880684" cy="3020699"/>
          </a:xfrm>
          <a:prstGeom prst="rect">
            <a:avLst/>
          </a:prstGeom>
          <a:noFill/>
        </p:spPr>
        <p:txBody>
          <a:bodyPr wrap="none" lIns="91440" tIns="45720" rIns="91440" bIns="45720">
            <a:spAutoFit/>
          </a:bodyPr>
          <a:lstStyle/>
          <a:p>
            <a:pPr algn="ctr"/>
            <a:r>
              <a:rPr lang="en-US" sz="88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Demo</a:t>
            </a:r>
          </a:p>
          <a:p>
            <a:pPr marL="1371600" indent="-1371600" algn="ctr">
              <a:buAutoNum type="arabicPeriod"/>
            </a:pPr>
            <a:endParaRPr lang="en-US" sz="40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endParaRPr>
          </a:p>
          <a:p>
            <a:pPr algn="ctr">
              <a:lnSpc>
                <a:spcPct val="150000"/>
              </a:lnSpc>
            </a:pPr>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Creating gRPC Service</a:t>
            </a:r>
          </a:p>
        </p:txBody>
      </p:sp>
    </p:spTree>
    <p:extLst>
      <p:ext uri="{BB962C8B-B14F-4D97-AF65-F5344CB8AC3E}">
        <p14:creationId xmlns:p14="http://schemas.microsoft.com/office/powerpoint/2010/main" val="3103831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Creating Hello World gRPC Client</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10-Oct-2020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13</a:t>
            </a:fld>
            <a:endParaRPr lang="en-IN" b="1" dirty="0">
              <a:solidFill>
                <a:srgbClr val="002060"/>
              </a:solidFill>
              <a:latin typeface="Verdana" panose="020B0604030504040204" pitchFamily="34" charset="0"/>
              <a:ea typeface="Verdana" panose="020B0604030504040204" pitchFamily="34" charset="0"/>
            </a:endParaRPr>
          </a:p>
        </p:txBody>
      </p:sp>
      <p:sp>
        <p:nvSpPr>
          <p:cNvPr id="10" name="TextBox 9">
            <a:extLst>
              <a:ext uri="{FF2B5EF4-FFF2-40B4-BE49-F238E27FC236}">
                <a16:creationId xmlns:a16="http://schemas.microsoft.com/office/drawing/2014/main" id="{01677BED-4C67-48F6-8772-07696F9A1F04}"/>
              </a:ext>
            </a:extLst>
          </p:cNvPr>
          <p:cNvSpPr txBox="1"/>
          <p:nvPr/>
        </p:nvSpPr>
        <p:spPr>
          <a:xfrm>
            <a:off x="80629" y="602214"/>
            <a:ext cx="12037390" cy="5594993"/>
          </a:xfrm>
          <a:prstGeom prst="rect">
            <a:avLst/>
          </a:prstGeom>
          <a:noFill/>
        </p:spPr>
        <p:txBody>
          <a:bodyPr wrap="square" rtlCol="0">
            <a:spAutoFit/>
          </a:bodyPr>
          <a:lstStyle/>
          <a:p>
            <a:r>
              <a:rPr lang="en-IN" sz="1200" u="sng" dirty="0">
                <a:solidFill>
                  <a:srgbClr val="002060"/>
                </a:solidFill>
                <a:latin typeface="Verdana" panose="020B0604030504040204" pitchFamily="34" charset="0"/>
                <a:ea typeface="Verdana" panose="020B0604030504040204" pitchFamily="34" charset="0"/>
              </a:rPr>
              <a:t>Step 1:</a:t>
            </a:r>
          </a:p>
          <a:p>
            <a:r>
              <a:rPr lang="en-IN" sz="1200" dirty="0">
                <a:solidFill>
                  <a:srgbClr val="002060"/>
                </a:solidFill>
                <a:latin typeface="Verdana" panose="020B0604030504040204" pitchFamily="34" charset="0"/>
                <a:ea typeface="Verdana" panose="020B0604030504040204" pitchFamily="34" charset="0"/>
              </a:rPr>
              <a:t>dotnet new console -o </a:t>
            </a:r>
            <a:r>
              <a:rPr lang="en-IN" sz="1200" dirty="0" err="1">
                <a:solidFill>
                  <a:srgbClr val="002060"/>
                </a:solidFill>
                <a:latin typeface="Verdana" panose="020B0604030504040204" pitchFamily="34" charset="0"/>
                <a:ea typeface="Verdana" panose="020B0604030504040204" pitchFamily="34" charset="0"/>
              </a:rPr>
              <a:t>GrpcGreeterClient</a:t>
            </a:r>
            <a:endParaRPr lang="en-IN" sz="1200" dirty="0">
              <a:solidFill>
                <a:srgbClr val="002060"/>
              </a:solidFill>
              <a:latin typeface="Verdana" panose="020B0604030504040204" pitchFamily="34" charset="0"/>
              <a:ea typeface="Verdana" panose="020B0604030504040204" pitchFamily="34" charset="0"/>
            </a:endParaRPr>
          </a:p>
          <a:p>
            <a:r>
              <a:rPr lang="en-IN" sz="1200" dirty="0">
                <a:solidFill>
                  <a:srgbClr val="002060"/>
                </a:solidFill>
                <a:latin typeface="Verdana" panose="020B0604030504040204" pitchFamily="34" charset="0"/>
                <a:ea typeface="Verdana" panose="020B0604030504040204" pitchFamily="34" charset="0"/>
              </a:rPr>
              <a:t> </a:t>
            </a:r>
          </a:p>
          <a:p>
            <a:r>
              <a:rPr lang="en-IN" sz="1200" u="sng" dirty="0">
                <a:solidFill>
                  <a:srgbClr val="002060"/>
                </a:solidFill>
                <a:latin typeface="Verdana" panose="020B0604030504040204" pitchFamily="34" charset="0"/>
                <a:ea typeface="Verdana" panose="020B0604030504040204" pitchFamily="34" charset="0"/>
              </a:rPr>
              <a:t>Step 2:</a:t>
            </a:r>
          </a:p>
          <a:p>
            <a:br>
              <a:rPr lang="en-IN" sz="1200" dirty="0">
                <a:solidFill>
                  <a:srgbClr val="002060"/>
                </a:solidFill>
                <a:latin typeface="Verdana" panose="020B0604030504040204" pitchFamily="34" charset="0"/>
                <a:ea typeface="Verdana" panose="020B0604030504040204" pitchFamily="34" charset="0"/>
              </a:rPr>
            </a:br>
            <a:r>
              <a:rPr lang="en-IN" sz="1200" dirty="0">
                <a:solidFill>
                  <a:srgbClr val="002060"/>
                </a:solidFill>
                <a:latin typeface="Verdana" panose="020B0604030504040204" pitchFamily="34" charset="0"/>
                <a:ea typeface="Verdana" panose="020B0604030504040204" pitchFamily="34" charset="0"/>
              </a:rPr>
              <a:t>  &lt;</a:t>
            </a:r>
            <a:r>
              <a:rPr lang="en-IN" sz="1200" dirty="0" err="1">
                <a:solidFill>
                  <a:srgbClr val="002060"/>
                </a:solidFill>
                <a:latin typeface="Verdana" panose="020B0604030504040204" pitchFamily="34" charset="0"/>
                <a:ea typeface="Verdana" panose="020B0604030504040204" pitchFamily="34" charset="0"/>
              </a:rPr>
              <a:t>ItemGroup</a:t>
            </a:r>
            <a:r>
              <a:rPr lang="en-IN" sz="1200" dirty="0">
                <a:solidFill>
                  <a:srgbClr val="002060"/>
                </a:solidFill>
                <a:latin typeface="Verdana" panose="020B0604030504040204" pitchFamily="34" charset="0"/>
                <a:ea typeface="Verdana" panose="020B0604030504040204" pitchFamily="34" charset="0"/>
              </a:rPr>
              <a:t>&gt;</a:t>
            </a:r>
          </a:p>
          <a:p>
            <a:r>
              <a:rPr lang="en-IN" sz="1200" dirty="0">
                <a:solidFill>
                  <a:srgbClr val="002060"/>
                </a:solidFill>
                <a:latin typeface="Verdana" panose="020B0604030504040204" pitchFamily="34" charset="0"/>
                <a:ea typeface="Verdana" panose="020B0604030504040204" pitchFamily="34" charset="0"/>
              </a:rPr>
              <a:t>    &lt;</a:t>
            </a:r>
            <a:r>
              <a:rPr lang="en-IN" sz="1200" dirty="0" err="1">
                <a:solidFill>
                  <a:srgbClr val="002060"/>
                </a:solidFill>
                <a:latin typeface="Verdana" panose="020B0604030504040204" pitchFamily="34" charset="0"/>
                <a:ea typeface="Verdana" panose="020B0604030504040204" pitchFamily="34" charset="0"/>
              </a:rPr>
              <a:t>PackageReference</a:t>
            </a:r>
            <a:r>
              <a:rPr lang="en-IN" sz="1200" dirty="0">
                <a:solidFill>
                  <a:srgbClr val="002060"/>
                </a:solidFill>
                <a:latin typeface="Verdana" panose="020B0604030504040204" pitchFamily="34" charset="0"/>
                <a:ea typeface="Verdana" panose="020B0604030504040204" pitchFamily="34" charset="0"/>
              </a:rPr>
              <a:t> Include="</a:t>
            </a:r>
            <a:r>
              <a:rPr lang="en-IN" sz="1200" dirty="0" err="1">
                <a:solidFill>
                  <a:srgbClr val="002060"/>
                </a:solidFill>
                <a:latin typeface="Verdana" panose="020B0604030504040204" pitchFamily="34" charset="0"/>
                <a:ea typeface="Verdana" panose="020B0604030504040204" pitchFamily="34" charset="0"/>
              </a:rPr>
              <a:t>Google.Protobuf</a:t>
            </a:r>
            <a:r>
              <a:rPr lang="en-IN" sz="1200" dirty="0">
                <a:solidFill>
                  <a:srgbClr val="002060"/>
                </a:solidFill>
                <a:latin typeface="Verdana" panose="020B0604030504040204" pitchFamily="34" charset="0"/>
                <a:ea typeface="Verdana" panose="020B0604030504040204" pitchFamily="34" charset="0"/>
              </a:rPr>
              <a:t>" Version="3.11.1" /&gt;</a:t>
            </a:r>
          </a:p>
          <a:p>
            <a:r>
              <a:rPr lang="en-IN" sz="1200" dirty="0">
                <a:solidFill>
                  <a:srgbClr val="002060"/>
                </a:solidFill>
                <a:latin typeface="Verdana" panose="020B0604030504040204" pitchFamily="34" charset="0"/>
                <a:ea typeface="Verdana" panose="020B0604030504040204" pitchFamily="34" charset="0"/>
              </a:rPr>
              <a:t>    &lt;</a:t>
            </a:r>
            <a:r>
              <a:rPr lang="en-IN" sz="1200" dirty="0" err="1">
                <a:solidFill>
                  <a:srgbClr val="002060"/>
                </a:solidFill>
                <a:latin typeface="Verdana" panose="020B0604030504040204" pitchFamily="34" charset="0"/>
                <a:ea typeface="Verdana" panose="020B0604030504040204" pitchFamily="34" charset="0"/>
              </a:rPr>
              <a:t>PackageReference</a:t>
            </a:r>
            <a:r>
              <a:rPr lang="en-IN" sz="1200" dirty="0">
                <a:solidFill>
                  <a:srgbClr val="002060"/>
                </a:solidFill>
                <a:latin typeface="Verdana" panose="020B0604030504040204" pitchFamily="34" charset="0"/>
                <a:ea typeface="Verdana" panose="020B0604030504040204" pitchFamily="34" charset="0"/>
              </a:rPr>
              <a:t> Include="</a:t>
            </a:r>
            <a:r>
              <a:rPr lang="en-IN" sz="1200" dirty="0" err="1">
                <a:solidFill>
                  <a:srgbClr val="002060"/>
                </a:solidFill>
                <a:latin typeface="Verdana" panose="020B0604030504040204" pitchFamily="34" charset="0"/>
                <a:ea typeface="Verdana" panose="020B0604030504040204" pitchFamily="34" charset="0"/>
              </a:rPr>
              <a:t>Grpc.Core</a:t>
            </a:r>
            <a:r>
              <a:rPr lang="en-IN" sz="1200" dirty="0">
                <a:solidFill>
                  <a:srgbClr val="002060"/>
                </a:solidFill>
                <a:latin typeface="Verdana" panose="020B0604030504040204" pitchFamily="34" charset="0"/>
                <a:ea typeface="Verdana" panose="020B0604030504040204" pitchFamily="34" charset="0"/>
              </a:rPr>
              <a:t>" Version="2.25.0" /&gt;</a:t>
            </a:r>
          </a:p>
          <a:p>
            <a:r>
              <a:rPr lang="en-IN" sz="1200" dirty="0">
                <a:solidFill>
                  <a:srgbClr val="002060"/>
                </a:solidFill>
                <a:latin typeface="Verdana" panose="020B0604030504040204" pitchFamily="34" charset="0"/>
                <a:ea typeface="Verdana" panose="020B0604030504040204" pitchFamily="34" charset="0"/>
              </a:rPr>
              <a:t>    &lt;</a:t>
            </a:r>
            <a:r>
              <a:rPr lang="en-IN" sz="1200" dirty="0" err="1">
                <a:solidFill>
                  <a:srgbClr val="002060"/>
                </a:solidFill>
                <a:latin typeface="Verdana" panose="020B0604030504040204" pitchFamily="34" charset="0"/>
                <a:ea typeface="Verdana" panose="020B0604030504040204" pitchFamily="34" charset="0"/>
              </a:rPr>
              <a:t>PackageReference</a:t>
            </a:r>
            <a:r>
              <a:rPr lang="en-IN" sz="1200" dirty="0">
                <a:solidFill>
                  <a:srgbClr val="002060"/>
                </a:solidFill>
                <a:latin typeface="Verdana" panose="020B0604030504040204" pitchFamily="34" charset="0"/>
                <a:ea typeface="Verdana" panose="020B0604030504040204" pitchFamily="34" charset="0"/>
              </a:rPr>
              <a:t> Include="</a:t>
            </a:r>
            <a:r>
              <a:rPr lang="en-IN" sz="1200" dirty="0" err="1">
                <a:solidFill>
                  <a:srgbClr val="002060"/>
                </a:solidFill>
                <a:latin typeface="Verdana" panose="020B0604030504040204" pitchFamily="34" charset="0"/>
                <a:ea typeface="Verdana" panose="020B0604030504040204" pitchFamily="34" charset="0"/>
              </a:rPr>
              <a:t>Grpc.Net.Client</a:t>
            </a:r>
            <a:r>
              <a:rPr lang="en-IN" sz="1200" dirty="0">
                <a:solidFill>
                  <a:srgbClr val="002060"/>
                </a:solidFill>
                <a:latin typeface="Verdana" panose="020B0604030504040204" pitchFamily="34" charset="0"/>
                <a:ea typeface="Verdana" panose="020B0604030504040204" pitchFamily="34" charset="0"/>
              </a:rPr>
              <a:t>" Version="2.26.0-pre1" /&gt;</a:t>
            </a:r>
          </a:p>
          <a:p>
            <a:r>
              <a:rPr lang="en-IN" sz="1200" dirty="0">
                <a:solidFill>
                  <a:srgbClr val="002060"/>
                </a:solidFill>
                <a:latin typeface="Verdana" panose="020B0604030504040204" pitchFamily="34" charset="0"/>
                <a:ea typeface="Verdana" panose="020B0604030504040204" pitchFamily="34" charset="0"/>
              </a:rPr>
              <a:t>    &lt;</a:t>
            </a:r>
            <a:r>
              <a:rPr lang="en-IN" sz="1200" dirty="0" err="1">
                <a:solidFill>
                  <a:srgbClr val="002060"/>
                </a:solidFill>
                <a:latin typeface="Verdana" panose="020B0604030504040204" pitchFamily="34" charset="0"/>
                <a:ea typeface="Verdana" panose="020B0604030504040204" pitchFamily="34" charset="0"/>
              </a:rPr>
              <a:t>PackageReference</a:t>
            </a:r>
            <a:r>
              <a:rPr lang="en-IN" sz="1200" dirty="0">
                <a:solidFill>
                  <a:srgbClr val="002060"/>
                </a:solidFill>
                <a:latin typeface="Verdana" panose="020B0604030504040204" pitchFamily="34" charset="0"/>
                <a:ea typeface="Verdana" panose="020B0604030504040204" pitchFamily="34" charset="0"/>
              </a:rPr>
              <a:t> Include="</a:t>
            </a:r>
            <a:r>
              <a:rPr lang="en-IN" sz="1200" dirty="0" err="1">
                <a:solidFill>
                  <a:srgbClr val="002060"/>
                </a:solidFill>
                <a:latin typeface="Verdana" panose="020B0604030504040204" pitchFamily="34" charset="0"/>
                <a:ea typeface="Verdana" panose="020B0604030504040204" pitchFamily="34" charset="0"/>
              </a:rPr>
              <a:t>Grpc.Tools</a:t>
            </a:r>
            <a:r>
              <a:rPr lang="en-IN" sz="1200" dirty="0">
                <a:solidFill>
                  <a:srgbClr val="002060"/>
                </a:solidFill>
                <a:latin typeface="Verdana" panose="020B0604030504040204" pitchFamily="34" charset="0"/>
                <a:ea typeface="Verdana" panose="020B0604030504040204" pitchFamily="34" charset="0"/>
              </a:rPr>
              <a:t>" Version="2.26.0-pre1"&gt;</a:t>
            </a:r>
          </a:p>
          <a:p>
            <a:r>
              <a:rPr lang="en-IN" sz="1200" dirty="0">
                <a:solidFill>
                  <a:srgbClr val="002060"/>
                </a:solidFill>
                <a:latin typeface="Verdana" panose="020B0604030504040204" pitchFamily="34" charset="0"/>
                <a:ea typeface="Verdana" panose="020B0604030504040204" pitchFamily="34" charset="0"/>
              </a:rPr>
              <a:t>      &lt;</a:t>
            </a:r>
            <a:r>
              <a:rPr lang="en-IN" sz="1200" dirty="0" err="1">
                <a:solidFill>
                  <a:srgbClr val="002060"/>
                </a:solidFill>
                <a:latin typeface="Verdana" panose="020B0604030504040204" pitchFamily="34" charset="0"/>
                <a:ea typeface="Verdana" panose="020B0604030504040204" pitchFamily="34" charset="0"/>
              </a:rPr>
              <a:t>PrivateAssets</a:t>
            </a:r>
            <a:r>
              <a:rPr lang="en-IN" sz="1200" dirty="0">
                <a:solidFill>
                  <a:srgbClr val="002060"/>
                </a:solidFill>
                <a:latin typeface="Verdana" panose="020B0604030504040204" pitchFamily="34" charset="0"/>
                <a:ea typeface="Verdana" panose="020B0604030504040204" pitchFamily="34" charset="0"/>
              </a:rPr>
              <a:t>&gt;all&lt;/</a:t>
            </a:r>
            <a:r>
              <a:rPr lang="en-IN" sz="1200" dirty="0" err="1">
                <a:solidFill>
                  <a:srgbClr val="002060"/>
                </a:solidFill>
                <a:latin typeface="Verdana" panose="020B0604030504040204" pitchFamily="34" charset="0"/>
                <a:ea typeface="Verdana" panose="020B0604030504040204" pitchFamily="34" charset="0"/>
              </a:rPr>
              <a:t>PrivateAssets</a:t>
            </a:r>
            <a:r>
              <a:rPr lang="en-IN" sz="1200" dirty="0">
                <a:solidFill>
                  <a:srgbClr val="002060"/>
                </a:solidFill>
                <a:latin typeface="Verdana" panose="020B0604030504040204" pitchFamily="34" charset="0"/>
                <a:ea typeface="Verdana" panose="020B0604030504040204" pitchFamily="34" charset="0"/>
              </a:rPr>
              <a:t>&gt;</a:t>
            </a:r>
          </a:p>
          <a:p>
            <a:r>
              <a:rPr lang="en-IN" sz="1200" dirty="0">
                <a:solidFill>
                  <a:srgbClr val="002060"/>
                </a:solidFill>
                <a:latin typeface="Verdana" panose="020B0604030504040204" pitchFamily="34" charset="0"/>
                <a:ea typeface="Verdana" panose="020B0604030504040204" pitchFamily="34" charset="0"/>
              </a:rPr>
              <a:t>      &lt;</a:t>
            </a:r>
            <a:r>
              <a:rPr lang="en-IN" sz="1200" dirty="0" err="1">
                <a:solidFill>
                  <a:srgbClr val="002060"/>
                </a:solidFill>
                <a:latin typeface="Verdana" panose="020B0604030504040204" pitchFamily="34" charset="0"/>
                <a:ea typeface="Verdana" panose="020B0604030504040204" pitchFamily="34" charset="0"/>
              </a:rPr>
              <a:t>IncludeAssets</a:t>
            </a:r>
            <a:r>
              <a:rPr lang="en-IN" sz="1200" dirty="0">
                <a:solidFill>
                  <a:srgbClr val="002060"/>
                </a:solidFill>
                <a:latin typeface="Verdana" panose="020B0604030504040204" pitchFamily="34" charset="0"/>
                <a:ea typeface="Verdana" panose="020B0604030504040204" pitchFamily="34" charset="0"/>
              </a:rPr>
              <a:t>&gt;runtime; build; native; </a:t>
            </a:r>
            <a:r>
              <a:rPr lang="en-IN" sz="1200" dirty="0" err="1">
                <a:solidFill>
                  <a:srgbClr val="002060"/>
                </a:solidFill>
                <a:latin typeface="Verdana" panose="020B0604030504040204" pitchFamily="34" charset="0"/>
                <a:ea typeface="Verdana" panose="020B0604030504040204" pitchFamily="34" charset="0"/>
              </a:rPr>
              <a:t>contentfiles</a:t>
            </a:r>
            <a:r>
              <a:rPr lang="en-IN" sz="1200" dirty="0">
                <a:solidFill>
                  <a:srgbClr val="002060"/>
                </a:solidFill>
                <a:latin typeface="Verdana" panose="020B0604030504040204" pitchFamily="34" charset="0"/>
                <a:ea typeface="Verdana" panose="020B0604030504040204" pitchFamily="34" charset="0"/>
              </a:rPr>
              <a:t>; </a:t>
            </a:r>
            <a:r>
              <a:rPr lang="en-IN" sz="1200" dirty="0" err="1">
                <a:solidFill>
                  <a:srgbClr val="002060"/>
                </a:solidFill>
                <a:latin typeface="Verdana" panose="020B0604030504040204" pitchFamily="34" charset="0"/>
                <a:ea typeface="Verdana" panose="020B0604030504040204" pitchFamily="34" charset="0"/>
              </a:rPr>
              <a:t>analyzers</a:t>
            </a:r>
            <a:r>
              <a:rPr lang="en-IN" sz="1200" dirty="0">
                <a:solidFill>
                  <a:srgbClr val="002060"/>
                </a:solidFill>
                <a:latin typeface="Verdana" panose="020B0604030504040204" pitchFamily="34" charset="0"/>
                <a:ea typeface="Verdana" panose="020B0604030504040204" pitchFamily="34" charset="0"/>
              </a:rPr>
              <a:t>; </a:t>
            </a:r>
            <a:r>
              <a:rPr lang="en-IN" sz="1200" dirty="0" err="1">
                <a:solidFill>
                  <a:srgbClr val="002060"/>
                </a:solidFill>
                <a:latin typeface="Verdana" panose="020B0604030504040204" pitchFamily="34" charset="0"/>
                <a:ea typeface="Verdana" panose="020B0604030504040204" pitchFamily="34" charset="0"/>
              </a:rPr>
              <a:t>buildtransitive</a:t>
            </a:r>
            <a:r>
              <a:rPr lang="en-IN" sz="1200" dirty="0">
                <a:solidFill>
                  <a:srgbClr val="002060"/>
                </a:solidFill>
                <a:latin typeface="Verdana" panose="020B0604030504040204" pitchFamily="34" charset="0"/>
                <a:ea typeface="Verdana" panose="020B0604030504040204" pitchFamily="34" charset="0"/>
              </a:rPr>
              <a:t>&lt;/</a:t>
            </a:r>
            <a:r>
              <a:rPr lang="en-IN" sz="1200" dirty="0" err="1">
                <a:solidFill>
                  <a:srgbClr val="002060"/>
                </a:solidFill>
                <a:latin typeface="Verdana" panose="020B0604030504040204" pitchFamily="34" charset="0"/>
                <a:ea typeface="Verdana" panose="020B0604030504040204" pitchFamily="34" charset="0"/>
              </a:rPr>
              <a:t>IncludeAssets</a:t>
            </a:r>
            <a:r>
              <a:rPr lang="en-IN" sz="1200" dirty="0">
                <a:solidFill>
                  <a:srgbClr val="002060"/>
                </a:solidFill>
                <a:latin typeface="Verdana" panose="020B0604030504040204" pitchFamily="34" charset="0"/>
                <a:ea typeface="Verdana" panose="020B0604030504040204" pitchFamily="34" charset="0"/>
              </a:rPr>
              <a:t>&gt;</a:t>
            </a:r>
          </a:p>
          <a:p>
            <a:r>
              <a:rPr lang="en-IN" sz="1200" dirty="0">
                <a:solidFill>
                  <a:srgbClr val="002060"/>
                </a:solidFill>
                <a:latin typeface="Verdana" panose="020B0604030504040204" pitchFamily="34" charset="0"/>
                <a:ea typeface="Verdana" panose="020B0604030504040204" pitchFamily="34" charset="0"/>
              </a:rPr>
              <a:t>    &lt;/</a:t>
            </a:r>
            <a:r>
              <a:rPr lang="en-IN" sz="1200" dirty="0" err="1">
                <a:solidFill>
                  <a:srgbClr val="002060"/>
                </a:solidFill>
                <a:latin typeface="Verdana" panose="020B0604030504040204" pitchFamily="34" charset="0"/>
                <a:ea typeface="Verdana" panose="020B0604030504040204" pitchFamily="34" charset="0"/>
              </a:rPr>
              <a:t>PackageReference</a:t>
            </a:r>
            <a:r>
              <a:rPr lang="en-IN" sz="1200" dirty="0">
                <a:solidFill>
                  <a:srgbClr val="002060"/>
                </a:solidFill>
                <a:latin typeface="Verdana" panose="020B0604030504040204" pitchFamily="34" charset="0"/>
                <a:ea typeface="Verdana" panose="020B0604030504040204" pitchFamily="34" charset="0"/>
              </a:rPr>
              <a:t>&gt;</a:t>
            </a:r>
          </a:p>
          <a:p>
            <a:r>
              <a:rPr lang="en-IN" sz="1200" dirty="0">
                <a:solidFill>
                  <a:srgbClr val="002060"/>
                </a:solidFill>
                <a:latin typeface="Verdana" panose="020B0604030504040204" pitchFamily="34" charset="0"/>
                <a:ea typeface="Verdana" panose="020B0604030504040204" pitchFamily="34" charset="0"/>
              </a:rPr>
              <a:t>  &lt;/</a:t>
            </a:r>
            <a:r>
              <a:rPr lang="en-IN" sz="1200" dirty="0" err="1">
                <a:solidFill>
                  <a:srgbClr val="002060"/>
                </a:solidFill>
                <a:latin typeface="Verdana" panose="020B0604030504040204" pitchFamily="34" charset="0"/>
                <a:ea typeface="Verdana" panose="020B0604030504040204" pitchFamily="34" charset="0"/>
              </a:rPr>
              <a:t>ItemGroup</a:t>
            </a:r>
            <a:r>
              <a:rPr lang="en-IN" sz="1200" dirty="0">
                <a:solidFill>
                  <a:srgbClr val="002060"/>
                </a:solidFill>
                <a:latin typeface="Verdana" panose="020B0604030504040204" pitchFamily="34" charset="0"/>
                <a:ea typeface="Verdana" panose="020B0604030504040204" pitchFamily="34" charset="0"/>
              </a:rPr>
              <a:t>&gt;</a:t>
            </a:r>
          </a:p>
          <a:p>
            <a:br>
              <a:rPr lang="en-IN" sz="1200" dirty="0">
                <a:solidFill>
                  <a:srgbClr val="002060"/>
                </a:solidFill>
                <a:latin typeface="Verdana" panose="020B0604030504040204" pitchFamily="34" charset="0"/>
                <a:ea typeface="Verdana" panose="020B0604030504040204" pitchFamily="34" charset="0"/>
              </a:rPr>
            </a:br>
            <a:r>
              <a:rPr lang="en-IN" sz="1200" dirty="0">
                <a:solidFill>
                  <a:srgbClr val="002060"/>
                </a:solidFill>
                <a:latin typeface="Verdana" panose="020B0604030504040204" pitchFamily="34" charset="0"/>
                <a:ea typeface="Verdana" panose="020B0604030504040204" pitchFamily="34" charset="0"/>
              </a:rPr>
              <a:t>  &lt;</a:t>
            </a:r>
            <a:r>
              <a:rPr lang="en-IN" sz="1200" dirty="0" err="1">
                <a:solidFill>
                  <a:srgbClr val="002060"/>
                </a:solidFill>
                <a:latin typeface="Verdana" panose="020B0604030504040204" pitchFamily="34" charset="0"/>
                <a:ea typeface="Verdana" panose="020B0604030504040204" pitchFamily="34" charset="0"/>
              </a:rPr>
              <a:t>ItemGroup</a:t>
            </a:r>
            <a:r>
              <a:rPr lang="en-IN" sz="1200" dirty="0">
                <a:solidFill>
                  <a:srgbClr val="002060"/>
                </a:solidFill>
                <a:latin typeface="Verdana" panose="020B0604030504040204" pitchFamily="34" charset="0"/>
                <a:ea typeface="Verdana" panose="020B0604030504040204" pitchFamily="34" charset="0"/>
              </a:rPr>
              <a:t>&gt;</a:t>
            </a:r>
          </a:p>
          <a:p>
            <a:r>
              <a:rPr lang="en-IN" sz="1200" dirty="0">
                <a:solidFill>
                  <a:srgbClr val="002060"/>
                </a:solidFill>
                <a:latin typeface="Verdana" panose="020B0604030504040204" pitchFamily="34" charset="0"/>
                <a:ea typeface="Verdana" panose="020B0604030504040204" pitchFamily="34" charset="0"/>
              </a:rPr>
              <a:t>    &lt;</a:t>
            </a:r>
            <a:r>
              <a:rPr lang="en-IN" sz="1200" dirty="0" err="1">
                <a:solidFill>
                  <a:srgbClr val="002060"/>
                </a:solidFill>
                <a:latin typeface="Verdana" panose="020B0604030504040204" pitchFamily="34" charset="0"/>
                <a:ea typeface="Verdana" panose="020B0604030504040204" pitchFamily="34" charset="0"/>
              </a:rPr>
              <a:t>Protobuf</a:t>
            </a:r>
            <a:r>
              <a:rPr lang="en-IN" sz="1200" dirty="0">
                <a:solidFill>
                  <a:srgbClr val="002060"/>
                </a:solidFill>
                <a:latin typeface="Verdana" panose="020B0604030504040204" pitchFamily="34" charset="0"/>
                <a:ea typeface="Verdana" panose="020B0604030504040204" pitchFamily="34" charset="0"/>
              </a:rPr>
              <a:t> Include="Protos\</a:t>
            </a:r>
            <a:r>
              <a:rPr lang="en-IN" sz="1200" dirty="0" err="1">
                <a:solidFill>
                  <a:srgbClr val="002060"/>
                </a:solidFill>
                <a:latin typeface="Verdana" panose="020B0604030504040204" pitchFamily="34" charset="0"/>
                <a:ea typeface="Verdana" panose="020B0604030504040204" pitchFamily="34" charset="0"/>
              </a:rPr>
              <a:t>greet.proto</a:t>
            </a:r>
            <a:r>
              <a:rPr lang="en-IN" sz="1200" dirty="0">
                <a:solidFill>
                  <a:srgbClr val="002060"/>
                </a:solidFill>
                <a:latin typeface="Verdana" panose="020B0604030504040204" pitchFamily="34" charset="0"/>
                <a:ea typeface="Verdana" panose="020B0604030504040204" pitchFamily="34" charset="0"/>
              </a:rPr>
              <a:t>" </a:t>
            </a:r>
            <a:r>
              <a:rPr lang="en-IN" sz="1200" dirty="0" err="1">
                <a:solidFill>
                  <a:srgbClr val="002060"/>
                </a:solidFill>
                <a:latin typeface="Verdana" panose="020B0604030504040204" pitchFamily="34" charset="0"/>
                <a:ea typeface="Verdana" panose="020B0604030504040204" pitchFamily="34" charset="0"/>
              </a:rPr>
              <a:t>GrpcServices</a:t>
            </a:r>
            <a:r>
              <a:rPr lang="en-IN" sz="1200" dirty="0">
                <a:solidFill>
                  <a:srgbClr val="002060"/>
                </a:solidFill>
                <a:latin typeface="Verdana" panose="020B0604030504040204" pitchFamily="34" charset="0"/>
                <a:ea typeface="Verdana" panose="020B0604030504040204" pitchFamily="34" charset="0"/>
              </a:rPr>
              <a:t>="Client" /&gt;</a:t>
            </a:r>
          </a:p>
          <a:p>
            <a:r>
              <a:rPr lang="en-IN" sz="1200" dirty="0">
                <a:solidFill>
                  <a:srgbClr val="002060"/>
                </a:solidFill>
                <a:latin typeface="Verdana" panose="020B0604030504040204" pitchFamily="34" charset="0"/>
                <a:ea typeface="Verdana" panose="020B0604030504040204" pitchFamily="34" charset="0"/>
              </a:rPr>
              <a:t>  &lt;/</a:t>
            </a:r>
            <a:r>
              <a:rPr lang="en-IN" sz="1200" dirty="0" err="1">
                <a:solidFill>
                  <a:srgbClr val="002060"/>
                </a:solidFill>
                <a:latin typeface="Verdana" panose="020B0604030504040204" pitchFamily="34" charset="0"/>
                <a:ea typeface="Verdana" panose="020B0604030504040204" pitchFamily="34" charset="0"/>
              </a:rPr>
              <a:t>ItemGroup</a:t>
            </a:r>
            <a:r>
              <a:rPr lang="en-IN" sz="1200" dirty="0">
                <a:solidFill>
                  <a:srgbClr val="002060"/>
                </a:solidFill>
                <a:latin typeface="Verdana" panose="020B0604030504040204" pitchFamily="34" charset="0"/>
                <a:ea typeface="Verdana" panose="020B0604030504040204" pitchFamily="34" charset="0"/>
              </a:rPr>
              <a:t>&gt;</a:t>
            </a:r>
          </a:p>
          <a:p>
            <a:br>
              <a:rPr lang="en-IN" sz="1200" dirty="0">
                <a:solidFill>
                  <a:srgbClr val="002060"/>
                </a:solidFill>
                <a:latin typeface="Verdana" panose="020B0604030504040204" pitchFamily="34" charset="0"/>
                <a:ea typeface="Verdana" panose="020B0604030504040204" pitchFamily="34" charset="0"/>
              </a:rPr>
            </a:br>
            <a:r>
              <a:rPr lang="en-IN" sz="1200" u="sng" dirty="0">
                <a:solidFill>
                  <a:srgbClr val="002060"/>
                </a:solidFill>
                <a:latin typeface="Verdana" panose="020B0604030504040204" pitchFamily="34" charset="0"/>
                <a:ea typeface="Verdana" panose="020B0604030504040204" pitchFamily="34" charset="0"/>
              </a:rPr>
              <a:t>Step 3:</a:t>
            </a:r>
          </a:p>
          <a:p>
            <a:r>
              <a:rPr lang="en-IN" sz="1200" dirty="0">
                <a:solidFill>
                  <a:srgbClr val="002060"/>
                </a:solidFill>
                <a:latin typeface="Verdana" panose="020B0604030504040204" pitchFamily="34" charset="0"/>
                <a:ea typeface="Verdana" panose="020B0604030504040204" pitchFamily="34" charset="0"/>
              </a:rPr>
              <a:t>using var channel = </a:t>
            </a:r>
            <a:r>
              <a:rPr lang="en-IN" sz="1200" dirty="0" err="1">
                <a:solidFill>
                  <a:srgbClr val="002060"/>
                </a:solidFill>
                <a:latin typeface="Verdana" panose="020B0604030504040204" pitchFamily="34" charset="0"/>
                <a:ea typeface="Verdana" panose="020B0604030504040204" pitchFamily="34" charset="0"/>
              </a:rPr>
              <a:t>GrpcChannel.ForAddress</a:t>
            </a:r>
            <a:r>
              <a:rPr lang="en-IN" sz="1200" dirty="0">
                <a:solidFill>
                  <a:srgbClr val="002060"/>
                </a:solidFill>
                <a:latin typeface="Verdana" panose="020B0604030504040204" pitchFamily="34" charset="0"/>
                <a:ea typeface="Verdana" panose="020B0604030504040204" pitchFamily="34" charset="0"/>
              </a:rPr>
              <a:t>("https://localhost:5001");</a:t>
            </a:r>
          </a:p>
          <a:p>
            <a:r>
              <a:rPr lang="en-IN" sz="1200" dirty="0">
                <a:solidFill>
                  <a:srgbClr val="002060"/>
                </a:solidFill>
                <a:latin typeface="Verdana" panose="020B0604030504040204" pitchFamily="34" charset="0"/>
                <a:ea typeface="Verdana" panose="020B0604030504040204" pitchFamily="34" charset="0"/>
              </a:rPr>
              <a:t>var client =  new </a:t>
            </a:r>
            <a:r>
              <a:rPr lang="en-IN" sz="1200" dirty="0" err="1">
                <a:solidFill>
                  <a:srgbClr val="002060"/>
                </a:solidFill>
                <a:latin typeface="Verdana" panose="020B0604030504040204" pitchFamily="34" charset="0"/>
                <a:ea typeface="Verdana" panose="020B0604030504040204" pitchFamily="34" charset="0"/>
              </a:rPr>
              <a:t>Greeter.GreeterClient</a:t>
            </a:r>
            <a:r>
              <a:rPr lang="en-IN" sz="1200" dirty="0">
                <a:solidFill>
                  <a:srgbClr val="002060"/>
                </a:solidFill>
                <a:latin typeface="Verdana" panose="020B0604030504040204" pitchFamily="34" charset="0"/>
                <a:ea typeface="Verdana" panose="020B0604030504040204" pitchFamily="34" charset="0"/>
              </a:rPr>
              <a:t>(channel);</a:t>
            </a:r>
          </a:p>
          <a:p>
            <a:r>
              <a:rPr lang="en-IN" sz="1200" dirty="0">
                <a:solidFill>
                  <a:srgbClr val="002060"/>
                </a:solidFill>
                <a:latin typeface="Verdana" panose="020B0604030504040204" pitchFamily="34" charset="0"/>
                <a:ea typeface="Verdana" panose="020B0604030504040204" pitchFamily="34" charset="0"/>
              </a:rPr>
              <a:t>var reply = await </a:t>
            </a:r>
            <a:r>
              <a:rPr lang="en-IN" sz="1200" dirty="0" err="1">
                <a:solidFill>
                  <a:srgbClr val="002060"/>
                </a:solidFill>
                <a:latin typeface="Verdana" panose="020B0604030504040204" pitchFamily="34" charset="0"/>
                <a:ea typeface="Verdana" panose="020B0604030504040204" pitchFamily="34" charset="0"/>
              </a:rPr>
              <a:t>client.SayHelloAsync</a:t>
            </a:r>
            <a:r>
              <a:rPr lang="en-IN" sz="1200" dirty="0">
                <a:solidFill>
                  <a:srgbClr val="002060"/>
                </a:solidFill>
                <a:latin typeface="Verdana" panose="020B0604030504040204" pitchFamily="34" charset="0"/>
                <a:ea typeface="Verdana" panose="020B0604030504040204" pitchFamily="34" charset="0"/>
              </a:rPr>
              <a:t>(</a:t>
            </a:r>
          </a:p>
          <a:p>
            <a:r>
              <a:rPr lang="en-IN" sz="1200" dirty="0">
                <a:solidFill>
                  <a:srgbClr val="002060"/>
                </a:solidFill>
                <a:latin typeface="Verdana" panose="020B0604030504040204" pitchFamily="34" charset="0"/>
                <a:ea typeface="Verdana" panose="020B0604030504040204" pitchFamily="34" charset="0"/>
              </a:rPr>
              <a:t>new </a:t>
            </a:r>
            <a:r>
              <a:rPr lang="en-IN" sz="1200" dirty="0" err="1">
                <a:solidFill>
                  <a:srgbClr val="002060"/>
                </a:solidFill>
                <a:latin typeface="Verdana" panose="020B0604030504040204" pitchFamily="34" charset="0"/>
                <a:ea typeface="Verdana" panose="020B0604030504040204" pitchFamily="34" charset="0"/>
              </a:rPr>
              <a:t>HelloRequest</a:t>
            </a:r>
            <a:r>
              <a:rPr lang="en-IN" sz="1200" dirty="0">
                <a:solidFill>
                  <a:srgbClr val="002060"/>
                </a:solidFill>
                <a:latin typeface="Verdana" panose="020B0604030504040204" pitchFamily="34" charset="0"/>
                <a:ea typeface="Verdana" panose="020B0604030504040204" pitchFamily="34" charset="0"/>
              </a:rPr>
              <a:t> { Name = "</a:t>
            </a:r>
            <a:r>
              <a:rPr lang="en-IN" sz="1200" dirty="0" err="1">
                <a:solidFill>
                  <a:srgbClr val="002060"/>
                </a:solidFill>
                <a:latin typeface="Verdana" panose="020B0604030504040204" pitchFamily="34" charset="0"/>
                <a:ea typeface="Verdana" panose="020B0604030504040204" pitchFamily="34" charset="0"/>
              </a:rPr>
              <a:t>GreeterClient</a:t>
            </a:r>
            <a:r>
              <a:rPr lang="en-IN" sz="1200" dirty="0">
                <a:solidFill>
                  <a:srgbClr val="002060"/>
                </a:solidFill>
                <a:latin typeface="Verdana" panose="020B0604030504040204" pitchFamily="34" charset="0"/>
                <a:ea typeface="Verdana" panose="020B0604030504040204" pitchFamily="34" charset="0"/>
              </a:rPr>
              <a:t>" });</a:t>
            </a:r>
          </a:p>
          <a:p>
            <a:r>
              <a:rPr lang="en-IN" dirty="0"/>
              <a:t> </a:t>
            </a:r>
            <a:r>
              <a:rPr lang="en-IN" sz="1200" dirty="0">
                <a:solidFill>
                  <a:srgbClr val="002060"/>
                </a:solidFill>
                <a:latin typeface="Verdana" panose="020B0604030504040204" pitchFamily="34" charset="0"/>
                <a:ea typeface="Verdana" panose="020B0604030504040204" pitchFamily="34" charset="0"/>
              </a:rPr>
              <a:t>                             </a:t>
            </a:r>
          </a:p>
          <a:p>
            <a:r>
              <a:rPr lang="en-IN" sz="1200" dirty="0" err="1">
                <a:solidFill>
                  <a:srgbClr val="002060"/>
                </a:solidFill>
                <a:latin typeface="Verdana" panose="020B0604030504040204" pitchFamily="34" charset="0"/>
                <a:ea typeface="Verdana" panose="020B0604030504040204" pitchFamily="34" charset="0"/>
              </a:rPr>
              <a:t>Console.WriteLine</a:t>
            </a:r>
            <a:r>
              <a:rPr lang="en-IN" sz="1200" dirty="0">
                <a:solidFill>
                  <a:srgbClr val="002060"/>
                </a:solidFill>
                <a:latin typeface="Verdana" panose="020B0604030504040204" pitchFamily="34" charset="0"/>
                <a:ea typeface="Verdana" panose="020B0604030504040204" pitchFamily="34" charset="0"/>
              </a:rPr>
              <a:t>("Greeting: " + </a:t>
            </a:r>
            <a:r>
              <a:rPr lang="en-IN" sz="1200" dirty="0" err="1">
                <a:solidFill>
                  <a:srgbClr val="002060"/>
                </a:solidFill>
                <a:latin typeface="Verdana" panose="020B0604030504040204" pitchFamily="34" charset="0"/>
                <a:ea typeface="Verdana" panose="020B0604030504040204" pitchFamily="34" charset="0"/>
              </a:rPr>
              <a:t>reply.Message</a:t>
            </a:r>
            <a:r>
              <a:rPr lang="en-IN" sz="1200" dirty="0">
                <a:solidFill>
                  <a:srgbClr val="002060"/>
                </a:solidFill>
                <a:latin typeface="Verdana" panose="020B0604030504040204" pitchFamily="34" charset="0"/>
                <a:ea typeface="Verdana" panose="020B0604030504040204" pitchFamily="34" charset="0"/>
              </a:rPr>
              <a:t>);</a:t>
            </a:r>
          </a:p>
          <a:p>
            <a:r>
              <a:rPr lang="en-IN" sz="1200" dirty="0" err="1">
                <a:solidFill>
                  <a:srgbClr val="002060"/>
                </a:solidFill>
                <a:latin typeface="Verdana" panose="020B0604030504040204" pitchFamily="34" charset="0"/>
                <a:ea typeface="Verdana" panose="020B0604030504040204" pitchFamily="34" charset="0"/>
              </a:rPr>
              <a:t>Console.WriteLine</a:t>
            </a:r>
            <a:r>
              <a:rPr lang="en-IN" sz="1200" dirty="0">
                <a:solidFill>
                  <a:srgbClr val="002060"/>
                </a:solidFill>
                <a:latin typeface="Verdana" panose="020B0604030504040204" pitchFamily="34" charset="0"/>
                <a:ea typeface="Verdana" panose="020B0604030504040204" pitchFamily="34" charset="0"/>
              </a:rPr>
              <a:t>("Press any key to exit...");</a:t>
            </a:r>
          </a:p>
          <a:p>
            <a:r>
              <a:rPr lang="en-IN" sz="1200" dirty="0" err="1">
                <a:solidFill>
                  <a:srgbClr val="002060"/>
                </a:solidFill>
                <a:latin typeface="Verdana" panose="020B0604030504040204" pitchFamily="34" charset="0"/>
                <a:ea typeface="Verdana" panose="020B0604030504040204" pitchFamily="34" charset="0"/>
              </a:rPr>
              <a:t>Console.ReadKey</a:t>
            </a:r>
            <a:r>
              <a:rPr lang="en-IN" sz="1200" dirty="0">
                <a:solidFill>
                  <a:srgbClr val="002060"/>
                </a:solidFill>
                <a:latin typeface="Verdana" panose="020B0604030504040204" pitchFamily="34" charset="0"/>
                <a:ea typeface="Verdana" panose="020B0604030504040204" pitchFamily="34" charset="0"/>
              </a:rPr>
              <a:t>();</a:t>
            </a:r>
          </a:p>
          <a:p>
            <a:pPr>
              <a:lnSpc>
                <a:spcPct val="150000"/>
              </a:lnSpc>
            </a:pPr>
            <a:endParaRPr lang="en-US" sz="1200"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The Tech Platform</a:t>
            </a:r>
          </a:p>
        </p:txBody>
      </p:sp>
    </p:spTree>
    <p:extLst>
      <p:ext uri="{BB962C8B-B14F-4D97-AF65-F5344CB8AC3E}">
        <p14:creationId xmlns:p14="http://schemas.microsoft.com/office/powerpoint/2010/main" val="18200258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Creating Hello World gRPC Client</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10-Oct-2020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14</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The Tech Platform</a:t>
            </a:r>
          </a:p>
        </p:txBody>
      </p:sp>
      <p:sp>
        <p:nvSpPr>
          <p:cNvPr id="11" name="Rectangle 10">
            <a:extLst>
              <a:ext uri="{FF2B5EF4-FFF2-40B4-BE49-F238E27FC236}">
                <a16:creationId xmlns:a16="http://schemas.microsoft.com/office/drawing/2014/main" id="{F60D9B38-5067-4841-9B4A-CE7786A2CB4A}"/>
              </a:ext>
            </a:extLst>
          </p:cNvPr>
          <p:cNvSpPr/>
          <p:nvPr/>
        </p:nvSpPr>
        <p:spPr>
          <a:xfrm>
            <a:off x="1575263" y="588106"/>
            <a:ext cx="9005991" cy="5236690"/>
          </a:xfrm>
          <a:prstGeom prst="rect">
            <a:avLst/>
          </a:prstGeom>
          <a:noFill/>
        </p:spPr>
        <p:txBody>
          <a:bodyPr wrap="none" lIns="91440" tIns="45720" rIns="91440" bIns="45720">
            <a:spAutoFit/>
          </a:bodyPr>
          <a:lstStyle/>
          <a:p>
            <a:pPr algn="ctr"/>
            <a:r>
              <a:rPr lang="en-US" sz="88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Demo</a:t>
            </a:r>
          </a:p>
          <a:p>
            <a:pPr marL="1371600" indent="-1371600" algn="ctr">
              <a:buAutoNum type="arabicPeriod"/>
            </a:pPr>
            <a:endParaRPr lang="en-US" sz="40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endParaRPr>
          </a:p>
          <a:p>
            <a:pPr algn="ctr">
              <a:lnSpc>
                <a:spcPct val="150000"/>
              </a:lnSpc>
            </a:pPr>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Creating gRPC Client</a:t>
            </a:r>
          </a:p>
          <a:p>
            <a:pPr algn="ctr">
              <a:lnSpc>
                <a:spcPct val="150000"/>
              </a:lnSpc>
            </a:pPr>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and communicating with </a:t>
            </a:r>
          </a:p>
          <a:p>
            <a:pPr algn="ctr">
              <a:lnSpc>
                <a:spcPct val="150000"/>
              </a:lnSpc>
            </a:pPr>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gRPC Server</a:t>
            </a:r>
          </a:p>
        </p:txBody>
      </p:sp>
    </p:spTree>
    <p:extLst>
      <p:ext uri="{BB962C8B-B14F-4D97-AF65-F5344CB8AC3E}">
        <p14:creationId xmlns:p14="http://schemas.microsoft.com/office/powerpoint/2010/main" val="18719154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Setting up the Data Store</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10-Oct-2020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15</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The Tech Platform</a:t>
            </a:r>
          </a:p>
        </p:txBody>
      </p:sp>
      <p:pic>
        <p:nvPicPr>
          <p:cNvPr id="2" name="Picture 1">
            <a:extLst>
              <a:ext uri="{FF2B5EF4-FFF2-40B4-BE49-F238E27FC236}">
                <a16:creationId xmlns:a16="http://schemas.microsoft.com/office/drawing/2014/main" id="{452E9560-EC7E-400C-B29B-06B8588C7811}"/>
              </a:ext>
            </a:extLst>
          </p:cNvPr>
          <p:cNvPicPr>
            <a:picLocks noChangeAspect="1"/>
          </p:cNvPicPr>
          <p:nvPr/>
        </p:nvPicPr>
        <p:blipFill>
          <a:blip r:embed="rId2"/>
          <a:stretch>
            <a:fillRect/>
          </a:stretch>
        </p:blipFill>
        <p:spPr>
          <a:xfrm>
            <a:off x="3027284" y="588086"/>
            <a:ext cx="9093693" cy="5697304"/>
          </a:xfrm>
          <a:prstGeom prst="rect">
            <a:avLst/>
          </a:prstGeom>
          <a:ln>
            <a:solidFill>
              <a:schemeClr val="accent1"/>
            </a:solidFill>
          </a:ln>
        </p:spPr>
      </p:pic>
      <p:pic>
        <p:nvPicPr>
          <p:cNvPr id="3" name="Picture 2">
            <a:extLst>
              <a:ext uri="{FF2B5EF4-FFF2-40B4-BE49-F238E27FC236}">
                <a16:creationId xmlns:a16="http://schemas.microsoft.com/office/drawing/2014/main" id="{ED0F33C9-AB69-44E9-BB93-188CC1D9BC20}"/>
              </a:ext>
            </a:extLst>
          </p:cNvPr>
          <p:cNvPicPr>
            <a:picLocks noChangeAspect="1"/>
          </p:cNvPicPr>
          <p:nvPr/>
        </p:nvPicPr>
        <p:blipFill>
          <a:blip r:embed="rId3"/>
          <a:stretch>
            <a:fillRect/>
          </a:stretch>
        </p:blipFill>
        <p:spPr>
          <a:xfrm>
            <a:off x="71023" y="600075"/>
            <a:ext cx="2895600" cy="2828925"/>
          </a:xfrm>
          <a:prstGeom prst="rect">
            <a:avLst/>
          </a:prstGeom>
          <a:ln>
            <a:solidFill>
              <a:schemeClr val="accent1"/>
            </a:solidFill>
          </a:ln>
        </p:spPr>
      </p:pic>
    </p:spTree>
    <p:extLst>
      <p:ext uri="{BB962C8B-B14F-4D97-AF65-F5344CB8AC3E}">
        <p14:creationId xmlns:p14="http://schemas.microsoft.com/office/powerpoint/2010/main" val="17491324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Setting up the Data Store</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10-Oct-2020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16</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The Tech Platform</a:t>
            </a:r>
          </a:p>
        </p:txBody>
      </p:sp>
      <p:sp>
        <p:nvSpPr>
          <p:cNvPr id="11" name="Rectangle 10">
            <a:extLst>
              <a:ext uri="{FF2B5EF4-FFF2-40B4-BE49-F238E27FC236}">
                <a16:creationId xmlns:a16="http://schemas.microsoft.com/office/drawing/2014/main" id="{F60D9B38-5067-4841-9B4A-CE7786A2CB4A}"/>
              </a:ext>
            </a:extLst>
          </p:cNvPr>
          <p:cNvSpPr/>
          <p:nvPr/>
        </p:nvSpPr>
        <p:spPr>
          <a:xfrm>
            <a:off x="2056167" y="588106"/>
            <a:ext cx="8044190" cy="5236690"/>
          </a:xfrm>
          <a:prstGeom prst="rect">
            <a:avLst/>
          </a:prstGeom>
          <a:noFill/>
        </p:spPr>
        <p:txBody>
          <a:bodyPr wrap="none" lIns="91440" tIns="45720" rIns="91440" bIns="45720">
            <a:spAutoFit/>
          </a:bodyPr>
          <a:lstStyle/>
          <a:p>
            <a:pPr algn="ctr"/>
            <a:r>
              <a:rPr lang="en-US" sz="88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Demo</a:t>
            </a:r>
          </a:p>
          <a:p>
            <a:pPr marL="1371600" indent="-1371600" algn="ctr">
              <a:buAutoNum type="arabicPeriod"/>
            </a:pPr>
            <a:endParaRPr lang="en-US" sz="40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endParaRPr>
          </a:p>
          <a:p>
            <a:pPr algn="ctr">
              <a:lnSpc>
                <a:spcPct val="150000"/>
              </a:lnSpc>
            </a:pPr>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Creating SQL database</a:t>
            </a:r>
          </a:p>
          <a:p>
            <a:pPr algn="ctr">
              <a:lnSpc>
                <a:spcPct val="150000"/>
              </a:lnSpc>
            </a:pPr>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and tables using </a:t>
            </a:r>
          </a:p>
          <a:p>
            <a:pPr algn="ctr">
              <a:lnSpc>
                <a:spcPct val="150000"/>
              </a:lnSpc>
            </a:pPr>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Azure Data Studio</a:t>
            </a:r>
          </a:p>
        </p:txBody>
      </p:sp>
    </p:spTree>
    <p:extLst>
      <p:ext uri="{BB962C8B-B14F-4D97-AF65-F5344CB8AC3E}">
        <p14:creationId xmlns:p14="http://schemas.microsoft.com/office/powerpoint/2010/main" val="13882907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Creating gRPC Service to store data into SQL Server</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10-Oct-2020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17</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The Tech Platform</a:t>
            </a:r>
          </a:p>
        </p:txBody>
      </p:sp>
      <p:pic>
        <p:nvPicPr>
          <p:cNvPr id="11" name="Picture 10">
            <a:extLst>
              <a:ext uri="{FF2B5EF4-FFF2-40B4-BE49-F238E27FC236}">
                <a16:creationId xmlns:a16="http://schemas.microsoft.com/office/drawing/2014/main" id="{376BF484-4098-4972-AB33-293847D5EFD9}"/>
              </a:ext>
            </a:extLst>
          </p:cNvPr>
          <p:cNvPicPr>
            <a:picLocks noChangeAspect="1"/>
          </p:cNvPicPr>
          <p:nvPr/>
        </p:nvPicPr>
        <p:blipFill>
          <a:blip r:embed="rId2"/>
          <a:stretch>
            <a:fillRect/>
          </a:stretch>
        </p:blipFill>
        <p:spPr>
          <a:xfrm>
            <a:off x="71750" y="801657"/>
            <a:ext cx="12058103" cy="5254686"/>
          </a:xfrm>
          <a:prstGeom prst="rect">
            <a:avLst/>
          </a:prstGeom>
          <a:ln>
            <a:solidFill>
              <a:schemeClr val="accent1"/>
            </a:solidFill>
          </a:ln>
        </p:spPr>
      </p:pic>
    </p:spTree>
    <p:extLst>
      <p:ext uri="{BB962C8B-B14F-4D97-AF65-F5344CB8AC3E}">
        <p14:creationId xmlns:p14="http://schemas.microsoft.com/office/powerpoint/2010/main" val="42943328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Creating gRPC Service to store data into SQL Server</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10-Oct-2020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18</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The Tech Platform</a:t>
            </a:r>
          </a:p>
        </p:txBody>
      </p:sp>
      <p:sp>
        <p:nvSpPr>
          <p:cNvPr id="11" name="Rectangle 10">
            <a:extLst>
              <a:ext uri="{FF2B5EF4-FFF2-40B4-BE49-F238E27FC236}">
                <a16:creationId xmlns:a16="http://schemas.microsoft.com/office/drawing/2014/main" id="{F60D9B38-5067-4841-9B4A-CE7786A2CB4A}"/>
              </a:ext>
            </a:extLst>
          </p:cNvPr>
          <p:cNvSpPr/>
          <p:nvPr/>
        </p:nvSpPr>
        <p:spPr>
          <a:xfrm>
            <a:off x="2137919" y="588106"/>
            <a:ext cx="7880684" cy="5236690"/>
          </a:xfrm>
          <a:prstGeom prst="rect">
            <a:avLst/>
          </a:prstGeom>
          <a:noFill/>
        </p:spPr>
        <p:txBody>
          <a:bodyPr wrap="none" lIns="91440" tIns="45720" rIns="91440" bIns="45720">
            <a:spAutoFit/>
          </a:bodyPr>
          <a:lstStyle/>
          <a:p>
            <a:pPr algn="ctr"/>
            <a:r>
              <a:rPr lang="en-US" sz="88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Demo</a:t>
            </a:r>
          </a:p>
          <a:p>
            <a:pPr marL="1371600" indent="-1371600" algn="ctr">
              <a:buAutoNum type="arabicPeriod"/>
            </a:pPr>
            <a:endParaRPr lang="en-US" sz="40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endParaRPr>
          </a:p>
          <a:p>
            <a:pPr algn="ctr">
              <a:lnSpc>
                <a:spcPct val="150000"/>
              </a:lnSpc>
            </a:pPr>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Creating gRPC Service</a:t>
            </a:r>
          </a:p>
          <a:p>
            <a:pPr algn="ctr">
              <a:lnSpc>
                <a:spcPct val="150000"/>
              </a:lnSpc>
            </a:pPr>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to stored data</a:t>
            </a:r>
          </a:p>
          <a:p>
            <a:pPr algn="ctr">
              <a:lnSpc>
                <a:spcPct val="150000"/>
              </a:lnSpc>
            </a:pPr>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into SQL Server</a:t>
            </a:r>
          </a:p>
        </p:txBody>
      </p:sp>
    </p:spTree>
    <p:extLst>
      <p:ext uri="{BB962C8B-B14F-4D97-AF65-F5344CB8AC3E}">
        <p14:creationId xmlns:p14="http://schemas.microsoft.com/office/powerpoint/2010/main" val="5290716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Creating gRPC Client to pass data gRPC Server</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10-Oct-2020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19</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The Tech Platform</a:t>
            </a:r>
          </a:p>
        </p:txBody>
      </p:sp>
      <p:pic>
        <p:nvPicPr>
          <p:cNvPr id="3" name="Picture 2">
            <a:extLst>
              <a:ext uri="{FF2B5EF4-FFF2-40B4-BE49-F238E27FC236}">
                <a16:creationId xmlns:a16="http://schemas.microsoft.com/office/drawing/2014/main" id="{78694EB3-B4AD-4725-A274-E2C3BF42BC1C}"/>
              </a:ext>
            </a:extLst>
          </p:cNvPr>
          <p:cNvPicPr>
            <a:picLocks noChangeAspect="1"/>
          </p:cNvPicPr>
          <p:nvPr/>
        </p:nvPicPr>
        <p:blipFill>
          <a:blip r:embed="rId2"/>
          <a:stretch>
            <a:fillRect/>
          </a:stretch>
        </p:blipFill>
        <p:spPr>
          <a:xfrm>
            <a:off x="137185" y="876300"/>
            <a:ext cx="11909813" cy="5105400"/>
          </a:xfrm>
          <a:prstGeom prst="rect">
            <a:avLst/>
          </a:prstGeom>
          <a:ln>
            <a:solidFill>
              <a:schemeClr val="accent1"/>
            </a:solidFill>
          </a:ln>
        </p:spPr>
      </p:pic>
    </p:spTree>
    <p:extLst>
      <p:ext uri="{BB962C8B-B14F-4D97-AF65-F5344CB8AC3E}">
        <p14:creationId xmlns:p14="http://schemas.microsoft.com/office/powerpoint/2010/main" val="570480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Information</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10-Oct-2020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2</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The Tech Platform</a:t>
            </a:r>
          </a:p>
        </p:txBody>
      </p:sp>
      <p:sp>
        <p:nvSpPr>
          <p:cNvPr id="10" name="TextBox 9">
            <a:extLst>
              <a:ext uri="{FF2B5EF4-FFF2-40B4-BE49-F238E27FC236}">
                <a16:creationId xmlns:a16="http://schemas.microsoft.com/office/drawing/2014/main" id="{19953791-0C49-4113-A95A-639979BFF9A6}"/>
              </a:ext>
            </a:extLst>
          </p:cNvPr>
          <p:cNvSpPr txBox="1"/>
          <p:nvPr/>
        </p:nvSpPr>
        <p:spPr>
          <a:xfrm>
            <a:off x="80629" y="557824"/>
            <a:ext cx="12037390" cy="3723392"/>
          </a:xfrm>
          <a:prstGeom prst="rect">
            <a:avLst/>
          </a:prstGeom>
          <a:noFill/>
        </p:spPr>
        <p:txBody>
          <a:bodyPr wrap="square" rtlCol="0">
            <a:spAutoFit/>
          </a:bodyPr>
          <a:lstStyle/>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Today is session 1.</a:t>
            </a:r>
          </a:p>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All the sessions will be hands on.</a:t>
            </a:r>
          </a:p>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Sessions will be two per week.</a:t>
            </a:r>
          </a:p>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a:t>
            </a:r>
            <a:r>
              <a:rPr lang="en-US" sz="2000" dirty="0">
                <a:solidFill>
                  <a:srgbClr val="0070C0"/>
                </a:solidFill>
                <a:latin typeface="Verdana" panose="020B0604030504040204" pitchFamily="34" charset="0"/>
                <a:ea typeface="Verdana" panose="020B0604030504040204" pitchFamily="34" charset="0"/>
              </a:rPr>
              <a:t>Will have parking lots for queries and other topics.</a:t>
            </a:r>
          </a:p>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Some of the concepts we will introduced and revisited in next sessions.</a:t>
            </a:r>
          </a:p>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There are multiple ways to do, we will use one of the way.</a:t>
            </a:r>
          </a:p>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The focus was more on concepts and demos are kept simple. </a:t>
            </a:r>
          </a:p>
          <a:p>
            <a:pPr marL="628650" lvl="1" indent="-171450">
              <a:lnSpc>
                <a:spcPct val="150000"/>
              </a:lnSpc>
              <a:buFont typeface="Wingdings" panose="05000000000000000000" pitchFamily="2" charset="2"/>
              <a:buChar char="Ø"/>
            </a:pPr>
            <a:r>
              <a:rPr lang="en-US" sz="2000" dirty="0">
                <a:solidFill>
                  <a:srgbClr val="00B0F0"/>
                </a:solidFill>
                <a:latin typeface="Verdana" panose="020B0604030504040204" pitchFamily="34" charset="0"/>
                <a:ea typeface="Verdana" panose="020B0604030504040204" pitchFamily="34" charset="0"/>
              </a:rPr>
              <a:t> </a:t>
            </a:r>
            <a:r>
              <a:rPr lang="en-US" sz="2000" b="1" dirty="0">
                <a:solidFill>
                  <a:srgbClr val="0070C0"/>
                </a:solidFill>
                <a:latin typeface="Verdana" panose="020B0604030504040204" pitchFamily="34" charset="0"/>
                <a:ea typeface="Verdana" panose="020B0604030504040204" pitchFamily="34" charset="0"/>
              </a:rPr>
              <a:t>I am still a learner</a:t>
            </a:r>
            <a:r>
              <a:rPr lang="en-US" sz="2000" dirty="0">
                <a:solidFill>
                  <a:srgbClr val="0070C0"/>
                </a:solidFill>
                <a:latin typeface="Verdana" panose="020B0604030504040204" pitchFamily="34" charset="0"/>
                <a:ea typeface="Verdana" panose="020B0604030504040204" pitchFamily="34" charset="0"/>
              </a:rPr>
              <a:t>. What!!! … wait … Yes, I am still a learner.</a:t>
            </a:r>
          </a:p>
        </p:txBody>
      </p:sp>
    </p:spTree>
    <p:extLst>
      <p:ext uri="{BB962C8B-B14F-4D97-AF65-F5344CB8AC3E}">
        <p14:creationId xmlns:p14="http://schemas.microsoft.com/office/powerpoint/2010/main" val="7875469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Creating gRPC Client to pass data gRPC Server</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10-Oct-2020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20</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The Tech Platform</a:t>
            </a:r>
          </a:p>
        </p:txBody>
      </p:sp>
      <p:sp>
        <p:nvSpPr>
          <p:cNvPr id="11" name="Rectangle 10">
            <a:extLst>
              <a:ext uri="{FF2B5EF4-FFF2-40B4-BE49-F238E27FC236}">
                <a16:creationId xmlns:a16="http://schemas.microsoft.com/office/drawing/2014/main" id="{F60D9B38-5067-4841-9B4A-CE7786A2CB4A}"/>
              </a:ext>
            </a:extLst>
          </p:cNvPr>
          <p:cNvSpPr/>
          <p:nvPr/>
        </p:nvSpPr>
        <p:spPr>
          <a:xfrm>
            <a:off x="2303029" y="588106"/>
            <a:ext cx="7550465" cy="5236690"/>
          </a:xfrm>
          <a:prstGeom prst="rect">
            <a:avLst/>
          </a:prstGeom>
          <a:noFill/>
        </p:spPr>
        <p:txBody>
          <a:bodyPr wrap="none" lIns="91440" tIns="45720" rIns="91440" bIns="45720">
            <a:spAutoFit/>
          </a:bodyPr>
          <a:lstStyle/>
          <a:p>
            <a:pPr algn="ctr"/>
            <a:r>
              <a:rPr lang="en-US" sz="88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Demo</a:t>
            </a:r>
          </a:p>
          <a:p>
            <a:pPr marL="1371600" indent="-1371600" algn="ctr">
              <a:buAutoNum type="arabicPeriod"/>
            </a:pPr>
            <a:endParaRPr lang="en-US" sz="40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endParaRPr>
          </a:p>
          <a:p>
            <a:pPr algn="ctr">
              <a:lnSpc>
                <a:spcPct val="150000"/>
              </a:lnSpc>
            </a:pPr>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Creating gRPC Client </a:t>
            </a:r>
          </a:p>
          <a:p>
            <a:pPr algn="ctr">
              <a:lnSpc>
                <a:spcPct val="150000"/>
              </a:lnSpc>
            </a:pPr>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to pass data to</a:t>
            </a:r>
          </a:p>
          <a:p>
            <a:pPr algn="ctr">
              <a:lnSpc>
                <a:spcPct val="150000"/>
              </a:lnSpc>
            </a:pPr>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gRPC Service</a:t>
            </a:r>
          </a:p>
        </p:txBody>
      </p:sp>
    </p:spTree>
    <p:extLst>
      <p:ext uri="{BB962C8B-B14F-4D97-AF65-F5344CB8AC3E}">
        <p14:creationId xmlns:p14="http://schemas.microsoft.com/office/powerpoint/2010/main" val="34348943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Verdana" panose="020B0604030504040204" pitchFamily="34" charset="0"/>
                <a:ea typeface="Verdana" panose="020B0604030504040204" pitchFamily="34" charset="0"/>
              </a:rPr>
              <a:t>What is next?</a:t>
            </a:r>
            <a:endParaRPr lang="en-IN"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10-Oct-2020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21</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The Tech Platform</a:t>
            </a:r>
          </a:p>
        </p:txBody>
      </p:sp>
      <p:sp>
        <p:nvSpPr>
          <p:cNvPr id="13" name="TextBox 12">
            <a:extLst>
              <a:ext uri="{FF2B5EF4-FFF2-40B4-BE49-F238E27FC236}">
                <a16:creationId xmlns:a16="http://schemas.microsoft.com/office/drawing/2014/main" id="{C93F71B2-BF87-46E1-B2C0-A074AD4881C2}"/>
              </a:ext>
            </a:extLst>
          </p:cNvPr>
          <p:cNvSpPr txBox="1"/>
          <p:nvPr/>
        </p:nvSpPr>
        <p:spPr>
          <a:xfrm>
            <a:off x="80629" y="2111421"/>
            <a:ext cx="12037390" cy="2953950"/>
          </a:xfrm>
          <a:prstGeom prst="rect">
            <a:avLst/>
          </a:prstGeom>
          <a:noFill/>
        </p:spPr>
        <p:txBody>
          <a:bodyPr wrap="square" rtlCol="0">
            <a:spAutoFit/>
          </a:bodyPr>
          <a:lstStyle/>
          <a:p>
            <a:pPr>
              <a:lnSpc>
                <a:spcPct val="200000"/>
              </a:lnSpc>
            </a:pPr>
            <a:r>
              <a:rPr lang="en-US" sz="2000" dirty="0">
                <a:solidFill>
                  <a:srgbClr val="002060"/>
                </a:solidFill>
                <a:latin typeface="Verdana" panose="020B0604030504040204" pitchFamily="34" charset="0"/>
                <a:ea typeface="Verdana" panose="020B0604030504040204" pitchFamily="34" charset="0"/>
              </a:rPr>
              <a:t>What we will discuss in next session ….</a:t>
            </a:r>
          </a:p>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Improvising the gRPC Service into Layers.</a:t>
            </a:r>
          </a:p>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Adding Console Logging into gRPC Server and Client.</a:t>
            </a:r>
          </a:p>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Creating ASP.Net Web API .NET Core 3.1 as gRPC Client to consume GRPC Service.</a:t>
            </a:r>
          </a:p>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Creating Worker Service in .NET Core 3.1 as gRPC Client to consume GRPC Service. </a:t>
            </a:r>
          </a:p>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Creating Windows Forms in .NET Core 3.1 as gRPC Client to consume GRPC Service.</a:t>
            </a:r>
          </a:p>
        </p:txBody>
      </p:sp>
      <p:sp>
        <p:nvSpPr>
          <p:cNvPr id="5" name="Rectangle 4">
            <a:extLst>
              <a:ext uri="{FF2B5EF4-FFF2-40B4-BE49-F238E27FC236}">
                <a16:creationId xmlns:a16="http://schemas.microsoft.com/office/drawing/2014/main" id="{11B56C48-04D4-42D7-A892-61E969B93239}"/>
              </a:ext>
            </a:extLst>
          </p:cNvPr>
          <p:cNvSpPr/>
          <p:nvPr/>
        </p:nvSpPr>
        <p:spPr>
          <a:xfrm>
            <a:off x="2794573" y="829156"/>
            <a:ext cx="6609502"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5400" b="1" cap="none" spc="0" dirty="0">
                <a:ln/>
                <a:solidFill>
                  <a:schemeClr val="accent4"/>
                </a:solidFill>
                <a:effectLst/>
                <a:latin typeface="Verdana" panose="020B0604030504040204" pitchFamily="34" charset="0"/>
                <a:ea typeface="Verdana" panose="020B0604030504040204" pitchFamily="34" charset="0"/>
              </a:rPr>
              <a:t>What is next ???</a:t>
            </a:r>
            <a:endParaRPr lang="en-IN" sz="5400" b="1" cap="none" spc="0" dirty="0">
              <a:ln/>
              <a:solidFill>
                <a:schemeClr val="accent4"/>
              </a:solidFill>
              <a:effectLst/>
              <a:latin typeface="Verdana" panose="020B0604030504040204" pitchFamily="34" charset="0"/>
              <a:ea typeface="Verdana" panose="020B0604030504040204" pitchFamily="34" charset="0"/>
            </a:endParaRPr>
          </a:p>
        </p:txBody>
      </p:sp>
      <p:pic>
        <p:nvPicPr>
          <p:cNvPr id="11" name="Picture 2">
            <a:extLst>
              <a:ext uri="{FF2B5EF4-FFF2-40B4-BE49-F238E27FC236}">
                <a16:creationId xmlns:a16="http://schemas.microsoft.com/office/drawing/2014/main" id="{A132DF52-3C47-4A2F-BED6-85EFC9FA08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218" y="589303"/>
            <a:ext cx="1440000" cy="1440000"/>
          </a:xfrm>
          <a:prstGeom prst="rect">
            <a:avLst/>
          </a:prstGeom>
          <a:noFill/>
          <a:ln>
            <a:solidFill>
              <a:srgbClr val="0070C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94399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10-Oct-2020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22</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The Tech Platform</a:t>
            </a:r>
          </a:p>
        </p:txBody>
      </p:sp>
      <p:sp>
        <p:nvSpPr>
          <p:cNvPr id="11" name="Rectangle 10">
            <a:extLst>
              <a:ext uri="{FF2B5EF4-FFF2-40B4-BE49-F238E27FC236}">
                <a16:creationId xmlns:a16="http://schemas.microsoft.com/office/drawing/2014/main" id="{D55098C6-1198-4DAB-B484-23DB1A599453}"/>
              </a:ext>
            </a:extLst>
          </p:cNvPr>
          <p:cNvSpPr/>
          <p:nvPr/>
        </p:nvSpPr>
        <p:spPr>
          <a:xfrm>
            <a:off x="2816470" y="1919767"/>
            <a:ext cx="6434775" cy="3154710"/>
          </a:xfrm>
          <a:prstGeom prst="rect">
            <a:avLst/>
          </a:prstGeom>
          <a:noFill/>
        </p:spPr>
        <p:txBody>
          <a:bodyPr wrap="none" lIns="91440" tIns="45720" rIns="91440" bIns="45720">
            <a:spAutoFit/>
          </a:bodyPr>
          <a:lstStyle/>
          <a:p>
            <a:pPr algn="ctr"/>
            <a:r>
              <a:rPr lang="en-US" sz="19900" b="1" cap="none" spc="0" dirty="0">
                <a:ln w="9525">
                  <a:solidFill>
                    <a:schemeClr val="bg1"/>
                  </a:solidFill>
                  <a:prstDash val="solid"/>
                </a:ln>
                <a:solidFill>
                  <a:srgbClr val="002060"/>
                </a:solidFill>
                <a:effectLst>
                  <a:outerShdw blurRad="12700" dist="38100" dir="2700000" algn="tl" rotWithShape="0">
                    <a:schemeClr val="accent5">
                      <a:lumMod val="60000"/>
                      <a:lumOff val="40000"/>
                    </a:schemeClr>
                  </a:outerShdw>
                </a:effectLst>
              </a:rPr>
              <a:t>Q &amp; A</a:t>
            </a:r>
          </a:p>
        </p:txBody>
      </p:sp>
      <p:pic>
        <p:nvPicPr>
          <p:cNvPr id="13" name="Picture 2">
            <a:extLst>
              <a:ext uri="{FF2B5EF4-FFF2-40B4-BE49-F238E27FC236}">
                <a16:creationId xmlns:a16="http://schemas.microsoft.com/office/drawing/2014/main" id="{C29D308B-A566-41C3-829A-5F6E88305F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218" y="589303"/>
            <a:ext cx="1440000" cy="1440000"/>
          </a:xfrm>
          <a:prstGeom prst="rect">
            <a:avLst/>
          </a:prstGeom>
          <a:noFill/>
          <a:ln>
            <a:solidFill>
              <a:srgbClr val="0070C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62840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10-Oct-2020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23</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The Tech Platform</a:t>
            </a:r>
          </a:p>
        </p:txBody>
      </p:sp>
      <p:sp>
        <p:nvSpPr>
          <p:cNvPr id="2" name="Rectangle 1">
            <a:extLst>
              <a:ext uri="{FF2B5EF4-FFF2-40B4-BE49-F238E27FC236}">
                <a16:creationId xmlns:a16="http://schemas.microsoft.com/office/drawing/2014/main" id="{EB5F28B2-B9BB-4801-B1DE-9A44957A910C}"/>
              </a:ext>
            </a:extLst>
          </p:cNvPr>
          <p:cNvSpPr/>
          <p:nvPr/>
        </p:nvSpPr>
        <p:spPr>
          <a:xfrm>
            <a:off x="523906" y="1724460"/>
            <a:ext cx="11108682" cy="3154710"/>
          </a:xfrm>
          <a:prstGeom prst="rect">
            <a:avLst/>
          </a:prstGeom>
          <a:noFill/>
        </p:spPr>
        <p:txBody>
          <a:bodyPr wrap="none" lIns="91440" tIns="45720" rIns="91440" bIns="45720">
            <a:spAutoFit/>
          </a:bodyPr>
          <a:lstStyle/>
          <a:p>
            <a:pPr algn="ctr"/>
            <a:r>
              <a:rPr lang="en-US" sz="19900" b="1" cap="none" spc="0" dirty="0">
                <a:ln w="9525">
                  <a:solidFill>
                    <a:schemeClr val="bg1"/>
                  </a:solidFill>
                  <a:prstDash val="solid"/>
                </a:ln>
                <a:solidFill>
                  <a:srgbClr val="002060"/>
                </a:solidFill>
                <a:effectLst>
                  <a:outerShdw blurRad="12700" dist="38100" dir="2700000" algn="tl" rotWithShape="0">
                    <a:schemeClr val="accent5">
                      <a:lumMod val="60000"/>
                      <a:lumOff val="40000"/>
                    </a:schemeClr>
                  </a:outerShdw>
                </a:effectLst>
              </a:rPr>
              <a:t>Thank You</a:t>
            </a:r>
          </a:p>
        </p:txBody>
      </p:sp>
      <p:sp>
        <p:nvSpPr>
          <p:cNvPr id="11" name="TextBox 10">
            <a:extLst>
              <a:ext uri="{FF2B5EF4-FFF2-40B4-BE49-F238E27FC236}">
                <a16:creationId xmlns:a16="http://schemas.microsoft.com/office/drawing/2014/main" id="{318C71F3-B9B8-4A6F-B98F-C3AFA20E71E5}"/>
              </a:ext>
            </a:extLst>
          </p:cNvPr>
          <p:cNvSpPr txBox="1"/>
          <p:nvPr/>
        </p:nvSpPr>
        <p:spPr>
          <a:xfrm>
            <a:off x="6336049" y="5474812"/>
            <a:ext cx="5766707" cy="738664"/>
          </a:xfrm>
          <a:prstGeom prst="rect">
            <a:avLst/>
          </a:prstGeom>
          <a:solidFill>
            <a:schemeClr val="accent5">
              <a:lumMod val="20000"/>
              <a:lumOff val="80000"/>
            </a:schemeClr>
          </a:solidFill>
          <a:ln w="12700">
            <a:solidFill>
              <a:srgbClr val="0070C0"/>
            </a:solidFill>
          </a:ln>
        </p:spPr>
        <p:txBody>
          <a:bodyPr wrap="none" rtlCol="0">
            <a:spAutoFit/>
          </a:bodyPr>
          <a:lstStyle/>
          <a:p>
            <a:r>
              <a:rPr lang="en-US" dirty="0">
                <a:solidFill>
                  <a:srgbClr val="002060"/>
                </a:solidFill>
                <a:latin typeface="Verdana" panose="020B0604030504040204" pitchFamily="34" charset="0"/>
                <a:ea typeface="Verdana" panose="020B0604030504040204" pitchFamily="34" charset="0"/>
              </a:rPr>
              <a:t>Viswanatha Swamy</a:t>
            </a:r>
          </a:p>
          <a:p>
            <a:r>
              <a:rPr lang="en-US" sz="1200" dirty="0">
                <a:solidFill>
                  <a:srgbClr val="0070C0"/>
                </a:solidFill>
                <a:latin typeface="Verdana" panose="020B0604030504040204" pitchFamily="34" charset="0"/>
                <a:ea typeface="Verdana" panose="020B0604030504040204" pitchFamily="34" charset="0"/>
              </a:rPr>
              <a:t>LinkedIn:</a:t>
            </a:r>
            <a:r>
              <a:rPr lang="en-US" sz="1200" dirty="0">
                <a:solidFill>
                  <a:srgbClr val="00B0F0"/>
                </a:solidFill>
                <a:latin typeface="Verdana" panose="020B0604030504040204" pitchFamily="34" charset="0"/>
                <a:ea typeface="Verdana" panose="020B0604030504040204" pitchFamily="34" charset="0"/>
              </a:rPr>
              <a:t> </a:t>
            </a:r>
            <a:r>
              <a:rPr lang="en-IN" sz="1200" dirty="0">
                <a:solidFill>
                  <a:srgbClr val="00B0F0"/>
                </a:solidFill>
                <a:latin typeface="Verdana" panose="020B0604030504040204" pitchFamily="34" charset="0"/>
                <a:ea typeface="Verdana" panose="020B0604030504040204" pitchFamily="34" charset="0"/>
                <a:hlinkClick r:id="rId2">
                  <a:extLst>
                    <a:ext uri="{A12FA001-AC4F-418D-AE19-62706E023703}">
                      <ahyp:hlinkClr xmlns:ahyp="http://schemas.microsoft.com/office/drawing/2018/hyperlinkcolor" val="tx"/>
                    </a:ext>
                  </a:extLst>
                </a:hlinkClick>
              </a:rPr>
              <a:t>https://www.linkedin.com/in/viswanatha-swamy-b57326128/</a:t>
            </a:r>
            <a:endParaRPr lang="en-US" sz="1200" dirty="0">
              <a:solidFill>
                <a:srgbClr val="00B0F0"/>
              </a:solidFill>
              <a:latin typeface="Verdana" panose="020B0604030504040204" pitchFamily="34" charset="0"/>
              <a:ea typeface="Verdana" panose="020B0604030504040204" pitchFamily="34" charset="0"/>
            </a:endParaRPr>
          </a:p>
          <a:p>
            <a:r>
              <a:rPr lang="en-US" sz="1200" dirty="0">
                <a:solidFill>
                  <a:srgbClr val="0070C0"/>
                </a:solidFill>
                <a:latin typeface="Verdana" panose="020B0604030504040204" pitchFamily="34" charset="0"/>
                <a:ea typeface="Verdana" panose="020B0604030504040204" pitchFamily="34" charset="0"/>
              </a:rPr>
              <a:t>Twitter:</a:t>
            </a:r>
            <a:r>
              <a:rPr lang="en-US" sz="1200" dirty="0">
                <a:solidFill>
                  <a:srgbClr val="00B0F0"/>
                </a:solidFill>
                <a:latin typeface="Verdana" panose="020B0604030504040204" pitchFamily="34" charset="0"/>
                <a:ea typeface="Verdana" panose="020B0604030504040204" pitchFamily="34" charset="0"/>
              </a:rPr>
              <a:t> </a:t>
            </a:r>
            <a:r>
              <a:rPr lang="en-IN" sz="1200" dirty="0">
                <a:solidFill>
                  <a:srgbClr val="00B0F0"/>
                </a:solidFill>
                <a:latin typeface="Verdana" panose="020B0604030504040204" pitchFamily="34" charset="0"/>
                <a:ea typeface="Verdana" panose="020B0604030504040204" pitchFamily="34" charset="0"/>
                <a:hlinkClick r:id="rId3">
                  <a:extLst>
                    <a:ext uri="{A12FA001-AC4F-418D-AE19-62706E023703}">
                      <ahyp:hlinkClr xmlns:ahyp="http://schemas.microsoft.com/office/drawing/2018/hyperlinkcolor" val="tx"/>
                    </a:ext>
                  </a:extLst>
                </a:hlinkClick>
              </a:rPr>
              <a:t>https://twitter.com</a:t>
            </a:r>
            <a:r>
              <a:rPr lang="en-IN" sz="1200">
                <a:solidFill>
                  <a:srgbClr val="00B0F0"/>
                </a:solidFill>
                <a:latin typeface="Verdana" panose="020B0604030504040204" pitchFamily="34" charset="0"/>
                <a:ea typeface="Verdana" panose="020B0604030504040204" pitchFamily="34" charset="0"/>
                <a:hlinkClick r:id="rId3">
                  <a:extLst>
                    <a:ext uri="{A12FA001-AC4F-418D-AE19-62706E023703}">
                      <ahyp:hlinkClr xmlns:ahyp="http://schemas.microsoft.com/office/drawing/2018/hyperlinkcolor" val="tx"/>
                    </a:ext>
                  </a:extLst>
                </a:hlinkClick>
              </a:rPr>
              <a:t>/vishipayyallore</a:t>
            </a:r>
            <a:endParaRPr lang="en-US" sz="1200" dirty="0">
              <a:solidFill>
                <a:srgbClr val="00B0F0"/>
              </a:solidFill>
              <a:latin typeface="Verdana" panose="020B0604030504040204" pitchFamily="34" charset="0"/>
              <a:ea typeface="Verdana" panose="020B0604030504040204" pitchFamily="34" charset="0"/>
            </a:endParaRPr>
          </a:p>
        </p:txBody>
      </p:sp>
      <p:pic>
        <p:nvPicPr>
          <p:cNvPr id="13" name="Picture 2">
            <a:extLst>
              <a:ext uri="{FF2B5EF4-FFF2-40B4-BE49-F238E27FC236}">
                <a16:creationId xmlns:a16="http://schemas.microsoft.com/office/drawing/2014/main" id="{07F43647-29B8-4CF9-96AD-C8CC9DB4421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218" y="589303"/>
            <a:ext cx="1440000" cy="1440000"/>
          </a:xfrm>
          <a:prstGeom prst="rect">
            <a:avLst/>
          </a:prstGeom>
          <a:noFill/>
          <a:ln>
            <a:solidFill>
              <a:srgbClr val="0070C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72335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Tools we use</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10-Oct-2020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3</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The Tech Platform</a:t>
            </a:r>
          </a:p>
        </p:txBody>
      </p:sp>
      <p:sp>
        <p:nvSpPr>
          <p:cNvPr id="10" name="TextBox 9">
            <a:extLst>
              <a:ext uri="{FF2B5EF4-FFF2-40B4-BE49-F238E27FC236}">
                <a16:creationId xmlns:a16="http://schemas.microsoft.com/office/drawing/2014/main" id="{19953791-0C49-4113-A95A-639979BFF9A6}"/>
              </a:ext>
            </a:extLst>
          </p:cNvPr>
          <p:cNvSpPr txBox="1"/>
          <p:nvPr/>
        </p:nvSpPr>
        <p:spPr>
          <a:xfrm>
            <a:off x="80629" y="557824"/>
            <a:ext cx="12037390" cy="1876732"/>
          </a:xfrm>
          <a:prstGeom prst="rect">
            <a:avLst/>
          </a:prstGeom>
          <a:noFill/>
        </p:spPr>
        <p:txBody>
          <a:bodyPr wrap="square" rtlCol="0">
            <a:spAutoFit/>
          </a:bodyPr>
          <a:lstStyle/>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Visual Studio 2019 Professional</a:t>
            </a:r>
          </a:p>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Visual Studio Code</a:t>
            </a:r>
          </a:p>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Azure Data Studio</a:t>
            </a:r>
          </a:p>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SQL Server</a:t>
            </a:r>
            <a:endParaRPr lang="en-US" sz="2000" dirty="0">
              <a:solidFill>
                <a:srgbClr val="0070C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2388560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What is gRPC ?</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10-Oct-2020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4</a:t>
            </a:fld>
            <a:endParaRPr lang="en-IN" b="1" dirty="0">
              <a:solidFill>
                <a:srgbClr val="002060"/>
              </a:solidFill>
              <a:latin typeface="Verdana" panose="020B0604030504040204" pitchFamily="34" charset="0"/>
              <a:ea typeface="Verdana" panose="020B0604030504040204" pitchFamily="34" charset="0"/>
            </a:endParaRPr>
          </a:p>
        </p:txBody>
      </p:sp>
      <p:sp>
        <p:nvSpPr>
          <p:cNvPr id="10" name="TextBox 9">
            <a:extLst>
              <a:ext uri="{FF2B5EF4-FFF2-40B4-BE49-F238E27FC236}">
                <a16:creationId xmlns:a16="http://schemas.microsoft.com/office/drawing/2014/main" id="{01677BED-4C67-48F6-8772-07696F9A1F04}"/>
              </a:ext>
            </a:extLst>
          </p:cNvPr>
          <p:cNvSpPr txBox="1"/>
          <p:nvPr/>
        </p:nvSpPr>
        <p:spPr>
          <a:xfrm>
            <a:off x="80629" y="602214"/>
            <a:ext cx="12037390" cy="5326715"/>
          </a:xfrm>
          <a:prstGeom prst="rect">
            <a:avLst/>
          </a:prstGeom>
          <a:noFill/>
        </p:spPr>
        <p:txBody>
          <a:bodyPr wrap="square" rtlCol="0">
            <a:spAutoFit/>
          </a:bodyPr>
          <a:lstStyle/>
          <a:p>
            <a:pPr>
              <a:lnSpc>
                <a:spcPct val="200000"/>
              </a:lnSpc>
            </a:pPr>
            <a:r>
              <a:rPr lang="en-US" sz="1200" dirty="0">
                <a:solidFill>
                  <a:srgbClr val="002060"/>
                </a:solidFill>
                <a:latin typeface="Verdana" panose="020B0604030504040204" pitchFamily="34" charset="0"/>
                <a:ea typeface="Verdana" panose="020B0604030504040204" pitchFamily="34" charset="0"/>
              </a:rPr>
              <a:t>                         is a modern open source high performance RPC framework that can run in any environment. It can efficiently connect services in and across data centers with pluggable support for load balancing, tracing, health checking and authentication. It is also applicable in last mile of distributed computing to connect devices, mobile applications and browsers to backend services.</a:t>
            </a:r>
          </a:p>
          <a:p>
            <a:pPr marL="628650" lvl="1" indent="-171450">
              <a:lnSpc>
                <a:spcPct val="200000"/>
              </a:lnSpc>
              <a:buFont typeface="Wingdings" panose="05000000000000000000" pitchFamily="2" charset="2"/>
              <a:buChar char="Ø"/>
            </a:pPr>
            <a:r>
              <a:rPr lang="en-IN" sz="1200" dirty="0">
                <a:solidFill>
                  <a:srgbClr val="0070C0"/>
                </a:solidFill>
                <a:latin typeface="Verdana" panose="020B0604030504040204" pitchFamily="34" charset="0"/>
                <a:ea typeface="Verdana" panose="020B0604030504040204" pitchFamily="34" charset="0"/>
              </a:rPr>
              <a:t>https://docs.microsoft.com/en-us/aspnet/core/tutorials/grpc/grpc-start?view=aspnetcore-3.1&amp;tabs=visual-studio</a:t>
            </a:r>
            <a:endParaRPr lang="en-IN" sz="1200" dirty="0">
              <a:solidFill>
                <a:srgbClr val="0070C0"/>
              </a:solidFill>
              <a:latin typeface="Verdana" panose="020B0604030504040204" pitchFamily="34" charset="0"/>
              <a:ea typeface="Verdana" panose="020B0604030504040204" pitchFamily="34" charset="0"/>
              <a:hlinkClick r:id="rId2">
                <a:extLst>
                  <a:ext uri="{A12FA001-AC4F-418D-AE19-62706E023703}">
                    <ahyp:hlinkClr xmlns:ahyp="http://schemas.microsoft.com/office/drawing/2018/hyperlinkcolor" val="tx"/>
                  </a:ext>
                </a:extLst>
              </a:hlinkClick>
            </a:endParaRPr>
          </a:p>
          <a:p>
            <a:pPr marL="628650" lvl="1" indent="-171450">
              <a:lnSpc>
                <a:spcPct val="200000"/>
              </a:lnSpc>
              <a:buFont typeface="Wingdings" panose="05000000000000000000" pitchFamily="2" charset="2"/>
              <a:buChar char="Ø"/>
            </a:pPr>
            <a:r>
              <a:rPr lang="en-IN" sz="1200" dirty="0">
                <a:solidFill>
                  <a:srgbClr val="0070C0"/>
                </a:solidFill>
                <a:latin typeface="Verdana" panose="020B0604030504040204" pitchFamily="34" charset="0"/>
                <a:ea typeface="Verdana" panose="020B0604030504040204" pitchFamily="34" charset="0"/>
                <a:hlinkClick r:id="rId2">
                  <a:extLst>
                    <a:ext uri="{A12FA001-AC4F-418D-AE19-62706E023703}">
                      <ahyp:hlinkClr xmlns:ahyp="http://schemas.microsoft.com/office/drawing/2018/hyperlinkcolor" val="tx"/>
                    </a:ext>
                  </a:extLst>
                </a:hlinkClick>
              </a:rPr>
              <a:t>https://grpc.io/docs/guides/</a:t>
            </a:r>
            <a:r>
              <a:rPr lang="en-IN" sz="1200" dirty="0">
                <a:solidFill>
                  <a:srgbClr val="0070C0"/>
                </a:solidFill>
                <a:latin typeface="Verdana" panose="020B0604030504040204" pitchFamily="34" charset="0"/>
                <a:ea typeface="Verdana" panose="020B0604030504040204" pitchFamily="34" charset="0"/>
              </a:rPr>
              <a:t> </a:t>
            </a:r>
          </a:p>
          <a:p>
            <a:pPr marL="628650" lvl="1" indent="-171450">
              <a:lnSpc>
                <a:spcPct val="200000"/>
              </a:lnSpc>
              <a:buFont typeface="Wingdings" panose="05000000000000000000" pitchFamily="2" charset="2"/>
              <a:buChar char="Ø"/>
            </a:pPr>
            <a:r>
              <a:rPr lang="en-IN" sz="1200" dirty="0">
                <a:solidFill>
                  <a:srgbClr val="002060"/>
                </a:solidFill>
                <a:latin typeface="Verdana" panose="020B0604030504040204" pitchFamily="34" charset="0"/>
                <a:ea typeface="Verdana" panose="020B0604030504040204" pitchFamily="34" charset="0"/>
                <a:hlinkClick r:id="rId3"/>
              </a:rPr>
              <a:t>https://grpc.io/docs/guides/concepts/</a:t>
            </a:r>
            <a:r>
              <a:rPr lang="en-IN" sz="1200" dirty="0">
                <a:solidFill>
                  <a:srgbClr val="002060"/>
                </a:solidFill>
                <a:latin typeface="Verdana" panose="020B0604030504040204" pitchFamily="34" charset="0"/>
                <a:ea typeface="Verdana" panose="020B0604030504040204" pitchFamily="34" charset="0"/>
              </a:rPr>
              <a:t> </a:t>
            </a:r>
            <a:endParaRPr lang="en-US" sz="1200" dirty="0">
              <a:solidFill>
                <a:srgbClr val="0070C0"/>
              </a:solidFill>
              <a:latin typeface="Verdana" panose="020B0604030504040204" pitchFamily="34" charset="0"/>
              <a:ea typeface="Verdana" panose="020B0604030504040204" pitchFamily="34" charset="0"/>
            </a:endParaRPr>
          </a:p>
          <a:p>
            <a:pPr>
              <a:lnSpc>
                <a:spcPct val="150000"/>
              </a:lnSpc>
            </a:pPr>
            <a:endParaRPr lang="en-US" sz="1200" u="sng" dirty="0">
              <a:solidFill>
                <a:srgbClr val="002060"/>
              </a:solidFill>
              <a:latin typeface="Verdana" panose="020B0604030504040204" pitchFamily="34" charset="0"/>
              <a:ea typeface="Verdana" panose="020B0604030504040204" pitchFamily="34" charset="0"/>
            </a:endParaRPr>
          </a:p>
          <a:p>
            <a:pPr>
              <a:lnSpc>
                <a:spcPct val="150000"/>
              </a:lnSpc>
            </a:pPr>
            <a:r>
              <a:rPr lang="en-US" sz="1200" u="sng" dirty="0">
                <a:solidFill>
                  <a:srgbClr val="002060"/>
                </a:solidFill>
                <a:latin typeface="Verdana" panose="020B0604030504040204" pitchFamily="34" charset="0"/>
                <a:ea typeface="Verdana" panose="020B0604030504040204" pitchFamily="34" charset="0"/>
              </a:rPr>
              <a:t>Motivation:</a:t>
            </a:r>
          </a:p>
          <a:p>
            <a:pPr marL="628650" lvl="1" indent="-171450">
              <a:lnSpc>
                <a:spcPct val="15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High Performance</a:t>
            </a:r>
          </a:p>
          <a:p>
            <a:pPr marL="628650" lvl="1" indent="-171450">
              <a:lnSpc>
                <a:spcPct val="15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IDL / Contract Based</a:t>
            </a:r>
          </a:p>
          <a:p>
            <a:pPr marL="628650" lvl="1" indent="-171450">
              <a:lnSpc>
                <a:spcPct val="15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Streaming (Unary, Client, Server, Bi-directional)</a:t>
            </a:r>
          </a:p>
          <a:p>
            <a:pPr marL="628650" lvl="1" indent="-171450">
              <a:lnSpc>
                <a:spcPct val="15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Security (</a:t>
            </a:r>
            <a:r>
              <a:rPr lang="en-US" sz="1200" dirty="0">
                <a:solidFill>
                  <a:srgbClr val="002060"/>
                </a:solidFill>
                <a:latin typeface="Verdana" panose="020B0604030504040204" pitchFamily="34" charset="0"/>
                <a:ea typeface="Verdana" panose="020B0604030504040204" pitchFamily="34" charset="0"/>
                <a:hlinkClick r:id="rId4"/>
              </a:rPr>
              <a:t>https://developers.google.com/web/fundamentals/performance/http2</a:t>
            </a:r>
            <a:r>
              <a:rPr lang="en-US" sz="1200" dirty="0">
                <a:solidFill>
                  <a:srgbClr val="002060"/>
                </a:solidFill>
                <a:latin typeface="Verdana" panose="020B0604030504040204" pitchFamily="34" charset="0"/>
                <a:ea typeface="Verdana" panose="020B0604030504040204" pitchFamily="34" charset="0"/>
              </a:rPr>
              <a:t>)</a:t>
            </a:r>
          </a:p>
          <a:p>
            <a:pPr marL="628650" lvl="1" indent="-171450">
              <a:lnSpc>
                <a:spcPct val="15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Available across ecosystems</a:t>
            </a:r>
          </a:p>
          <a:p>
            <a:pPr>
              <a:lnSpc>
                <a:spcPct val="150000"/>
              </a:lnSpc>
            </a:pPr>
            <a:endParaRPr lang="en-US" sz="1200" dirty="0">
              <a:solidFill>
                <a:srgbClr val="002060"/>
              </a:solidFill>
              <a:latin typeface="Verdana" panose="020B0604030504040204" pitchFamily="34" charset="0"/>
              <a:ea typeface="Verdana" panose="020B0604030504040204" pitchFamily="34" charset="0"/>
            </a:endParaRPr>
          </a:p>
          <a:p>
            <a:pPr>
              <a:lnSpc>
                <a:spcPct val="150000"/>
              </a:lnSpc>
            </a:pPr>
            <a:r>
              <a:rPr lang="en-US" sz="1200" u="sng" dirty="0">
                <a:solidFill>
                  <a:srgbClr val="002060"/>
                </a:solidFill>
                <a:latin typeface="Verdana" panose="020B0604030504040204" pitchFamily="34" charset="0"/>
                <a:ea typeface="Verdana" panose="020B0604030504040204" pitchFamily="34" charset="0"/>
              </a:rPr>
              <a:t>Supported Languages:</a:t>
            </a:r>
          </a:p>
          <a:p>
            <a:pPr marL="628650" lvl="1" indent="-171450">
              <a:lnSpc>
                <a:spcPct val="15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URL: </a:t>
            </a:r>
            <a:r>
              <a:rPr lang="en-US" sz="1200" dirty="0">
                <a:solidFill>
                  <a:srgbClr val="002060"/>
                </a:solidFill>
                <a:latin typeface="Verdana" panose="020B0604030504040204" pitchFamily="34" charset="0"/>
                <a:ea typeface="Verdana" panose="020B0604030504040204" pitchFamily="34" charset="0"/>
                <a:hlinkClick r:id="rId5"/>
              </a:rPr>
              <a:t>https://grpc.io/about/#officially-supported-languages-and-platforms</a:t>
            </a:r>
            <a:r>
              <a:rPr lang="en-US" sz="1200" dirty="0">
                <a:solidFill>
                  <a:srgbClr val="002060"/>
                </a:solidFill>
                <a:latin typeface="Verdana" panose="020B0604030504040204" pitchFamily="34" charset="0"/>
                <a:ea typeface="Verdana" panose="020B0604030504040204" pitchFamily="34" charset="0"/>
              </a:rPr>
              <a:t> </a:t>
            </a:r>
            <a:endParaRPr lang="en-IN" sz="1200" dirty="0">
              <a:solidFill>
                <a:srgbClr val="002060"/>
              </a:solidFill>
              <a:latin typeface="Verdana" panose="020B0604030504040204" pitchFamily="34" charset="0"/>
              <a:ea typeface="Verdana" panose="020B0604030504040204" pitchFamily="34" charset="0"/>
            </a:endParaRPr>
          </a:p>
          <a:p>
            <a:pPr marL="628650" lvl="1" indent="-171450">
              <a:lnSpc>
                <a:spcPct val="150000"/>
              </a:lnSpc>
              <a:buFont typeface="Wingdings" panose="05000000000000000000" pitchFamily="2" charset="2"/>
              <a:buChar char="Ø"/>
            </a:pPr>
            <a:endParaRPr lang="en-IN" sz="1200" dirty="0"/>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The Tech Platform</a:t>
            </a:r>
          </a:p>
        </p:txBody>
      </p:sp>
      <p:pic>
        <p:nvPicPr>
          <p:cNvPr id="3" name="Picture 2" descr="A close up of a sign&#10;&#10;Description automatically generated">
            <a:extLst>
              <a:ext uri="{FF2B5EF4-FFF2-40B4-BE49-F238E27FC236}">
                <a16:creationId xmlns:a16="http://schemas.microsoft.com/office/drawing/2014/main" id="{148E7246-D23E-4D54-A793-244783EA9AF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3897" y="206806"/>
            <a:ext cx="1313168" cy="1331498"/>
          </a:xfrm>
          <a:prstGeom prst="rect">
            <a:avLst/>
          </a:prstGeom>
        </p:spPr>
      </p:pic>
      <p:pic>
        <p:nvPicPr>
          <p:cNvPr id="5" name="Picture 4">
            <a:extLst>
              <a:ext uri="{FF2B5EF4-FFF2-40B4-BE49-F238E27FC236}">
                <a16:creationId xmlns:a16="http://schemas.microsoft.com/office/drawing/2014/main" id="{689D610E-90AC-43F9-8626-5AAFFE659662}"/>
              </a:ext>
            </a:extLst>
          </p:cNvPr>
          <p:cNvPicPr>
            <a:picLocks noChangeAspect="1"/>
          </p:cNvPicPr>
          <p:nvPr/>
        </p:nvPicPr>
        <p:blipFill>
          <a:blip r:embed="rId7"/>
          <a:stretch>
            <a:fillRect/>
          </a:stretch>
        </p:blipFill>
        <p:spPr>
          <a:xfrm>
            <a:off x="7306322" y="2645546"/>
            <a:ext cx="4656379" cy="3610240"/>
          </a:xfrm>
          <a:prstGeom prst="rect">
            <a:avLst/>
          </a:prstGeom>
          <a:ln>
            <a:solidFill>
              <a:schemeClr val="accent1"/>
            </a:solidFill>
          </a:ln>
        </p:spPr>
      </p:pic>
    </p:spTree>
    <p:extLst>
      <p:ext uri="{BB962C8B-B14F-4D97-AF65-F5344CB8AC3E}">
        <p14:creationId xmlns:p14="http://schemas.microsoft.com/office/powerpoint/2010/main" val="29667249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gRPC Overview</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10-Oct-2020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5</a:t>
            </a:fld>
            <a:endParaRPr lang="en-IN" b="1" dirty="0">
              <a:solidFill>
                <a:srgbClr val="002060"/>
              </a:solidFill>
              <a:latin typeface="Verdana" panose="020B0604030504040204" pitchFamily="34" charset="0"/>
              <a:ea typeface="Verdana" panose="020B0604030504040204" pitchFamily="34" charset="0"/>
            </a:endParaRPr>
          </a:p>
        </p:txBody>
      </p:sp>
      <p:sp>
        <p:nvSpPr>
          <p:cNvPr id="10" name="TextBox 9">
            <a:extLst>
              <a:ext uri="{FF2B5EF4-FFF2-40B4-BE49-F238E27FC236}">
                <a16:creationId xmlns:a16="http://schemas.microsoft.com/office/drawing/2014/main" id="{01677BED-4C67-48F6-8772-07696F9A1F04}"/>
              </a:ext>
            </a:extLst>
          </p:cNvPr>
          <p:cNvSpPr txBox="1"/>
          <p:nvPr/>
        </p:nvSpPr>
        <p:spPr>
          <a:xfrm>
            <a:off x="80629" y="602214"/>
            <a:ext cx="12037390" cy="5225661"/>
          </a:xfrm>
          <a:prstGeom prst="rect">
            <a:avLst/>
          </a:prstGeom>
          <a:noFill/>
        </p:spPr>
        <p:txBody>
          <a:bodyPr wrap="square" rtlCol="0">
            <a:spAutoFit/>
          </a:bodyPr>
          <a:lstStyle/>
          <a:p>
            <a:pPr>
              <a:lnSpc>
                <a:spcPct val="150000"/>
              </a:lnSpc>
            </a:pPr>
            <a:r>
              <a:rPr lang="en-IN" sz="1200" u="sng" dirty="0">
                <a:solidFill>
                  <a:srgbClr val="002060"/>
                </a:solidFill>
                <a:latin typeface="Verdana" panose="020B0604030504040204" pitchFamily="34" charset="0"/>
                <a:ea typeface="Verdana" panose="020B0604030504040204" pitchFamily="34" charset="0"/>
              </a:rPr>
              <a:t>Overview:</a:t>
            </a:r>
          </a:p>
          <a:p>
            <a:pPr marL="171450" indent="-171450">
              <a:lnSpc>
                <a:spcPct val="200000"/>
              </a:lnSpc>
              <a:buFont typeface="Wingdings" panose="05000000000000000000" pitchFamily="2" charset="2"/>
              <a:buChar char="Ø"/>
            </a:pPr>
            <a:r>
              <a:rPr lang="en-IN" sz="1200" dirty="0">
                <a:solidFill>
                  <a:srgbClr val="002060"/>
                </a:solidFill>
                <a:latin typeface="Verdana" panose="020B0604030504040204" pitchFamily="34" charset="0"/>
                <a:ea typeface="Verdana" panose="020B0604030504040204" pitchFamily="34" charset="0"/>
              </a:rPr>
              <a:t>History: RPC, COM/DCOM/Java RMI, SOAP/XML, REST, gRPC</a:t>
            </a:r>
          </a:p>
          <a:p>
            <a:pPr marL="171450" indent="-171450">
              <a:lnSpc>
                <a:spcPct val="200000"/>
              </a:lnSpc>
              <a:buFont typeface="Wingdings" panose="05000000000000000000" pitchFamily="2" charset="2"/>
              <a:buChar char="Ø"/>
            </a:pPr>
            <a:r>
              <a:rPr lang="en-IN" sz="1200" dirty="0">
                <a:solidFill>
                  <a:srgbClr val="002060"/>
                </a:solidFill>
                <a:latin typeface="Verdana" panose="020B0604030504040204" pitchFamily="34" charset="0"/>
                <a:ea typeface="Verdana" panose="020B0604030504040204" pitchFamily="34" charset="0"/>
              </a:rPr>
              <a:t>Binary communication | Contract-based | Available across ecosystems | Uni and Bi-directional streaming</a:t>
            </a:r>
          </a:p>
          <a:p>
            <a:pPr marL="171450" indent="-171450">
              <a:lnSpc>
                <a:spcPct val="200000"/>
              </a:lnSpc>
              <a:buFont typeface="Wingdings" panose="05000000000000000000" pitchFamily="2" charset="2"/>
              <a:buChar char="Ø"/>
            </a:pPr>
            <a:r>
              <a:rPr lang="en-IN" sz="1200" dirty="0">
                <a:solidFill>
                  <a:srgbClr val="002060"/>
                </a:solidFill>
                <a:latin typeface="Verdana" panose="020B0604030504040204" pitchFamily="34" charset="0"/>
                <a:ea typeface="Verdana" panose="020B0604030504040204" pitchFamily="34" charset="0"/>
              </a:rPr>
              <a:t>gRPC requires HTTP/2 protocol to transport binary messages. (https://developers.google.com/web/fundamentals/performance/http2)</a:t>
            </a:r>
          </a:p>
          <a:p>
            <a:pPr marL="171450" indent="-171450">
              <a:lnSpc>
                <a:spcPct val="200000"/>
              </a:lnSpc>
              <a:buFont typeface="Wingdings" panose="05000000000000000000" pitchFamily="2" charset="2"/>
              <a:buChar char="Ø"/>
            </a:pPr>
            <a:r>
              <a:rPr lang="en-IN" sz="1200" dirty="0">
                <a:solidFill>
                  <a:srgbClr val="002060"/>
                </a:solidFill>
                <a:latin typeface="Verdana" panose="020B0604030504040204" pitchFamily="34" charset="0"/>
                <a:ea typeface="Verdana" panose="020B0604030504040204" pitchFamily="34" charset="0"/>
              </a:rPr>
              <a:t>gRPC uses protocol buffers (</a:t>
            </a:r>
            <a:r>
              <a:rPr lang="en-IN" sz="1200" dirty="0" err="1">
                <a:solidFill>
                  <a:srgbClr val="002060"/>
                </a:solidFill>
                <a:latin typeface="Verdana" panose="020B0604030504040204" pitchFamily="34" charset="0"/>
                <a:ea typeface="Verdana" panose="020B0604030504040204" pitchFamily="34" charset="0"/>
              </a:rPr>
              <a:t>Protobuf</a:t>
            </a:r>
            <a:r>
              <a:rPr lang="en-IN" sz="1200" dirty="0">
                <a:solidFill>
                  <a:srgbClr val="002060"/>
                </a:solidFill>
                <a:latin typeface="Verdana" panose="020B0604030504040204" pitchFamily="34" charset="0"/>
                <a:ea typeface="Verdana" panose="020B0604030504040204" pitchFamily="34" charset="0"/>
              </a:rPr>
              <a:t>) as the Interface Definition Language (IDL) for describing both the service interface and the structure of the payload messages.</a:t>
            </a:r>
          </a:p>
          <a:p>
            <a:pPr>
              <a:lnSpc>
                <a:spcPct val="150000"/>
              </a:lnSpc>
            </a:pPr>
            <a:endParaRPr lang="en-US" sz="1200" dirty="0">
              <a:solidFill>
                <a:srgbClr val="002060"/>
              </a:solidFill>
              <a:latin typeface="Verdana" panose="020B0604030504040204" pitchFamily="34" charset="0"/>
              <a:ea typeface="Verdana" panose="020B0604030504040204" pitchFamily="34" charset="0"/>
            </a:endParaRPr>
          </a:p>
          <a:p>
            <a:pPr>
              <a:lnSpc>
                <a:spcPct val="150000"/>
              </a:lnSpc>
            </a:pPr>
            <a:r>
              <a:rPr lang="en-US" sz="1200" u="sng" dirty="0">
                <a:solidFill>
                  <a:srgbClr val="002060"/>
                </a:solidFill>
                <a:latin typeface="Verdana" panose="020B0604030504040204" pitchFamily="34" charset="0"/>
                <a:ea typeface="Verdana" panose="020B0604030504040204" pitchFamily="34" charset="0"/>
              </a:rPr>
              <a:t>Where do I use it?</a:t>
            </a:r>
          </a:p>
          <a:p>
            <a:pPr marL="628650" lvl="1" indent="-171450">
              <a:lnSpc>
                <a:spcPct val="200000"/>
              </a:lnSpc>
              <a:buFont typeface="Wingdings" panose="05000000000000000000" pitchFamily="2" charset="2"/>
              <a:buChar char="Ø"/>
            </a:pPr>
            <a:r>
              <a:rPr lang="en-IN" sz="1200" dirty="0">
                <a:solidFill>
                  <a:srgbClr val="002060"/>
                </a:solidFill>
                <a:latin typeface="Verdana" panose="020B0604030504040204" pitchFamily="34" charset="0"/>
                <a:ea typeface="Verdana" panose="020B0604030504040204" pitchFamily="34" charset="0"/>
              </a:rPr>
              <a:t>Micro Services - </a:t>
            </a:r>
            <a:r>
              <a:rPr lang="en-US" sz="1200" dirty="0">
                <a:solidFill>
                  <a:srgbClr val="002060"/>
                </a:solidFill>
                <a:latin typeface="Verdana" panose="020B0604030504040204" pitchFamily="34" charset="0"/>
                <a:ea typeface="Verdana" panose="020B0604030504040204" pitchFamily="34" charset="0"/>
              </a:rPr>
              <a:t>Low latency, highly scalable, distributed systems.</a:t>
            </a:r>
            <a:endParaRPr lang="en-IN" sz="1200" dirty="0">
              <a:solidFill>
                <a:srgbClr val="002060"/>
              </a:solidFill>
              <a:latin typeface="Verdana" panose="020B0604030504040204" pitchFamily="34" charset="0"/>
              <a:ea typeface="Verdana" panose="020B0604030504040204" pitchFamily="34" charset="0"/>
            </a:endParaRPr>
          </a:p>
          <a:p>
            <a:pPr marL="628650" lvl="1" indent="-171450">
              <a:lnSpc>
                <a:spcPct val="200000"/>
              </a:lnSpc>
              <a:buFont typeface="Wingdings" panose="05000000000000000000" pitchFamily="2" charset="2"/>
              <a:buChar char="Ø"/>
            </a:pPr>
            <a:r>
              <a:rPr lang="en-IN" sz="1200" dirty="0">
                <a:solidFill>
                  <a:srgbClr val="002060"/>
                </a:solidFill>
                <a:latin typeface="Verdana" panose="020B0604030504040204" pitchFamily="34" charset="0"/>
                <a:ea typeface="Verdana" panose="020B0604030504040204" pitchFamily="34" charset="0"/>
              </a:rPr>
              <a:t>Best suits in Micro Service to Service direct communication</a:t>
            </a:r>
            <a:r>
              <a:rPr lang="en-US" sz="1200" dirty="0">
                <a:solidFill>
                  <a:srgbClr val="002060"/>
                </a:solidFill>
                <a:latin typeface="Verdana" panose="020B0604030504040204" pitchFamily="34" charset="0"/>
                <a:ea typeface="Verdana" panose="020B0604030504040204" pitchFamily="34" charset="0"/>
              </a:rPr>
              <a:t>.</a:t>
            </a:r>
          </a:p>
          <a:p>
            <a:pPr marL="628650" lvl="1" indent="-171450">
              <a:lnSpc>
                <a:spcPct val="20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Client-Server like Desktop – Server / Mobile – Server / Web Browser - Server</a:t>
            </a:r>
          </a:p>
          <a:p>
            <a:pPr marL="628650" lvl="1" indent="-171450">
              <a:lnSpc>
                <a:spcPct val="20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Language independent</a:t>
            </a:r>
          </a:p>
          <a:p>
            <a:pPr marL="628650" lvl="1" indent="-171450">
              <a:lnSpc>
                <a:spcPct val="20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Integration with 3</a:t>
            </a:r>
            <a:r>
              <a:rPr lang="en-US" sz="1200" baseline="30000" dirty="0">
                <a:solidFill>
                  <a:srgbClr val="002060"/>
                </a:solidFill>
                <a:latin typeface="Verdana" panose="020B0604030504040204" pitchFamily="34" charset="0"/>
                <a:ea typeface="Verdana" panose="020B0604030504040204" pitchFamily="34" charset="0"/>
              </a:rPr>
              <a:t>rd</a:t>
            </a:r>
            <a:r>
              <a:rPr lang="en-US" sz="1200" dirty="0">
                <a:solidFill>
                  <a:srgbClr val="002060"/>
                </a:solidFill>
                <a:latin typeface="Verdana" panose="020B0604030504040204" pitchFamily="34" charset="0"/>
                <a:ea typeface="Verdana" panose="020B0604030504040204" pitchFamily="34" charset="0"/>
              </a:rPr>
              <a:t> Party Systems</a:t>
            </a:r>
          </a:p>
          <a:p>
            <a:pPr marL="628650" lvl="1" indent="-171450">
              <a:lnSpc>
                <a:spcPct val="20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Low powered IOT devices.</a:t>
            </a:r>
          </a:p>
          <a:p>
            <a:pPr>
              <a:lnSpc>
                <a:spcPct val="150000"/>
              </a:lnSpc>
            </a:pPr>
            <a:endParaRPr lang="en-US" sz="1200"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The Tech Platform</a:t>
            </a:r>
          </a:p>
        </p:txBody>
      </p:sp>
    </p:spTree>
    <p:extLst>
      <p:ext uri="{BB962C8B-B14F-4D97-AF65-F5344CB8AC3E}">
        <p14:creationId xmlns:p14="http://schemas.microsoft.com/office/powerpoint/2010/main" val="14961714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Who is winning the race ?</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10-Oct-2020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6</a:t>
            </a:fld>
            <a:endParaRPr lang="en-IN" b="1" dirty="0">
              <a:solidFill>
                <a:srgbClr val="002060"/>
              </a:solidFill>
              <a:latin typeface="Verdana" panose="020B0604030504040204" pitchFamily="34" charset="0"/>
              <a:ea typeface="Verdana" panose="020B0604030504040204" pitchFamily="34" charset="0"/>
            </a:endParaRPr>
          </a:p>
        </p:txBody>
      </p:sp>
      <p:sp>
        <p:nvSpPr>
          <p:cNvPr id="10" name="TextBox 9">
            <a:extLst>
              <a:ext uri="{FF2B5EF4-FFF2-40B4-BE49-F238E27FC236}">
                <a16:creationId xmlns:a16="http://schemas.microsoft.com/office/drawing/2014/main" id="{01677BED-4C67-48F6-8772-07696F9A1F04}"/>
              </a:ext>
            </a:extLst>
          </p:cNvPr>
          <p:cNvSpPr txBox="1"/>
          <p:nvPr/>
        </p:nvSpPr>
        <p:spPr>
          <a:xfrm>
            <a:off x="80629" y="602214"/>
            <a:ext cx="12037390" cy="3379002"/>
          </a:xfrm>
          <a:prstGeom prst="rect">
            <a:avLst/>
          </a:prstGeom>
          <a:noFill/>
        </p:spPr>
        <p:txBody>
          <a:bodyPr wrap="square" rtlCol="0">
            <a:spAutoFit/>
          </a:bodyPr>
          <a:lstStyle/>
          <a:p>
            <a:pPr>
              <a:lnSpc>
                <a:spcPct val="150000"/>
              </a:lnSpc>
            </a:pPr>
            <a:r>
              <a:rPr lang="en-US" sz="1200" u="sng" dirty="0">
                <a:solidFill>
                  <a:srgbClr val="002060"/>
                </a:solidFill>
                <a:latin typeface="Verdana" panose="020B0604030504040204" pitchFamily="34" charset="0"/>
                <a:ea typeface="Verdana" panose="020B0604030504040204" pitchFamily="34" charset="0"/>
              </a:rPr>
              <a:t>SOAP + XML (Active Server Method Extended) Web Service:</a:t>
            </a:r>
            <a:r>
              <a:rPr lang="en-US" sz="1200" dirty="0">
                <a:solidFill>
                  <a:srgbClr val="002060"/>
                </a:solidFill>
                <a:latin typeface="Verdana" panose="020B0604030504040204" pitchFamily="34" charset="0"/>
                <a:ea typeface="Verdana" panose="020B0604030504040204" pitchFamily="34" charset="0"/>
              </a:rPr>
              <a:t> provides the ability to build web services that send messages using the Simple Object Access Protocol (SOAP).</a:t>
            </a:r>
          </a:p>
          <a:p>
            <a:pPr>
              <a:lnSpc>
                <a:spcPct val="150000"/>
              </a:lnSpc>
            </a:pPr>
            <a:endParaRPr lang="en-US" sz="1200" dirty="0">
              <a:solidFill>
                <a:srgbClr val="002060"/>
              </a:solidFill>
              <a:latin typeface="Verdana" panose="020B0604030504040204" pitchFamily="34" charset="0"/>
              <a:ea typeface="Verdana" panose="020B0604030504040204" pitchFamily="34" charset="0"/>
            </a:endParaRPr>
          </a:p>
          <a:p>
            <a:pPr>
              <a:lnSpc>
                <a:spcPct val="150000"/>
              </a:lnSpc>
            </a:pPr>
            <a:r>
              <a:rPr lang="en-US" sz="1200" u="sng" dirty="0">
                <a:solidFill>
                  <a:srgbClr val="002060"/>
                </a:solidFill>
                <a:latin typeface="Verdana" panose="020B0604030504040204" pitchFamily="34" charset="0"/>
                <a:ea typeface="Verdana" panose="020B0604030504040204" pitchFamily="34" charset="0"/>
              </a:rPr>
              <a:t>REST:</a:t>
            </a:r>
            <a:r>
              <a:rPr lang="en-US" sz="1200" dirty="0">
                <a:solidFill>
                  <a:srgbClr val="002060"/>
                </a:solidFill>
                <a:latin typeface="Verdana" panose="020B0604030504040204" pitchFamily="34" charset="0"/>
                <a:ea typeface="Verdana" panose="020B0604030504040204" pitchFamily="34" charset="0"/>
              </a:rPr>
              <a:t> Best suits for CURD Web API.</a:t>
            </a:r>
          </a:p>
          <a:p>
            <a:pPr>
              <a:lnSpc>
                <a:spcPct val="150000"/>
              </a:lnSpc>
            </a:pPr>
            <a:endParaRPr lang="en-US" sz="1200" dirty="0">
              <a:solidFill>
                <a:srgbClr val="002060"/>
              </a:solidFill>
              <a:latin typeface="Verdana" panose="020B0604030504040204" pitchFamily="34" charset="0"/>
              <a:ea typeface="Verdana" panose="020B0604030504040204" pitchFamily="34" charset="0"/>
            </a:endParaRPr>
          </a:p>
          <a:p>
            <a:pPr>
              <a:lnSpc>
                <a:spcPct val="150000"/>
              </a:lnSpc>
            </a:pPr>
            <a:r>
              <a:rPr lang="en-US" sz="1200" u="sng" dirty="0">
                <a:solidFill>
                  <a:srgbClr val="002060"/>
                </a:solidFill>
                <a:latin typeface="Verdana" panose="020B0604030504040204" pitchFamily="34" charset="0"/>
                <a:ea typeface="Verdana" panose="020B0604030504040204" pitchFamily="34" charset="0"/>
              </a:rPr>
              <a:t>Signal R:</a:t>
            </a:r>
            <a:r>
              <a:rPr lang="en-US" sz="1200" dirty="0">
                <a:solidFill>
                  <a:srgbClr val="002060"/>
                </a:solidFill>
                <a:latin typeface="Verdana" panose="020B0604030504040204" pitchFamily="34" charset="0"/>
                <a:ea typeface="Verdana" panose="020B0604030504040204" pitchFamily="34" charset="0"/>
              </a:rPr>
              <a:t> Multi-casting and Web Messaging.</a:t>
            </a:r>
          </a:p>
          <a:p>
            <a:pPr>
              <a:lnSpc>
                <a:spcPct val="150000"/>
              </a:lnSpc>
            </a:pPr>
            <a:endParaRPr lang="en-US" sz="1200" dirty="0">
              <a:solidFill>
                <a:srgbClr val="002060"/>
              </a:solidFill>
              <a:latin typeface="Verdana" panose="020B0604030504040204" pitchFamily="34" charset="0"/>
              <a:ea typeface="Verdana" panose="020B0604030504040204" pitchFamily="34" charset="0"/>
            </a:endParaRPr>
          </a:p>
          <a:p>
            <a:pPr>
              <a:lnSpc>
                <a:spcPct val="150000"/>
              </a:lnSpc>
            </a:pPr>
            <a:r>
              <a:rPr lang="en-US" sz="1200" u="sng" dirty="0">
                <a:solidFill>
                  <a:srgbClr val="002060"/>
                </a:solidFill>
                <a:latin typeface="Verdana" panose="020B0604030504040204" pitchFamily="34" charset="0"/>
                <a:ea typeface="Verdana" panose="020B0604030504040204" pitchFamily="34" charset="0"/>
              </a:rPr>
              <a:t>gRPC:</a:t>
            </a:r>
            <a:r>
              <a:rPr lang="en-US" sz="1200" dirty="0">
                <a:solidFill>
                  <a:srgbClr val="002060"/>
                </a:solidFill>
                <a:latin typeface="Verdana" panose="020B0604030504040204" pitchFamily="34" charset="0"/>
                <a:ea typeface="Verdana" panose="020B0604030504040204" pitchFamily="34" charset="0"/>
              </a:rPr>
              <a:t> Low Resource clients, service to service inter-data center communication and streaming.</a:t>
            </a:r>
          </a:p>
          <a:p>
            <a:pPr>
              <a:lnSpc>
                <a:spcPct val="150000"/>
              </a:lnSpc>
            </a:pPr>
            <a:endParaRPr lang="en-US" sz="1200" dirty="0">
              <a:solidFill>
                <a:srgbClr val="002060"/>
              </a:solidFill>
              <a:latin typeface="Verdana" panose="020B0604030504040204" pitchFamily="34" charset="0"/>
              <a:ea typeface="Verdana" panose="020B0604030504040204" pitchFamily="34" charset="0"/>
            </a:endParaRPr>
          </a:p>
          <a:p>
            <a:pPr>
              <a:lnSpc>
                <a:spcPct val="150000"/>
              </a:lnSpc>
            </a:pPr>
            <a:r>
              <a:rPr lang="en-US" sz="1200" u="sng" dirty="0">
                <a:solidFill>
                  <a:srgbClr val="002060"/>
                </a:solidFill>
                <a:latin typeface="Verdana" panose="020B0604030504040204" pitchFamily="34" charset="0"/>
                <a:ea typeface="Verdana" panose="020B0604030504040204" pitchFamily="34" charset="0"/>
              </a:rPr>
              <a:t>Graph QL:</a:t>
            </a:r>
            <a:r>
              <a:rPr lang="en-US" sz="1200" dirty="0">
                <a:solidFill>
                  <a:srgbClr val="002060"/>
                </a:solidFill>
                <a:latin typeface="Verdana" panose="020B0604030504040204" pitchFamily="34" charset="0"/>
                <a:ea typeface="Verdana" panose="020B0604030504040204" pitchFamily="34" charset="0"/>
              </a:rPr>
              <a:t> Querying Large Datasets.</a:t>
            </a:r>
          </a:p>
          <a:p>
            <a:pPr>
              <a:lnSpc>
                <a:spcPct val="150000"/>
              </a:lnSpc>
            </a:pPr>
            <a:endParaRPr lang="en-US" sz="1200" dirty="0">
              <a:solidFill>
                <a:srgbClr val="002060"/>
              </a:solidFill>
              <a:latin typeface="Verdana" panose="020B0604030504040204" pitchFamily="34" charset="0"/>
              <a:ea typeface="Verdana" panose="020B0604030504040204" pitchFamily="34" charset="0"/>
            </a:endParaRPr>
          </a:p>
          <a:p>
            <a:pPr>
              <a:lnSpc>
                <a:spcPct val="150000"/>
              </a:lnSpc>
            </a:pPr>
            <a:r>
              <a:rPr lang="en-US" sz="1200" u="sng" dirty="0">
                <a:solidFill>
                  <a:srgbClr val="002060"/>
                </a:solidFill>
                <a:latin typeface="Verdana" panose="020B0604030504040204" pitchFamily="34" charset="0"/>
                <a:ea typeface="Verdana" panose="020B0604030504040204" pitchFamily="34" charset="0"/>
              </a:rPr>
              <a:t>Webhooks:</a:t>
            </a:r>
            <a:r>
              <a:rPr lang="en-US" sz="1200" dirty="0">
                <a:solidFill>
                  <a:srgbClr val="002060"/>
                </a:solidFill>
                <a:latin typeface="Verdana" panose="020B0604030504040204" pitchFamily="34" charset="0"/>
                <a:ea typeface="Verdana" panose="020B0604030504040204" pitchFamily="34" charset="0"/>
              </a:rPr>
              <a:t> Webhooks are "HTTP callbacks". They are usually triggered by some event, such as pushing code to a repository.</a:t>
            </a: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The Tech Platform</a:t>
            </a:r>
          </a:p>
        </p:txBody>
      </p:sp>
    </p:spTree>
    <p:extLst>
      <p:ext uri="{BB962C8B-B14F-4D97-AF65-F5344CB8AC3E}">
        <p14:creationId xmlns:p14="http://schemas.microsoft.com/office/powerpoint/2010/main" val="18067522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Types of gRPC communications</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10-Oct-2020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7</a:t>
            </a:fld>
            <a:endParaRPr lang="en-IN" b="1" dirty="0">
              <a:solidFill>
                <a:srgbClr val="002060"/>
              </a:solidFill>
              <a:latin typeface="Verdana" panose="020B0604030504040204" pitchFamily="34" charset="0"/>
              <a:ea typeface="Verdana" panose="020B0604030504040204" pitchFamily="34" charset="0"/>
            </a:endParaRPr>
          </a:p>
        </p:txBody>
      </p:sp>
      <p:sp>
        <p:nvSpPr>
          <p:cNvPr id="10" name="TextBox 9">
            <a:extLst>
              <a:ext uri="{FF2B5EF4-FFF2-40B4-BE49-F238E27FC236}">
                <a16:creationId xmlns:a16="http://schemas.microsoft.com/office/drawing/2014/main" id="{01677BED-4C67-48F6-8772-07696F9A1F04}"/>
              </a:ext>
            </a:extLst>
          </p:cNvPr>
          <p:cNvSpPr txBox="1"/>
          <p:nvPr/>
        </p:nvSpPr>
        <p:spPr>
          <a:xfrm>
            <a:off x="80629" y="602214"/>
            <a:ext cx="12037390" cy="2178673"/>
          </a:xfrm>
          <a:prstGeom prst="rect">
            <a:avLst/>
          </a:prstGeom>
          <a:noFill/>
        </p:spPr>
        <p:txBody>
          <a:bodyPr wrap="square" rtlCol="0">
            <a:spAutoFit/>
          </a:bodyPr>
          <a:lstStyle/>
          <a:p>
            <a:r>
              <a:rPr lang="en-US" sz="1200" dirty="0">
                <a:solidFill>
                  <a:srgbClr val="002060"/>
                </a:solidFill>
                <a:latin typeface="Verdana" panose="020B0604030504040204" pitchFamily="34" charset="0"/>
                <a:ea typeface="Verdana" panose="020B0604030504040204" pitchFamily="34" charset="0"/>
              </a:rPr>
              <a:t>Currently gRPC comes with four different types of RPC</a:t>
            </a:r>
          </a:p>
          <a:p>
            <a:pPr marL="171450" indent="-171450">
              <a:buFont typeface="Wingdings" panose="05000000000000000000" pitchFamily="2" charset="2"/>
              <a:buChar char="Ø"/>
            </a:pPr>
            <a:endParaRPr lang="en-US" sz="1200" dirty="0">
              <a:solidFill>
                <a:srgbClr val="002060"/>
              </a:solidFill>
              <a:latin typeface="Verdana" panose="020B0604030504040204" pitchFamily="34" charset="0"/>
              <a:ea typeface="Verdana" panose="020B0604030504040204" pitchFamily="34" charset="0"/>
            </a:endParaRPr>
          </a:p>
          <a:p>
            <a:pPr marL="171450" indent="-171450">
              <a:lnSpc>
                <a:spcPct val="20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Unary RPC: this is the simplest form of RPC. In this case, the client sends a request message to the server and receives a response.</a:t>
            </a:r>
          </a:p>
          <a:p>
            <a:pPr marL="171450" indent="-171450">
              <a:lnSpc>
                <a:spcPct val="20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Client streaming RPC: this is the case where the client sends a sequence of messages and receives a single response from the server.</a:t>
            </a:r>
          </a:p>
          <a:p>
            <a:pPr marL="171450" indent="-171450">
              <a:lnSpc>
                <a:spcPct val="20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Server streaming RPC: in this scenario, the client sends a request message to the server and receives a sequence of responses.</a:t>
            </a:r>
          </a:p>
          <a:p>
            <a:pPr marL="171450" indent="-171450">
              <a:lnSpc>
                <a:spcPct val="20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Bidirectional streaming RPC: in this case, the client and the server exchange messages in both directions.</a:t>
            </a:r>
          </a:p>
          <a:p>
            <a:pPr>
              <a:lnSpc>
                <a:spcPct val="150000"/>
              </a:lnSpc>
            </a:pPr>
            <a:endParaRPr lang="en-US" sz="1200"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The Tech Platform</a:t>
            </a:r>
          </a:p>
        </p:txBody>
      </p:sp>
    </p:spTree>
    <p:extLst>
      <p:ext uri="{BB962C8B-B14F-4D97-AF65-F5344CB8AC3E}">
        <p14:creationId xmlns:p14="http://schemas.microsoft.com/office/powerpoint/2010/main" val="12885933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Introduction to Protocol Buffers</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10-Oct-2020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8</a:t>
            </a:fld>
            <a:endParaRPr lang="en-IN" b="1" dirty="0">
              <a:solidFill>
                <a:srgbClr val="002060"/>
              </a:solidFill>
              <a:latin typeface="Verdana" panose="020B0604030504040204" pitchFamily="34" charset="0"/>
              <a:ea typeface="Verdana" panose="020B0604030504040204" pitchFamily="34" charset="0"/>
            </a:endParaRPr>
          </a:p>
        </p:txBody>
      </p:sp>
      <p:sp>
        <p:nvSpPr>
          <p:cNvPr id="10" name="TextBox 9">
            <a:extLst>
              <a:ext uri="{FF2B5EF4-FFF2-40B4-BE49-F238E27FC236}">
                <a16:creationId xmlns:a16="http://schemas.microsoft.com/office/drawing/2014/main" id="{01677BED-4C67-48F6-8772-07696F9A1F04}"/>
              </a:ext>
            </a:extLst>
          </p:cNvPr>
          <p:cNvSpPr txBox="1"/>
          <p:nvPr/>
        </p:nvSpPr>
        <p:spPr>
          <a:xfrm>
            <a:off x="80629" y="602214"/>
            <a:ext cx="12037390" cy="5170646"/>
          </a:xfrm>
          <a:prstGeom prst="rect">
            <a:avLst/>
          </a:prstGeom>
          <a:noFill/>
        </p:spPr>
        <p:txBody>
          <a:bodyPr wrap="square" rtlCol="0">
            <a:spAutoFit/>
          </a:bodyPr>
          <a:lstStyle/>
          <a:p>
            <a:pPr marL="171450" indent="-171450">
              <a:lnSpc>
                <a:spcPct val="15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Protocol Buffers is an interface language used to build contracts.</a:t>
            </a:r>
          </a:p>
          <a:p>
            <a:pPr marL="171450" indent="-171450">
              <a:lnSpc>
                <a:spcPct val="15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Tools are available for the most common programming languages to translate these </a:t>
            </a:r>
            <a:r>
              <a:rPr lang="en-US" sz="1200" dirty="0" err="1">
                <a:solidFill>
                  <a:srgbClr val="002060"/>
                </a:solidFill>
                <a:latin typeface="Verdana" panose="020B0604030504040204" pitchFamily="34" charset="0"/>
                <a:ea typeface="Verdana" panose="020B0604030504040204" pitchFamily="34" charset="0"/>
              </a:rPr>
              <a:t>Protobuf</a:t>
            </a:r>
            <a:r>
              <a:rPr lang="en-US" sz="1200" dirty="0">
                <a:solidFill>
                  <a:srgbClr val="002060"/>
                </a:solidFill>
                <a:latin typeface="Verdana" panose="020B0604030504040204" pitchFamily="34" charset="0"/>
                <a:ea typeface="Verdana" panose="020B0604030504040204" pitchFamily="34" charset="0"/>
              </a:rPr>
              <a:t> interfaces into code.</a:t>
            </a:r>
          </a:p>
          <a:p>
            <a:pPr marL="171450" indent="-171450">
              <a:lnSpc>
                <a:spcPct val="15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Interface Definition Language | Language-neutral | Platform-neutral | Serializable</a:t>
            </a:r>
          </a:p>
          <a:p>
            <a:br>
              <a:rPr lang="en-US" sz="1200" dirty="0">
                <a:solidFill>
                  <a:srgbClr val="002060"/>
                </a:solidFill>
                <a:latin typeface="Verdana" panose="020B0604030504040204" pitchFamily="34" charset="0"/>
                <a:ea typeface="Verdana" panose="020B0604030504040204" pitchFamily="34" charset="0"/>
              </a:rPr>
            </a:br>
            <a:r>
              <a:rPr lang="en-US" sz="1200" u="sng" dirty="0">
                <a:solidFill>
                  <a:srgbClr val="002060"/>
                </a:solidFill>
                <a:latin typeface="Verdana" panose="020B0604030504040204" pitchFamily="34" charset="0"/>
                <a:ea typeface="Verdana" panose="020B0604030504040204" pitchFamily="34" charset="0"/>
              </a:rPr>
              <a:t>Version 3 (proto3):</a:t>
            </a:r>
          </a:p>
          <a:p>
            <a:pPr marL="628650" lvl="1" indent="-171450">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proto2 and proto3.</a:t>
            </a:r>
          </a:p>
          <a:p>
            <a:br>
              <a:rPr lang="en-US" sz="1200" dirty="0">
                <a:solidFill>
                  <a:srgbClr val="002060"/>
                </a:solidFill>
                <a:latin typeface="Verdana" panose="020B0604030504040204" pitchFamily="34" charset="0"/>
                <a:ea typeface="Verdana" panose="020B0604030504040204" pitchFamily="34" charset="0"/>
              </a:rPr>
            </a:br>
            <a:r>
              <a:rPr lang="en-US" sz="1200" u="sng" dirty="0">
                <a:solidFill>
                  <a:srgbClr val="002060"/>
                </a:solidFill>
                <a:latin typeface="Verdana" panose="020B0604030504040204" pitchFamily="34" charset="0"/>
                <a:ea typeface="Verdana" panose="020B0604030504040204" pitchFamily="34" charset="0"/>
              </a:rPr>
              <a:t>.proto File:</a:t>
            </a:r>
          </a:p>
          <a:p>
            <a:pPr marL="628650" lvl="1" indent="-171450">
              <a:lnSpc>
                <a:spcPct val="15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The first line of the file specifies proto3 syntax: if you don't do this the protocol buffer compiler will assume proto2.</a:t>
            </a:r>
          </a:p>
          <a:p>
            <a:pPr marL="628650" lvl="1" indent="-171450">
              <a:lnSpc>
                <a:spcPct val="15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We are using scalar type for the fields.</a:t>
            </a:r>
          </a:p>
          <a:p>
            <a:pPr marL="628650" lvl="1" indent="-171450">
              <a:lnSpc>
                <a:spcPct val="15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Each field in the message definition has a unique number.</a:t>
            </a:r>
          </a:p>
          <a:p>
            <a:pPr marL="628650" lvl="1" indent="-171450">
              <a:lnSpc>
                <a:spcPct val="15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It is used to identify the fields in the message binary format and should not be changed once your message type is in use.</a:t>
            </a:r>
          </a:p>
          <a:p>
            <a:pPr marL="628650" lvl="1" indent="-171450">
              <a:lnSpc>
                <a:spcPct val="15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We can define multiple message inside single .proto file.</a:t>
            </a:r>
          </a:p>
          <a:p>
            <a:pPr marL="628650" lvl="1" indent="-171450">
              <a:lnSpc>
                <a:spcPct val="15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Adding Comments // OR /* */</a:t>
            </a:r>
          </a:p>
          <a:p>
            <a:br>
              <a:rPr lang="en-US" sz="1200" dirty="0">
                <a:solidFill>
                  <a:srgbClr val="002060"/>
                </a:solidFill>
                <a:latin typeface="Verdana" panose="020B0604030504040204" pitchFamily="34" charset="0"/>
                <a:ea typeface="Verdana" panose="020B0604030504040204" pitchFamily="34" charset="0"/>
              </a:rPr>
            </a:br>
            <a:r>
              <a:rPr lang="en-US" sz="1200" u="sng" dirty="0">
                <a:solidFill>
                  <a:srgbClr val="002060"/>
                </a:solidFill>
                <a:latin typeface="Verdana" panose="020B0604030504040204" pitchFamily="34" charset="0"/>
                <a:ea typeface="Verdana" panose="020B0604030504040204" pitchFamily="34" charset="0"/>
              </a:rPr>
              <a:t>Defining A Message Type:</a:t>
            </a:r>
          </a:p>
          <a:p>
            <a:pPr>
              <a:lnSpc>
                <a:spcPct val="150000"/>
              </a:lnSpc>
            </a:pPr>
            <a:r>
              <a:rPr lang="en-US" sz="1200" dirty="0">
                <a:solidFill>
                  <a:srgbClr val="0070C0"/>
                </a:solidFill>
                <a:latin typeface="Verdana" panose="020B0604030504040204" pitchFamily="34" charset="0"/>
                <a:ea typeface="Verdana" panose="020B0604030504040204" pitchFamily="34" charset="0"/>
              </a:rPr>
              <a:t>message </a:t>
            </a:r>
            <a:r>
              <a:rPr lang="en-US" sz="1200" dirty="0" err="1">
                <a:solidFill>
                  <a:srgbClr val="0070C0"/>
                </a:solidFill>
                <a:latin typeface="Verdana" panose="020B0604030504040204" pitchFamily="34" charset="0"/>
                <a:ea typeface="Verdana" panose="020B0604030504040204" pitchFamily="34" charset="0"/>
              </a:rPr>
              <a:t>SimpleRequest</a:t>
            </a:r>
            <a:r>
              <a:rPr lang="en-US" sz="1200" dirty="0">
                <a:solidFill>
                  <a:srgbClr val="0070C0"/>
                </a:solidFill>
                <a:latin typeface="Verdana" panose="020B0604030504040204" pitchFamily="34" charset="0"/>
                <a:ea typeface="Verdana" panose="020B0604030504040204" pitchFamily="34" charset="0"/>
              </a:rPr>
              <a:t> {</a:t>
            </a:r>
          </a:p>
          <a:p>
            <a:pPr>
              <a:lnSpc>
                <a:spcPct val="150000"/>
              </a:lnSpc>
            </a:pPr>
            <a:r>
              <a:rPr lang="en-US" sz="1200" dirty="0">
                <a:solidFill>
                  <a:srgbClr val="0070C0"/>
                </a:solidFill>
                <a:latin typeface="Verdana" panose="020B0604030504040204" pitchFamily="34" charset="0"/>
                <a:ea typeface="Verdana" panose="020B0604030504040204" pitchFamily="34" charset="0"/>
              </a:rPr>
              <a:t>  string </a:t>
            </a:r>
            <a:r>
              <a:rPr lang="en-US" sz="1200" dirty="0" err="1">
                <a:solidFill>
                  <a:srgbClr val="0070C0"/>
                </a:solidFill>
                <a:latin typeface="Verdana" panose="020B0604030504040204" pitchFamily="34" charset="0"/>
                <a:ea typeface="Verdana" panose="020B0604030504040204" pitchFamily="34" charset="0"/>
              </a:rPr>
              <a:t>userName</a:t>
            </a:r>
            <a:r>
              <a:rPr lang="en-US" sz="1200" dirty="0">
                <a:solidFill>
                  <a:srgbClr val="0070C0"/>
                </a:solidFill>
                <a:latin typeface="Verdana" panose="020B0604030504040204" pitchFamily="34" charset="0"/>
                <a:ea typeface="Verdana" panose="020B0604030504040204" pitchFamily="34" charset="0"/>
              </a:rPr>
              <a:t> = 1;</a:t>
            </a:r>
          </a:p>
          <a:p>
            <a:pPr>
              <a:lnSpc>
                <a:spcPct val="150000"/>
              </a:lnSpc>
            </a:pPr>
            <a:r>
              <a:rPr lang="en-US" sz="1200" dirty="0">
                <a:solidFill>
                  <a:srgbClr val="0070C0"/>
                </a:solidFill>
                <a:latin typeface="Verdana" panose="020B0604030504040204" pitchFamily="34" charset="0"/>
                <a:ea typeface="Verdana" panose="020B0604030504040204" pitchFamily="34" charset="0"/>
              </a:rPr>
              <a:t>  int32 </a:t>
            </a:r>
            <a:r>
              <a:rPr lang="en-US" sz="1200" dirty="0" err="1">
                <a:solidFill>
                  <a:srgbClr val="0070C0"/>
                </a:solidFill>
                <a:latin typeface="Verdana" panose="020B0604030504040204" pitchFamily="34" charset="0"/>
                <a:ea typeface="Verdana" panose="020B0604030504040204" pitchFamily="34" charset="0"/>
              </a:rPr>
              <a:t>userId</a:t>
            </a:r>
            <a:r>
              <a:rPr lang="en-US" sz="1200" dirty="0">
                <a:solidFill>
                  <a:srgbClr val="0070C0"/>
                </a:solidFill>
                <a:latin typeface="Verdana" panose="020B0604030504040204" pitchFamily="34" charset="0"/>
                <a:ea typeface="Verdana" panose="020B0604030504040204" pitchFamily="34" charset="0"/>
              </a:rPr>
              <a:t> = 2;</a:t>
            </a:r>
          </a:p>
          <a:p>
            <a:pPr>
              <a:lnSpc>
                <a:spcPct val="150000"/>
              </a:lnSpc>
            </a:pPr>
            <a:r>
              <a:rPr lang="en-US" sz="1200" dirty="0">
                <a:solidFill>
                  <a:srgbClr val="0070C0"/>
                </a:solidFill>
                <a:latin typeface="Verdana" panose="020B0604030504040204" pitchFamily="34" charset="0"/>
                <a:ea typeface="Verdana" panose="020B0604030504040204" pitchFamily="34" charset="0"/>
              </a:rPr>
              <a:t>}</a:t>
            </a:r>
          </a:p>
          <a:p>
            <a:endParaRPr lang="en-US" sz="1200"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The Tech Platform</a:t>
            </a:r>
          </a:p>
        </p:txBody>
      </p:sp>
    </p:spTree>
    <p:extLst>
      <p:ext uri="{BB962C8B-B14F-4D97-AF65-F5344CB8AC3E}">
        <p14:creationId xmlns:p14="http://schemas.microsoft.com/office/powerpoint/2010/main" val="14077430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Introduction to Protocol Buffers</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10-Oct-2020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9</a:t>
            </a:fld>
            <a:endParaRPr lang="en-IN" b="1" dirty="0">
              <a:solidFill>
                <a:srgbClr val="002060"/>
              </a:solidFill>
              <a:latin typeface="Verdana" panose="020B0604030504040204" pitchFamily="34" charset="0"/>
              <a:ea typeface="Verdana" panose="020B0604030504040204" pitchFamily="34" charset="0"/>
            </a:endParaRPr>
          </a:p>
        </p:txBody>
      </p:sp>
      <p:sp>
        <p:nvSpPr>
          <p:cNvPr id="10" name="TextBox 9">
            <a:extLst>
              <a:ext uri="{FF2B5EF4-FFF2-40B4-BE49-F238E27FC236}">
                <a16:creationId xmlns:a16="http://schemas.microsoft.com/office/drawing/2014/main" id="{01677BED-4C67-48F6-8772-07696F9A1F04}"/>
              </a:ext>
            </a:extLst>
          </p:cNvPr>
          <p:cNvSpPr txBox="1"/>
          <p:nvPr/>
        </p:nvSpPr>
        <p:spPr>
          <a:xfrm>
            <a:off x="80629" y="602214"/>
            <a:ext cx="12037390" cy="4708981"/>
          </a:xfrm>
          <a:prstGeom prst="rect">
            <a:avLst/>
          </a:prstGeom>
          <a:noFill/>
        </p:spPr>
        <p:txBody>
          <a:bodyPr wrap="square" rtlCol="0">
            <a:spAutoFit/>
          </a:bodyPr>
          <a:lstStyle/>
          <a:p>
            <a:r>
              <a:rPr lang="en-US" sz="1200" u="sng" dirty="0">
                <a:solidFill>
                  <a:srgbClr val="002060"/>
                </a:solidFill>
                <a:latin typeface="Verdana" panose="020B0604030504040204" pitchFamily="34" charset="0"/>
                <a:ea typeface="Verdana" panose="020B0604030504040204" pitchFamily="34" charset="0"/>
              </a:rPr>
              <a:t>Scalar Value Types:</a:t>
            </a:r>
          </a:p>
          <a:p>
            <a:pPr marL="628650" lvl="1" indent="-171450">
              <a:lnSpc>
                <a:spcPct val="20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.proto type 	= C# Type</a:t>
            </a:r>
          </a:p>
          <a:p>
            <a:pPr marL="628650" lvl="1" indent="-171450">
              <a:lnSpc>
                <a:spcPct val="20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double    	=   double</a:t>
            </a:r>
          </a:p>
          <a:p>
            <a:pPr marL="628650" lvl="1" indent="-171450">
              <a:lnSpc>
                <a:spcPct val="20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float     	=   float</a:t>
            </a:r>
          </a:p>
          <a:p>
            <a:pPr marL="628650" lvl="1" indent="-171450">
              <a:lnSpc>
                <a:spcPct val="20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int32     	=   int</a:t>
            </a:r>
          </a:p>
          <a:p>
            <a:pPr marL="628650" lvl="1" indent="-171450">
              <a:lnSpc>
                <a:spcPct val="20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int64     	=   long</a:t>
            </a:r>
          </a:p>
          <a:p>
            <a:pPr marL="628650" lvl="1" indent="-171450">
              <a:lnSpc>
                <a:spcPct val="20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bool    	=   bool</a:t>
            </a:r>
          </a:p>
          <a:p>
            <a:pPr marL="628650" lvl="1" indent="-171450">
              <a:lnSpc>
                <a:spcPct val="20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string    	=   string</a:t>
            </a:r>
          </a:p>
          <a:p>
            <a:br>
              <a:rPr lang="en-US" sz="1200" dirty="0">
                <a:solidFill>
                  <a:srgbClr val="002060"/>
                </a:solidFill>
                <a:latin typeface="Verdana" panose="020B0604030504040204" pitchFamily="34" charset="0"/>
                <a:ea typeface="Verdana" panose="020B0604030504040204" pitchFamily="34" charset="0"/>
              </a:rPr>
            </a:br>
            <a:r>
              <a:rPr lang="en-US" sz="1200" u="sng" dirty="0">
                <a:solidFill>
                  <a:srgbClr val="002060"/>
                </a:solidFill>
                <a:latin typeface="Verdana" panose="020B0604030504040204" pitchFamily="34" charset="0"/>
                <a:ea typeface="Verdana" panose="020B0604030504040204" pitchFamily="34" charset="0"/>
              </a:rPr>
              <a:t>Default Values:</a:t>
            </a:r>
          </a:p>
          <a:p>
            <a:pPr marL="628650" lvl="1" indent="-171450">
              <a:lnSpc>
                <a:spcPct val="20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strings = the default value is the empty string.</a:t>
            </a:r>
          </a:p>
          <a:p>
            <a:pPr marL="628650" lvl="1" indent="-171450">
              <a:lnSpc>
                <a:spcPct val="20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bools = the default value is false.</a:t>
            </a:r>
          </a:p>
          <a:p>
            <a:pPr marL="628650" lvl="1" indent="-171450">
              <a:lnSpc>
                <a:spcPct val="20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numeric = the default value is zero.</a:t>
            </a:r>
          </a:p>
          <a:p>
            <a:br>
              <a:rPr lang="en-US" sz="1200" dirty="0">
                <a:solidFill>
                  <a:srgbClr val="002060"/>
                </a:solidFill>
                <a:latin typeface="Verdana" panose="020B0604030504040204" pitchFamily="34" charset="0"/>
                <a:ea typeface="Verdana" panose="020B0604030504040204" pitchFamily="34" charset="0"/>
              </a:rPr>
            </a:br>
            <a:endParaRPr lang="en-US" sz="1200"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The Tech Platform</a:t>
            </a:r>
          </a:p>
        </p:txBody>
      </p:sp>
    </p:spTree>
    <p:extLst>
      <p:ext uri="{BB962C8B-B14F-4D97-AF65-F5344CB8AC3E}">
        <p14:creationId xmlns:p14="http://schemas.microsoft.com/office/powerpoint/2010/main" val="40462742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2803</TotalTime>
  <Words>1840</Words>
  <Application>Microsoft Office PowerPoint</Application>
  <PresentationFormat>Widescreen</PresentationFormat>
  <Paragraphs>270</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Calibri Light</vt:lpstr>
      <vt:lpstr>Verdana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Viswanatha-Swamy, PK</dc:creator>
  <cp:lastModifiedBy>Viswanatha-Swamy, PK</cp:lastModifiedBy>
  <cp:revision>313</cp:revision>
  <dcterms:created xsi:type="dcterms:W3CDTF">2020-02-14T16:15:34Z</dcterms:created>
  <dcterms:modified xsi:type="dcterms:W3CDTF">2020-10-09T16:52:55Z</dcterms:modified>
</cp:coreProperties>
</file>