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8" r:id="rId4"/>
    <p:sldId id="270" r:id="rId5"/>
    <p:sldId id="271" r:id="rId6"/>
    <p:sldId id="273" r:id="rId7"/>
    <p:sldId id="274" r:id="rId8"/>
    <p:sldId id="272" r:id="rId9"/>
    <p:sldId id="263" r:id="rId10"/>
    <p:sldId id="267" r:id="rId11"/>
    <p:sldId id="275" r:id="rId12"/>
    <p:sldId id="276" r:id="rId13"/>
    <p:sldId id="277" r:id="rId14"/>
    <p:sldId id="25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-sharpcorner.com/members/vishipayyallor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den-service.azure-api.net/wfsapimgw/api/toke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C# Corner Global Monthly Virtual Meet – April 2020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11-Jul-2020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1093836" y="1474920"/>
            <a:ext cx="9970999" cy="147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Hands On: Building Backend For Frontend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Azure API Management </a:t>
            </a:r>
            <a:endParaRPr lang="en-IN" sz="32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306133"/>
            <a:ext cx="5784340" cy="923330"/>
          </a:xfrm>
          <a:prstGeom prst="rect">
            <a:avLst/>
          </a:prstGeom>
          <a:solidFill>
            <a:srgbClr val="FFFFA7"/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https://www.c-sharpcorner.com/members/vishipayyallore</a:t>
            </a:r>
            <a:endParaRPr lang="en-IN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Adding Policies to Global, Product, Services and Operation Level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11-Jul-2020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1479881" y="588106"/>
            <a:ext cx="9196748" cy="52366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3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Adding Policies to Global,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Product, Services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and Operation Level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6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Invoking API Gateway/BFF from Angular UI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11-Jul-2020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2DF1E-6C2C-406F-BEFA-709E8A507357}"/>
              </a:ext>
            </a:extLst>
          </p:cNvPr>
          <p:cNvSpPr txBox="1"/>
          <p:nvPr/>
        </p:nvSpPr>
        <p:spPr>
          <a:xfrm>
            <a:off x="80629" y="602214"/>
            <a:ext cx="12037390" cy="368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Working with Angular UI with Hosted Middle Tier, and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Gateway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Retrieve the data using Hosted Web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Retrieve the data using APIM Gateway.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Adding CORS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Passing Headers to APIM Gateway.</a:t>
            </a:r>
          </a:p>
          <a:p>
            <a:pPr>
              <a:lnSpc>
                <a:spcPct val="200000"/>
              </a:lnSpc>
            </a:pP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1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Adding Policies to Global, Product, Services and Operation Level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11-Jul-2020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2089022" y="588106"/>
            <a:ext cx="7978466" cy="41286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</a:t>
            </a: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Invoking API Gateway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/BFF from Angular UI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8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A30E9C-E4F8-4E5A-9C67-31D637F98ADE}"/>
              </a:ext>
            </a:extLst>
          </p:cNvPr>
          <p:cNvSpPr/>
          <p:nvPr/>
        </p:nvSpPr>
        <p:spPr>
          <a:xfrm>
            <a:off x="985421" y="2006353"/>
            <a:ext cx="1216241" cy="78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01FE7F-65C1-4A8D-8586-581D3E8B80AF}"/>
              </a:ext>
            </a:extLst>
          </p:cNvPr>
          <p:cNvSpPr/>
          <p:nvPr/>
        </p:nvSpPr>
        <p:spPr>
          <a:xfrm>
            <a:off x="4307149" y="2006352"/>
            <a:ext cx="1216241" cy="78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GW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8A97B4-F1E3-4932-9408-75B214195608}"/>
              </a:ext>
            </a:extLst>
          </p:cNvPr>
          <p:cNvSpPr/>
          <p:nvPr/>
        </p:nvSpPr>
        <p:spPr>
          <a:xfrm>
            <a:off x="8587666" y="2006352"/>
            <a:ext cx="1216241" cy="78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Iden</a:t>
            </a:r>
            <a:r>
              <a:rPr lang="en-US" dirty="0"/>
              <a:t> MT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7DF2B2-7895-49D2-ADB0-2643EC9CBBDE}"/>
              </a:ext>
            </a:extLst>
          </p:cNvPr>
          <p:cNvCxnSpPr/>
          <p:nvPr/>
        </p:nvCxnSpPr>
        <p:spPr>
          <a:xfrm flipH="1">
            <a:off x="3116062" y="248575"/>
            <a:ext cx="62144" cy="557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C5D84C-15AC-468D-96BE-A5200F022909}"/>
              </a:ext>
            </a:extLst>
          </p:cNvPr>
          <p:cNvSpPr txBox="1"/>
          <p:nvPr/>
        </p:nvSpPr>
        <p:spPr>
          <a:xfrm>
            <a:off x="6750594" y="3328589"/>
            <a:ext cx="4714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http://iden-service.azurewebsites.net/api/token</a:t>
            </a:r>
          </a:p>
          <a:p>
            <a:r>
              <a:rPr lang="en-IN" dirty="0">
                <a:solidFill>
                  <a:srgbClr val="C00000"/>
                </a:solidFill>
              </a:rPr>
              <a:t>POST: </a:t>
            </a:r>
            <a:r>
              <a:rPr lang="en-IN" dirty="0" err="1">
                <a:solidFill>
                  <a:srgbClr val="C00000"/>
                </a:solidFill>
              </a:rPr>
              <a:t>Dto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489EB-90D8-4E57-AF61-98C3A9B9D317}"/>
              </a:ext>
            </a:extLst>
          </p:cNvPr>
          <p:cNvSpPr txBox="1"/>
          <p:nvPr/>
        </p:nvSpPr>
        <p:spPr>
          <a:xfrm>
            <a:off x="3525816" y="4414982"/>
            <a:ext cx="5495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https://iden-service.azure-api.net/wfsapimgw/api/token</a:t>
            </a:r>
            <a:endParaRPr lang="en-IN" dirty="0"/>
          </a:p>
          <a:p>
            <a:r>
              <a:rPr lang="en-IN" dirty="0"/>
              <a:t>POST: </a:t>
            </a:r>
            <a:r>
              <a:rPr lang="en-IN" dirty="0" err="1"/>
              <a:t>Dto</a:t>
            </a:r>
            <a:endParaRPr lang="en-IN" dirty="0"/>
          </a:p>
          <a:p>
            <a:r>
              <a:rPr lang="en-IN" dirty="0"/>
              <a:t>Headers: </a:t>
            </a:r>
            <a:r>
              <a:rPr lang="en-IN"/>
              <a:t>SubKey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58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C# Corner Global Monthly Virtual Meet – April 2020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11-Jul-2020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60860" y="1724460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994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C# Corner Global Monthly Virtual Meet – April 2020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11-Jul-2020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C# Corner Global Monthly Virtual Meet – April 2020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11-Jul-2020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306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we will discuss and work today ….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Hosting a couple of Middle tier services as web API into Azure.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Creating Azure API Management and adding the two Middle Tier Services.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Adding Policies to Global, Product, Services and Operation Level.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Invoking API Gateway/BFF from Angular UI.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67047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954228E-B7B8-471F-96BF-B1A49E1F0578}"/>
              </a:ext>
            </a:extLst>
          </p:cNvPr>
          <p:cNvSpPr/>
          <p:nvPr/>
        </p:nvSpPr>
        <p:spPr>
          <a:xfrm>
            <a:off x="9996256" y="1775534"/>
            <a:ext cx="887767" cy="13849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B511D2-A59E-4439-A14F-C1DB98018D10}"/>
              </a:ext>
            </a:extLst>
          </p:cNvPr>
          <p:cNvSpPr/>
          <p:nvPr/>
        </p:nvSpPr>
        <p:spPr>
          <a:xfrm>
            <a:off x="8282866" y="941033"/>
            <a:ext cx="754602" cy="73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62776-69B8-41B8-9E0E-200FF5CB1C3A}"/>
              </a:ext>
            </a:extLst>
          </p:cNvPr>
          <p:cNvSpPr/>
          <p:nvPr/>
        </p:nvSpPr>
        <p:spPr>
          <a:xfrm>
            <a:off x="8336132" y="2485748"/>
            <a:ext cx="754602" cy="73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199C79-9A3A-4791-8196-9F855FDD99D9}"/>
              </a:ext>
            </a:extLst>
          </p:cNvPr>
          <p:cNvSpPr/>
          <p:nvPr/>
        </p:nvSpPr>
        <p:spPr>
          <a:xfrm>
            <a:off x="8336132" y="4156229"/>
            <a:ext cx="754602" cy="73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7428E4-C511-41CC-A76A-FEFB412C2717}"/>
              </a:ext>
            </a:extLst>
          </p:cNvPr>
          <p:cNvCxnSpPr/>
          <p:nvPr/>
        </p:nvCxnSpPr>
        <p:spPr>
          <a:xfrm>
            <a:off x="9499107" y="408373"/>
            <a:ext cx="115410" cy="562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4B3EF3-3443-474F-B67B-CFDC5A470DC3}"/>
              </a:ext>
            </a:extLst>
          </p:cNvPr>
          <p:cNvCxnSpPr/>
          <p:nvPr/>
        </p:nvCxnSpPr>
        <p:spPr>
          <a:xfrm>
            <a:off x="7563775" y="523783"/>
            <a:ext cx="142042" cy="556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18DBE-39C7-4B8F-AAA9-B8820354BEF4}"/>
              </a:ext>
            </a:extLst>
          </p:cNvPr>
          <p:cNvSpPr/>
          <p:nvPr/>
        </p:nvSpPr>
        <p:spPr>
          <a:xfrm>
            <a:off x="4835371" y="2516821"/>
            <a:ext cx="1260629" cy="11807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 Mgt</a:t>
            </a:r>
          </a:p>
          <a:p>
            <a:pPr algn="ctr"/>
            <a:r>
              <a:rPr lang="en-US" dirty="0"/>
              <a:t>GW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FC02BA-32AC-4398-B21F-A409BB23D294}"/>
              </a:ext>
            </a:extLst>
          </p:cNvPr>
          <p:cNvCxnSpPr>
            <a:endCxn id="5" idx="1"/>
          </p:cNvCxnSpPr>
          <p:nvPr/>
        </p:nvCxnSpPr>
        <p:spPr>
          <a:xfrm flipV="1">
            <a:off x="6096000" y="1309457"/>
            <a:ext cx="2186866" cy="115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0B55-C965-429E-A7B1-B55949F8AC04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6096000" y="2854172"/>
            <a:ext cx="2240132" cy="25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12F0D1-48CD-4B14-9445-CB496CF5D222}"/>
              </a:ext>
            </a:extLst>
          </p:cNvPr>
          <p:cNvCxnSpPr>
            <a:endCxn id="7" idx="1"/>
          </p:cNvCxnSpPr>
          <p:nvPr/>
        </p:nvCxnSpPr>
        <p:spPr>
          <a:xfrm>
            <a:off x="6096000" y="3697551"/>
            <a:ext cx="2240132" cy="82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F90D7B-0514-4BC0-960C-C98F0F363D81}"/>
              </a:ext>
            </a:extLst>
          </p:cNvPr>
          <p:cNvSpPr txBox="1"/>
          <p:nvPr/>
        </p:nvSpPr>
        <p:spPr>
          <a:xfrm>
            <a:off x="4628226" y="554854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DMZ</a:t>
            </a:r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08A5AD-CF45-497F-A1CA-338E0D755D01}"/>
              </a:ext>
            </a:extLst>
          </p:cNvPr>
          <p:cNvSpPr/>
          <p:nvPr/>
        </p:nvSpPr>
        <p:spPr>
          <a:xfrm>
            <a:off x="1012054" y="1083076"/>
            <a:ext cx="816746" cy="834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A164B5-04D1-4777-BD0A-81D97A9D1514}"/>
              </a:ext>
            </a:extLst>
          </p:cNvPr>
          <p:cNvSpPr/>
          <p:nvPr/>
        </p:nvSpPr>
        <p:spPr>
          <a:xfrm>
            <a:off x="843379" y="3018408"/>
            <a:ext cx="816746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09D2DD-53FC-4C48-BA6E-F361981C0FEF}"/>
              </a:ext>
            </a:extLst>
          </p:cNvPr>
          <p:cNvCxnSpPr>
            <a:stCxn id="21" idx="6"/>
            <a:endCxn id="13" idx="1"/>
          </p:cNvCxnSpPr>
          <p:nvPr/>
        </p:nvCxnSpPr>
        <p:spPr>
          <a:xfrm>
            <a:off x="1828800" y="1500327"/>
            <a:ext cx="3006571" cy="160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519F32-BB6B-4DAD-B4AE-7211218A39F3}"/>
              </a:ext>
            </a:extLst>
          </p:cNvPr>
          <p:cNvCxnSpPr>
            <a:stCxn id="22" idx="6"/>
            <a:endCxn id="13" idx="1"/>
          </p:cNvCxnSpPr>
          <p:nvPr/>
        </p:nvCxnSpPr>
        <p:spPr>
          <a:xfrm flipV="1">
            <a:off x="1660125" y="3107186"/>
            <a:ext cx="3175246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EBDC57-D3E3-4B5D-853D-BDA8500BD793}"/>
              </a:ext>
            </a:extLst>
          </p:cNvPr>
          <p:cNvSpPr txBox="1"/>
          <p:nvPr/>
        </p:nvSpPr>
        <p:spPr>
          <a:xfrm>
            <a:off x="7910004" y="5548543"/>
            <a:ext cx="150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Restrictions</a:t>
            </a:r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006765-9A94-493C-8541-EE70502A22E6}"/>
              </a:ext>
            </a:extLst>
          </p:cNvPr>
          <p:cNvCxnSpPr/>
          <p:nvPr/>
        </p:nvCxnSpPr>
        <p:spPr>
          <a:xfrm>
            <a:off x="4110361" y="523783"/>
            <a:ext cx="0" cy="581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1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A Quick walk through of Resource in Azure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11-Jul-2020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A83FE-58CA-471B-9E44-6AD92947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1" y="1247775"/>
            <a:ext cx="12058049" cy="4362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871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Hosting a couple of Middle tier services as web API into Azure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11-Jul-2020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7BFF1-0046-4C84-A430-03E3F25BA26D}"/>
              </a:ext>
            </a:extLst>
          </p:cNvPr>
          <p:cNvSpPr txBox="1"/>
          <p:nvPr/>
        </p:nvSpPr>
        <p:spPr>
          <a:xfrm>
            <a:off x="80629" y="602214"/>
            <a:ext cx="12037390" cy="368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Hosting Middle Tier to Azure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have created two App Service [Windows OS].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have one App Service Plan. [D1 Shared].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are deploying it using Visual Studio 2019. [Publish].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have published College Service. We will verify using Postman.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will publish Weather Forecast Service.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1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Hosting a couple of Middle tier services as web API into Azure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11-Jul-2020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517279" y="588106"/>
            <a:ext cx="11121954" cy="41286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1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Hosting a couple of Middle tier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services as web API into Azure.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Creating Azure API Management and adding the two Middle Tier Services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11-Jul-2020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7BFF1-0046-4C84-A430-03E3F25BA26D}"/>
              </a:ext>
            </a:extLst>
          </p:cNvPr>
          <p:cNvSpPr txBox="1"/>
          <p:nvPr/>
        </p:nvSpPr>
        <p:spPr>
          <a:xfrm>
            <a:off x="80629" y="602214"/>
            <a:ext cx="12037390" cy="4300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Hosting Middle Tier to Azure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have created two API Management.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college-service-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apimgw</a:t>
            </a:r>
            <a:endParaRPr lang="en-US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weather-forecast-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apimgw</a:t>
            </a:r>
            <a:endParaRPr lang="en-US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college-service-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apimgw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has been published. We will test using Postman.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will configure weather-forecast-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apimgw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now.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Verify the Weather Forecasting APIM using Postman.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Creating Azure API Management and adding the two Middle Tier Services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11-Jul-2020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234349" y="588106"/>
            <a:ext cx="11687815" cy="52366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2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Creating Azure API Management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and adding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One Middle Tier Services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7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Adding Policies to Global, Product, Services and Operation Level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11-Jul-2020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2DF1E-6C2C-406F-BEFA-709E8A507357}"/>
              </a:ext>
            </a:extLst>
          </p:cNvPr>
          <p:cNvSpPr txBox="1"/>
          <p:nvPr/>
        </p:nvSpPr>
        <p:spPr>
          <a:xfrm>
            <a:off x="80629" y="602214"/>
            <a:ext cx="12037390" cy="306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Configuring Policies using Azure Portal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Verify the Policy created for college-service-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apimgw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Rate Limit.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will test using Postman.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will configure for weather-forecast-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apimgw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now.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Verify the Weather Forecasting APIM using Postman.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10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597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94</cp:revision>
  <dcterms:created xsi:type="dcterms:W3CDTF">2020-02-14T16:15:34Z</dcterms:created>
  <dcterms:modified xsi:type="dcterms:W3CDTF">2020-07-11T13:41:36Z</dcterms:modified>
</cp:coreProperties>
</file>