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90" r:id="rId4"/>
    <p:sldId id="309" r:id="rId5"/>
    <p:sldId id="316" r:id="rId6"/>
    <p:sldId id="312" r:id="rId7"/>
    <p:sldId id="315" r:id="rId8"/>
    <p:sldId id="319" r:id="rId9"/>
    <p:sldId id="320" r:id="rId10"/>
    <p:sldId id="308" r:id="rId11"/>
    <p:sldId id="321" r:id="rId12"/>
    <p:sldId id="298" r:id="rId13"/>
    <p:sldId id="311" r:id="rId14"/>
    <p:sldId id="322" r:id="rId15"/>
    <p:sldId id="310" r:id="rId16"/>
    <p:sldId id="323" r:id="rId17"/>
    <p:sldId id="324" r:id="rId18"/>
    <p:sldId id="259" r:id="rId19"/>
    <p:sldId id="292"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06-09-2020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06-09-2020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ebdevdrops.com/en/http-primer-for-frontend-developers-f091a2070637/"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webdevdrops.com/en/http-primer-for-frontend-developers-f091a2070637/"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Web_API" TargetMode="External"/><Relationship Id="rId1" Type="http://schemas.openxmlformats.org/officeDocument/2006/relationships/slideLayout" Target="../slideLayouts/slideLayout1.xml"/><Relationship Id="rId4" Type="http://schemas.openxmlformats.org/officeDocument/2006/relationships/hyperlink" Target="https://en.wikipedia.org/wiki/Representational_state_transf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gb/aspnet/core/fundamentals/choose-aspnet-framework?view=aspnetcore-3.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2305469" y="1350632"/>
            <a:ext cx="7476727" cy="2947410"/>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Web API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.NET Core 3.1, EF Core 3.1,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SQL Server, and Cosmos Db</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075319"/>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1" name="Content Placeholder 9">
            <a:extLst>
              <a:ext uri="{FF2B5EF4-FFF2-40B4-BE49-F238E27FC236}">
                <a16:creationId xmlns:a16="http://schemas.microsoft.com/office/drawing/2014/main" id="{6397FCAB-2AA5-42AF-A799-F8D6400820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73243" y="4647733"/>
            <a:ext cx="1637108" cy="1650528"/>
          </a:xfrm>
          <a:prstGeom prst="rect">
            <a:avLst/>
          </a:prstGeom>
        </p:spPr>
      </p:pic>
      <p:pic>
        <p:nvPicPr>
          <p:cNvPr id="3" name="Picture 2">
            <a:extLst>
              <a:ext uri="{FF2B5EF4-FFF2-40B4-BE49-F238E27FC236}">
                <a16:creationId xmlns:a16="http://schemas.microsoft.com/office/drawing/2014/main" id="{7A27029E-4740-440D-BCF2-8243C05F3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5E2FBD10-4D9F-4DFE-BDFD-0E9105BD7836}"/>
              </a:ext>
            </a:extLst>
          </p:cNvPr>
          <p:cNvPicPr>
            <a:picLocks noChangeAspect="1"/>
          </p:cNvPicPr>
          <p:nvPr/>
        </p:nvPicPr>
        <p:blipFill>
          <a:blip r:embed="rId3"/>
          <a:stretch>
            <a:fillRect/>
          </a:stretch>
        </p:blipFill>
        <p:spPr>
          <a:xfrm>
            <a:off x="3634201" y="1717553"/>
            <a:ext cx="4781550" cy="3600450"/>
          </a:xfrm>
          <a:prstGeom prst="rect">
            <a:avLst/>
          </a:prstGeom>
        </p:spPr>
      </p:pic>
      <p:sp>
        <p:nvSpPr>
          <p:cNvPr id="14" name="Rectangle 13">
            <a:extLst>
              <a:ext uri="{FF2B5EF4-FFF2-40B4-BE49-F238E27FC236}">
                <a16:creationId xmlns:a16="http://schemas.microsoft.com/office/drawing/2014/main" id="{75C033DB-F1B9-4A03-8E7D-8A90E1EB0C86}"/>
              </a:ext>
            </a:extLst>
          </p:cNvPr>
          <p:cNvSpPr/>
          <p:nvPr/>
        </p:nvSpPr>
        <p:spPr>
          <a:xfrm>
            <a:off x="486254" y="580577"/>
            <a:ext cx="1122615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Let’s make our hands dirt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4491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Template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385DC3ED-E106-484B-8180-F1731898AE03}"/>
              </a:ext>
            </a:extLst>
          </p:cNvPr>
          <p:cNvPicPr>
            <a:picLocks noChangeAspect="1"/>
          </p:cNvPicPr>
          <p:nvPr/>
        </p:nvPicPr>
        <p:blipFill>
          <a:blip r:embed="rId3"/>
          <a:stretch>
            <a:fillRect/>
          </a:stretch>
        </p:blipFill>
        <p:spPr>
          <a:xfrm>
            <a:off x="97654" y="561073"/>
            <a:ext cx="11995961" cy="5765378"/>
          </a:xfrm>
          <a:prstGeom prst="rect">
            <a:avLst/>
          </a:prstGeom>
          <a:ln>
            <a:solidFill>
              <a:schemeClr val="accent1"/>
            </a:solidFill>
          </a:ln>
        </p:spPr>
      </p:pic>
    </p:spTree>
    <p:extLst>
      <p:ext uri="{BB962C8B-B14F-4D97-AF65-F5344CB8AC3E}">
        <p14:creationId xmlns:p14="http://schemas.microsoft.com/office/powerpoint/2010/main" val="15798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our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096241" y="588106"/>
            <a:ext cx="796404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First Web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Api</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C5DE781-E3CB-4111-9997-7D34C7E0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97344"/>
            <a:ext cx="1905000" cy="342900"/>
          </a:xfrm>
          <a:prstGeom prst="rect">
            <a:avLst/>
          </a:prstGeom>
        </p:spPr>
      </p:pic>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Executing using IIS Express / Kestrel</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E1DC4E16-504D-47E6-9FB7-33389A025185}"/>
              </a:ext>
            </a:extLst>
          </p:cNvPr>
          <p:cNvPicPr>
            <a:picLocks noChangeAspect="1"/>
          </p:cNvPicPr>
          <p:nvPr/>
        </p:nvPicPr>
        <p:blipFill>
          <a:blip r:embed="rId3"/>
          <a:stretch>
            <a:fillRect/>
          </a:stretch>
        </p:blipFill>
        <p:spPr>
          <a:xfrm>
            <a:off x="71750" y="1269507"/>
            <a:ext cx="12055147" cy="5055836"/>
          </a:xfrm>
          <a:prstGeom prst="rect">
            <a:avLst/>
          </a:prstGeom>
          <a:ln>
            <a:solidFill>
              <a:schemeClr val="accent1"/>
            </a:solidFill>
          </a:ln>
        </p:spPr>
      </p:pic>
      <p:sp>
        <p:nvSpPr>
          <p:cNvPr id="13" name="TextBox 12">
            <a:extLst>
              <a:ext uri="{FF2B5EF4-FFF2-40B4-BE49-F238E27FC236}">
                <a16:creationId xmlns:a16="http://schemas.microsoft.com/office/drawing/2014/main" id="{AB92CE2C-8CD0-4815-A6DE-913E185548B6}"/>
              </a:ext>
            </a:extLst>
          </p:cNvPr>
          <p:cNvSpPr txBox="1"/>
          <p:nvPr/>
        </p:nvSpPr>
        <p:spPr>
          <a:xfrm>
            <a:off x="80629" y="557824"/>
            <a:ext cx="12037390" cy="695127"/>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400" dirty="0">
                <a:solidFill>
                  <a:srgbClr val="002060"/>
                </a:solidFill>
                <a:latin typeface="Verdana" panose="020B0604030504040204" pitchFamily="34" charset="0"/>
                <a:ea typeface="Verdana" panose="020B0604030504040204" pitchFamily="34" charset="0"/>
              </a:rPr>
              <a:t>Executing the Web API using IIS Express and Kestrel.</a:t>
            </a:r>
          </a:p>
          <a:p>
            <a:pPr marL="171450" indent="-171450">
              <a:lnSpc>
                <a:spcPct val="150000"/>
              </a:lnSpc>
              <a:buFont typeface="Wingdings" panose="05000000000000000000" pitchFamily="2" charset="2"/>
              <a:buChar char="Ø"/>
            </a:pPr>
            <a:r>
              <a:rPr lang="en-US" sz="1400" dirty="0">
                <a:solidFill>
                  <a:srgbClr val="002060"/>
                </a:solidFill>
                <a:latin typeface="Verdana" panose="020B0604030504040204" pitchFamily="34" charset="0"/>
                <a:ea typeface="Verdana" panose="020B0604030504040204" pitchFamily="34" charset="0"/>
              </a:rPr>
              <a:t>Modifying the “</a:t>
            </a:r>
            <a:r>
              <a:rPr lang="en-US" sz="1400" dirty="0" err="1">
                <a:solidFill>
                  <a:srgbClr val="002060"/>
                </a:solidFill>
                <a:latin typeface="Verdana" panose="020B0604030504040204" pitchFamily="34" charset="0"/>
                <a:ea typeface="Verdana" panose="020B0604030504040204" pitchFamily="34" charset="0"/>
              </a:rPr>
              <a:t>launchSettings.json</a:t>
            </a:r>
            <a:r>
              <a:rPr lang="en-US" sz="1400" dirty="0">
                <a:solidFill>
                  <a:srgbClr val="002060"/>
                </a:solidFill>
                <a:latin typeface="Verdana" panose="020B0604030504040204" pitchFamily="34" charset="0"/>
                <a:ea typeface="Verdana" panose="020B0604030504040204" pitchFamily="34" charset="0"/>
              </a:rPr>
              <a:t>”.</a:t>
            </a:r>
            <a:endParaRPr lang="en-US" sz="14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359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our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759341" y="588106"/>
            <a:ext cx="10637849"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Executing Web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Api</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IIS Express, and Kestrel</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Modifying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launchSettings.json</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C5DE781-E3CB-4111-9997-7D34C7E0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97344"/>
            <a:ext cx="1905000" cy="342900"/>
          </a:xfrm>
          <a:prstGeom prst="rect">
            <a:avLst/>
          </a:prstGeom>
        </p:spPr>
      </p:pic>
    </p:spTree>
    <p:extLst>
      <p:ext uri="{BB962C8B-B14F-4D97-AF65-F5344CB8AC3E}">
        <p14:creationId xmlns:p14="http://schemas.microsoft.com/office/powerpoint/2010/main" val="99080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Building Professors Controller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BB4993D0-F075-4F0C-9AFC-65A4DD45C788}"/>
              </a:ext>
            </a:extLst>
          </p:cNvPr>
          <p:cNvPicPr>
            <a:picLocks noChangeAspect="1"/>
          </p:cNvPicPr>
          <p:nvPr/>
        </p:nvPicPr>
        <p:blipFill>
          <a:blip r:embed="rId3"/>
          <a:stretch>
            <a:fillRect/>
          </a:stretch>
        </p:blipFill>
        <p:spPr>
          <a:xfrm>
            <a:off x="79897" y="568170"/>
            <a:ext cx="12040347" cy="5758281"/>
          </a:xfrm>
          <a:prstGeom prst="rect">
            <a:avLst/>
          </a:prstGeom>
          <a:ln>
            <a:solidFill>
              <a:schemeClr val="accent1"/>
            </a:solidFill>
          </a:ln>
        </p:spPr>
      </p:pic>
    </p:spTree>
    <p:extLst>
      <p:ext uri="{BB962C8B-B14F-4D97-AF65-F5344CB8AC3E}">
        <p14:creationId xmlns:p14="http://schemas.microsoft.com/office/powerpoint/2010/main" val="424099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Postman Tool and creating Postman Collections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124A4EA7-92F1-4FF7-84B3-F70EA4560122}"/>
              </a:ext>
            </a:extLst>
          </p:cNvPr>
          <p:cNvPicPr>
            <a:picLocks noChangeAspect="1"/>
          </p:cNvPicPr>
          <p:nvPr/>
        </p:nvPicPr>
        <p:blipFill>
          <a:blip r:embed="rId3"/>
          <a:stretch>
            <a:fillRect/>
          </a:stretch>
        </p:blipFill>
        <p:spPr>
          <a:xfrm>
            <a:off x="71750" y="580964"/>
            <a:ext cx="12058103" cy="5696661"/>
          </a:xfrm>
          <a:prstGeom prst="rect">
            <a:avLst/>
          </a:prstGeom>
          <a:ln>
            <a:solidFill>
              <a:schemeClr val="accent1"/>
            </a:solidFill>
          </a:ln>
        </p:spPr>
      </p:pic>
    </p:spTree>
    <p:extLst>
      <p:ext uri="{BB962C8B-B14F-4D97-AF65-F5344CB8AC3E}">
        <p14:creationId xmlns:p14="http://schemas.microsoft.com/office/powerpoint/2010/main" val="209496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D0F09A51-AE65-4559-AB47-503A749B2A20}"/>
              </a:ext>
            </a:extLst>
          </p:cNvPr>
          <p:cNvSpPr/>
          <p:nvPr/>
        </p:nvSpPr>
        <p:spPr>
          <a:xfrm>
            <a:off x="9818703" y="1961965"/>
            <a:ext cx="914400" cy="1322773"/>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a:t>
            </a:r>
          </a:p>
        </p:txBody>
      </p:sp>
      <p:sp>
        <p:nvSpPr>
          <p:cNvPr id="5" name="Rectangle: Rounded Corners 4">
            <a:extLst>
              <a:ext uri="{FF2B5EF4-FFF2-40B4-BE49-F238E27FC236}">
                <a16:creationId xmlns:a16="http://schemas.microsoft.com/office/drawing/2014/main" id="{9C5720F1-7A60-47B9-A250-B82434BEF14B}"/>
              </a:ext>
            </a:extLst>
          </p:cNvPr>
          <p:cNvSpPr/>
          <p:nvPr/>
        </p:nvSpPr>
        <p:spPr>
          <a:xfrm>
            <a:off x="7981025" y="1961965"/>
            <a:ext cx="1100831" cy="13227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Context</a:t>
            </a:r>
          </a:p>
        </p:txBody>
      </p:sp>
      <p:sp>
        <p:nvSpPr>
          <p:cNvPr id="6" name="Rectangle: Rounded Corners 5">
            <a:extLst>
              <a:ext uri="{FF2B5EF4-FFF2-40B4-BE49-F238E27FC236}">
                <a16:creationId xmlns:a16="http://schemas.microsoft.com/office/drawing/2014/main" id="{C7C8A18A-3DAF-48CE-9302-AEB277146F20}"/>
              </a:ext>
            </a:extLst>
          </p:cNvPr>
          <p:cNvSpPr/>
          <p:nvPr/>
        </p:nvSpPr>
        <p:spPr>
          <a:xfrm>
            <a:off x="6409678" y="2032986"/>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sp>
        <p:nvSpPr>
          <p:cNvPr id="7" name="Rectangle: Rounded Corners 6">
            <a:extLst>
              <a:ext uri="{FF2B5EF4-FFF2-40B4-BE49-F238E27FC236}">
                <a16:creationId xmlns:a16="http://schemas.microsoft.com/office/drawing/2014/main" id="{2688AE57-B064-4711-8E5C-3E41D91D5C25}"/>
              </a:ext>
            </a:extLst>
          </p:cNvPr>
          <p:cNvSpPr/>
          <p:nvPr/>
        </p:nvSpPr>
        <p:spPr>
          <a:xfrm>
            <a:off x="4960399" y="2032986"/>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BLL</a:t>
            </a:r>
          </a:p>
        </p:txBody>
      </p:sp>
      <p:sp>
        <p:nvSpPr>
          <p:cNvPr id="8" name="Rectangle: Rounded Corners 7">
            <a:extLst>
              <a:ext uri="{FF2B5EF4-FFF2-40B4-BE49-F238E27FC236}">
                <a16:creationId xmlns:a16="http://schemas.microsoft.com/office/drawing/2014/main" id="{99A95446-2477-4C8D-95C4-AA5A6AB5F755}"/>
              </a:ext>
            </a:extLst>
          </p:cNvPr>
          <p:cNvSpPr/>
          <p:nvPr/>
        </p:nvSpPr>
        <p:spPr>
          <a:xfrm>
            <a:off x="3447867" y="1997475"/>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cxnSp>
        <p:nvCxnSpPr>
          <p:cNvPr id="10" name="Straight Arrow Connector 9">
            <a:extLst>
              <a:ext uri="{FF2B5EF4-FFF2-40B4-BE49-F238E27FC236}">
                <a16:creationId xmlns:a16="http://schemas.microsoft.com/office/drawing/2014/main" id="{1FDE0DF2-9591-49A8-9266-97B97548B472}"/>
              </a:ext>
            </a:extLst>
          </p:cNvPr>
          <p:cNvCxnSpPr>
            <a:stCxn id="8" idx="3"/>
            <a:endCxn id="4" idx="2"/>
          </p:cNvCxnSpPr>
          <p:nvPr/>
        </p:nvCxnSpPr>
        <p:spPr>
          <a:xfrm>
            <a:off x="4459921" y="2623351"/>
            <a:ext cx="5358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23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1B56C48-04D4-42D7-A892-61E969B93239}"/>
              </a:ext>
            </a:extLst>
          </p:cNvPr>
          <p:cNvSpPr/>
          <p:nvPr/>
        </p:nvSpPr>
        <p:spPr>
          <a:xfrm>
            <a:off x="2794573" y="474041"/>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1C1CB14D-C079-43C2-AAE2-0D3DA491E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8E27734D-330D-472A-B995-A2A0EDF52B00}"/>
              </a:ext>
            </a:extLst>
          </p:cNvPr>
          <p:cNvPicPr>
            <a:picLocks noChangeAspect="1"/>
          </p:cNvPicPr>
          <p:nvPr/>
        </p:nvPicPr>
        <p:blipFill>
          <a:blip r:embed="rId3"/>
          <a:stretch>
            <a:fillRect/>
          </a:stretch>
        </p:blipFill>
        <p:spPr>
          <a:xfrm>
            <a:off x="44386" y="1402672"/>
            <a:ext cx="12094346" cy="4916764"/>
          </a:xfrm>
          <a:prstGeom prst="rect">
            <a:avLst/>
          </a:prstGeom>
          <a:ln>
            <a:solidFill>
              <a:schemeClr val="accent1"/>
            </a:solidFill>
          </a:ln>
        </p:spPr>
      </p:pic>
    </p:spTree>
    <p:extLst>
      <p:ext uri="{BB962C8B-B14F-4D97-AF65-F5344CB8AC3E}">
        <p14:creationId xmlns:p14="http://schemas.microsoft.com/office/powerpoint/2010/main" val="349943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22105438-E534-4B40-94BA-E70CDA7CA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80006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pic>
        <p:nvPicPr>
          <p:cNvPr id="11" name="Picture 10">
            <a:extLst>
              <a:ext uri="{FF2B5EF4-FFF2-40B4-BE49-F238E27FC236}">
                <a16:creationId xmlns:a16="http://schemas.microsoft.com/office/drawing/2014/main" id="{675FF09C-7007-4752-A7E7-A4C0E4F21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15582"/>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DDA36FE-8A23-444F-9503-314E74615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33839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Cosmos Db Local Emulator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Postman</a:t>
            </a:r>
            <a:endParaRPr lang="en-US" sz="2000" dirty="0">
              <a:solidFill>
                <a:srgbClr val="0070C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Http Primer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4185056"/>
          </a:xfrm>
          <a:prstGeom prst="rect">
            <a:avLst/>
          </a:prstGeom>
          <a:noFill/>
        </p:spPr>
        <p:txBody>
          <a:bodyPr wrap="square" rtlCol="0">
            <a:spAutoFit/>
          </a:bodyPr>
          <a:lstStyle/>
          <a:p>
            <a:pPr algn="just">
              <a:lnSpc>
                <a:spcPct val="150000"/>
              </a:lnSpc>
            </a:pPr>
            <a:r>
              <a:rPr lang="en-US" sz="2000" dirty="0">
                <a:solidFill>
                  <a:srgbClr val="002060"/>
                </a:solidFill>
                <a:latin typeface="Verdana" panose="020B0604030504040204" pitchFamily="34" charset="0"/>
                <a:ea typeface="Verdana" panose="020B0604030504040204" pitchFamily="34" charset="0"/>
              </a:rPr>
              <a:t>The Hypertext Transfer Protocol (HTTP) is an application protocol for distributed, collaborative, hypermedia information systems.[1] HTTP is the foundation of data communication for the World Wide Web, where hypertext documents include hyperlinks to other resources that the user can easily access, for example by a mouse click or by tapping the screen in a web browser.</a:t>
            </a:r>
          </a:p>
          <a:p>
            <a:pPr algn="just">
              <a:lnSpc>
                <a:spcPct val="150000"/>
              </a:lnSpc>
            </a:pPr>
            <a:endParaRPr lang="en-US" sz="2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2000" dirty="0">
                <a:solidFill>
                  <a:srgbClr val="002060"/>
                </a:solidFill>
                <a:latin typeface="Verdana" panose="020B0604030504040204" pitchFamily="34" charset="0"/>
                <a:ea typeface="Verdana" panose="020B0604030504040204" pitchFamily="34" charset="0"/>
              </a:rPr>
              <a:t>References: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hlinkClick r:id="rId2"/>
              </a:rPr>
              <a:t>https://en.wikipedia.org/wiki/Hypertext_Transfer_Protocol</a:t>
            </a:r>
            <a:r>
              <a:rPr lang="en-US" sz="2000" dirty="0">
                <a:solidFill>
                  <a:srgbClr val="002060"/>
                </a:solidFill>
                <a:latin typeface="Verdana" panose="020B0604030504040204" pitchFamily="34" charset="0"/>
                <a:ea typeface="Verdana" panose="020B0604030504040204" pitchFamily="34" charset="0"/>
              </a:rPr>
              <a:t>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hlinkClick r:id="rId3"/>
              </a:rPr>
              <a:t>https://www.webdevdrops.com/en/http-primer-for-frontend-developers-f091a2070637/</a:t>
            </a:r>
            <a:r>
              <a:rPr lang="en-US" sz="2000" dirty="0">
                <a:solidFill>
                  <a:srgbClr val="002060"/>
                </a:solidFill>
                <a:latin typeface="Verdana" panose="020B0604030504040204" pitchFamily="34" charset="0"/>
                <a:ea typeface="Verdana" panose="020B0604030504040204" pitchFamily="34" charset="0"/>
              </a:rPr>
              <a:t> </a:t>
            </a:r>
            <a:endParaRPr lang="en-US" sz="2000" dirty="0">
              <a:solidFill>
                <a:srgbClr val="0070C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80426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Http Request Response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8365DBB7-429A-4331-9501-030D3168566C}"/>
              </a:ext>
            </a:extLst>
          </p:cNvPr>
          <p:cNvPicPr>
            <a:picLocks noChangeAspect="1"/>
          </p:cNvPicPr>
          <p:nvPr/>
        </p:nvPicPr>
        <p:blipFill>
          <a:blip r:embed="rId3"/>
          <a:stretch>
            <a:fillRect/>
          </a:stretch>
        </p:blipFill>
        <p:spPr>
          <a:xfrm>
            <a:off x="73608" y="586989"/>
            <a:ext cx="5769372" cy="4867275"/>
          </a:xfrm>
          <a:prstGeom prst="rect">
            <a:avLst/>
          </a:prstGeom>
          <a:ln>
            <a:solidFill>
              <a:schemeClr val="accent1"/>
            </a:solidFill>
          </a:ln>
        </p:spPr>
      </p:pic>
      <p:pic>
        <p:nvPicPr>
          <p:cNvPr id="3" name="Picture 2">
            <a:extLst>
              <a:ext uri="{FF2B5EF4-FFF2-40B4-BE49-F238E27FC236}">
                <a16:creationId xmlns:a16="http://schemas.microsoft.com/office/drawing/2014/main" id="{0C436B48-0846-4F94-A131-67C6D715AC8A}"/>
              </a:ext>
            </a:extLst>
          </p:cNvPr>
          <p:cNvPicPr>
            <a:picLocks noChangeAspect="1"/>
          </p:cNvPicPr>
          <p:nvPr/>
        </p:nvPicPr>
        <p:blipFill>
          <a:blip r:embed="rId4"/>
          <a:stretch>
            <a:fillRect/>
          </a:stretch>
        </p:blipFill>
        <p:spPr>
          <a:xfrm>
            <a:off x="6276345" y="575257"/>
            <a:ext cx="5772150" cy="4879007"/>
          </a:xfrm>
          <a:prstGeom prst="rect">
            <a:avLst/>
          </a:prstGeom>
          <a:ln>
            <a:solidFill>
              <a:schemeClr val="accent1"/>
            </a:solidFill>
          </a:ln>
        </p:spPr>
      </p:pic>
      <p:sp>
        <p:nvSpPr>
          <p:cNvPr id="5" name="Rectangle 4">
            <a:extLst>
              <a:ext uri="{FF2B5EF4-FFF2-40B4-BE49-F238E27FC236}">
                <a16:creationId xmlns:a16="http://schemas.microsoft.com/office/drawing/2014/main" id="{4D8F170F-9AC6-4746-9FC9-0CB12B0881DA}"/>
              </a:ext>
            </a:extLst>
          </p:cNvPr>
          <p:cNvSpPr/>
          <p:nvPr/>
        </p:nvSpPr>
        <p:spPr>
          <a:xfrm>
            <a:off x="143505" y="5384712"/>
            <a:ext cx="11904990" cy="734112"/>
          </a:xfrm>
          <a:prstGeom prst="rect">
            <a:avLst/>
          </a:prstGeom>
        </p:spPr>
        <p:txBody>
          <a:bodyPr wrap="square">
            <a:spAutoFit/>
          </a:bodyPr>
          <a:lstStyle/>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dirty="0">
                <a:solidFill>
                  <a:srgbClr val="002060"/>
                </a:solidFill>
                <a:latin typeface="Verdana" panose="020B0604030504040204" pitchFamily="34" charset="0"/>
                <a:ea typeface="Verdana" panose="020B0604030504040204" pitchFamily="34" charset="0"/>
              </a:rPr>
              <a:t>References: </a:t>
            </a:r>
            <a:r>
              <a:rPr lang="en-US" dirty="0">
                <a:solidFill>
                  <a:srgbClr val="002060"/>
                </a:solidFill>
                <a:latin typeface="Verdana" panose="020B0604030504040204" pitchFamily="34" charset="0"/>
                <a:ea typeface="Verdana" panose="020B0604030504040204" pitchFamily="34" charset="0"/>
                <a:hlinkClick r:id="rId5"/>
              </a:rPr>
              <a:t>https://www.webdevdrops.com/en/http-primer-for-frontend-developers-f091a2070637/</a:t>
            </a:r>
            <a:r>
              <a:rPr lang="en-US" sz="2000" dirty="0">
                <a:solidFill>
                  <a:srgbClr val="002060"/>
                </a:solidFill>
                <a:latin typeface="Verdana" panose="020B0604030504040204" pitchFamily="34" charset="0"/>
                <a:ea typeface="Verdana" panose="020B0604030504040204" pitchFamily="34" charset="0"/>
              </a:rPr>
              <a:t> </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361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Web API and REST (</a:t>
            </a:r>
            <a:r>
              <a:rPr lang="en-IN" b="1" dirty="0" err="1">
                <a:latin typeface="Verdana" panose="020B0604030504040204" pitchFamily="34" charset="0"/>
                <a:ea typeface="Verdana" panose="020B0604030504040204" pitchFamily="34" charset="0"/>
              </a:rPr>
              <a:t>REpresentational</a:t>
            </a:r>
            <a:r>
              <a:rPr lang="en-IN" b="1" dirty="0">
                <a:latin typeface="Verdana" panose="020B0604030504040204" pitchFamily="34" charset="0"/>
                <a:ea typeface="Verdana" panose="020B0604030504040204" pitchFamily="34" charset="0"/>
              </a:rPr>
              <a:t> State Transfer)</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368901"/>
          </a:xfrm>
          <a:prstGeom prst="rect">
            <a:avLst/>
          </a:prstGeom>
          <a:noFill/>
        </p:spPr>
        <p:txBody>
          <a:bodyPr wrap="square" rtlCol="0">
            <a:spAutoFit/>
          </a:bodyPr>
          <a:lstStyle/>
          <a:p>
            <a:pPr>
              <a:lnSpc>
                <a:spcPct val="150000"/>
              </a:lnSpc>
            </a:pPr>
            <a:r>
              <a:rPr lang="en-US" dirty="0">
                <a:solidFill>
                  <a:srgbClr val="0070C0"/>
                </a:solidFill>
                <a:latin typeface="Verdana" panose="020B0604030504040204" pitchFamily="34" charset="0"/>
                <a:ea typeface="Verdana" panose="020B0604030504040204" pitchFamily="34" charset="0"/>
              </a:rPr>
              <a:t>Web API</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A Web API is an application programming interface for either a web server or a web browser.</a:t>
            </a:r>
            <a:endParaRPr lang="en-IN" dirty="0">
              <a:solidFill>
                <a:srgbClr val="002060"/>
              </a:solidFill>
              <a:latin typeface="Verdana" panose="020B0604030504040204" pitchFamily="34" charset="0"/>
              <a:ea typeface="Verdana" panose="020B0604030504040204" pitchFamily="34" charset="0"/>
            </a:endParaRPr>
          </a:p>
          <a:p>
            <a:pPr>
              <a:lnSpc>
                <a:spcPct val="150000"/>
              </a:lnSpc>
            </a:pPr>
            <a:r>
              <a:rPr lang="en-IN" dirty="0">
                <a:solidFill>
                  <a:srgbClr val="002060"/>
                </a:solidFill>
                <a:latin typeface="Verdana" panose="020B0604030504040204" pitchFamily="34" charset="0"/>
                <a:ea typeface="Verdana" panose="020B0604030504040204" pitchFamily="34" charset="0"/>
              </a:rPr>
              <a:t>Reference: </a:t>
            </a:r>
            <a:r>
              <a:rPr lang="en-IN" dirty="0">
                <a:solidFill>
                  <a:srgbClr val="002060"/>
                </a:solidFill>
                <a:latin typeface="Verdana" panose="020B0604030504040204" pitchFamily="34" charset="0"/>
                <a:ea typeface="Verdana" panose="020B0604030504040204" pitchFamily="34" charset="0"/>
                <a:hlinkClick r:id="rId2"/>
              </a:rPr>
              <a:t>https://en.wikipedia.org/wiki/Web_API</a:t>
            </a:r>
            <a:r>
              <a:rPr lang="en-IN" sz="2000" dirty="0">
                <a:solidFill>
                  <a:srgbClr val="002060"/>
                </a:solidFill>
                <a:latin typeface="Verdana" panose="020B0604030504040204" pitchFamily="34" charset="0"/>
                <a:ea typeface="Verdana" panose="020B0604030504040204" pitchFamily="34" charset="0"/>
              </a:rPr>
              <a:t> </a:t>
            </a:r>
            <a:endParaRPr lang="en-US" sz="2000"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2601166"/>
            <a:ext cx="12037390" cy="3406445"/>
          </a:xfrm>
          <a:prstGeom prst="rect">
            <a:avLst/>
          </a:prstGeom>
          <a:noFill/>
        </p:spPr>
        <p:txBody>
          <a:bodyPr wrap="square" rtlCol="0">
            <a:spAutoFit/>
          </a:bodyPr>
          <a:lstStyle/>
          <a:p>
            <a:pPr>
              <a:lnSpc>
                <a:spcPct val="150000"/>
              </a:lnSpc>
            </a:pPr>
            <a:r>
              <a:rPr lang="en-US" dirty="0">
                <a:solidFill>
                  <a:srgbClr val="0070C0"/>
                </a:solidFill>
                <a:latin typeface="Verdana" panose="020B0604030504040204" pitchFamily="34" charset="0"/>
                <a:ea typeface="Verdana" panose="020B0604030504040204" pitchFamily="34" charset="0"/>
              </a:rPr>
              <a:t>REST (</a:t>
            </a:r>
            <a:r>
              <a:rPr lang="en-US" dirty="0" err="1">
                <a:solidFill>
                  <a:srgbClr val="0070C0"/>
                </a:solidFill>
                <a:latin typeface="Verdana" panose="020B0604030504040204" pitchFamily="34" charset="0"/>
                <a:ea typeface="Verdana" panose="020B0604030504040204" pitchFamily="34" charset="0"/>
              </a:rPr>
              <a:t>REpresentational</a:t>
            </a:r>
            <a:r>
              <a:rPr lang="en-US" dirty="0">
                <a:solidFill>
                  <a:srgbClr val="0070C0"/>
                </a:solidFill>
                <a:latin typeface="Verdana" panose="020B0604030504040204" pitchFamily="34" charset="0"/>
                <a:ea typeface="Verdana" panose="020B0604030504040204" pitchFamily="34" charset="0"/>
              </a:rPr>
              <a:t> State Transfer)</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Representational state transfer (REST) is a software architectural style that defines a set of constraints to be used for creating Web services. </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Web services that conform to the REST architectural style, called RESTful Web services, provide interoperability between computer systems on the internet. </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RESTful Web services allow the requesting systems to access and manipulate textual representations of Web resources by using a uniform and predefined set of stateless operations. </a:t>
            </a:r>
          </a:p>
          <a:p>
            <a:pPr>
              <a:lnSpc>
                <a:spcPct val="150000"/>
              </a:lnSpc>
            </a:pPr>
            <a:r>
              <a:rPr lang="en-IN" dirty="0">
                <a:solidFill>
                  <a:srgbClr val="002060"/>
                </a:solidFill>
                <a:latin typeface="Verdana" panose="020B0604030504040204" pitchFamily="34" charset="0"/>
                <a:ea typeface="Verdana" panose="020B0604030504040204" pitchFamily="34" charset="0"/>
              </a:rPr>
              <a:t>Reference: </a:t>
            </a:r>
            <a:r>
              <a:rPr lang="en-IN" dirty="0">
                <a:solidFill>
                  <a:srgbClr val="002060"/>
                </a:solidFill>
                <a:latin typeface="Verdana" panose="020B0604030504040204" pitchFamily="34" charset="0"/>
                <a:ea typeface="Verdana" panose="020B0604030504040204" pitchFamily="34" charset="0"/>
                <a:hlinkClick r:id="rId4"/>
              </a:rPr>
              <a:t>https://en.wikipedia.org/wiki/Representational_state_transfer</a:t>
            </a:r>
            <a:r>
              <a:rPr lang="en-IN" dirty="0">
                <a:solidFill>
                  <a:srgbClr val="002060"/>
                </a:solidFill>
                <a:latin typeface="Verdana" panose="020B0604030504040204" pitchFamily="34" charset="0"/>
                <a:ea typeface="Verdana" panose="020B0604030504040204" pitchFamily="34" charset="0"/>
              </a:rPr>
              <a:t> </a:t>
            </a:r>
            <a:endParaRPr lang="en-US"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4716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REST Principles / Architectural Constrains</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5404108"/>
          </a:xfrm>
          <a:prstGeom prst="rect">
            <a:avLst/>
          </a:prstGeom>
          <a:noFill/>
        </p:spPr>
        <p:txBody>
          <a:bodyPr wrap="square" rtlCol="0">
            <a:spAutoFit/>
          </a:bodyPr>
          <a:lstStyle/>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Client–server</a:t>
            </a:r>
            <a:r>
              <a:rPr lang="en-US" sz="1400" dirty="0">
                <a:solidFill>
                  <a:srgbClr val="002060"/>
                </a:solidFill>
                <a:latin typeface="Verdana" panose="020B0604030504040204" pitchFamily="34" charset="0"/>
                <a:ea typeface="Verdana" panose="020B0604030504040204" pitchFamily="34" charset="0"/>
              </a:rPr>
              <a:t>: The principle behind the client-server constraints is the separation of concerns. Separating the user interface concerns from the data storage concerns improves the portability of the user interfaces across multiple platforms. </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Stateless</a:t>
            </a:r>
            <a:r>
              <a:rPr lang="en-US" sz="1400" dirty="0">
                <a:solidFill>
                  <a:srgbClr val="002060"/>
                </a:solidFill>
                <a:latin typeface="Verdana" panose="020B0604030504040204" pitchFamily="34" charset="0"/>
                <a:ea typeface="Verdana" panose="020B0604030504040204" pitchFamily="34" charset="0"/>
              </a:rPr>
              <a:t>: Each request from client to server must contain all the information necessary to full fill the request. Session state is therefore kept entirely on the client.</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Cacheable</a:t>
            </a:r>
            <a:r>
              <a:rPr lang="en-US" sz="1400" dirty="0">
                <a:solidFill>
                  <a:srgbClr val="002060"/>
                </a:solidFill>
                <a:latin typeface="Verdana" panose="020B0604030504040204" pitchFamily="34" charset="0"/>
                <a:ea typeface="Verdana" panose="020B0604030504040204" pitchFamily="34" charset="0"/>
              </a:rPr>
              <a:t>: Cache constraints require that the data within a response to a request be implicitly or explicitly labeled as cacheable or non-cacheable.</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Layered system</a:t>
            </a:r>
            <a:r>
              <a:rPr lang="en-US" sz="1400" dirty="0">
                <a:solidFill>
                  <a:srgbClr val="002060"/>
                </a:solidFill>
                <a:latin typeface="Verdana" panose="020B0604030504040204" pitchFamily="34" charset="0"/>
                <a:ea typeface="Verdana" panose="020B0604030504040204" pitchFamily="34" charset="0"/>
              </a:rPr>
              <a:t>: A client cannot ordinarily tell whether it is connected directly to the end server, or to an intermediary along the way. Intermediary servers can improve system scalability by enabling load balancing and by providing shared caches.</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Uniform interface</a:t>
            </a:r>
            <a:r>
              <a:rPr lang="en-US" sz="1400" dirty="0">
                <a:solidFill>
                  <a:srgbClr val="002060"/>
                </a:solidFill>
                <a:latin typeface="Verdana" panose="020B0604030504040204" pitchFamily="34" charset="0"/>
                <a:ea typeface="Verdana" panose="020B0604030504040204" pitchFamily="34" charset="0"/>
              </a:rPr>
              <a:t>: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Code on demand (optional)</a:t>
            </a:r>
            <a:r>
              <a:rPr lang="en-US" sz="1400" dirty="0">
                <a:solidFill>
                  <a:srgbClr val="002060"/>
                </a:solidFill>
                <a:latin typeface="Verdana" panose="020B0604030504040204" pitchFamily="34" charset="0"/>
                <a:ea typeface="Verdana" panose="020B0604030504040204" pitchFamily="34" charset="0"/>
              </a:rPr>
              <a:t>: REST allows client functionality to be extended by downloading and executing code in the form of applets or scripts. Reference: </a:t>
            </a:r>
            <a:r>
              <a:rPr lang="en-US" sz="1400" dirty="0">
                <a:solidFill>
                  <a:srgbClr val="002060"/>
                </a:solidFill>
                <a:latin typeface="Verdana" panose="020B0604030504040204" pitchFamily="34" charset="0"/>
                <a:ea typeface="Verdana" panose="020B0604030504040204" pitchFamily="34" charset="0"/>
                <a:hlinkClick r:id="rId3"/>
              </a:rPr>
              <a:t>https://en.wikipedia.org/wiki/Representational_state_transfer</a:t>
            </a:r>
            <a:r>
              <a:rPr lang="en-US" sz="1400" dirty="0">
                <a:solidFill>
                  <a:srgbClr val="00206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58738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choosing Web API</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51395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For creating resource-oriented services, the web API services are the best to choose. By using HTTP or restful service, these services are established.</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Uses the full features of HTTP (like URIs, request/response headers, caching, versioning, various content formats).</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Best suits for CRUD operation services to a broad range of clients including browsers, mobiles and tablets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Content Negotiation many format like XML, JSON, Text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Light weighted and maintainable web services. </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Good performance and fast development of services.</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532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ASP.Net Core</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46624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unified framework for building web UI and web APIs.</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Ability to develop and run on Windows, macOS, and Linux. Open-source and community-focused.</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cloud-ready, environment-based configuration system.</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Built-in dependency injection.</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lightweight, high-performance, and modular HTTP request pipeline.</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Ability to host on the following: Kestrel | IIS | HTTP.sys | Nginx | Apache | Docker</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Side-by-side versioning.</a:t>
            </a:r>
          </a:p>
          <a:p>
            <a:pPr algn="just">
              <a:lnSpc>
                <a:spcPct val="200000"/>
              </a:lnSpc>
            </a:pPr>
            <a:endParaRPr lang="en-US" sz="1600" dirty="0">
              <a:solidFill>
                <a:srgbClr val="002060"/>
              </a:solidFill>
              <a:latin typeface="Verdana" panose="020B0604030504040204" pitchFamily="34" charset="0"/>
              <a:ea typeface="Verdana" panose="020B0604030504040204" pitchFamily="34" charset="0"/>
            </a:endParaRPr>
          </a:p>
          <a:p>
            <a:pPr algn="just">
              <a:lnSpc>
                <a:spcPct val="200000"/>
              </a:lnSpc>
            </a:pPr>
            <a:r>
              <a:rPr lang="en-US" sz="1400" dirty="0">
                <a:solidFill>
                  <a:srgbClr val="002060"/>
                </a:solidFill>
                <a:latin typeface="Verdana" panose="020B0604030504040204" pitchFamily="34" charset="0"/>
                <a:ea typeface="Verdana" panose="020B0604030504040204" pitchFamily="34" charset="0"/>
              </a:rPr>
              <a:t>Reference: </a:t>
            </a:r>
            <a:r>
              <a:rPr lang="en-US" sz="1400" dirty="0">
                <a:solidFill>
                  <a:srgbClr val="002060"/>
                </a:solidFill>
                <a:latin typeface="Verdana" panose="020B0604030504040204" pitchFamily="34" charset="0"/>
                <a:ea typeface="Verdana" panose="020B0604030504040204" pitchFamily="34" charset="0"/>
                <a:hlinkClick r:id="rId3"/>
              </a:rPr>
              <a:t>https://docs.microsoft.com/en-gb/aspnet/core/fundamentals/choose-aspnet-framework?view=aspnetcore-3.1</a:t>
            </a:r>
            <a:r>
              <a:rPr lang="en-US" sz="1400" dirty="0">
                <a:solidFill>
                  <a:srgbClr val="002060"/>
                </a:solidFill>
                <a:latin typeface="Verdana" panose="020B0604030504040204" pitchFamily="34" charset="0"/>
                <a:ea typeface="Verdana" panose="020B0604030504040204" pitchFamily="34" charset="0"/>
              </a:rPr>
              <a:t> </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057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3147</TotalTime>
  <Words>1003</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368</cp:revision>
  <dcterms:created xsi:type="dcterms:W3CDTF">2020-02-14T16:15:34Z</dcterms:created>
  <dcterms:modified xsi:type="dcterms:W3CDTF">2020-09-06T11:51:50Z</dcterms:modified>
</cp:coreProperties>
</file>