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3" r:id="rId3"/>
    <p:sldId id="317" r:id="rId4"/>
    <p:sldId id="314" r:id="rId5"/>
    <p:sldId id="296" r:id="rId6"/>
    <p:sldId id="315" r:id="rId7"/>
    <p:sldId id="316" r:id="rId8"/>
    <p:sldId id="318" r:id="rId9"/>
    <p:sldId id="319" r:id="rId10"/>
    <p:sldId id="320" r:id="rId11"/>
    <p:sldId id="260" r:id="rId12"/>
    <p:sldId id="298" r:id="rId13"/>
    <p:sldId id="299" r:id="rId14"/>
    <p:sldId id="300" r:id="rId15"/>
    <p:sldId id="301" r:id="rId16"/>
    <p:sldId id="302" r:id="rId17"/>
    <p:sldId id="303" r:id="rId18"/>
    <p:sldId id="309" r:id="rId19"/>
    <p:sldId id="310" r:id="rId20"/>
    <p:sldId id="312" r:id="rId21"/>
    <p:sldId id="311" r:id="rId22"/>
    <p:sldId id="313" r:id="rId23"/>
    <p:sldId id="292" r:id="rId24"/>
    <p:sldId id="2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16-10-2020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16-10-2020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16-10-2020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16-10-2020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16-10-2020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16-10-2020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16-10-2020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16-10-2020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16-10-2020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16-10-2020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16-10-2020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16-10-2020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16-10-2020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viswanatha-swamy-b57326128/"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twitter.com/vishipayyallore"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7.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devblogs.microsoft.com/aspnet/grpc-web-for-net-now-available/"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blogs.microsoft.com/aspnet/blazor-webassembly-3-2-0-now-available/"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gb/aspnet/core/fundamentals/choose-aspnet-framework?view=aspnetcore-3.1"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Hands-on Building Web API, gRPC Web, Blazor WASM and Angular 10</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1026" name="Picture 2" descr="No alternative text description for this image">
            <a:extLst>
              <a:ext uri="{FF2B5EF4-FFF2-40B4-BE49-F238E27FC236}">
                <a16:creationId xmlns:a16="http://schemas.microsoft.com/office/drawing/2014/main" id="{8668C512-1B84-4EAC-AA66-2E7806D45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 y="559298"/>
            <a:ext cx="12058103" cy="577048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24440EC-7AC6-4CC7-B254-845BCE631F3E}"/>
              </a:ext>
            </a:extLst>
          </p:cNvPr>
          <p:cNvSpPr txBox="1"/>
          <p:nvPr/>
        </p:nvSpPr>
        <p:spPr>
          <a:xfrm>
            <a:off x="112784" y="5758901"/>
            <a:ext cx="5766707" cy="461665"/>
          </a:xfrm>
          <a:prstGeom prst="rect">
            <a:avLst/>
          </a:prstGeom>
          <a:solidFill>
            <a:schemeClr val="accent5">
              <a:lumMod val="20000"/>
              <a:lumOff val="80000"/>
            </a:schemeClr>
          </a:solidFill>
          <a:ln w="12700">
            <a:solidFill>
              <a:srgbClr val="0070C0"/>
            </a:solidFill>
          </a:ln>
        </p:spPr>
        <p:txBody>
          <a:bodyPr wrap="none" rtlCol="0">
            <a:spAutoFit/>
          </a:bodyPr>
          <a:lstStyle/>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https://twitter.com/vishipayyallore</a:t>
            </a:r>
            <a:endParaRPr lang="en-US" sz="1200" dirty="0">
              <a:solidFill>
                <a:srgbClr val="00B0F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Verifying the items in Redis Cache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3" name="Picture 2">
            <a:extLst>
              <a:ext uri="{FF2B5EF4-FFF2-40B4-BE49-F238E27FC236}">
                <a16:creationId xmlns:a16="http://schemas.microsoft.com/office/drawing/2014/main" id="{878986AD-7A67-46D5-A73E-65FBCD0D8C29}"/>
              </a:ext>
            </a:extLst>
          </p:cNvPr>
          <p:cNvPicPr>
            <a:picLocks noChangeAspect="1"/>
          </p:cNvPicPr>
          <p:nvPr/>
        </p:nvPicPr>
        <p:blipFill>
          <a:blip r:embed="rId2"/>
          <a:stretch>
            <a:fillRect/>
          </a:stretch>
        </p:blipFill>
        <p:spPr>
          <a:xfrm>
            <a:off x="80628" y="588802"/>
            <a:ext cx="12058103" cy="5723222"/>
          </a:xfrm>
          <a:prstGeom prst="rect">
            <a:avLst/>
          </a:prstGeom>
        </p:spPr>
      </p:pic>
    </p:spTree>
    <p:extLst>
      <p:ext uri="{BB962C8B-B14F-4D97-AF65-F5344CB8AC3E}">
        <p14:creationId xmlns:p14="http://schemas.microsoft.com/office/powerpoint/2010/main" val="63569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and Its Motivation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gRPC Service Using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2461724" y="588106"/>
            <a:ext cx="7233070"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Service Layers</a:t>
            </a:r>
          </a:p>
        </p:txBody>
      </p:sp>
    </p:spTree>
    <p:extLst>
      <p:ext uri="{BB962C8B-B14F-4D97-AF65-F5344CB8AC3E}">
        <p14:creationId xmlns:p14="http://schemas.microsoft.com/office/powerpoint/2010/main" val="310383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5" name="Picture 4">
            <a:extLst>
              <a:ext uri="{FF2B5EF4-FFF2-40B4-BE49-F238E27FC236}">
                <a16:creationId xmlns:a16="http://schemas.microsoft.com/office/drawing/2014/main" id="{E9B6FBDF-56BD-42B8-9A65-A276D59DBCA4}"/>
              </a:ext>
            </a:extLst>
          </p:cNvPr>
          <p:cNvPicPr>
            <a:picLocks noChangeAspect="1"/>
          </p:cNvPicPr>
          <p:nvPr/>
        </p:nvPicPr>
        <p:blipFill>
          <a:blip r:embed="rId2"/>
          <a:stretch>
            <a:fillRect/>
          </a:stretch>
        </p:blipFill>
        <p:spPr>
          <a:xfrm>
            <a:off x="133897" y="577046"/>
            <a:ext cx="11924206" cy="5760135"/>
          </a:xfrm>
          <a:prstGeom prst="rect">
            <a:avLst/>
          </a:prstGeom>
          <a:ln>
            <a:solidFill>
              <a:schemeClr val="accent1"/>
            </a:solidFill>
          </a:ln>
        </p:spPr>
      </p:pic>
    </p:spTree>
    <p:extLst>
      <p:ext uri="{BB962C8B-B14F-4D97-AF65-F5344CB8AC3E}">
        <p14:creationId xmlns:p14="http://schemas.microsoft.com/office/powerpoint/2010/main" val="219199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942077" y="588106"/>
            <a:ext cx="10272363"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Console Logging into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Server and Client</a:t>
            </a:r>
          </a:p>
        </p:txBody>
      </p:sp>
    </p:spTree>
    <p:extLst>
      <p:ext uri="{BB962C8B-B14F-4D97-AF65-F5344CB8AC3E}">
        <p14:creationId xmlns:p14="http://schemas.microsoft.com/office/powerpoint/2010/main" val="398383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2" name="Picture 1">
            <a:extLst>
              <a:ext uri="{FF2B5EF4-FFF2-40B4-BE49-F238E27FC236}">
                <a16:creationId xmlns:a16="http://schemas.microsoft.com/office/drawing/2014/main" id="{A9FCA72C-1142-4E4D-A0E5-881CCDEC44B0}"/>
              </a:ext>
            </a:extLst>
          </p:cNvPr>
          <p:cNvPicPr>
            <a:picLocks noChangeAspect="1"/>
          </p:cNvPicPr>
          <p:nvPr/>
        </p:nvPicPr>
        <p:blipFill>
          <a:blip r:embed="rId2"/>
          <a:stretch>
            <a:fillRect/>
          </a:stretch>
        </p:blipFill>
        <p:spPr>
          <a:xfrm>
            <a:off x="155450" y="667282"/>
            <a:ext cx="5277684" cy="5523436"/>
          </a:xfrm>
          <a:prstGeom prst="rect">
            <a:avLst/>
          </a:prstGeom>
          <a:ln>
            <a:solidFill>
              <a:schemeClr val="accent1"/>
            </a:solidFill>
          </a:ln>
        </p:spPr>
      </p:pic>
      <p:pic>
        <p:nvPicPr>
          <p:cNvPr id="3" name="Picture 2">
            <a:extLst>
              <a:ext uri="{FF2B5EF4-FFF2-40B4-BE49-F238E27FC236}">
                <a16:creationId xmlns:a16="http://schemas.microsoft.com/office/drawing/2014/main" id="{890E9694-B484-44DE-9941-E50255FF36F1}"/>
              </a:ext>
            </a:extLst>
          </p:cNvPr>
          <p:cNvPicPr>
            <a:picLocks noChangeAspect="1"/>
          </p:cNvPicPr>
          <p:nvPr/>
        </p:nvPicPr>
        <p:blipFill>
          <a:blip r:embed="rId3"/>
          <a:stretch>
            <a:fillRect/>
          </a:stretch>
        </p:blipFill>
        <p:spPr>
          <a:xfrm>
            <a:off x="5592932" y="667282"/>
            <a:ext cx="6466596" cy="5523436"/>
          </a:xfrm>
          <a:prstGeom prst="rect">
            <a:avLst/>
          </a:prstGeom>
          <a:ln>
            <a:solidFill>
              <a:schemeClr val="accent1"/>
            </a:solidFill>
          </a:ln>
        </p:spPr>
      </p:pic>
    </p:spTree>
    <p:extLst>
      <p:ext uri="{BB962C8B-B14F-4D97-AF65-F5344CB8AC3E}">
        <p14:creationId xmlns:p14="http://schemas.microsoft.com/office/powerpoint/2010/main" val="3574250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1103178" y="588106"/>
            <a:ext cx="9950160"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Client</a:t>
            </a:r>
          </a:p>
        </p:txBody>
      </p:sp>
    </p:spTree>
    <p:extLst>
      <p:ext uri="{BB962C8B-B14F-4D97-AF65-F5344CB8AC3E}">
        <p14:creationId xmlns:p14="http://schemas.microsoft.com/office/powerpoint/2010/main" val="292007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5" name="Picture 4">
            <a:extLst>
              <a:ext uri="{FF2B5EF4-FFF2-40B4-BE49-F238E27FC236}">
                <a16:creationId xmlns:a16="http://schemas.microsoft.com/office/drawing/2014/main" id="{A7F5CE1B-E52C-4DD2-8DE8-96FFBF4A5DA9}"/>
              </a:ext>
            </a:extLst>
          </p:cNvPr>
          <p:cNvPicPr>
            <a:picLocks noChangeAspect="1"/>
          </p:cNvPicPr>
          <p:nvPr/>
        </p:nvPicPr>
        <p:blipFill>
          <a:blip r:embed="rId2"/>
          <a:stretch>
            <a:fillRect/>
          </a:stretch>
        </p:blipFill>
        <p:spPr>
          <a:xfrm>
            <a:off x="267247" y="804816"/>
            <a:ext cx="3981450" cy="3028950"/>
          </a:xfrm>
          <a:prstGeom prst="rect">
            <a:avLst/>
          </a:prstGeom>
          <a:ln>
            <a:solidFill>
              <a:schemeClr val="accent1"/>
            </a:solidFill>
          </a:ln>
        </p:spPr>
      </p:pic>
      <p:pic>
        <p:nvPicPr>
          <p:cNvPr id="6" name="Picture 5">
            <a:extLst>
              <a:ext uri="{FF2B5EF4-FFF2-40B4-BE49-F238E27FC236}">
                <a16:creationId xmlns:a16="http://schemas.microsoft.com/office/drawing/2014/main" id="{5A64AB9D-E5ED-42A4-8B10-E37A276F71C8}"/>
              </a:ext>
            </a:extLst>
          </p:cNvPr>
          <p:cNvPicPr>
            <a:picLocks noChangeAspect="1"/>
          </p:cNvPicPr>
          <p:nvPr/>
        </p:nvPicPr>
        <p:blipFill>
          <a:blip r:embed="rId3"/>
          <a:stretch>
            <a:fillRect/>
          </a:stretch>
        </p:blipFill>
        <p:spPr>
          <a:xfrm>
            <a:off x="4506388" y="804816"/>
            <a:ext cx="3581169" cy="3028950"/>
          </a:xfrm>
          <a:prstGeom prst="rect">
            <a:avLst/>
          </a:prstGeom>
          <a:ln>
            <a:solidFill>
              <a:schemeClr val="accent1"/>
            </a:solidFill>
          </a:ln>
        </p:spPr>
      </p:pic>
    </p:spTree>
    <p:extLst>
      <p:ext uri="{BB962C8B-B14F-4D97-AF65-F5344CB8AC3E}">
        <p14:creationId xmlns:p14="http://schemas.microsoft.com/office/powerpoint/2010/main" val="2798458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Web Capability to existing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2" name="Picture 1">
            <a:extLst>
              <a:ext uri="{FF2B5EF4-FFF2-40B4-BE49-F238E27FC236}">
                <a16:creationId xmlns:a16="http://schemas.microsoft.com/office/drawing/2014/main" id="{AF69E116-2A28-4CD2-AE14-F5C643230C38}"/>
              </a:ext>
            </a:extLst>
          </p:cNvPr>
          <p:cNvPicPr>
            <a:picLocks noChangeAspect="1"/>
          </p:cNvPicPr>
          <p:nvPr/>
        </p:nvPicPr>
        <p:blipFill>
          <a:blip r:embed="rId2"/>
          <a:stretch>
            <a:fillRect/>
          </a:stretch>
        </p:blipFill>
        <p:spPr>
          <a:xfrm>
            <a:off x="79472" y="1091953"/>
            <a:ext cx="12033055" cy="5231916"/>
          </a:xfrm>
          <a:prstGeom prst="rect">
            <a:avLst/>
          </a:prstGeom>
          <a:ln>
            <a:solidFill>
              <a:schemeClr val="accent1"/>
            </a:solidFill>
          </a:ln>
        </p:spPr>
      </p:pic>
      <p:sp>
        <p:nvSpPr>
          <p:cNvPr id="3" name="TextBox 2">
            <a:extLst>
              <a:ext uri="{FF2B5EF4-FFF2-40B4-BE49-F238E27FC236}">
                <a16:creationId xmlns:a16="http://schemas.microsoft.com/office/drawing/2014/main" id="{B66A3E85-5F3C-449C-9D5A-D44D83A789BE}"/>
              </a:ext>
            </a:extLst>
          </p:cNvPr>
          <p:cNvSpPr txBox="1"/>
          <p:nvPr/>
        </p:nvSpPr>
        <p:spPr>
          <a:xfrm>
            <a:off x="106522" y="594802"/>
            <a:ext cx="9903673" cy="369332"/>
          </a:xfrm>
          <a:prstGeom prst="rect">
            <a:avLst/>
          </a:prstGeom>
          <a:noFill/>
        </p:spPr>
        <p:txBody>
          <a:bodyPr wrap="none" rtlCol="0">
            <a:spAutoFit/>
          </a:bodyPr>
          <a:lstStyle/>
          <a:p>
            <a:r>
              <a:rPr lang="en-IN" b="1" dirty="0">
                <a:latin typeface="Verdana" panose="020B0604030504040204" pitchFamily="34" charset="0"/>
                <a:ea typeface="Verdana" panose="020B0604030504040204" pitchFamily="34" charset="0"/>
                <a:hlinkClick r:id="rId3"/>
              </a:rPr>
              <a:t>https://devblogs.microsoft.com/aspnet/grpc-web-for-net-now-available/</a:t>
            </a:r>
            <a:endParaRPr lang="en-IN"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42509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Web Capability to existing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2218869" y="588106"/>
            <a:ext cx="7718780"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gRPC Web</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Capability to existing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Service</a:t>
            </a:r>
          </a:p>
        </p:txBody>
      </p:sp>
    </p:spTree>
    <p:extLst>
      <p:ext uri="{BB962C8B-B14F-4D97-AF65-F5344CB8AC3E}">
        <p14:creationId xmlns:p14="http://schemas.microsoft.com/office/powerpoint/2010/main" val="67963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280006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Session will be hands on.</a:t>
            </a:r>
          </a:p>
          <a:p>
            <a:pPr marL="628650" lvl="1" indent="-171450">
              <a:lnSpc>
                <a:spcPct val="150000"/>
              </a:lnSpc>
              <a:buFont typeface="Wingdings" panose="05000000000000000000" pitchFamily="2" charset="2"/>
              <a:buChar char="Ø"/>
            </a:pPr>
            <a:r>
              <a:rPr lang="en-US" sz="2000" dirty="0">
                <a:solidFill>
                  <a:srgbClr val="0070C0"/>
                </a:solidFill>
                <a:latin typeface="Verdana" panose="020B0604030504040204" pitchFamily="34" charset="0"/>
                <a:ea typeface="Verdana" panose="020B0604030504040204" pitchFamily="34" charset="0"/>
              </a:rPr>
              <a:t> 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atin typeface="Verdana" panose="020B0604030504040204" pitchFamily="34" charset="0"/>
                <a:ea typeface="Verdana" panose="020B0604030504040204" pitchFamily="34" charset="0"/>
              </a:rPr>
              <a:t>Blazor</a:t>
            </a:r>
            <a:r>
              <a:rPr lang="en-US" b="1" dirty="0">
                <a:latin typeface="Verdana" panose="020B0604030504040204" pitchFamily="34" charset="0"/>
                <a:ea typeface="Verdana" panose="020B0604030504040204" pitchFamily="34" charset="0"/>
              </a:rPr>
              <a:t> WASM communicating with gRPC Service and REST Web API</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930060" y="588106"/>
            <a:ext cx="10296408"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Blazor</a:t>
            </a: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 WASM communicating</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With gRPC Service</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and REST Web API</a:t>
            </a:r>
          </a:p>
        </p:txBody>
      </p:sp>
    </p:spTree>
    <p:extLst>
      <p:ext uri="{BB962C8B-B14F-4D97-AF65-F5344CB8AC3E}">
        <p14:creationId xmlns:p14="http://schemas.microsoft.com/office/powerpoint/2010/main" val="2406085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atin typeface="Verdana" panose="020B0604030504040204" pitchFamily="34" charset="0"/>
                <a:ea typeface="Verdana" panose="020B0604030504040204" pitchFamily="34" charset="0"/>
              </a:rPr>
              <a:t>Blazor</a:t>
            </a:r>
            <a:r>
              <a:rPr lang="en-US" b="1" dirty="0">
                <a:latin typeface="Verdana" panose="020B0604030504040204" pitchFamily="34" charset="0"/>
                <a:ea typeface="Verdana" panose="020B0604030504040204" pitchFamily="34" charset="0"/>
              </a:rPr>
              <a:t> WASM communicating with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0" name="TextBox 9">
            <a:extLst>
              <a:ext uri="{FF2B5EF4-FFF2-40B4-BE49-F238E27FC236}">
                <a16:creationId xmlns:a16="http://schemas.microsoft.com/office/drawing/2014/main" id="{CFDED04E-F645-48B5-BF2F-A51D8E13D765}"/>
              </a:ext>
            </a:extLst>
          </p:cNvPr>
          <p:cNvSpPr txBox="1"/>
          <p:nvPr/>
        </p:nvSpPr>
        <p:spPr>
          <a:xfrm>
            <a:off x="106522" y="594802"/>
            <a:ext cx="11154015" cy="369332"/>
          </a:xfrm>
          <a:prstGeom prst="rect">
            <a:avLst/>
          </a:prstGeom>
          <a:noFill/>
        </p:spPr>
        <p:txBody>
          <a:bodyPr wrap="none" rtlCol="0">
            <a:spAutoFit/>
          </a:bodyPr>
          <a:lstStyle/>
          <a:p>
            <a:r>
              <a:rPr lang="en-IN" b="1" dirty="0">
                <a:latin typeface="Verdana" panose="020B0604030504040204" pitchFamily="34" charset="0"/>
                <a:ea typeface="Verdana" panose="020B0604030504040204" pitchFamily="34" charset="0"/>
                <a:hlinkClick r:id="rId2"/>
              </a:rPr>
              <a:t>https://devblogs.microsoft.com/aspnet/blazor-webassembly-3-2-0-now-available/</a:t>
            </a:r>
            <a:endParaRPr lang="en-IN" b="1" dirty="0">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012E4CC3-3DDA-4A40-BA94-9F039BB37A71}"/>
              </a:ext>
            </a:extLst>
          </p:cNvPr>
          <p:cNvPicPr>
            <a:picLocks noChangeAspect="1"/>
          </p:cNvPicPr>
          <p:nvPr/>
        </p:nvPicPr>
        <p:blipFill>
          <a:blip r:embed="rId3"/>
          <a:stretch>
            <a:fillRect/>
          </a:stretch>
        </p:blipFill>
        <p:spPr>
          <a:xfrm>
            <a:off x="53268" y="984561"/>
            <a:ext cx="12058103" cy="5287515"/>
          </a:xfrm>
          <a:prstGeom prst="rect">
            <a:avLst/>
          </a:prstGeom>
          <a:ln>
            <a:solidFill>
              <a:schemeClr val="accent1"/>
            </a:solidFill>
          </a:ln>
        </p:spPr>
      </p:pic>
    </p:spTree>
    <p:extLst>
      <p:ext uri="{BB962C8B-B14F-4D97-AF65-F5344CB8AC3E}">
        <p14:creationId xmlns:p14="http://schemas.microsoft.com/office/powerpoint/2010/main" val="4124552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atin typeface="Verdana" panose="020B0604030504040204" pitchFamily="34" charset="0"/>
                <a:ea typeface="Verdana" panose="020B0604030504040204" pitchFamily="34" charset="0"/>
              </a:rPr>
              <a:t>Blazor</a:t>
            </a:r>
            <a:r>
              <a:rPr lang="en-US" b="1" dirty="0">
                <a:latin typeface="Verdana" panose="020B0604030504040204" pitchFamily="34" charset="0"/>
                <a:ea typeface="Verdana" panose="020B0604030504040204" pitchFamily="34" charset="0"/>
              </a:rPr>
              <a:t> WASM communicating with REST Web API</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3" name="Picture 2">
            <a:extLst>
              <a:ext uri="{FF2B5EF4-FFF2-40B4-BE49-F238E27FC236}">
                <a16:creationId xmlns:a16="http://schemas.microsoft.com/office/drawing/2014/main" id="{3405110B-A6EB-4CDF-AE94-CC7D3F8D4975}"/>
              </a:ext>
            </a:extLst>
          </p:cNvPr>
          <p:cNvPicPr>
            <a:picLocks noChangeAspect="1"/>
          </p:cNvPicPr>
          <p:nvPr/>
        </p:nvPicPr>
        <p:blipFill>
          <a:blip r:embed="rId2"/>
          <a:stretch>
            <a:fillRect/>
          </a:stretch>
        </p:blipFill>
        <p:spPr>
          <a:xfrm>
            <a:off x="79902" y="583180"/>
            <a:ext cx="11995957" cy="5702210"/>
          </a:xfrm>
          <a:prstGeom prst="rect">
            <a:avLst/>
          </a:prstGeom>
          <a:ln>
            <a:solidFill>
              <a:schemeClr val="accent1"/>
            </a:solidFill>
          </a:ln>
        </p:spPr>
      </p:pic>
    </p:spTree>
    <p:extLst>
      <p:ext uri="{BB962C8B-B14F-4D97-AF65-F5344CB8AC3E}">
        <p14:creationId xmlns:p14="http://schemas.microsoft.com/office/powerpoint/2010/main" val="2581805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spTree>
    <p:extLst>
      <p:ext uri="{BB962C8B-B14F-4D97-AF65-F5344CB8AC3E}">
        <p14:creationId xmlns:p14="http://schemas.microsoft.com/office/powerpoint/2010/main" val="2536284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3723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Today’s Topics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4646721"/>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.NET Core Web API using Layered libraries</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Add Professors Controller, Add 5 CRUD operations with SQL Server and Redis Cache</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Verify the Endpoints using Postman Collections</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Integrating Web API and Angular 10 </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Verify the items inside Redis Cache</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Integrating Web API and Blazor WASM</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gRPC with Web Capabilities</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Integrating Windows Forms with gRPC (</a:t>
            </a:r>
            <a:r>
              <a:rPr lang="en-US" sz="2000" dirty="0">
                <a:solidFill>
                  <a:srgbClr val="002060"/>
                </a:solidFill>
                <a:highlight>
                  <a:srgbClr val="FFFF00"/>
                </a:highlight>
                <a:latin typeface="Verdana" panose="020B0604030504040204" pitchFamily="34" charset="0"/>
                <a:ea typeface="Verdana" panose="020B0604030504040204" pitchFamily="34" charset="0"/>
              </a:rPr>
              <a:t>without Web Channel</a:t>
            </a:r>
            <a:r>
              <a:rPr lang="en-US" sz="2000" dirty="0">
                <a:solidFill>
                  <a:srgbClr val="002060"/>
                </a:solidFill>
                <a:latin typeface="Verdana" panose="020B0604030504040204" pitchFamily="34" charset="0"/>
                <a:ea typeface="Verdana" panose="020B0604030504040204" pitchFamily="34" charset="0"/>
              </a:rPr>
              <a:t>). </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Integrating gRPC Web with Blazor WASM</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Integrating gRPC Web with Angular 10 UI</a:t>
            </a:r>
          </a:p>
        </p:txBody>
      </p:sp>
    </p:spTree>
    <p:extLst>
      <p:ext uri="{BB962C8B-B14F-4D97-AF65-F5344CB8AC3E}">
        <p14:creationId xmlns:p14="http://schemas.microsoft.com/office/powerpoint/2010/main" val="87744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2" name="Rectangle 1">
            <a:extLst>
              <a:ext uri="{FF2B5EF4-FFF2-40B4-BE49-F238E27FC236}">
                <a16:creationId xmlns:a16="http://schemas.microsoft.com/office/drawing/2014/main" id="{354D33DC-3F63-4EDC-B7D1-DE2A0BACB95C}"/>
              </a:ext>
            </a:extLst>
          </p:cNvPr>
          <p:cNvSpPr/>
          <p:nvPr/>
        </p:nvSpPr>
        <p:spPr>
          <a:xfrm>
            <a:off x="201166" y="685777"/>
            <a:ext cx="11780789" cy="540147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1600" b="1" cap="none" spc="0" dirty="0">
                <a:ln/>
                <a:solidFill>
                  <a:schemeClr val="accent4"/>
                </a:solidFill>
                <a:effectLst/>
                <a:latin typeface="Verdana" panose="020B0604030504040204" pitchFamily="34" charset="0"/>
                <a:ea typeface="Verdana" panose="020B0604030504040204" pitchFamily="34" charset="0"/>
              </a:rPr>
              <a:t>Please fasten </a:t>
            </a:r>
          </a:p>
          <a:p>
            <a:pPr algn="ctr"/>
            <a:r>
              <a:rPr lang="en-US" sz="11600" b="1" cap="none" spc="0" dirty="0">
                <a:ln/>
                <a:solidFill>
                  <a:schemeClr val="accent4"/>
                </a:solidFill>
                <a:effectLst/>
                <a:latin typeface="Verdana" panose="020B0604030504040204" pitchFamily="34" charset="0"/>
                <a:ea typeface="Verdana" panose="020B0604030504040204" pitchFamily="34" charset="0"/>
              </a:rPr>
              <a:t>your </a:t>
            </a:r>
          </a:p>
          <a:p>
            <a:pPr algn="ctr"/>
            <a:r>
              <a:rPr lang="en-US" sz="11600" b="1" cap="none" spc="0" dirty="0">
                <a:ln/>
                <a:solidFill>
                  <a:schemeClr val="accent4"/>
                </a:solidFill>
                <a:effectLst/>
                <a:latin typeface="Verdana" panose="020B0604030504040204" pitchFamily="34" charset="0"/>
                <a:ea typeface="Verdana" panose="020B0604030504040204" pitchFamily="34" charset="0"/>
              </a:rPr>
              <a:t>seat belt !!!</a:t>
            </a:r>
          </a:p>
        </p:txBody>
      </p:sp>
    </p:spTree>
    <p:extLst>
      <p:ext uri="{BB962C8B-B14F-4D97-AF65-F5344CB8AC3E}">
        <p14:creationId xmlns:p14="http://schemas.microsoft.com/office/powerpoint/2010/main" val="2056321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Web API and gRPC Service build using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77305" y="600740"/>
            <a:ext cx="12037390" cy="5524269"/>
          </a:xfrm>
          <a:prstGeom prst="rect">
            <a:avLst/>
          </a:prstGeom>
          <a:noFill/>
        </p:spPr>
        <p:txBody>
          <a:bodyPr wrap="square" rtlCol="0">
            <a:spAutoFit/>
          </a:bodyPr>
          <a:lstStyle/>
          <a:p>
            <a:r>
              <a:rPr lang="en-IN" sz="1000" u="sng" dirty="0" err="1">
                <a:solidFill>
                  <a:srgbClr val="0070C0"/>
                </a:solidFill>
                <a:latin typeface="Verdana" panose="020B0604030504040204" pitchFamily="34" charset="0"/>
                <a:ea typeface="Verdana" panose="020B0604030504040204" pitchFamily="34" charset="0"/>
              </a:rPr>
              <a:t>College.Core</a:t>
            </a:r>
            <a:r>
              <a:rPr lang="en-IN" sz="1000" u="sng" dirty="0">
                <a:solidFill>
                  <a:srgbClr val="0070C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000" dirty="0">
                <a:solidFill>
                  <a:srgbClr val="0070C0"/>
                </a:solidFill>
                <a:latin typeface="Verdana" panose="020B0604030504040204" pitchFamily="34" charset="0"/>
                <a:ea typeface="Verdana" panose="020B0604030504040204" pitchFamily="34" charset="0"/>
              </a:rPr>
              <a:t>Constants</a:t>
            </a:r>
          </a:p>
          <a:p>
            <a:pPr marL="628650" lvl="1" indent="-171450">
              <a:lnSpc>
                <a:spcPct val="150000"/>
              </a:lnSpc>
              <a:buFont typeface="Wingdings" panose="05000000000000000000" pitchFamily="2" charset="2"/>
              <a:buChar char="Ø"/>
            </a:pPr>
            <a:r>
              <a:rPr lang="en-IN" sz="1000" dirty="0">
                <a:solidFill>
                  <a:srgbClr val="0070C0"/>
                </a:solidFill>
                <a:latin typeface="Verdana" panose="020B0604030504040204" pitchFamily="34" charset="0"/>
                <a:ea typeface="Verdana" panose="020B0604030504040204" pitchFamily="34" charset="0"/>
              </a:rPr>
              <a:t>Entities</a:t>
            </a:r>
          </a:p>
          <a:p>
            <a:pPr marL="628650" lvl="1" indent="-171450">
              <a:lnSpc>
                <a:spcPct val="150000"/>
              </a:lnSpc>
              <a:buFont typeface="Wingdings" panose="05000000000000000000" pitchFamily="2" charset="2"/>
              <a:buChar char="Ø"/>
            </a:pPr>
            <a:r>
              <a:rPr lang="en-IN" sz="1000" dirty="0">
                <a:solidFill>
                  <a:srgbClr val="0070C0"/>
                </a:solidFill>
                <a:latin typeface="Verdana" panose="020B0604030504040204" pitchFamily="34" charset="0"/>
                <a:ea typeface="Verdana" panose="020B0604030504040204" pitchFamily="34" charset="0"/>
              </a:rPr>
              <a:t>Interfaces</a:t>
            </a:r>
          </a:p>
          <a:p>
            <a:br>
              <a:rPr lang="en-IN" sz="1000" dirty="0">
                <a:solidFill>
                  <a:srgbClr val="0070C0"/>
                </a:solidFill>
                <a:latin typeface="Verdana" panose="020B0604030504040204" pitchFamily="34" charset="0"/>
                <a:ea typeface="Verdana" panose="020B0604030504040204" pitchFamily="34" charset="0"/>
              </a:rPr>
            </a:br>
            <a:r>
              <a:rPr lang="en-IN" sz="1000" u="sng" dirty="0" err="1">
                <a:solidFill>
                  <a:srgbClr val="0070C0"/>
                </a:solidFill>
                <a:latin typeface="Verdana" panose="020B0604030504040204" pitchFamily="34" charset="0"/>
                <a:ea typeface="Verdana" panose="020B0604030504040204" pitchFamily="34" charset="0"/>
              </a:rPr>
              <a:t>College.BLL</a:t>
            </a:r>
            <a:r>
              <a:rPr lang="en-IN" sz="1000" u="sng" dirty="0">
                <a:solidFill>
                  <a:srgbClr val="0070C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000" dirty="0">
                <a:solidFill>
                  <a:srgbClr val="0070C0"/>
                </a:solidFill>
                <a:latin typeface="Verdana" panose="020B0604030504040204" pitchFamily="34" charset="0"/>
                <a:ea typeface="Verdana" panose="020B0604030504040204" pitchFamily="34" charset="0"/>
              </a:rPr>
              <a:t>Any Business Logic</a:t>
            </a:r>
          </a:p>
          <a:p>
            <a:endParaRPr lang="en-US" sz="1000" dirty="0">
              <a:solidFill>
                <a:srgbClr val="0070C0"/>
              </a:solidFill>
              <a:latin typeface="Verdana" panose="020B0604030504040204" pitchFamily="34" charset="0"/>
              <a:ea typeface="Verdana" panose="020B0604030504040204" pitchFamily="34" charset="0"/>
            </a:endParaRPr>
          </a:p>
          <a:p>
            <a:pPr>
              <a:lnSpc>
                <a:spcPct val="150000"/>
              </a:lnSpc>
            </a:pPr>
            <a:r>
              <a:rPr lang="en-IN" sz="1000" u="sng" dirty="0" err="1">
                <a:solidFill>
                  <a:srgbClr val="0070C0"/>
                </a:solidFill>
                <a:latin typeface="Verdana" panose="020B0604030504040204" pitchFamily="34" charset="0"/>
                <a:ea typeface="Verdana" panose="020B0604030504040204" pitchFamily="34" charset="0"/>
              </a:rPr>
              <a:t>College.SQLServer.DAL</a:t>
            </a:r>
            <a:r>
              <a:rPr lang="en-IN" sz="1000" u="sng" dirty="0">
                <a:solidFill>
                  <a:srgbClr val="0070C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000" dirty="0" err="1">
                <a:solidFill>
                  <a:srgbClr val="0070C0"/>
                </a:solidFill>
                <a:latin typeface="Verdana" panose="020B0604030504040204" pitchFamily="34" charset="0"/>
                <a:ea typeface="Verdana" panose="020B0604030504040204" pitchFamily="34" charset="0"/>
              </a:rPr>
              <a:t>IRedisCacheDbContext</a:t>
            </a:r>
            <a:endParaRPr lang="en-IN" sz="1000" dirty="0">
              <a:solidFill>
                <a:srgbClr val="0070C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000" dirty="0">
                <a:solidFill>
                  <a:srgbClr val="0070C0"/>
                </a:solidFill>
                <a:latin typeface="Verdana" panose="020B0604030504040204" pitchFamily="34" charset="0"/>
                <a:ea typeface="Verdana" panose="020B0604030504040204" pitchFamily="34" charset="0"/>
              </a:rPr>
              <a:t>Data Access Layer which consumes Db Context</a:t>
            </a:r>
          </a:p>
          <a:p>
            <a:endParaRPr lang="en-US" sz="1000" dirty="0">
              <a:solidFill>
                <a:srgbClr val="0070C0"/>
              </a:solidFill>
              <a:latin typeface="Verdana" panose="020B0604030504040204" pitchFamily="34" charset="0"/>
              <a:ea typeface="Verdana" panose="020B0604030504040204" pitchFamily="34" charset="0"/>
            </a:endParaRPr>
          </a:p>
          <a:p>
            <a:pPr>
              <a:lnSpc>
                <a:spcPct val="150000"/>
              </a:lnSpc>
            </a:pPr>
            <a:r>
              <a:rPr lang="en-IN" sz="1000" u="sng" dirty="0" err="1">
                <a:solidFill>
                  <a:srgbClr val="0070C0"/>
                </a:solidFill>
                <a:latin typeface="Verdana" panose="020B0604030504040204" pitchFamily="34" charset="0"/>
                <a:ea typeface="Verdana" panose="020B0604030504040204" pitchFamily="34" charset="0"/>
              </a:rPr>
              <a:t>College.Cache.DAL</a:t>
            </a:r>
            <a:r>
              <a:rPr lang="en-IN" sz="1000" u="sng" dirty="0">
                <a:solidFill>
                  <a:srgbClr val="0070C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000" dirty="0" err="1">
                <a:solidFill>
                  <a:srgbClr val="0070C0"/>
                </a:solidFill>
                <a:latin typeface="Verdana" panose="020B0604030504040204" pitchFamily="34" charset="0"/>
                <a:ea typeface="Verdana" panose="020B0604030504040204" pitchFamily="34" charset="0"/>
              </a:rPr>
              <a:t>DbContext</a:t>
            </a:r>
            <a:endParaRPr lang="en-IN" sz="1000" dirty="0">
              <a:solidFill>
                <a:srgbClr val="0070C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000" dirty="0">
                <a:solidFill>
                  <a:srgbClr val="0070C0"/>
                </a:solidFill>
                <a:latin typeface="Verdana" panose="020B0604030504040204" pitchFamily="34" charset="0"/>
                <a:ea typeface="Verdana" panose="020B0604030504040204" pitchFamily="34" charset="0"/>
              </a:rPr>
              <a:t>Data Access Layer which consumes Db Context</a:t>
            </a:r>
          </a:p>
          <a:p>
            <a:endParaRPr lang="en-US" sz="1000" dirty="0">
              <a:solidFill>
                <a:srgbClr val="002060"/>
              </a:solidFill>
              <a:latin typeface="Verdana" panose="020B0604030504040204" pitchFamily="34" charset="0"/>
              <a:ea typeface="Verdana" panose="020B0604030504040204" pitchFamily="34" charset="0"/>
            </a:endParaRPr>
          </a:p>
          <a:p>
            <a:endParaRPr lang="en-US" sz="1000" dirty="0">
              <a:solidFill>
                <a:srgbClr val="002060"/>
              </a:solidFill>
              <a:latin typeface="Verdana" panose="020B0604030504040204" pitchFamily="34" charset="0"/>
              <a:ea typeface="Verdana" panose="020B0604030504040204" pitchFamily="34" charset="0"/>
            </a:endParaRPr>
          </a:p>
          <a:p>
            <a:r>
              <a:rPr lang="en-IN" sz="1000" u="sng" dirty="0" err="1">
                <a:solidFill>
                  <a:srgbClr val="002060"/>
                </a:solidFill>
                <a:latin typeface="Verdana" panose="020B0604030504040204" pitchFamily="34" charset="0"/>
                <a:ea typeface="Verdana" panose="020B0604030504040204" pitchFamily="34" charset="0"/>
              </a:rPr>
              <a:t>College.GrpcServer</a:t>
            </a:r>
            <a:r>
              <a:rPr lang="en-IN" sz="10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000" dirty="0">
                <a:solidFill>
                  <a:srgbClr val="002060"/>
                </a:solidFill>
                <a:latin typeface="Verdana" panose="020B0604030504040204" pitchFamily="34" charset="0"/>
                <a:ea typeface="Verdana" panose="020B0604030504040204" pitchFamily="34" charset="0"/>
              </a:rPr>
              <a:t>.Proto files</a:t>
            </a:r>
          </a:p>
          <a:p>
            <a:pPr marL="628650" lvl="1" indent="-171450">
              <a:lnSpc>
                <a:spcPct val="150000"/>
              </a:lnSpc>
              <a:buFont typeface="Wingdings" panose="05000000000000000000" pitchFamily="2" charset="2"/>
              <a:buChar char="Ø"/>
            </a:pPr>
            <a:r>
              <a:rPr lang="en-IN" sz="1000" dirty="0">
                <a:solidFill>
                  <a:srgbClr val="002060"/>
                </a:solidFill>
                <a:latin typeface="Verdana" panose="020B0604030504040204" pitchFamily="34" charset="0"/>
                <a:ea typeface="Verdana" panose="020B0604030504040204" pitchFamily="34" charset="0"/>
              </a:rPr>
              <a:t>gRPC Server implementations</a:t>
            </a:r>
          </a:p>
          <a:p>
            <a:pPr marL="628650" lvl="1" indent="-171450">
              <a:lnSpc>
                <a:spcPct val="150000"/>
              </a:lnSpc>
              <a:buFont typeface="Wingdings" panose="05000000000000000000" pitchFamily="2" charset="2"/>
              <a:buChar char="Ø"/>
            </a:pPr>
            <a:r>
              <a:rPr lang="en-IN" sz="1000" dirty="0">
                <a:solidFill>
                  <a:srgbClr val="002060"/>
                </a:solidFill>
                <a:latin typeface="Verdana" panose="020B0604030504040204" pitchFamily="34" charset="0"/>
                <a:ea typeface="Verdana" panose="020B0604030504040204" pitchFamily="34" charset="0"/>
              </a:rPr>
              <a:t>Application Configuration </a:t>
            </a:r>
          </a:p>
          <a:p>
            <a:pPr marL="628650" lvl="1" indent="-171450">
              <a:lnSpc>
                <a:spcPct val="150000"/>
              </a:lnSpc>
              <a:buFont typeface="Wingdings" panose="05000000000000000000" pitchFamily="2" charset="2"/>
              <a:buChar char="Ø"/>
            </a:pPr>
            <a:r>
              <a:rPr lang="en-IN" sz="1000" dirty="0">
                <a:solidFill>
                  <a:srgbClr val="002060"/>
                </a:solidFill>
                <a:latin typeface="Verdana" panose="020B0604030504040204" pitchFamily="34" charset="0"/>
                <a:ea typeface="Verdana" panose="020B0604030504040204" pitchFamily="34" charset="0"/>
              </a:rPr>
              <a:t>Start up and DI</a:t>
            </a:r>
          </a:p>
          <a:p>
            <a:endParaRPr lang="en-IN" sz="1000" u="sng" dirty="0">
              <a:solidFill>
                <a:srgbClr val="002060"/>
              </a:solidFill>
              <a:latin typeface="Verdana" panose="020B0604030504040204" pitchFamily="34" charset="0"/>
              <a:ea typeface="Verdana" panose="020B0604030504040204" pitchFamily="34" charset="0"/>
            </a:endParaRPr>
          </a:p>
          <a:p>
            <a:r>
              <a:rPr lang="en-IN" sz="1000" u="sng" dirty="0" err="1">
                <a:solidFill>
                  <a:srgbClr val="002060"/>
                </a:solidFill>
                <a:latin typeface="Verdana" panose="020B0604030504040204" pitchFamily="34" charset="0"/>
                <a:ea typeface="Verdana" panose="020B0604030504040204" pitchFamily="34" charset="0"/>
              </a:rPr>
              <a:t>College.WebAPI</a:t>
            </a:r>
            <a:r>
              <a:rPr lang="en-IN" sz="10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000" dirty="0">
                <a:solidFill>
                  <a:srgbClr val="002060"/>
                </a:solidFill>
                <a:latin typeface="Verdana" panose="020B0604030504040204" pitchFamily="34" charset="0"/>
                <a:ea typeface="Verdana" panose="020B0604030504040204" pitchFamily="34" charset="0"/>
              </a:rPr>
              <a:t>Controllers implementations</a:t>
            </a:r>
          </a:p>
          <a:p>
            <a:pPr marL="628650" lvl="1" indent="-171450">
              <a:lnSpc>
                <a:spcPct val="150000"/>
              </a:lnSpc>
              <a:buFont typeface="Wingdings" panose="05000000000000000000" pitchFamily="2" charset="2"/>
              <a:buChar char="Ø"/>
            </a:pPr>
            <a:r>
              <a:rPr lang="en-IN" sz="1000" dirty="0">
                <a:solidFill>
                  <a:srgbClr val="002060"/>
                </a:solidFill>
                <a:latin typeface="Verdana" panose="020B0604030504040204" pitchFamily="34" charset="0"/>
                <a:ea typeface="Verdana" panose="020B0604030504040204" pitchFamily="34" charset="0"/>
              </a:rPr>
              <a:t>Application Configuration </a:t>
            </a:r>
          </a:p>
          <a:p>
            <a:pPr marL="628650" lvl="1" indent="-171450">
              <a:lnSpc>
                <a:spcPct val="150000"/>
              </a:lnSpc>
              <a:buFont typeface="Wingdings" panose="05000000000000000000" pitchFamily="2" charset="2"/>
              <a:buChar char="Ø"/>
            </a:pPr>
            <a:r>
              <a:rPr lang="en-IN" sz="1000" dirty="0">
                <a:solidFill>
                  <a:srgbClr val="002060"/>
                </a:solidFill>
                <a:latin typeface="Verdana" panose="020B0604030504040204" pitchFamily="34" charset="0"/>
                <a:ea typeface="Verdana" panose="020B0604030504040204" pitchFamily="34" charset="0"/>
              </a:rPr>
              <a:t>Start up and DI</a:t>
            </a: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3" name="Picture 2">
            <a:extLst>
              <a:ext uri="{FF2B5EF4-FFF2-40B4-BE49-F238E27FC236}">
                <a16:creationId xmlns:a16="http://schemas.microsoft.com/office/drawing/2014/main" id="{99338F5E-CE51-49DA-A7A8-F9470C238C30}"/>
              </a:ext>
            </a:extLst>
          </p:cNvPr>
          <p:cNvPicPr>
            <a:picLocks noChangeAspect="1"/>
          </p:cNvPicPr>
          <p:nvPr/>
        </p:nvPicPr>
        <p:blipFill>
          <a:blip r:embed="rId2"/>
          <a:stretch>
            <a:fillRect/>
          </a:stretch>
        </p:blipFill>
        <p:spPr>
          <a:xfrm>
            <a:off x="8044121" y="602214"/>
            <a:ext cx="4060902" cy="5653572"/>
          </a:xfrm>
          <a:prstGeom prst="rect">
            <a:avLst/>
          </a:prstGeom>
          <a:ln>
            <a:solidFill>
              <a:schemeClr val="accent1"/>
            </a:solidFill>
          </a:ln>
        </p:spPr>
      </p:pic>
    </p:spTree>
    <p:extLst>
      <p:ext uri="{BB962C8B-B14F-4D97-AF65-F5344CB8AC3E}">
        <p14:creationId xmlns:p14="http://schemas.microsoft.com/office/powerpoint/2010/main" val="952199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Verdana" panose="020B0604030504040204" pitchFamily="34" charset="0"/>
                <a:ea typeface="Verdana" panose="020B0604030504040204" pitchFamily="34" charset="0"/>
              </a:rPr>
              <a:t>Motivation for choosing Web API</a:t>
            </a: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0" name="TextBox 9">
            <a:extLst>
              <a:ext uri="{FF2B5EF4-FFF2-40B4-BE49-F238E27FC236}">
                <a16:creationId xmlns:a16="http://schemas.microsoft.com/office/drawing/2014/main" id="{6787B252-C023-4D6A-8369-50E44DABAE4E}"/>
              </a:ext>
            </a:extLst>
          </p:cNvPr>
          <p:cNvSpPr txBox="1"/>
          <p:nvPr/>
        </p:nvSpPr>
        <p:spPr>
          <a:xfrm>
            <a:off x="82107" y="568172"/>
            <a:ext cx="12037390" cy="540410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For creating resource-oriented services, the web API services are the best to choose. By using HTTP or restful service, these services are established.</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Uses the full features of HTTP (like URIs, request/response headers, caching, versioning, various content formats).</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Best suits for CRUD operation services to a broad range of clients including browsers, mobiles and tablets etc.</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Content Negotiation many format like XML, JSON, Text etc.</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Light weighted and maintainable web services. </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Good performance and fast development of services.</a:t>
            </a:r>
          </a:p>
          <a:p>
            <a:pPr algn="just">
              <a:lnSpc>
                <a:spcPct val="150000"/>
              </a:lnSpc>
            </a:pPr>
            <a:endParaRPr lang="en-US" sz="1000" u="sng" dirty="0">
              <a:solidFill>
                <a:srgbClr val="002060"/>
              </a:solidFill>
              <a:latin typeface="Verdana" panose="020B0604030504040204" pitchFamily="34" charset="0"/>
              <a:ea typeface="Verdana" panose="020B0604030504040204" pitchFamily="34" charset="0"/>
            </a:endParaRPr>
          </a:p>
          <a:p>
            <a:pPr algn="just">
              <a:lnSpc>
                <a:spcPct val="150000"/>
              </a:lnSpc>
            </a:pPr>
            <a:r>
              <a:rPr lang="en-US" sz="1400" u="sng" dirty="0">
                <a:solidFill>
                  <a:srgbClr val="002060"/>
                </a:solidFill>
                <a:latin typeface="Verdana" panose="020B0604030504040204" pitchFamily="34" charset="0"/>
                <a:ea typeface="Verdana" panose="020B0604030504040204" pitchFamily="34" charset="0"/>
              </a:rPr>
              <a:t>Reference:</a:t>
            </a:r>
            <a:r>
              <a:rPr lang="en-US" sz="1400" dirty="0">
                <a:solidFill>
                  <a:srgbClr val="002060"/>
                </a:solidFill>
                <a:latin typeface="Verdana" panose="020B0604030504040204" pitchFamily="34" charset="0"/>
                <a:ea typeface="Verdana" panose="020B0604030504040204" pitchFamily="34" charset="0"/>
              </a:rPr>
              <a:t> </a:t>
            </a:r>
            <a:r>
              <a:rPr lang="en-US" sz="1400" dirty="0">
                <a:solidFill>
                  <a:srgbClr val="002060"/>
                </a:solidFill>
                <a:latin typeface="Verdana" panose="020B0604030504040204" pitchFamily="34" charset="0"/>
                <a:ea typeface="Verdana" panose="020B0604030504040204" pitchFamily="34" charset="0"/>
                <a:hlinkClick r:id="rId2"/>
              </a:rPr>
              <a:t>https://docs.microsoft.com/en-gb/aspnet/core/fundamentals/choose-aspnet-framework?view=aspnetcore-3.1</a:t>
            </a:r>
            <a:endParaRPr lang="en-US" sz="1600" u="sng"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47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Web API using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2186008" y="588106"/>
            <a:ext cx="7784502"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Web API using Layers</a:t>
            </a:r>
          </a:p>
        </p:txBody>
      </p:sp>
    </p:spTree>
    <p:extLst>
      <p:ext uri="{BB962C8B-B14F-4D97-AF65-F5344CB8AC3E}">
        <p14:creationId xmlns:p14="http://schemas.microsoft.com/office/powerpoint/2010/main" val="143731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Web API Validation Using Postman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2" name="Picture 1">
            <a:extLst>
              <a:ext uri="{FF2B5EF4-FFF2-40B4-BE49-F238E27FC236}">
                <a16:creationId xmlns:a16="http://schemas.microsoft.com/office/drawing/2014/main" id="{E36E44F9-36EC-46C8-8324-4551A77BFB7F}"/>
              </a:ext>
            </a:extLst>
          </p:cNvPr>
          <p:cNvPicPr>
            <a:picLocks noChangeAspect="1"/>
          </p:cNvPicPr>
          <p:nvPr/>
        </p:nvPicPr>
        <p:blipFill>
          <a:blip r:embed="rId2"/>
          <a:stretch>
            <a:fillRect/>
          </a:stretch>
        </p:blipFill>
        <p:spPr>
          <a:xfrm>
            <a:off x="53264" y="573595"/>
            <a:ext cx="12094346" cy="5747306"/>
          </a:xfrm>
          <a:prstGeom prst="rect">
            <a:avLst/>
          </a:prstGeom>
          <a:ln>
            <a:solidFill>
              <a:schemeClr val="accent1"/>
            </a:solidFill>
          </a:ln>
        </p:spPr>
      </p:pic>
    </p:spTree>
    <p:extLst>
      <p:ext uri="{BB962C8B-B14F-4D97-AF65-F5344CB8AC3E}">
        <p14:creationId xmlns:p14="http://schemas.microsoft.com/office/powerpoint/2010/main" val="348872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Web API and Angular 10 Validation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3" name="Picture 2">
            <a:extLst>
              <a:ext uri="{FF2B5EF4-FFF2-40B4-BE49-F238E27FC236}">
                <a16:creationId xmlns:a16="http://schemas.microsoft.com/office/drawing/2014/main" id="{03CFEBC1-C655-40D4-B3BD-3C4AB0283DB4}"/>
              </a:ext>
            </a:extLst>
          </p:cNvPr>
          <p:cNvPicPr>
            <a:picLocks noChangeAspect="1"/>
          </p:cNvPicPr>
          <p:nvPr/>
        </p:nvPicPr>
        <p:blipFill>
          <a:blip r:embed="rId2"/>
          <a:stretch>
            <a:fillRect/>
          </a:stretch>
        </p:blipFill>
        <p:spPr>
          <a:xfrm>
            <a:off x="62872" y="606642"/>
            <a:ext cx="12049225" cy="5683190"/>
          </a:xfrm>
          <a:prstGeom prst="rect">
            <a:avLst/>
          </a:prstGeom>
          <a:ln>
            <a:solidFill>
              <a:schemeClr val="accent1"/>
            </a:solidFill>
          </a:ln>
        </p:spPr>
      </p:pic>
    </p:spTree>
    <p:extLst>
      <p:ext uri="{BB962C8B-B14F-4D97-AF65-F5344CB8AC3E}">
        <p14:creationId xmlns:p14="http://schemas.microsoft.com/office/powerpoint/2010/main" val="4281058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3292</TotalTime>
  <Words>896</Words>
  <Application>Microsoft Office PowerPoint</Application>
  <PresentationFormat>Widescreen</PresentationFormat>
  <Paragraphs>197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411</cp:revision>
  <dcterms:created xsi:type="dcterms:W3CDTF">2020-02-14T16:15:34Z</dcterms:created>
  <dcterms:modified xsi:type="dcterms:W3CDTF">2020-10-16T18:48:41Z</dcterms:modified>
</cp:coreProperties>
</file>