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90" r:id="rId4"/>
    <p:sldId id="260" r:id="rId5"/>
    <p:sldId id="305" r:id="rId6"/>
    <p:sldId id="291" r:id="rId7"/>
    <p:sldId id="293" r:id="rId8"/>
    <p:sldId id="294" r:id="rId9"/>
    <p:sldId id="306" r:id="rId10"/>
    <p:sldId id="295" r:id="rId11"/>
    <p:sldId id="296" r:id="rId12"/>
    <p:sldId id="298" r:id="rId13"/>
    <p:sldId id="297" r:id="rId14"/>
    <p:sldId id="271" r:id="rId15"/>
    <p:sldId id="299" r:id="rId16"/>
    <p:sldId id="300" r:id="rId17"/>
    <p:sldId id="301" r:id="rId18"/>
    <p:sldId id="302" r:id="rId19"/>
    <p:sldId id="303" r:id="rId20"/>
    <p:sldId id="304" r:id="rId21"/>
    <p:sldId id="259" r:id="rId22"/>
    <p:sldId id="292"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21-11-2020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21-11-2020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21-11-2020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1 of 15</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594509" y="2238402"/>
            <a:ext cx="10969670" cy="1470082"/>
          </a:xfrm>
          <a:prstGeom prst="rect">
            <a:avLst/>
          </a:prstGeom>
          <a:noFill/>
        </p:spPr>
        <p:txBody>
          <a:bodyPr wrap="none" rtlCol="0">
            <a:spAutoFit/>
          </a:bodyPr>
          <a:lstStyle/>
          <a:p>
            <a:pPr algn="ctr">
              <a:lnSpc>
                <a:spcPct val="150000"/>
              </a:lnSpc>
            </a:pPr>
            <a:r>
              <a:rPr lang="en-US" sz="3200" b="1" dirty="0">
                <a:solidFill>
                  <a:srgbClr val="002060"/>
                </a:solidFill>
                <a:latin typeface="Verdana" panose="020B0604030504040204" pitchFamily="34" charset="0"/>
                <a:ea typeface="Verdana" panose="020B0604030504040204" pitchFamily="34" charset="0"/>
              </a:rPr>
              <a:t>Hands-On Developing gRPC Service and Client </a:t>
            </a:r>
          </a:p>
          <a:p>
            <a:pPr algn="ctr">
              <a:lnSpc>
                <a:spcPct val="150000"/>
              </a:lnSpc>
            </a:pPr>
            <a:r>
              <a:rPr lang="en-US" sz="3200" b="1" dirty="0">
                <a:solidFill>
                  <a:srgbClr val="002060"/>
                </a:solidFill>
                <a:latin typeface="Verdana" panose="020B0604030504040204" pitchFamily="34" charset="0"/>
                <a:ea typeface="Verdana" panose="020B0604030504040204" pitchFamily="34" charset="0"/>
              </a:rPr>
              <a:t>using .NET Core 3.1, EF Core 3.1, SQL Server</a:t>
            </a:r>
            <a:endParaRPr lang="en-IN" sz="3200"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10195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4" name="Content Placeholder 9">
            <a:extLst>
              <a:ext uri="{FF2B5EF4-FFF2-40B4-BE49-F238E27FC236}">
                <a16:creationId xmlns:a16="http://schemas.microsoft.com/office/drawing/2014/main" id="{80735A33-BB1D-4AFF-8121-5DFF4A789B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72307" y="4682104"/>
            <a:ext cx="1637108" cy="1650528"/>
          </a:xfrm>
          <a:prstGeom prst="rect">
            <a:avLst/>
          </a:prstGeom>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Terminology</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a:t>
            </a:r>
            <a:r>
              <a:rPr lang="en-US" sz="1200" dirty="0">
                <a:solidFill>
                  <a:srgbClr val="002060"/>
                </a:solidFill>
                <a:latin typeface="Verdana" panose="020B0604030504040204" pitchFamily="34" charset="0"/>
                <a:ea typeface="Verdana" panose="020B0604030504040204" pitchFamily="34" charset="0"/>
              </a:rPr>
              <a:t> It is interface/contract which is defined in .proto file. It is set of named methods with its input/output. </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Method:</a:t>
            </a:r>
            <a:r>
              <a:rPr lang="en-US" sz="1200" dirty="0">
                <a:solidFill>
                  <a:srgbClr val="002060"/>
                </a:solidFill>
                <a:latin typeface="Verdana" panose="020B0604030504040204" pitchFamily="34" charset="0"/>
                <a:ea typeface="Verdana" panose="020B0604030504040204" pitchFamily="34" charset="0"/>
              </a:rPr>
              <a:t> It is the operation. It has a signature, input, and 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Message:</a:t>
            </a:r>
            <a:r>
              <a:rPr lang="en-US" sz="1200" dirty="0">
                <a:solidFill>
                  <a:srgbClr val="002060"/>
                </a:solidFill>
                <a:latin typeface="Verdana" panose="020B0604030504040204" pitchFamily="34" charset="0"/>
                <a:ea typeface="Verdana" panose="020B0604030504040204" pitchFamily="34" charset="0"/>
              </a:rPr>
              <a:t> It is the type of data each operation’s uses (Input/Output).</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Stream:</a:t>
            </a:r>
            <a:r>
              <a:rPr lang="en-US" sz="1200" dirty="0">
                <a:solidFill>
                  <a:srgbClr val="002060"/>
                </a:solidFill>
                <a:latin typeface="Verdana" panose="020B0604030504040204" pitchFamily="34" charset="0"/>
                <a:ea typeface="Verdana" panose="020B0604030504040204" pitchFamily="34" charset="0"/>
              </a:rPr>
              <a:t> A sequence of zero or more messages.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Service Implementation:</a:t>
            </a:r>
            <a:r>
              <a:rPr lang="en-US" sz="1200" dirty="0">
                <a:solidFill>
                  <a:srgbClr val="002060"/>
                </a:solidFill>
                <a:latin typeface="Verdana" panose="020B0604030504040204" pitchFamily="34" charset="0"/>
                <a:ea typeface="Verdana" panose="020B0604030504040204" pitchFamily="34" charset="0"/>
              </a:rPr>
              <a:t> Implementation of all the methods/operations defined in service. When a client invokes a method on its stub, the gRPC server receives the request and invokes the method in service implementation.</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Server:</a:t>
            </a:r>
            <a:r>
              <a:rPr lang="en-US" sz="1200" dirty="0">
                <a:solidFill>
                  <a:srgbClr val="002060"/>
                </a:solidFill>
                <a:latin typeface="Verdana" panose="020B0604030504040204" pitchFamily="34" charset="0"/>
                <a:ea typeface="Verdana" panose="020B0604030504040204" pitchFamily="34" charset="0"/>
              </a:rPr>
              <a:t> A program that exposes one or more gRPC services using gRPC protocol and handles clients’ requests and replies to them. It handles accepting socket connections, translating requests, invoking methods on the server’s service implementations, and sending responses.</a:t>
            </a: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Client:</a:t>
            </a:r>
            <a:r>
              <a:rPr lang="en-US" sz="1200" dirty="0">
                <a:solidFill>
                  <a:srgbClr val="002060"/>
                </a:solidFill>
                <a:latin typeface="Verdana" panose="020B0604030504040204" pitchFamily="34" charset="0"/>
                <a:ea typeface="Verdana" panose="020B0604030504040204" pitchFamily="34" charset="0"/>
              </a:rPr>
              <a:t> A program that establishes the connections to a server and sends RPC requests. Client program that handles establishing connections to servers, sending requests, and translating responses.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Connection: A virtual pipe that connects the client to the server. In gRPC, connections always use the HTTP/ 2 protocol. </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dirty="0">
                <a:solidFill>
                  <a:srgbClr val="002060"/>
                </a:solidFill>
                <a:latin typeface="Verdana" panose="020B0604030504040204" pitchFamily="34" charset="0"/>
                <a:ea typeface="Verdana" panose="020B0604030504040204" pitchFamily="34" charset="0"/>
              </a:rPr>
              <a:t>Stub:</a:t>
            </a:r>
            <a:r>
              <a:rPr lang="en-IN" sz="1200" dirty="0">
                <a:solidFill>
                  <a:srgbClr val="002060"/>
                </a:solidFill>
                <a:latin typeface="Verdana" panose="020B0604030504040204" pitchFamily="34" charset="0"/>
                <a:ea typeface="Verdana" panose="020B0604030504040204" pitchFamily="34" charset="0"/>
              </a:rPr>
              <a:t> </a:t>
            </a:r>
            <a:r>
              <a:rPr lang="en-US" sz="1200" dirty="0">
                <a:solidFill>
                  <a:srgbClr val="002060"/>
                </a:solidFill>
                <a:latin typeface="Verdana" panose="020B0604030504040204" pitchFamily="34" charset="0"/>
                <a:ea typeface="Verdana" panose="020B0604030504040204" pitchFamily="34" charset="0"/>
              </a:rPr>
              <a:t>It is an object used by gRPC clients. Invoking a method on the stub hooks into the gRPC client to send a request to a server. </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41941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748334"/>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Dotnet Version Verification:</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--list-</a:t>
            </a:r>
            <a:r>
              <a:rPr lang="en-IN" sz="1200" dirty="0" err="1">
                <a:solidFill>
                  <a:srgbClr val="002060"/>
                </a:solidFill>
                <a:latin typeface="Verdana" panose="020B0604030504040204" pitchFamily="34" charset="0"/>
                <a:ea typeface="Verdana" panose="020B0604030504040204" pitchFamily="34" charset="0"/>
              </a:rPr>
              <a:t>sdks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--version</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Creating the first gRPC Service</a:t>
            </a:r>
          </a:p>
          <a:p>
            <a:pPr marL="628650" lvl="1" indent="-171450">
              <a:lnSpc>
                <a:spcPct val="150000"/>
              </a:lnSpc>
              <a:buFont typeface="Wingdings" panose="05000000000000000000" pitchFamily="2" charset="2"/>
              <a:buChar char="Ø"/>
            </a:pPr>
            <a:r>
              <a:rPr lang="en-IN" sz="1200" dirty="0" err="1">
                <a:solidFill>
                  <a:srgbClr val="002060"/>
                </a:solidFill>
                <a:latin typeface="Verdana" panose="020B0604030504040204" pitchFamily="34" charset="0"/>
                <a:ea typeface="Verdana" panose="020B0604030504040204" pitchFamily="34" charset="0"/>
              </a:rPr>
              <a:t>mkdir</a:t>
            </a:r>
            <a:r>
              <a:rPr lang="en-IN" sz="1200" dirty="0">
                <a:solidFill>
                  <a:srgbClr val="002060"/>
                </a:solidFill>
                <a:latin typeface="Verdana" panose="020B0604030504040204" pitchFamily="34" charset="0"/>
                <a:ea typeface="Verdana" panose="020B0604030504040204" pitchFamily="34" charset="0"/>
              </a:rPr>
              <a:t>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cd first-</a:t>
            </a:r>
            <a:r>
              <a:rPr lang="en-IN" sz="1200" dirty="0" err="1">
                <a:solidFill>
                  <a:srgbClr val="002060"/>
                </a:solidFill>
                <a:latin typeface="Verdana" panose="020B0604030504040204" pitchFamily="34" charset="0"/>
                <a:ea typeface="Verdana" panose="020B0604030504040204" pitchFamily="34" charset="0"/>
              </a:rPr>
              <a:t>grpcdemo</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new </a:t>
            </a:r>
            <a:r>
              <a:rPr lang="en-IN" sz="1200" dirty="0" err="1">
                <a:solidFill>
                  <a:srgbClr val="002060"/>
                </a:solidFill>
                <a:latin typeface="Verdana" panose="020B0604030504040204" pitchFamily="34" charset="0"/>
                <a:ea typeface="Verdana" panose="020B0604030504040204" pitchFamily="34" charset="0"/>
              </a:rPr>
              <a:t>grpc</a:t>
            </a:r>
            <a:r>
              <a:rPr lang="en-IN" sz="1200" dirty="0">
                <a:solidFill>
                  <a:srgbClr val="002060"/>
                </a:solidFill>
                <a:latin typeface="Verdana" panose="020B0604030504040204" pitchFamily="34" charset="0"/>
                <a:ea typeface="Verdana" panose="020B0604030504040204" pitchFamily="34" charset="0"/>
              </a:rPr>
              <a:t> -o </a:t>
            </a:r>
            <a:r>
              <a:rPr lang="en-IN" sz="1200" dirty="0" err="1">
                <a:solidFill>
                  <a:srgbClr val="002060"/>
                </a:solidFill>
                <a:latin typeface="Verdana" panose="020B0604030504040204" pitchFamily="34" charset="0"/>
                <a:ea typeface="Verdana" panose="020B0604030504040204" pitchFamily="34" charset="0"/>
              </a:rPr>
              <a:t>GrpcGreeter</a:t>
            </a:r>
            <a:r>
              <a:rPr lang="en-IN" sz="12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dotnet run and verify it host the gRPC Server</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Few touch points: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csproj</a:t>
            </a:r>
            <a:r>
              <a:rPr lang="en-IN" sz="1200" dirty="0">
                <a:solidFill>
                  <a:srgbClr val="002060"/>
                </a:solidFill>
                <a:latin typeface="Verdana" panose="020B0604030504040204" pitchFamily="34" charset="0"/>
                <a:ea typeface="Verdana" panose="020B0604030504040204" pitchFamily="34" charset="0"/>
              </a:rPr>
              <a:t> file</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.cs files (</a:t>
            </a:r>
            <a:r>
              <a:rPr lang="en-IN" sz="1200" dirty="0" err="1">
                <a:solidFill>
                  <a:srgbClr val="002060"/>
                </a:solidFill>
                <a:latin typeface="Verdana" panose="020B0604030504040204" pitchFamily="34" charset="0"/>
                <a:ea typeface="Verdana" panose="020B0604030504040204" pitchFamily="34" charset="0"/>
              </a:rPr>
              <a:t>Greet.cs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GreetGrpc.cs</a:t>
            </a:r>
            <a:r>
              <a:rPr lang="en-IN" sz="1200" dirty="0">
                <a:solidFill>
                  <a:srgbClr val="002060"/>
                </a:solidFill>
                <a:latin typeface="Verdana" panose="020B0604030504040204" pitchFamily="34" charset="0"/>
                <a:ea typeface="Verdana" panose="020B0604030504040204" pitchFamily="34" charset="0"/>
              </a:rPr>
              <a:t>) auto generate GRPC tools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Verify the </a:t>
            </a:r>
            <a:r>
              <a:rPr lang="en-IN" sz="1200" dirty="0" err="1">
                <a:solidFill>
                  <a:srgbClr val="002060"/>
                </a:solidFill>
                <a:latin typeface="Verdana" panose="020B0604030504040204" pitchFamily="34" charset="0"/>
                <a:ea typeface="Verdana" panose="020B0604030504040204" pitchFamily="34" charset="0"/>
              </a:rPr>
              <a:t>StartUp.cs</a:t>
            </a:r>
            <a:endParaRPr lang="en-IN" sz="1200" dirty="0">
              <a:solidFill>
                <a:srgbClr val="002060"/>
              </a:solidFill>
              <a:latin typeface="Verdana" panose="020B0604030504040204" pitchFamily="34" charset="0"/>
              <a:ea typeface="Verdana" panose="020B0604030504040204" pitchFamily="34" charset="0"/>
            </a:endParaRP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338610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7" y="588106"/>
            <a:ext cx="7880684"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p:txBody>
      </p:sp>
    </p:spTree>
    <p:extLst>
      <p:ext uri="{BB962C8B-B14F-4D97-AF65-F5344CB8AC3E}">
        <p14:creationId xmlns:p14="http://schemas.microsoft.com/office/powerpoint/2010/main" val="31038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594993"/>
          </a:xfrm>
          <a:prstGeom prst="rect">
            <a:avLst/>
          </a:prstGeom>
          <a:noFill/>
        </p:spPr>
        <p:txBody>
          <a:bodyPr wrap="square" rtlCol="0">
            <a:spAutoFit/>
          </a:bodyPr>
          <a:lstStyle/>
          <a:p>
            <a:r>
              <a:rPr lang="en-IN" sz="1200" u="sng" dirty="0">
                <a:solidFill>
                  <a:srgbClr val="002060"/>
                </a:solidFill>
                <a:latin typeface="Verdana" panose="020B0604030504040204" pitchFamily="34" charset="0"/>
                <a:ea typeface="Verdana" panose="020B0604030504040204" pitchFamily="34" charset="0"/>
              </a:rPr>
              <a:t>Step 1:</a:t>
            </a:r>
          </a:p>
          <a:p>
            <a:r>
              <a:rPr lang="en-IN" sz="1200" dirty="0">
                <a:solidFill>
                  <a:srgbClr val="002060"/>
                </a:solidFill>
                <a:latin typeface="Verdana" panose="020B0604030504040204" pitchFamily="34" charset="0"/>
                <a:ea typeface="Verdana" panose="020B0604030504040204" pitchFamily="34" charset="0"/>
              </a:rPr>
              <a:t>dotnet new console -o </a:t>
            </a:r>
            <a:r>
              <a:rPr lang="en-IN" sz="1200" dirty="0" err="1">
                <a:solidFill>
                  <a:srgbClr val="002060"/>
                </a:solidFill>
                <a:latin typeface="Verdana" panose="020B0604030504040204" pitchFamily="34" charset="0"/>
                <a:ea typeface="Verdana" panose="020B0604030504040204" pitchFamily="34" charset="0"/>
              </a:rPr>
              <a:t>GrpcGreeterClient</a:t>
            </a:r>
            <a:endParaRPr lang="en-IN" sz="1200" dirty="0">
              <a:solidFill>
                <a:srgbClr val="002060"/>
              </a:solidFill>
              <a:latin typeface="Verdana" panose="020B0604030504040204" pitchFamily="34" charset="0"/>
              <a:ea typeface="Verdana" panose="020B0604030504040204" pitchFamily="34" charset="0"/>
            </a:endParaRPr>
          </a:p>
          <a:p>
            <a:r>
              <a:rPr lang="en-IN" sz="1200" dirty="0">
                <a:solidFill>
                  <a:srgbClr val="002060"/>
                </a:solidFill>
                <a:latin typeface="Verdana" panose="020B0604030504040204" pitchFamily="34" charset="0"/>
                <a:ea typeface="Verdana" panose="020B0604030504040204" pitchFamily="34" charset="0"/>
              </a:rPr>
              <a:t> </a:t>
            </a:r>
          </a:p>
          <a:p>
            <a:r>
              <a:rPr lang="en-IN" sz="1200" u="sng" dirty="0">
                <a:solidFill>
                  <a:srgbClr val="002060"/>
                </a:solidFill>
                <a:latin typeface="Verdana" panose="020B0604030504040204" pitchFamily="34" charset="0"/>
                <a:ea typeface="Verdana" panose="020B0604030504040204" pitchFamily="34" charset="0"/>
              </a:rPr>
              <a:t>Step 2:</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Google.Protobuf</a:t>
            </a:r>
            <a:r>
              <a:rPr lang="en-IN" sz="1200" dirty="0">
                <a:solidFill>
                  <a:srgbClr val="002060"/>
                </a:solidFill>
                <a:latin typeface="Verdana" panose="020B0604030504040204" pitchFamily="34" charset="0"/>
                <a:ea typeface="Verdana" panose="020B0604030504040204" pitchFamily="34" charset="0"/>
              </a:rPr>
              <a:t>" Version="3.11.1"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Grpc.Core</a:t>
            </a:r>
            <a:r>
              <a:rPr lang="en-IN" sz="1200" dirty="0">
                <a:solidFill>
                  <a:srgbClr val="002060"/>
                </a:solidFill>
                <a:latin typeface="Verdana" panose="020B0604030504040204" pitchFamily="34" charset="0"/>
                <a:ea typeface="Verdana" panose="020B0604030504040204" pitchFamily="34" charset="0"/>
              </a:rPr>
              <a:t>" Version="2.25.0"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Grpc.Net.Client</a:t>
            </a:r>
            <a:r>
              <a:rPr lang="en-IN" sz="1200" dirty="0">
                <a:solidFill>
                  <a:srgbClr val="002060"/>
                </a:solidFill>
                <a:latin typeface="Verdana" panose="020B0604030504040204" pitchFamily="34" charset="0"/>
                <a:ea typeface="Verdana" panose="020B0604030504040204" pitchFamily="34" charset="0"/>
              </a:rPr>
              <a:t>" Version="2.26.0-pre1"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 Include="</a:t>
            </a:r>
            <a:r>
              <a:rPr lang="en-IN" sz="1200" dirty="0" err="1">
                <a:solidFill>
                  <a:srgbClr val="002060"/>
                </a:solidFill>
                <a:latin typeface="Verdana" panose="020B0604030504040204" pitchFamily="34" charset="0"/>
                <a:ea typeface="Verdana" panose="020B0604030504040204" pitchFamily="34" charset="0"/>
              </a:rPr>
              <a:t>Grpc.Tools</a:t>
            </a:r>
            <a:r>
              <a:rPr lang="en-IN" sz="1200" dirty="0">
                <a:solidFill>
                  <a:srgbClr val="002060"/>
                </a:solidFill>
                <a:latin typeface="Verdana" panose="020B0604030504040204" pitchFamily="34" charset="0"/>
                <a:ea typeface="Verdana" panose="020B0604030504040204" pitchFamily="34" charset="0"/>
              </a:rPr>
              <a:t>" Version="2.26.0-pre1"&gt;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&gt;all&lt;/</a:t>
            </a:r>
            <a:r>
              <a:rPr lang="en-IN" sz="1200" dirty="0" err="1">
                <a:solidFill>
                  <a:srgbClr val="002060"/>
                </a:solidFill>
                <a:latin typeface="Verdana" panose="020B0604030504040204" pitchFamily="34" charset="0"/>
                <a:ea typeface="Verdana" panose="020B0604030504040204" pitchFamily="34" charset="0"/>
              </a:rPr>
              <a:t>PrivateAssets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&gt;runtime; build; native; </a:t>
            </a:r>
            <a:r>
              <a:rPr lang="en-IN" sz="1200" dirty="0" err="1">
                <a:solidFill>
                  <a:srgbClr val="002060"/>
                </a:solidFill>
                <a:latin typeface="Verdana" panose="020B0604030504040204" pitchFamily="34" charset="0"/>
                <a:ea typeface="Verdana" panose="020B0604030504040204" pitchFamily="34" charset="0"/>
              </a:rPr>
              <a:t>contentfiles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analyzers</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buildtransitive</a:t>
            </a:r>
            <a:r>
              <a:rPr lang="en-IN" sz="1200" dirty="0">
                <a:solidFill>
                  <a:srgbClr val="002060"/>
                </a:solidFill>
                <a:latin typeface="Verdana" panose="020B0604030504040204" pitchFamily="34" charset="0"/>
                <a:ea typeface="Verdana" panose="020B0604030504040204" pitchFamily="34" charset="0"/>
              </a:rPr>
              <a:t>&lt;/</a:t>
            </a:r>
            <a:r>
              <a:rPr lang="en-IN" sz="1200" dirty="0" err="1">
                <a:solidFill>
                  <a:srgbClr val="002060"/>
                </a:solidFill>
                <a:latin typeface="Verdana" panose="020B0604030504040204" pitchFamily="34" charset="0"/>
                <a:ea typeface="Verdana" panose="020B0604030504040204" pitchFamily="34" charset="0"/>
              </a:rPr>
              <a:t>IncludeAssets</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PackageReference</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Include="Protos\</a:t>
            </a:r>
            <a:r>
              <a:rPr lang="en-IN" sz="1200" dirty="0" err="1">
                <a:solidFill>
                  <a:srgbClr val="002060"/>
                </a:solidFill>
                <a:latin typeface="Verdana" panose="020B0604030504040204" pitchFamily="34" charset="0"/>
                <a:ea typeface="Verdana" panose="020B0604030504040204" pitchFamily="34" charset="0"/>
              </a:rPr>
              <a:t>greet.proto</a:t>
            </a:r>
            <a:r>
              <a:rPr lang="en-IN" sz="1200" dirty="0">
                <a:solidFill>
                  <a:srgbClr val="002060"/>
                </a:solidFill>
                <a:latin typeface="Verdana" panose="020B0604030504040204" pitchFamily="34" charset="0"/>
                <a:ea typeface="Verdana" panose="020B0604030504040204" pitchFamily="34" charset="0"/>
              </a:rPr>
              <a:t>" </a:t>
            </a:r>
            <a:r>
              <a:rPr lang="en-IN" sz="1200" dirty="0" err="1">
                <a:solidFill>
                  <a:srgbClr val="002060"/>
                </a:solidFill>
                <a:latin typeface="Verdana" panose="020B0604030504040204" pitchFamily="34" charset="0"/>
                <a:ea typeface="Verdana" panose="020B0604030504040204" pitchFamily="34" charset="0"/>
              </a:rPr>
              <a:t>GrpcServices</a:t>
            </a:r>
            <a:r>
              <a:rPr lang="en-IN" sz="1200" dirty="0">
                <a:solidFill>
                  <a:srgbClr val="002060"/>
                </a:solidFill>
                <a:latin typeface="Verdana" panose="020B0604030504040204" pitchFamily="34" charset="0"/>
                <a:ea typeface="Verdana" panose="020B0604030504040204" pitchFamily="34" charset="0"/>
              </a:rPr>
              <a:t>="Client" /&gt;</a:t>
            </a:r>
          </a:p>
          <a:p>
            <a:r>
              <a:rPr lang="en-IN" sz="1200" dirty="0">
                <a:solidFill>
                  <a:srgbClr val="002060"/>
                </a:solidFill>
                <a:latin typeface="Verdana" panose="020B0604030504040204" pitchFamily="34" charset="0"/>
                <a:ea typeface="Verdana" panose="020B0604030504040204" pitchFamily="34" charset="0"/>
              </a:rPr>
              <a:t>  &lt;/</a:t>
            </a:r>
            <a:r>
              <a:rPr lang="en-IN" sz="1200" dirty="0" err="1">
                <a:solidFill>
                  <a:srgbClr val="002060"/>
                </a:solidFill>
                <a:latin typeface="Verdana" panose="020B0604030504040204" pitchFamily="34" charset="0"/>
                <a:ea typeface="Verdana" panose="020B0604030504040204" pitchFamily="34" charset="0"/>
              </a:rPr>
              <a:t>ItemGroup</a:t>
            </a:r>
            <a:r>
              <a:rPr lang="en-IN" sz="1200" dirty="0">
                <a:solidFill>
                  <a:srgbClr val="002060"/>
                </a:solidFill>
                <a:latin typeface="Verdana" panose="020B0604030504040204" pitchFamily="34" charset="0"/>
                <a:ea typeface="Verdana" panose="020B0604030504040204" pitchFamily="34" charset="0"/>
              </a:rPr>
              <a:t>&gt;</a:t>
            </a:r>
          </a:p>
          <a:p>
            <a:br>
              <a:rPr lang="en-IN" sz="1200" dirty="0">
                <a:solidFill>
                  <a:srgbClr val="002060"/>
                </a:solidFill>
                <a:latin typeface="Verdana" panose="020B0604030504040204" pitchFamily="34" charset="0"/>
                <a:ea typeface="Verdana" panose="020B0604030504040204" pitchFamily="34" charset="0"/>
              </a:rPr>
            </a:br>
            <a:r>
              <a:rPr lang="en-IN" sz="1200" u="sng" dirty="0">
                <a:solidFill>
                  <a:srgbClr val="002060"/>
                </a:solidFill>
                <a:latin typeface="Verdana" panose="020B0604030504040204" pitchFamily="34" charset="0"/>
                <a:ea typeface="Verdana" panose="020B0604030504040204" pitchFamily="34" charset="0"/>
              </a:rPr>
              <a:t>Step 3:</a:t>
            </a:r>
          </a:p>
          <a:p>
            <a:r>
              <a:rPr lang="en-IN" sz="1200" dirty="0">
                <a:solidFill>
                  <a:srgbClr val="002060"/>
                </a:solidFill>
                <a:latin typeface="Verdana" panose="020B0604030504040204" pitchFamily="34" charset="0"/>
                <a:ea typeface="Verdana" panose="020B0604030504040204" pitchFamily="34" charset="0"/>
              </a:rPr>
              <a:t>using var channel = </a:t>
            </a:r>
            <a:r>
              <a:rPr lang="en-IN" sz="1200" dirty="0" err="1">
                <a:solidFill>
                  <a:srgbClr val="002060"/>
                </a:solidFill>
                <a:latin typeface="Verdana" panose="020B0604030504040204" pitchFamily="34" charset="0"/>
                <a:ea typeface="Verdana" panose="020B0604030504040204" pitchFamily="34" charset="0"/>
              </a:rPr>
              <a:t>GrpcChannel.ForAddress</a:t>
            </a:r>
            <a:r>
              <a:rPr lang="en-IN" sz="1200" dirty="0">
                <a:solidFill>
                  <a:srgbClr val="002060"/>
                </a:solidFill>
                <a:latin typeface="Verdana" panose="020B0604030504040204" pitchFamily="34" charset="0"/>
                <a:ea typeface="Verdana" panose="020B0604030504040204" pitchFamily="34" charset="0"/>
              </a:rPr>
              <a:t>("https://localhost:5001");</a:t>
            </a:r>
          </a:p>
          <a:p>
            <a:r>
              <a:rPr lang="en-IN" sz="1200" dirty="0">
                <a:solidFill>
                  <a:srgbClr val="002060"/>
                </a:solidFill>
                <a:latin typeface="Verdana" panose="020B0604030504040204" pitchFamily="34" charset="0"/>
                <a:ea typeface="Verdana" panose="020B0604030504040204" pitchFamily="34" charset="0"/>
              </a:rPr>
              <a:t>var client =  new </a:t>
            </a:r>
            <a:r>
              <a:rPr lang="en-IN" sz="1200" dirty="0" err="1">
                <a:solidFill>
                  <a:srgbClr val="002060"/>
                </a:solidFill>
                <a:latin typeface="Verdana" panose="020B0604030504040204" pitchFamily="34" charset="0"/>
                <a:ea typeface="Verdana" panose="020B0604030504040204" pitchFamily="34" charset="0"/>
              </a:rPr>
              <a:t>Greeter.GreeterClient</a:t>
            </a:r>
            <a:r>
              <a:rPr lang="en-IN" sz="1200" dirty="0">
                <a:solidFill>
                  <a:srgbClr val="002060"/>
                </a:solidFill>
                <a:latin typeface="Verdana" panose="020B0604030504040204" pitchFamily="34" charset="0"/>
                <a:ea typeface="Verdana" panose="020B0604030504040204" pitchFamily="34" charset="0"/>
              </a:rPr>
              <a:t>(channel);</a:t>
            </a:r>
          </a:p>
          <a:p>
            <a:r>
              <a:rPr lang="en-IN" sz="1200" dirty="0">
                <a:solidFill>
                  <a:srgbClr val="002060"/>
                </a:solidFill>
                <a:latin typeface="Verdana" panose="020B0604030504040204" pitchFamily="34" charset="0"/>
                <a:ea typeface="Verdana" panose="020B0604030504040204" pitchFamily="34" charset="0"/>
              </a:rPr>
              <a:t>var reply = await </a:t>
            </a:r>
            <a:r>
              <a:rPr lang="en-IN" sz="1200" dirty="0" err="1">
                <a:solidFill>
                  <a:srgbClr val="002060"/>
                </a:solidFill>
                <a:latin typeface="Verdana" panose="020B0604030504040204" pitchFamily="34" charset="0"/>
                <a:ea typeface="Verdana" panose="020B0604030504040204" pitchFamily="34" charset="0"/>
              </a:rPr>
              <a:t>client.SayHelloAsync</a:t>
            </a:r>
            <a:r>
              <a:rPr lang="en-IN" sz="1200" dirty="0">
                <a:solidFill>
                  <a:srgbClr val="002060"/>
                </a:solidFill>
                <a:latin typeface="Verdana" panose="020B0604030504040204" pitchFamily="34" charset="0"/>
                <a:ea typeface="Verdana" panose="020B0604030504040204" pitchFamily="34" charset="0"/>
              </a:rPr>
              <a:t>(</a:t>
            </a:r>
          </a:p>
          <a:p>
            <a:r>
              <a:rPr lang="en-IN" sz="1200" dirty="0">
                <a:solidFill>
                  <a:srgbClr val="002060"/>
                </a:solidFill>
                <a:latin typeface="Verdana" panose="020B0604030504040204" pitchFamily="34" charset="0"/>
                <a:ea typeface="Verdana" panose="020B0604030504040204" pitchFamily="34" charset="0"/>
              </a:rPr>
              <a:t>new </a:t>
            </a:r>
            <a:r>
              <a:rPr lang="en-IN" sz="1200" dirty="0" err="1">
                <a:solidFill>
                  <a:srgbClr val="002060"/>
                </a:solidFill>
                <a:latin typeface="Verdana" panose="020B0604030504040204" pitchFamily="34" charset="0"/>
                <a:ea typeface="Verdana" panose="020B0604030504040204" pitchFamily="34" charset="0"/>
              </a:rPr>
              <a:t>HelloRequest</a:t>
            </a:r>
            <a:r>
              <a:rPr lang="en-IN" sz="1200" dirty="0">
                <a:solidFill>
                  <a:srgbClr val="002060"/>
                </a:solidFill>
                <a:latin typeface="Verdana" panose="020B0604030504040204" pitchFamily="34" charset="0"/>
                <a:ea typeface="Verdana" panose="020B0604030504040204" pitchFamily="34" charset="0"/>
              </a:rPr>
              <a:t> { Name = "</a:t>
            </a:r>
            <a:r>
              <a:rPr lang="en-IN" sz="1200" dirty="0" err="1">
                <a:solidFill>
                  <a:srgbClr val="002060"/>
                </a:solidFill>
                <a:latin typeface="Verdana" panose="020B0604030504040204" pitchFamily="34" charset="0"/>
                <a:ea typeface="Verdana" panose="020B0604030504040204" pitchFamily="34" charset="0"/>
              </a:rPr>
              <a:t>GreeterClient</a:t>
            </a:r>
            <a:r>
              <a:rPr lang="en-IN" sz="1200" dirty="0">
                <a:solidFill>
                  <a:srgbClr val="002060"/>
                </a:solidFill>
                <a:latin typeface="Verdana" panose="020B0604030504040204" pitchFamily="34" charset="0"/>
                <a:ea typeface="Verdana" panose="020B0604030504040204" pitchFamily="34" charset="0"/>
              </a:rPr>
              <a:t>" });</a:t>
            </a:r>
          </a:p>
          <a:p>
            <a:r>
              <a:rPr lang="en-IN" dirty="0"/>
              <a:t> </a:t>
            </a:r>
            <a:r>
              <a:rPr lang="en-IN" sz="1200" dirty="0">
                <a:solidFill>
                  <a:srgbClr val="002060"/>
                </a:solidFill>
                <a:latin typeface="Verdana" panose="020B0604030504040204" pitchFamily="34" charset="0"/>
                <a:ea typeface="Verdana" panose="020B0604030504040204" pitchFamily="34" charset="0"/>
              </a:rPr>
              <a:t>                             </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("Greeting: " + </a:t>
            </a:r>
            <a:r>
              <a:rPr lang="en-IN" sz="1200" dirty="0" err="1">
                <a:solidFill>
                  <a:srgbClr val="002060"/>
                </a:solidFill>
                <a:latin typeface="Verdana" panose="020B0604030504040204" pitchFamily="34" charset="0"/>
                <a:ea typeface="Verdana" panose="020B0604030504040204" pitchFamily="34" charset="0"/>
              </a:rPr>
              <a:t>reply.Message</a:t>
            </a:r>
            <a:r>
              <a:rPr lang="en-IN" sz="1200" dirty="0">
                <a:solidFill>
                  <a:srgbClr val="002060"/>
                </a:solidFill>
                <a:latin typeface="Verdana" panose="020B0604030504040204" pitchFamily="34" charset="0"/>
                <a:ea typeface="Verdana" panose="020B0604030504040204" pitchFamily="34" charset="0"/>
              </a:rPr>
              <a:t>);</a:t>
            </a:r>
          </a:p>
          <a:p>
            <a:r>
              <a:rPr lang="en-IN" sz="1200" dirty="0" err="1">
                <a:solidFill>
                  <a:srgbClr val="002060"/>
                </a:solidFill>
                <a:latin typeface="Verdana" panose="020B0604030504040204" pitchFamily="34" charset="0"/>
                <a:ea typeface="Verdana" panose="020B0604030504040204" pitchFamily="34" charset="0"/>
              </a:rPr>
              <a:t>Console.WriteLine</a:t>
            </a:r>
            <a:r>
              <a:rPr lang="en-IN" sz="1200" dirty="0">
                <a:solidFill>
                  <a:srgbClr val="002060"/>
                </a:solidFill>
                <a:latin typeface="Verdana" panose="020B0604030504040204" pitchFamily="34" charset="0"/>
                <a:ea typeface="Verdana" panose="020B0604030504040204" pitchFamily="34" charset="0"/>
              </a:rPr>
              <a:t>("Press any key to exit...");</a:t>
            </a:r>
          </a:p>
          <a:p>
            <a:r>
              <a:rPr lang="en-IN" sz="1200" dirty="0" err="1">
                <a:solidFill>
                  <a:srgbClr val="002060"/>
                </a:solidFill>
                <a:latin typeface="Verdana" panose="020B0604030504040204" pitchFamily="34" charset="0"/>
                <a:ea typeface="Verdana" panose="020B0604030504040204" pitchFamily="34" charset="0"/>
              </a:rPr>
              <a:t>Console.ReadKey</a:t>
            </a:r>
            <a:r>
              <a:rPr lang="en-IN" sz="1200" dirty="0">
                <a:solidFill>
                  <a:srgbClr val="002060"/>
                </a:solidFill>
                <a:latin typeface="Verdana" panose="020B0604030504040204" pitchFamily="34" charset="0"/>
                <a:ea typeface="Verdana" panose="020B0604030504040204" pitchFamily="34" charset="0"/>
              </a:rPr>
              <a: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182002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Hello World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575263" y="588106"/>
            <a:ext cx="9005991"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communicating with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a:t>
            </a:r>
          </a:p>
        </p:txBody>
      </p:sp>
    </p:spTree>
    <p:extLst>
      <p:ext uri="{BB962C8B-B14F-4D97-AF65-F5344CB8AC3E}">
        <p14:creationId xmlns:p14="http://schemas.microsoft.com/office/powerpoint/2010/main" val="187191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452E9560-EC7E-400C-B29B-06B8588C7811}"/>
              </a:ext>
            </a:extLst>
          </p:cNvPr>
          <p:cNvPicPr>
            <a:picLocks noChangeAspect="1"/>
          </p:cNvPicPr>
          <p:nvPr/>
        </p:nvPicPr>
        <p:blipFill>
          <a:blip r:embed="rId2"/>
          <a:stretch>
            <a:fillRect/>
          </a:stretch>
        </p:blipFill>
        <p:spPr>
          <a:xfrm>
            <a:off x="3027284" y="588086"/>
            <a:ext cx="9093693" cy="5697304"/>
          </a:xfrm>
          <a:prstGeom prst="rect">
            <a:avLst/>
          </a:prstGeom>
          <a:ln>
            <a:solidFill>
              <a:schemeClr val="accent1"/>
            </a:solidFill>
          </a:ln>
        </p:spPr>
      </p:pic>
      <p:pic>
        <p:nvPicPr>
          <p:cNvPr id="6" name="Picture 5">
            <a:extLst>
              <a:ext uri="{FF2B5EF4-FFF2-40B4-BE49-F238E27FC236}">
                <a16:creationId xmlns:a16="http://schemas.microsoft.com/office/drawing/2014/main" id="{ADC45C1D-93DA-41A9-9631-8A1B7086F13B}"/>
              </a:ext>
            </a:extLst>
          </p:cNvPr>
          <p:cNvPicPr>
            <a:picLocks noChangeAspect="1"/>
          </p:cNvPicPr>
          <p:nvPr/>
        </p:nvPicPr>
        <p:blipFill>
          <a:blip r:embed="rId3"/>
          <a:stretch>
            <a:fillRect/>
          </a:stretch>
        </p:blipFill>
        <p:spPr>
          <a:xfrm>
            <a:off x="71023" y="588086"/>
            <a:ext cx="2889125" cy="2800350"/>
          </a:xfrm>
          <a:prstGeom prst="rect">
            <a:avLst/>
          </a:prstGeom>
          <a:ln>
            <a:solidFill>
              <a:schemeClr val="accent1"/>
            </a:solidFill>
          </a:ln>
        </p:spPr>
      </p:pic>
    </p:spTree>
    <p:extLst>
      <p:ext uri="{BB962C8B-B14F-4D97-AF65-F5344CB8AC3E}">
        <p14:creationId xmlns:p14="http://schemas.microsoft.com/office/powerpoint/2010/main" val="1749132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Setting up the Data Store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056167" y="588106"/>
            <a:ext cx="804419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SQL database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tables using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Azure Data Studio</a:t>
            </a:r>
          </a:p>
        </p:txBody>
      </p:sp>
    </p:spTree>
    <p:extLst>
      <p:ext uri="{BB962C8B-B14F-4D97-AF65-F5344CB8AC3E}">
        <p14:creationId xmlns:p14="http://schemas.microsoft.com/office/powerpoint/2010/main" val="1388290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11" name="Picture 10">
            <a:extLst>
              <a:ext uri="{FF2B5EF4-FFF2-40B4-BE49-F238E27FC236}">
                <a16:creationId xmlns:a16="http://schemas.microsoft.com/office/drawing/2014/main" id="{376BF484-4098-4972-AB33-293847D5EFD9}"/>
              </a:ext>
            </a:extLst>
          </p:cNvPr>
          <p:cNvPicPr>
            <a:picLocks noChangeAspect="1"/>
          </p:cNvPicPr>
          <p:nvPr/>
        </p:nvPicPr>
        <p:blipFill>
          <a:blip r:embed="rId2"/>
          <a:stretch>
            <a:fillRect/>
          </a:stretch>
        </p:blipFill>
        <p:spPr>
          <a:xfrm>
            <a:off x="71750" y="801657"/>
            <a:ext cx="12058103" cy="5254686"/>
          </a:xfrm>
          <a:prstGeom prst="rect">
            <a:avLst/>
          </a:prstGeom>
          <a:ln>
            <a:solidFill>
              <a:schemeClr val="accent1"/>
            </a:solidFill>
          </a:ln>
        </p:spPr>
      </p:pic>
    </p:spTree>
    <p:extLst>
      <p:ext uri="{BB962C8B-B14F-4D97-AF65-F5344CB8AC3E}">
        <p14:creationId xmlns:p14="http://schemas.microsoft.com/office/powerpoint/2010/main" val="429433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Service to store data into SQL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137919" y="588106"/>
            <a:ext cx="7880684"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stored data</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SQL Server</a:t>
            </a:r>
          </a:p>
        </p:txBody>
      </p:sp>
    </p:spTree>
    <p:extLst>
      <p:ext uri="{BB962C8B-B14F-4D97-AF65-F5344CB8AC3E}">
        <p14:creationId xmlns:p14="http://schemas.microsoft.com/office/powerpoint/2010/main" val="52907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78694EB3-B4AD-4725-A274-E2C3BF42BC1C}"/>
              </a:ext>
            </a:extLst>
          </p:cNvPr>
          <p:cNvPicPr>
            <a:picLocks noChangeAspect="1"/>
          </p:cNvPicPr>
          <p:nvPr/>
        </p:nvPicPr>
        <p:blipFill>
          <a:blip r:embed="rId2"/>
          <a:stretch>
            <a:fillRect/>
          </a:stretch>
        </p:blipFill>
        <p:spPr>
          <a:xfrm>
            <a:off x="137185" y="876300"/>
            <a:ext cx="11909813" cy="5105400"/>
          </a:xfrm>
          <a:prstGeom prst="rect">
            <a:avLst/>
          </a:prstGeom>
          <a:ln>
            <a:solidFill>
              <a:schemeClr val="accent1"/>
            </a:solidFill>
          </a:ln>
        </p:spPr>
      </p:pic>
    </p:spTree>
    <p:extLst>
      <p:ext uri="{BB962C8B-B14F-4D97-AF65-F5344CB8AC3E}">
        <p14:creationId xmlns:p14="http://schemas.microsoft.com/office/powerpoint/2010/main" val="5704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1.</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two per week.</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b="1" dirty="0">
                <a:solidFill>
                  <a:srgbClr val="0070C0"/>
                </a:solidFill>
                <a:latin typeface="Verdana" panose="020B0604030504040204" pitchFamily="34" charset="0"/>
                <a:ea typeface="Verdana" panose="020B0604030504040204" pitchFamily="34" charset="0"/>
              </a:rPr>
              <a:t>I am still a learner</a:t>
            </a:r>
            <a:r>
              <a:rPr lang="en-US" sz="2000" dirty="0">
                <a:solidFill>
                  <a:srgbClr val="0070C0"/>
                </a:solidFill>
                <a:latin typeface="Verdana" panose="020B0604030504040204" pitchFamily="34" charset="0"/>
                <a:ea typeface="Verdana" panose="020B0604030504040204" pitchFamily="34" charset="0"/>
              </a:rPr>
              <a:t>.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Creating gRPC Client to pass data gRPC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303029" y="588106"/>
            <a:ext cx="7550465"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Creating gRPC Client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to pass data to</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343489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C93F71B2-BF87-46E1-B2C0-A074AD4881C2}"/>
              </a:ext>
            </a:extLst>
          </p:cNvPr>
          <p:cNvSpPr txBox="1"/>
          <p:nvPr/>
        </p:nvSpPr>
        <p:spPr>
          <a:xfrm>
            <a:off x="80629" y="2111421"/>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Improvising the gRPC Service into Layers.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Adding Console Logging into gRPC Server and Client.</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ASP.Net Web API .NET Core 3.1 as gRPC Client to consume GRPC Service.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Worker Service in .NET Core 3.1 as gRPC Client to consume GRPC Service.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Creating Windows Forms in .NET Core 3.1 as gRPC Client to consume GRPC Service.</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Code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gRPC Overview</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225661"/>
          </a:xfrm>
          <a:prstGeom prst="rect">
            <a:avLst/>
          </a:prstGeom>
          <a:noFill/>
        </p:spPr>
        <p:txBody>
          <a:bodyPr wrap="square" rtlCol="0">
            <a:spAutoFit/>
          </a:bodyPr>
          <a:lstStyle/>
          <a:p>
            <a:pPr>
              <a:lnSpc>
                <a:spcPct val="150000"/>
              </a:lnSpc>
            </a:pPr>
            <a:r>
              <a:rPr lang="en-IN" sz="1200" u="sng" dirty="0">
                <a:solidFill>
                  <a:srgbClr val="002060"/>
                </a:solidFill>
                <a:latin typeface="Verdana" panose="020B0604030504040204" pitchFamily="34" charset="0"/>
                <a:ea typeface="Verdana" panose="020B0604030504040204" pitchFamily="34" charset="0"/>
              </a:rPr>
              <a:t>Overview:</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History: RPC, COM/DCOM/Java RMI, SOAP/XML, REST, gRPC</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Binary communication | Contract-based | Available across ecosystems | Uni and Bi-directional streaming</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requires HTTP/2 protocol to transport binary messages. (https://developers.google.com/web/fundamentals/performance/http2)</a:t>
            </a:r>
          </a:p>
          <a:p>
            <a:pPr marL="171450"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uses protocol buffers (</a:t>
            </a:r>
            <a:r>
              <a:rPr lang="en-IN" sz="1200" dirty="0" err="1">
                <a:solidFill>
                  <a:srgbClr val="002060"/>
                </a:solidFill>
                <a:latin typeface="Verdana" panose="020B0604030504040204" pitchFamily="34" charset="0"/>
                <a:ea typeface="Verdana" panose="020B0604030504040204" pitchFamily="34" charset="0"/>
              </a:rPr>
              <a:t>Protobuf</a:t>
            </a:r>
            <a:r>
              <a:rPr lang="en-IN" sz="1200" dirty="0">
                <a:solidFill>
                  <a:srgbClr val="002060"/>
                </a:solidFill>
                <a:latin typeface="Verdana" panose="020B0604030504040204" pitchFamily="34" charset="0"/>
                <a:ea typeface="Verdana" panose="020B0604030504040204" pitchFamily="34" charset="0"/>
              </a:rPr>
              <a:t>) as the Interface Definition Language (IDL) for describing both the service interface and the structure of the payload messages.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Where do I use it?</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Micro Services - </a:t>
            </a:r>
            <a:r>
              <a:rPr lang="en-US" sz="1200" dirty="0">
                <a:solidFill>
                  <a:srgbClr val="002060"/>
                </a:solidFill>
                <a:latin typeface="Verdana" panose="020B0604030504040204" pitchFamily="34" charset="0"/>
                <a:ea typeface="Verdana" panose="020B0604030504040204" pitchFamily="34" charset="0"/>
              </a:rPr>
              <a:t>Low latency, highly scalable, distributed systems.</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Best suits in Micro Service to Service direct communication</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Client-Server like Desktop – Server / Mobile – Server / Web Browser - Server</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Language independent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Integration with 3</a:t>
            </a:r>
            <a:r>
              <a:rPr lang="en-US" sz="1200" baseline="30000" dirty="0">
                <a:solidFill>
                  <a:srgbClr val="002060"/>
                </a:solidFill>
                <a:latin typeface="Verdana" panose="020B0604030504040204" pitchFamily="34" charset="0"/>
                <a:ea typeface="Verdana" panose="020B0604030504040204" pitchFamily="34" charset="0"/>
              </a:rPr>
              <a:t>rd</a:t>
            </a:r>
            <a:r>
              <a:rPr lang="en-US" sz="1200" dirty="0">
                <a:solidFill>
                  <a:srgbClr val="002060"/>
                </a:solidFill>
                <a:latin typeface="Verdana" panose="020B0604030504040204" pitchFamily="34" charset="0"/>
                <a:ea typeface="Verdana" panose="020B0604030504040204" pitchFamily="34" charset="0"/>
              </a:rPr>
              <a:t> Party Systems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Low powered IOT devices.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149617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Who is winning the race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3379002"/>
          </a:xfrm>
          <a:prstGeom prst="rect">
            <a:avLst/>
          </a:prstGeom>
          <a:noFill/>
        </p:spPr>
        <p:txBody>
          <a:bodyPr wrap="square" rtlCol="0">
            <a:spAutoFit/>
          </a:bodyPr>
          <a:lstStyle/>
          <a:p>
            <a:pPr>
              <a:lnSpc>
                <a:spcPct val="150000"/>
              </a:lnSpc>
            </a:pPr>
            <a:r>
              <a:rPr lang="en-US" sz="1200" u="sng" dirty="0">
                <a:solidFill>
                  <a:srgbClr val="002060"/>
                </a:solidFill>
                <a:latin typeface="Verdana" panose="020B0604030504040204" pitchFamily="34" charset="0"/>
                <a:ea typeface="Verdana" panose="020B0604030504040204" pitchFamily="34" charset="0"/>
              </a:rPr>
              <a:t>SOAP + XML (Active Server Method Extended) Web Service:</a:t>
            </a:r>
            <a:r>
              <a:rPr lang="en-US" sz="1200" dirty="0">
                <a:solidFill>
                  <a:srgbClr val="002060"/>
                </a:solidFill>
                <a:latin typeface="Verdana" panose="020B0604030504040204" pitchFamily="34" charset="0"/>
                <a:ea typeface="Verdana" panose="020B0604030504040204" pitchFamily="34" charset="0"/>
              </a:rPr>
              <a:t> provides the ability to build web services that send messages using the Simple Object Access Protocol (SOAP).</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REST:</a:t>
            </a:r>
            <a:r>
              <a:rPr lang="en-US" sz="1200" dirty="0">
                <a:solidFill>
                  <a:srgbClr val="002060"/>
                </a:solidFill>
                <a:latin typeface="Verdana" panose="020B0604030504040204" pitchFamily="34" charset="0"/>
                <a:ea typeface="Verdana" panose="020B0604030504040204" pitchFamily="34" charset="0"/>
              </a:rPr>
              <a:t> Best suits for CURD Web API.</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Signal R:</a:t>
            </a:r>
            <a:r>
              <a:rPr lang="en-US" sz="1200" dirty="0">
                <a:solidFill>
                  <a:srgbClr val="002060"/>
                </a:solidFill>
                <a:latin typeface="Verdana" panose="020B0604030504040204" pitchFamily="34" charset="0"/>
                <a:ea typeface="Verdana" panose="020B0604030504040204" pitchFamily="34" charset="0"/>
              </a:rPr>
              <a:t> Multi-casting and Web Messaging.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gRPC:</a:t>
            </a:r>
            <a:r>
              <a:rPr lang="en-US" sz="1200" dirty="0">
                <a:solidFill>
                  <a:srgbClr val="002060"/>
                </a:solidFill>
                <a:latin typeface="Verdana" panose="020B0604030504040204" pitchFamily="34" charset="0"/>
                <a:ea typeface="Verdana" panose="020B0604030504040204" pitchFamily="34" charset="0"/>
              </a:rPr>
              <a:t> Low Resource clients, service to service inter-data center communication and streaming.</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Graph QL:</a:t>
            </a:r>
            <a:r>
              <a:rPr lang="en-US" sz="1200" dirty="0">
                <a:solidFill>
                  <a:srgbClr val="002060"/>
                </a:solidFill>
                <a:latin typeface="Verdana" panose="020B0604030504040204" pitchFamily="34" charset="0"/>
                <a:ea typeface="Verdana" panose="020B0604030504040204" pitchFamily="34" charset="0"/>
              </a:rPr>
              <a:t> Querying Large Datasets.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Webhooks:</a:t>
            </a:r>
            <a:r>
              <a:rPr lang="en-US" sz="1200" dirty="0">
                <a:solidFill>
                  <a:srgbClr val="002060"/>
                </a:solidFill>
                <a:latin typeface="Verdana" panose="020B0604030504040204" pitchFamily="34" charset="0"/>
                <a:ea typeface="Verdana" panose="020B0604030504040204" pitchFamily="34" charset="0"/>
              </a:rPr>
              <a:t> Webhooks are "HTTP callbacks". They are usually triggered by some event, such as pushing code to a repository.</a:t>
            </a: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180675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Types of gRPC communications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2178673"/>
          </a:xfrm>
          <a:prstGeom prst="rect">
            <a:avLst/>
          </a:prstGeom>
          <a:noFill/>
        </p:spPr>
        <p:txBody>
          <a:bodyPr wrap="square" rtlCol="0">
            <a:spAutoFit/>
          </a:bodyPr>
          <a:lstStyle/>
          <a:p>
            <a:r>
              <a:rPr lang="en-US" sz="1200" dirty="0">
                <a:solidFill>
                  <a:srgbClr val="002060"/>
                </a:solidFill>
                <a:latin typeface="Verdana" panose="020B0604030504040204" pitchFamily="34" charset="0"/>
                <a:ea typeface="Verdana" panose="020B0604030504040204" pitchFamily="34" charset="0"/>
              </a:rPr>
              <a:t>Currently gRPC comes with four different types of RPC</a:t>
            </a:r>
          </a:p>
          <a:p>
            <a:pPr marL="171450" indent="-171450">
              <a:buFont typeface="Wingdings" panose="05000000000000000000" pitchFamily="2" charset="2"/>
              <a:buChar char="Ø"/>
            </a:pPr>
            <a:endParaRPr lang="en-US" sz="1200" dirty="0">
              <a:solidFill>
                <a:srgbClr val="002060"/>
              </a:solidFill>
              <a:latin typeface="Verdana" panose="020B0604030504040204" pitchFamily="34" charset="0"/>
              <a:ea typeface="Verdana" panose="020B0604030504040204" pitchFamily="34" charset="0"/>
            </a:endParaRP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Unary RPC: this is the simplest form of RPC. In this case, the client sends a request message to the server and receives a response.</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Client streaming RPC: this is the case where the client sends a sequence of messages and receives a single response from the server.</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Server streaming RPC: in this scenario, the client sends a request message to the server and receives a sequence of responses.</a:t>
            </a:r>
          </a:p>
          <a:p>
            <a:pPr marL="171450"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Bidirectional streaming RPC: in this case, the client and the server exchange messages in both directions.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128859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170646"/>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Protocol Buffers is an interface language used to build contracts.</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Tools are available for the most common programming languages to translate these </a:t>
            </a:r>
            <a:r>
              <a:rPr lang="en-US" sz="1200" dirty="0" err="1">
                <a:solidFill>
                  <a:srgbClr val="002060"/>
                </a:solidFill>
                <a:latin typeface="Verdana" panose="020B0604030504040204" pitchFamily="34" charset="0"/>
                <a:ea typeface="Verdana" panose="020B0604030504040204" pitchFamily="34" charset="0"/>
              </a:rPr>
              <a:t>Protobuf</a:t>
            </a:r>
            <a:r>
              <a:rPr lang="en-US" sz="1200" dirty="0">
                <a:solidFill>
                  <a:srgbClr val="002060"/>
                </a:solidFill>
                <a:latin typeface="Verdana" panose="020B0604030504040204" pitchFamily="34" charset="0"/>
                <a:ea typeface="Verdana" panose="020B0604030504040204" pitchFamily="34" charset="0"/>
              </a:rPr>
              <a:t> interfaces into code.</a:t>
            </a:r>
          </a:p>
          <a:p>
            <a:pPr marL="171450"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Interface Definition Language | Language-neutral | Platform-neutral | Serializable</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Version 3 (proto3):</a:t>
            </a:r>
          </a:p>
          <a:p>
            <a:pPr marL="628650" lvl="1" indent="-171450">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proto2 and proto3.</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The first line of the file specifies proto3 syntax: if you don't do this the protocol buffer compiler will assume proto2.</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are using scalar type for the fields.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Each field in the message definition has a unique number.</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It is used to identify the fields in the message binary format and should not be changed once your message type is in use.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We can define multiple message inside single .proto file.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Adding Comments // OR /* */</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Defining A Message Type:</a:t>
            </a:r>
          </a:p>
          <a:p>
            <a:pPr>
              <a:lnSpc>
                <a:spcPct val="150000"/>
              </a:lnSpc>
            </a:pPr>
            <a:r>
              <a:rPr lang="en-US" sz="1200" dirty="0">
                <a:solidFill>
                  <a:srgbClr val="0070C0"/>
                </a:solidFill>
                <a:latin typeface="Verdana" panose="020B0604030504040204" pitchFamily="34" charset="0"/>
                <a:ea typeface="Verdana" panose="020B0604030504040204" pitchFamily="34" charset="0"/>
              </a:rPr>
              <a:t>message </a:t>
            </a:r>
            <a:r>
              <a:rPr lang="en-US" sz="1200" dirty="0" err="1">
                <a:solidFill>
                  <a:srgbClr val="0070C0"/>
                </a:solidFill>
                <a:latin typeface="Verdana" panose="020B0604030504040204" pitchFamily="34" charset="0"/>
                <a:ea typeface="Verdana" panose="020B0604030504040204" pitchFamily="34" charset="0"/>
              </a:rPr>
              <a:t>SimpleRequest</a:t>
            </a:r>
            <a:r>
              <a:rPr lang="en-US" sz="1200" dirty="0">
                <a:solidFill>
                  <a:srgbClr val="0070C0"/>
                </a:solidFill>
                <a:latin typeface="Verdana" panose="020B0604030504040204" pitchFamily="34" charset="0"/>
                <a:ea typeface="Verdana" panose="020B0604030504040204" pitchFamily="34" charset="0"/>
              </a:rPr>
              <a:t> {</a:t>
            </a:r>
          </a:p>
          <a:p>
            <a:pPr>
              <a:lnSpc>
                <a:spcPct val="150000"/>
              </a:lnSpc>
            </a:pPr>
            <a:r>
              <a:rPr lang="en-US" sz="1200" dirty="0">
                <a:solidFill>
                  <a:srgbClr val="0070C0"/>
                </a:solidFill>
                <a:latin typeface="Verdana" panose="020B0604030504040204" pitchFamily="34" charset="0"/>
                <a:ea typeface="Verdana" panose="020B0604030504040204" pitchFamily="34" charset="0"/>
              </a:rPr>
              <a:t>  string </a:t>
            </a:r>
            <a:r>
              <a:rPr lang="en-US" sz="1200" dirty="0" err="1">
                <a:solidFill>
                  <a:srgbClr val="0070C0"/>
                </a:solidFill>
                <a:latin typeface="Verdana" panose="020B0604030504040204" pitchFamily="34" charset="0"/>
                <a:ea typeface="Verdana" panose="020B0604030504040204" pitchFamily="34" charset="0"/>
              </a:rPr>
              <a:t>userName</a:t>
            </a:r>
            <a:r>
              <a:rPr lang="en-US" sz="1200" dirty="0">
                <a:solidFill>
                  <a:srgbClr val="0070C0"/>
                </a:solidFill>
                <a:latin typeface="Verdana" panose="020B0604030504040204" pitchFamily="34" charset="0"/>
                <a:ea typeface="Verdana" panose="020B0604030504040204" pitchFamily="34" charset="0"/>
              </a:rPr>
              <a:t> = 1;</a:t>
            </a:r>
          </a:p>
          <a:p>
            <a:pPr>
              <a:lnSpc>
                <a:spcPct val="150000"/>
              </a:lnSpc>
            </a:pPr>
            <a:r>
              <a:rPr lang="en-US" sz="1200" dirty="0">
                <a:solidFill>
                  <a:srgbClr val="0070C0"/>
                </a:solidFill>
                <a:latin typeface="Verdana" panose="020B0604030504040204" pitchFamily="34" charset="0"/>
                <a:ea typeface="Verdana" panose="020B0604030504040204" pitchFamily="34" charset="0"/>
              </a:rPr>
              <a:t>  int32 </a:t>
            </a:r>
            <a:r>
              <a:rPr lang="en-US" sz="1200" dirty="0" err="1">
                <a:solidFill>
                  <a:srgbClr val="0070C0"/>
                </a:solidFill>
                <a:latin typeface="Verdana" panose="020B0604030504040204" pitchFamily="34" charset="0"/>
                <a:ea typeface="Verdana" panose="020B0604030504040204" pitchFamily="34" charset="0"/>
              </a:rPr>
              <a:t>userId</a:t>
            </a:r>
            <a:r>
              <a:rPr lang="en-US" sz="1200" dirty="0">
                <a:solidFill>
                  <a:srgbClr val="0070C0"/>
                </a:solidFill>
                <a:latin typeface="Verdana" panose="020B0604030504040204" pitchFamily="34" charset="0"/>
                <a:ea typeface="Verdana" panose="020B0604030504040204" pitchFamily="34" charset="0"/>
              </a:rPr>
              <a:t> = 2;</a:t>
            </a:r>
          </a:p>
          <a:p>
            <a:pPr>
              <a:lnSpc>
                <a:spcPct val="150000"/>
              </a:lnSpc>
            </a:pPr>
            <a:r>
              <a:rPr lang="en-US" sz="1200" dirty="0">
                <a:solidFill>
                  <a:srgbClr val="0070C0"/>
                </a:solidFill>
                <a:latin typeface="Verdana" panose="020B0604030504040204" pitchFamily="34" charset="0"/>
                <a:ea typeface="Verdana" panose="020B0604030504040204" pitchFamily="34" charset="0"/>
              </a:rPr>
              <a:t>}</a:t>
            </a:r>
          </a:p>
          <a:p>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140774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Introduction to Protocol Buffers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21-Nov-2020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708981"/>
          </a:xfrm>
          <a:prstGeom prst="rect">
            <a:avLst/>
          </a:prstGeom>
          <a:noFill/>
        </p:spPr>
        <p:txBody>
          <a:bodyPr wrap="square" rtlCol="0">
            <a:spAutoFit/>
          </a:bodyPr>
          <a:lstStyle/>
          <a:p>
            <a:r>
              <a:rPr lang="en-US" sz="1200" u="sng" dirty="0">
                <a:solidFill>
                  <a:srgbClr val="002060"/>
                </a:solidFill>
                <a:latin typeface="Verdana" panose="020B0604030504040204" pitchFamily="34" charset="0"/>
                <a:ea typeface="Verdana" panose="020B0604030504040204" pitchFamily="34" charset="0"/>
              </a:rPr>
              <a:t>Scalar Value Types: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.proto type 	= C# Type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double    	=   double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float     	=   float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int32     	=   int</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int64     	=   long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    	=   bool</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    	=   string</a:t>
            </a:r>
          </a:p>
          <a:p>
            <a:br>
              <a:rPr lang="en-US" sz="1200" dirty="0">
                <a:solidFill>
                  <a:srgbClr val="002060"/>
                </a:solidFill>
                <a:latin typeface="Verdana" panose="020B0604030504040204" pitchFamily="34" charset="0"/>
                <a:ea typeface="Verdana" panose="020B0604030504040204" pitchFamily="34" charset="0"/>
              </a:rPr>
            </a:br>
            <a:r>
              <a:rPr lang="en-US" sz="1200" u="sng" dirty="0">
                <a:solidFill>
                  <a:srgbClr val="002060"/>
                </a:solidFill>
                <a:latin typeface="Verdana" panose="020B0604030504040204" pitchFamily="34" charset="0"/>
                <a:ea typeface="Verdana" panose="020B0604030504040204" pitchFamily="34" charset="0"/>
              </a:rPr>
              <a:t>Default Values:</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strings = the default value is the empty string.</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bools = the default value is false.</a:t>
            </a:r>
          </a:p>
          <a:p>
            <a:pPr marL="628650" lvl="1" indent="-171450">
              <a:lnSpc>
                <a:spcPct val="20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numeric = the default value is zero.</a:t>
            </a:r>
          </a:p>
          <a:p>
            <a:br>
              <a:rPr lang="en-US" sz="1200" dirty="0">
                <a:solidFill>
                  <a:srgbClr val="002060"/>
                </a:solidFill>
                <a:latin typeface="Verdana" panose="020B0604030504040204" pitchFamily="34" charset="0"/>
                <a:ea typeface="Verdana" panose="020B0604030504040204" pitchFamily="34" charset="0"/>
              </a:rPr>
            </a:b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Tree>
    <p:extLst>
      <p:ext uri="{BB962C8B-B14F-4D97-AF65-F5344CB8AC3E}">
        <p14:creationId xmlns:p14="http://schemas.microsoft.com/office/powerpoint/2010/main" val="404627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3078</TotalTime>
  <Words>1840</Words>
  <Application>Microsoft Office PowerPoint</Application>
  <PresentationFormat>Widescreen</PresentationFormat>
  <Paragraphs>270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319</cp:revision>
  <dcterms:created xsi:type="dcterms:W3CDTF">2020-02-14T16:15:34Z</dcterms:created>
  <dcterms:modified xsi:type="dcterms:W3CDTF">2020-11-21T04:08:07Z</dcterms:modified>
</cp:coreProperties>
</file>