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3" r:id="rId3"/>
    <p:sldId id="290" r:id="rId4"/>
    <p:sldId id="309" r:id="rId5"/>
    <p:sldId id="312" r:id="rId6"/>
    <p:sldId id="315" r:id="rId7"/>
    <p:sldId id="319" r:id="rId8"/>
    <p:sldId id="320" r:id="rId9"/>
    <p:sldId id="308" r:id="rId10"/>
    <p:sldId id="321" r:id="rId11"/>
    <p:sldId id="298" r:id="rId12"/>
    <p:sldId id="311" r:id="rId13"/>
    <p:sldId id="322" r:id="rId14"/>
    <p:sldId id="310" r:id="rId15"/>
    <p:sldId id="323" r:id="rId16"/>
    <p:sldId id="324" r:id="rId17"/>
    <p:sldId id="259" r:id="rId18"/>
    <p:sldId id="292"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11-10-2020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11-10-2020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11-10-2020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11-10-2020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11-10-2020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11-10-2020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11-10-2020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11-10-2020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11-10-2020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11-10-2020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11-10-2020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11-10-2020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11-10-2020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webdevdrops.com/en/http-primer-for-frontend-developers-f091a2070637/" TargetMode="External"/><Relationship Id="rId2" Type="http://schemas.openxmlformats.org/officeDocument/2006/relationships/hyperlink" Target="https://en.wikipedia.org/wiki/Hypertext_Transfer_Protocol"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Web_API" TargetMode="External"/><Relationship Id="rId1" Type="http://schemas.openxmlformats.org/officeDocument/2006/relationships/slideLayout" Target="../slideLayouts/slideLayout1.xml"/><Relationship Id="rId4" Type="http://schemas.openxmlformats.org/officeDocument/2006/relationships/hyperlink" Target="https://en.wikipedia.org/wiki/Representational_state_transfer"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Representational_state_transfer"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gb/aspnet/core/fundamentals/choose-aspnet-framework?view=aspnetcore-3.1"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11-Oct-2020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2305469" y="1350632"/>
            <a:ext cx="7476727" cy="2947410"/>
          </a:xfrm>
          <a:prstGeom prst="rect">
            <a:avLst/>
          </a:prstGeom>
          <a:noFill/>
        </p:spPr>
        <p:txBody>
          <a:bodyPr wrap="none" rtlCol="0">
            <a:spAutoFit/>
          </a:bodyPr>
          <a:lstStyle/>
          <a:p>
            <a:pPr algn="ctr">
              <a:lnSpc>
                <a:spcPct val="150000"/>
              </a:lnSpc>
            </a:pPr>
            <a:r>
              <a:rPr lang="en-US" sz="3200" b="1" dirty="0">
                <a:solidFill>
                  <a:srgbClr val="002060"/>
                </a:solidFill>
                <a:latin typeface="Verdana" panose="020B0604030504040204" pitchFamily="34" charset="0"/>
                <a:ea typeface="Verdana" panose="020B0604030504040204" pitchFamily="34" charset="0"/>
              </a:rPr>
              <a:t>Hands-On Developing Web API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using</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.NET Core 3.1, EF Core 3.1,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SQL Server, and Cosmos Db</a:t>
            </a:r>
            <a:endParaRPr lang="en-IN" sz="3200"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075319"/>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1" name="Content Placeholder 9">
            <a:extLst>
              <a:ext uri="{FF2B5EF4-FFF2-40B4-BE49-F238E27FC236}">
                <a16:creationId xmlns:a16="http://schemas.microsoft.com/office/drawing/2014/main" id="{6397FCAB-2AA5-42AF-A799-F8D64008202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673243" y="4647733"/>
            <a:ext cx="1637108" cy="1650528"/>
          </a:xfrm>
          <a:prstGeom prst="rect">
            <a:avLst/>
          </a:prstGeom>
        </p:spPr>
      </p:pic>
      <p:pic>
        <p:nvPicPr>
          <p:cNvPr id="3" name="Picture 2">
            <a:extLst>
              <a:ext uri="{FF2B5EF4-FFF2-40B4-BE49-F238E27FC236}">
                <a16:creationId xmlns:a16="http://schemas.microsoft.com/office/drawing/2014/main" id="{7A27029E-4740-440D-BCF2-8243C05F31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Web API Template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11-Oct-2020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pic>
        <p:nvPicPr>
          <p:cNvPr id="2" name="Picture 1">
            <a:extLst>
              <a:ext uri="{FF2B5EF4-FFF2-40B4-BE49-F238E27FC236}">
                <a16:creationId xmlns:a16="http://schemas.microsoft.com/office/drawing/2014/main" id="{385DC3ED-E106-484B-8180-F1731898AE03}"/>
              </a:ext>
            </a:extLst>
          </p:cNvPr>
          <p:cNvPicPr>
            <a:picLocks noChangeAspect="1"/>
          </p:cNvPicPr>
          <p:nvPr/>
        </p:nvPicPr>
        <p:blipFill>
          <a:blip r:embed="rId3"/>
          <a:stretch>
            <a:fillRect/>
          </a:stretch>
        </p:blipFill>
        <p:spPr>
          <a:xfrm>
            <a:off x="97654" y="561073"/>
            <a:ext cx="11995961" cy="5765378"/>
          </a:xfrm>
          <a:prstGeom prst="rect">
            <a:avLst/>
          </a:prstGeom>
          <a:ln>
            <a:solidFill>
              <a:schemeClr val="accent1"/>
            </a:solidFill>
          </a:ln>
        </p:spPr>
      </p:pic>
    </p:spTree>
    <p:extLst>
      <p:ext uri="{BB962C8B-B14F-4D97-AF65-F5344CB8AC3E}">
        <p14:creationId xmlns:p14="http://schemas.microsoft.com/office/powerpoint/2010/main" val="157985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our Web API</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11-Oct-2020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2096241" y="588106"/>
            <a:ext cx="7964040"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First Web </a:t>
            </a:r>
            <a:r>
              <a:rPr lang="en-US" sz="48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Api</a:t>
            </a:r>
            <a:endPar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p:txBody>
      </p:sp>
      <p:pic>
        <p:nvPicPr>
          <p:cNvPr id="10" name="Picture 9">
            <a:extLst>
              <a:ext uri="{FF2B5EF4-FFF2-40B4-BE49-F238E27FC236}">
                <a16:creationId xmlns:a16="http://schemas.microsoft.com/office/drawing/2014/main" id="{8C5DE781-E3CB-4111-9997-7D34C7E0D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97344"/>
            <a:ext cx="1905000" cy="342900"/>
          </a:xfrm>
          <a:prstGeom prst="rect">
            <a:avLst/>
          </a:prstGeom>
        </p:spPr>
      </p:pic>
    </p:spTree>
    <p:extLst>
      <p:ext uri="{BB962C8B-B14F-4D97-AF65-F5344CB8AC3E}">
        <p14:creationId xmlns:p14="http://schemas.microsoft.com/office/powerpoint/2010/main" val="310383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Executing using IIS Express / Kestrel</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11-Oct-2020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pic>
        <p:nvPicPr>
          <p:cNvPr id="2" name="Picture 1">
            <a:extLst>
              <a:ext uri="{FF2B5EF4-FFF2-40B4-BE49-F238E27FC236}">
                <a16:creationId xmlns:a16="http://schemas.microsoft.com/office/drawing/2014/main" id="{E1DC4E16-504D-47E6-9FB7-33389A025185}"/>
              </a:ext>
            </a:extLst>
          </p:cNvPr>
          <p:cNvPicPr>
            <a:picLocks noChangeAspect="1"/>
          </p:cNvPicPr>
          <p:nvPr/>
        </p:nvPicPr>
        <p:blipFill>
          <a:blip r:embed="rId3"/>
          <a:stretch>
            <a:fillRect/>
          </a:stretch>
        </p:blipFill>
        <p:spPr>
          <a:xfrm>
            <a:off x="71750" y="1269507"/>
            <a:ext cx="12055147" cy="5055836"/>
          </a:xfrm>
          <a:prstGeom prst="rect">
            <a:avLst/>
          </a:prstGeom>
          <a:ln>
            <a:solidFill>
              <a:schemeClr val="accent1"/>
            </a:solidFill>
          </a:ln>
        </p:spPr>
      </p:pic>
      <p:sp>
        <p:nvSpPr>
          <p:cNvPr id="13" name="TextBox 12">
            <a:extLst>
              <a:ext uri="{FF2B5EF4-FFF2-40B4-BE49-F238E27FC236}">
                <a16:creationId xmlns:a16="http://schemas.microsoft.com/office/drawing/2014/main" id="{AB92CE2C-8CD0-4815-A6DE-913E185548B6}"/>
              </a:ext>
            </a:extLst>
          </p:cNvPr>
          <p:cNvSpPr txBox="1"/>
          <p:nvPr/>
        </p:nvSpPr>
        <p:spPr>
          <a:xfrm>
            <a:off x="80629" y="557824"/>
            <a:ext cx="12037390" cy="695127"/>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sz="1400" dirty="0">
                <a:solidFill>
                  <a:srgbClr val="002060"/>
                </a:solidFill>
                <a:latin typeface="Verdana" panose="020B0604030504040204" pitchFamily="34" charset="0"/>
                <a:ea typeface="Verdana" panose="020B0604030504040204" pitchFamily="34" charset="0"/>
              </a:rPr>
              <a:t>Executing the Web API using IIS Express and Kestrel.</a:t>
            </a:r>
          </a:p>
          <a:p>
            <a:pPr marL="171450" indent="-171450">
              <a:lnSpc>
                <a:spcPct val="150000"/>
              </a:lnSpc>
              <a:buFont typeface="Wingdings" panose="05000000000000000000" pitchFamily="2" charset="2"/>
              <a:buChar char="Ø"/>
            </a:pPr>
            <a:r>
              <a:rPr lang="en-US" sz="1400" dirty="0">
                <a:solidFill>
                  <a:srgbClr val="002060"/>
                </a:solidFill>
                <a:latin typeface="Verdana" panose="020B0604030504040204" pitchFamily="34" charset="0"/>
                <a:ea typeface="Verdana" panose="020B0604030504040204" pitchFamily="34" charset="0"/>
              </a:rPr>
              <a:t>Modifying the “</a:t>
            </a:r>
            <a:r>
              <a:rPr lang="en-US" sz="1400" dirty="0" err="1">
                <a:solidFill>
                  <a:srgbClr val="002060"/>
                </a:solidFill>
                <a:latin typeface="Verdana" panose="020B0604030504040204" pitchFamily="34" charset="0"/>
                <a:ea typeface="Verdana" panose="020B0604030504040204" pitchFamily="34" charset="0"/>
              </a:rPr>
              <a:t>launchSettings.json</a:t>
            </a:r>
            <a:r>
              <a:rPr lang="en-US" sz="1400" dirty="0">
                <a:solidFill>
                  <a:srgbClr val="002060"/>
                </a:solidFill>
                <a:latin typeface="Verdana" panose="020B0604030504040204" pitchFamily="34" charset="0"/>
                <a:ea typeface="Verdana" panose="020B0604030504040204" pitchFamily="34" charset="0"/>
              </a:rPr>
              <a:t>”.</a:t>
            </a:r>
            <a:endParaRPr lang="en-US" sz="1400" dirty="0">
              <a:solidFill>
                <a:srgbClr val="0070C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13591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our Web API</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11-Oct-2020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F60D9B38-5067-4841-9B4A-CE7786A2CB4A}"/>
              </a:ext>
            </a:extLst>
          </p:cNvPr>
          <p:cNvSpPr/>
          <p:nvPr/>
        </p:nvSpPr>
        <p:spPr>
          <a:xfrm>
            <a:off x="759341" y="588106"/>
            <a:ext cx="10637849"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Executing Web </a:t>
            </a:r>
            <a:r>
              <a:rPr lang="en-US" sz="48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Api</a:t>
            </a: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 using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IIS Express, and Kestrel</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Modifying </a:t>
            </a:r>
            <a:r>
              <a:rPr lang="en-US" sz="48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launchSettings.json</a:t>
            </a:r>
            <a:endPar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p:txBody>
      </p:sp>
      <p:pic>
        <p:nvPicPr>
          <p:cNvPr id="10" name="Picture 9">
            <a:extLst>
              <a:ext uri="{FF2B5EF4-FFF2-40B4-BE49-F238E27FC236}">
                <a16:creationId xmlns:a16="http://schemas.microsoft.com/office/drawing/2014/main" id="{8C5DE781-E3CB-4111-9997-7D34C7E0D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97344"/>
            <a:ext cx="1905000" cy="342900"/>
          </a:xfrm>
          <a:prstGeom prst="rect">
            <a:avLst/>
          </a:prstGeom>
        </p:spPr>
      </p:pic>
    </p:spTree>
    <p:extLst>
      <p:ext uri="{BB962C8B-B14F-4D97-AF65-F5344CB8AC3E}">
        <p14:creationId xmlns:p14="http://schemas.microsoft.com/office/powerpoint/2010/main" val="990809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Building Professors Controller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11-Oct-2020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pic>
        <p:nvPicPr>
          <p:cNvPr id="2" name="Picture 1">
            <a:extLst>
              <a:ext uri="{FF2B5EF4-FFF2-40B4-BE49-F238E27FC236}">
                <a16:creationId xmlns:a16="http://schemas.microsoft.com/office/drawing/2014/main" id="{BB4993D0-F075-4F0C-9AFC-65A4DD45C788}"/>
              </a:ext>
            </a:extLst>
          </p:cNvPr>
          <p:cNvPicPr>
            <a:picLocks noChangeAspect="1"/>
          </p:cNvPicPr>
          <p:nvPr/>
        </p:nvPicPr>
        <p:blipFill>
          <a:blip r:embed="rId3"/>
          <a:stretch>
            <a:fillRect/>
          </a:stretch>
        </p:blipFill>
        <p:spPr>
          <a:xfrm>
            <a:off x="79897" y="568170"/>
            <a:ext cx="12040347" cy="5758281"/>
          </a:xfrm>
          <a:prstGeom prst="rect">
            <a:avLst/>
          </a:prstGeom>
          <a:ln>
            <a:solidFill>
              <a:schemeClr val="accent1"/>
            </a:solidFill>
          </a:ln>
        </p:spPr>
      </p:pic>
    </p:spTree>
    <p:extLst>
      <p:ext uri="{BB962C8B-B14F-4D97-AF65-F5344CB8AC3E}">
        <p14:creationId xmlns:p14="http://schemas.microsoft.com/office/powerpoint/2010/main" val="4240994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Postman Tool and creating Postman Collections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11-Oct-2020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pic>
        <p:nvPicPr>
          <p:cNvPr id="2" name="Picture 1">
            <a:extLst>
              <a:ext uri="{FF2B5EF4-FFF2-40B4-BE49-F238E27FC236}">
                <a16:creationId xmlns:a16="http://schemas.microsoft.com/office/drawing/2014/main" id="{124A4EA7-92F1-4FF7-84B3-F70EA4560122}"/>
              </a:ext>
            </a:extLst>
          </p:cNvPr>
          <p:cNvPicPr>
            <a:picLocks noChangeAspect="1"/>
          </p:cNvPicPr>
          <p:nvPr/>
        </p:nvPicPr>
        <p:blipFill>
          <a:blip r:embed="rId3"/>
          <a:stretch>
            <a:fillRect/>
          </a:stretch>
        </p:blipFill>
        <p:spPr>
          <a:xfrm>
            <a:off x="71750" y="580964"/>
            <a:ext cx="12058103" cy="5696661"/>
          </a:xfrm>
          <a:prstGeom prst="rect">
            <a:avLst/>
          </a:prstGeom>
          <a:ln>
            <a:solidFill>
              <a:schemeClr val="accent1"/>
            </a:solidFill>
          </a:ln>
        </p:spPr>
      </p:pic>
    </p:spTree>
    <p:extLst>
      <p:ext uri="{BB962C8B-B14F-4D97-AF65-F5344CB8AC3E}">
        <p14:creationId xmlns:p14="http://schemas.microsoft.com/office/powerpoint/2010/main" val="2094961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a:extLst>
              <a:ext uri="{FF2B5EF4-FFF2-40B4-BE49-F238E27FC236}">
                <a16:creationId xmlns:a16="http://schemas.microsoft.com/office/drawing/2014/main" id="{D0F09A51-AE65-4559-AB47-503A749B2A20}"/>
              </a:ext>
            </a:extLst>
          </p:cNvPr>
          <p:cNvSpPr/>
          <p:nvPr/>
        </p:nvSpPr>
        <p:spPr>
          <a:xfrm>
            <a:off x="8637973" y="2858610"/>
            <a:ext cx="914400" cy="1322773"/>
          </a:xfrm>
          <a:prstGeom prst="flowChartMagneticDisk">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Store</a:t>
            </a:r>
          </a:p>
        </p:txBody>
      </p:sp>
      <p:sp>
        <p:nvSpPr>
          <p:cNvPr id="5" name="Rectangle: Rounded Corners 4">
            <a:extLst>
              <a:ext uri="{FF2B5EF4-FFF2-40B4-BE49-F238E27FC236}">
                <a16:creationId xmlns:a16="http://schemas.microsoft.com/office/drawing/2014/main" id="{9C5720F1-7A60-47B9-A250-B82434BEF14B}"/>
              </a:ext>
            </a:extLst>
          </p:cNvPr>
          <p:cNvSpPr/>
          <p:nvPr/>
        </p:nvSpPr>
        <p:spPr>
          <a:xfrm>
            <a:off x="6800295" y="2858610"/>
            <a:ext cx="1100831" cy="132277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Context</a:t>
            </a:r>
          </a:p>
        </p:txBody>
      </p:sp>
      <p:sp>
        <p:nvSpPr>
          <p:cNvPr id="6" name="Rectangle: Rounded Corners 5">
            <a:extLst>
              <a:ext uri="{FF2B5EF4-FFF2-40B4-BE49-F238E27FC236}">
                <a16:creationId xmlns:a16="http://schemas.microsoft.com/office/drawing/2014/main" id="{C7C8A18A-3DAF-48CE-9302-AEB277146F20}"/>
              </a:ext>
            </a:extLst>
          </p:cNvPr>
          <p:cNvSpPr/>
          <p:nvPr/>
        </p:nvSpPr>
        <p:spPr>
          <a:xfrm>
            <a:off x="5228948" y="2929631"/>
            <a:ext cx="1012054" cy="125175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a:t>
            </a:r>
          </a:p>
        </p:txBody>
      </p:sp>
      <p:sp>
        <p:nvSpPr>
          <p:cNvPr id="7" name="Rectangle: Rounded Corners 6">
            <a:extLst>
              <a:ext uri="{FF2B5EF4-FFF2-40B4-BE49-F238E27FC236}">
                <a16:creationId xmlns:a16="http://schemas.microsoft.com/office/drawing/2014/main" id="{2688AE57-B064-4711-8E5C-3E41D91D5C25}"/>
              </a:ext>
            </a:extLst>
          </p:cNvPr>
          <p:cNvSpPr/>
          <p:nvPr/>
        </p:nvSpPr>
        <p:spPr>
          <a:xfrm>
            <a:off x="3779669" y="2929631"/>
            <a:ext cx="1012054" cy="125175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BLL</a:t>
            </a:r>
          </a:p>
        </p:txBody>
      </p:sp>
      <p:sp>
        <p:nvSpPr>
          <p:cNvPr id="8" name="Rectangle: Rounded Corners 7">
            <a:extLst>
              <a:ext uri="{FF2B5EF4-FFF2-40B4-BE49-F238E27FC236}">
                <a16:creationId xmlns:a16="http://schemas.microsoft.com/office/drawing/2014/main" id="{99A95446-2477-4C8D-95C4-AA5A6AB5F755}"/>
              </a:ext>
            </a:extLst>
          </p:cNvPr>
          <p:cNvSpPr/>
          <p:nvPr/>
        </p:nvSpPr>
        <p:spPr>
          <a:xfrm>
            <a:off x="2267137" y="2894120"/>
            <a:ext cx="1012054" cy="125175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Controller</a:t>
            </a:r>
          </a:p>
        </p:txBody>
      </p:sp>
      <p:cxnSp>
        <p:nvCxnSpPr>
          <p:cNvPr id="10" name="Straight Arrow Connector 9">
            <a:extLst>
              <a:ext uri="{FF2B5EF4-FFF2-40B4-BE49-F238E27FC236}">
                <a16:creationId xmlns:a16="http://schemas.microsoft.com/office/drawing/2014/main" id="{1FDE0DF2-9591-49A8-9266-97B97548B472}"/>
              </a:ext>
            </a:extLst>
          </p:cNvPr>
          <p:cNvCxnSpPr>
            <a:stCxn id="8" idx="3"/>
            <a:endCxn id="4" idx="2"/>
          </p:cNvCxnSpPr>
          <p:nvPr/>
        </p:nvCxnSpPr>
        <p:spPr>
          <a:xfrm>
            <a:off x="3279191" y="3519996"/>
            <a:ext cx="53587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233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rPr>
              <a:t>What is next?</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20-Jun-2020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17</a:t>
            </a:fld>
            <a:endParaRPr lang="en-IN" b="1" dirty="0">
              <a:solidFill>
                <a:srgbClr val="002060"/>
              </a:solidFill>
              <a:latin typeface="Verdana" panose="020B0604030504040204" pitchFamily="34" charset="0"/>
              <a:ea typeface="Verdana" panose="020B0604030504040204" pitchFamily="34" charset="0"/>
            </a:endParaRPr>
          </a:p>
        </p:txBody>
      </p:sp>
      <p:sp>
        <p:nvSpPr>
          <p:cNvPr id="5" name="Rectangle 4">
            <a:extLst>
              <a:ext uri="{FF2B5EF4-FFF2-40B4-BE49-F238E27FC236}">
                <a16:creationId xmlns:a16="http://schemas.microsoft.com/office/drawing/2014/main" id="{11B56C48-04D4-42D7-A892-61E969B93239}"/>
              </a:ext>
            </a:extLst>
          </p:cNvPr>
          <p:cNvSpPr/>
          <p:nvPr/>
        </p:nvSpPr>
        <p:spPr>
          <a:xfrm>
            <a:off x="2794573" y="474041"/>
            <a:ext cx="660950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latin typeface="Verdana" panose="020B0604030504040204" pitchFamily="34" charset="0"/>
                <a:ea typeface="Verdana" panose="020B0604030504040204" pitchFamily="34" charset="0"/>
              </a:rPr>
              <a:t>What is next ???</a:t>
            </a:r>
            <a:endParaRPr lang="en-IN" sz="5400" b="1" cap="none" spc="0" dirty="0">
              <a:ln/>
              <a:solidFill>
                <a:schemeClr val="accent4"/>
              </a:solidFill>
              <a:effectLst/>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1C1CB14D-C079-43C2-AAE2-0D3DA491E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pic>
        <p:nvPicPr>
          <p:cNvPr id="2" name="Picture 1">
            <a:extLst>
              <a:ext uri="{FF2B5EF4-FFF2-40B4-BE49-F238E27FC236}">
                <a16:creationId xmlns:a16="http://schemas.microsoft.com/office/drawing/2014/main" id="{8E27734D-330D-472A-B995-A2A0EDF52B00}"/>
              </a:ext>
            </a:extLst>
          </p:cNvPr>
          <p:cNvPicPr>
            <a:picLocks noChangeAspect="1"/>
          </p:cNvPicPr>
          <p:nvPr/>
        </p:nvPicPr>
        <p:blipFill>
          <a:blip r:embed="rId3"/>
          <a:stretch>
            <a:fillRect/>
          </a:stretch>
        </p:blipFill>
        <p:spPr>
          <a:xfrm>
            <a:off x="44386" y="1402672"/>
            <a:ext cx="12094346" cy="4916764"/>
          </a:xfrm>
          <a:prstGeom prst="rect">
            <a:avLst/>
          </a:prstGeom>
          <a:ln>
            <a:solidFill>
              <a:schemeClr val="accent1"/>
            </a:solidFill>
          </a:ln>
        </p:spPr>
      </p:pic>
    </p:spTree>
    <p:extLst>
      <p:ext uri="{BB962C8B-B14F-4D97-AF65-F5344CB8AC3E}">
        <p14:creationId xmlns:p14="http://schemas.microsoft.com/office/powerpoint/2010/main" val="3499439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11-Oct-2020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 &amp; A</a:t>
            </a:r>
          </a:p>
        </p:txBody>
      </p:sp>
      <p:pic>
        <p:nvPicPr>
          <p:cNvPr id="10" name="Picture 9">
            <a:extLst>
              <a:ext uri="{FF2B5EF4-FFF2-40B4-BE49-F238E27FC236}">
                <a16:creationId xmlns:a16="http://schemas.microsoft.com/office/drawing/2014/main" id="{22105438-E534-4B40-94BA-E70CDA7CA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Tree>
    <p:extLst>
      <p:ext uri="{BB962C8B-B14F-4D97-AF65-F5344CB8AC3E}">
        <p14:creationId xmlns:p14="http://schemas.microsoft.com/office/powerpoint/2010/main" val="2536284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11-Oct-2020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EB5F28B2-B9BB-4801-B1DE-9A44957A910C}"/>
              </a:ext>
            </a:extLst>
          </p:cNvPr>
          <p:cNvSpPr/>
          <p:nvPr/>
        </p:nvSpPr>
        <p:spPr>
          <a:xfrm>
            <a:off x="523906" y="1715582"/>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0" name="Picture 9">
            <a:extLst>
              <a:ext uri="{FF2B5EF4-FFF2-40B4-BE49-F238E27FC236}">
                <a16:creationId xmlns:a16="http://schemas.microsoft.com/office/drawing/2014/main" id="{8DDA36FE-8A23-444F-9503-314E74615E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Tree>
    <p:extLst>
      <p:ext uri="{BB962C8B-B14F-4D97-AF65-F5344CB8AC3E}">
        <p14:creationId xmlns:p14="http://schemas.microsoft.com/office/powerpoint/2010/main" val="243723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11-Oct-2020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280006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Some of the concepts we will introduced and revisited in next sessions.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I am still a learner. What!!! … wait … Yes, I am still a learner.</a:t>
            </a:r>
          </a:p>
        </p:txBody>
      </p:sp>
      <p:pic>
        <p:nvPicPr>
          <p:cNvPr id="11" name="Picture 10">
            <a:extLst>
              <a:ext uri="{FF2B5EF4-FFF2-40B4-BE49-F238E27FC236}">
                <a16:creationId xmlns:a16="http://schemas.microsoft.com/office/drawing/2014/main" id="{675FF09C-7007-4752-A7E7-A4C0E4F21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Tree>
    <p:extLst>
      <p:ext uri="{BB962C8B-B14F-4D97-AF65-F5344CB8AC3E}">
        <p14:creationId xmlns:p14="http://schemas.microsoft.com/office/powerpoint/2010/main" val="78754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Tools we use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11-Oct-2020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2338397"/>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2019 Professional</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Azure Data Studio</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SQL Server</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Cosmos Db Local Emulator</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Postman</a:t>
            </a:r>
            <a:endParaRPr lang="en-US" sz="2000" dirty="0">
              <a:solidFill>
                <a:srgbClr val="0070C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Tree>
    <p:extLst>
      <p:ext uri="{BB962C8B-B14F-4D97-AF65-F5344CB8AC3E}">
        <p14:creationId xmlns:p14="http://schemas.microsoft.com/office/powerpoint/2010/main" val="323885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Http Primer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11-Oct-2020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4185056"/>
          </a:xfrm>
          <a:prstGeom prst="rect">
            <a:avLst/>
          </a:prstGeom>
          <a:noFill/>
        </p:spPr>
        <p:txBody>
          <a:bodyPr wrap="square" rtlCol="0">
            <a:spAutoFit/>
          </a:bodyPr>
          <a:lstStyle/>
          <a:p>
            <a:pPr algn="just">
              <a:lnSpc>
                <a:spcPct val="150000"/>
              </a:lnSpc>
            </a:pPr>
            <a:r>
              <a:rPr lang="en-US" sz="2000" dirty="0">
                <a:solidFill>
                  <a:srgbClr val="002060"/>
                </a:solidFill>
                <a:latin typeface="Verdana" panose="020B0604030504040204" pitchFamily="34" charset="0"/>
                <a:ea typeface="Verdana" panose="020B0604030504040204" pitchFamily="34" charset="0"/>
              </a:rPr>
              <a:t>The Hypertext Transfer Protocol (HTTP) is an application protocol for distributed, collaborative, hypermedia information systems.[1] HTTP is the foundation of data communication for the World Wide Web, where hypertext documents include hyperlinks to other resources that the user can easily access, for example by a mouse click or by tapping the screen in a web browser.</a:t>
            </a:r>
          </a:p>
          <a:p>
            <a:pPr algn="just">
              <a:lnSpc>
                <a:spcPct val="150000"/>
              </a:lnSpc>
            </a:pPr>
            <a:endParaRPr lang="en-US" sz="2000" dirty="0">
              <a:solidFill>
                <a:srgbClr val="002060"/>
              </a:solidFill>
              <a:latin typeface="Verdana" panose="020B0604030504040204" pitchFamily="34" charset="0"/>
              <a:ea typeface="Verdana" panose="020B0604030504040204" pitchFamily="34" charset="0"/>
            </a:endParaRPr>
          </a:p>
          <a:p>
            <a:pPr algn="just">
              <a:lnSpc>
                <a:spcPct val="150000"/>
              </a:lnSpc>
            </a:pPr>
            <a:r>
              <a:rPr lang="en-US" sz="2000" dirty="0">
                <a:solidFill>
                  <a:srgbClr val="002060"/>
                </a:solidFill>
                <a:latin typeface="Verdana" panose="020B0604030504040204" pitchFamily="34" charset="0"/>
                <a:ea typeface="Verdana" panose="020B0604030504040204" pitchFamily="34" charset="0"/>
              </a:rPr>
              <a:t>References: </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2060"/>
                </a:solidFill>
                <a:latin typeface="Verdana" panose="020B0604030504040204" pitchFamily="34" charset="0"/>
                <a:ea typeface="Verdana" panose="020B0604030504040204" pitchFamily="34" charset="0"/>
                <a:hlinkClick r:id="rId2"/>
              </a:rPr>
              <a:t>https://en.wikipedia.org/wiki/Hypertext_Transfer_Protocol</a:t>
            </a:r>
            <a:r>
              <a:rPr lang="en-US" sz="2000" dirty="0">
                <a:solidFill>
                  <a:srgbClr val="002060"/>
                </a:solidFill>
                <a:latin typeface="Verdana" panose="020B0604030504040204" pitchFamily="34" charset="0"/>
                <a:ea typeface="Verdana" panose="020B0604030504040204" pitchFamily="34" charset="0"/>
              </a:rPr>
              <a:t> </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2060"/>
                </a:solidFill>
                <a:latin typeface="Verdana" panose="020B0604030504040204" pitchFamily="34" charset="0"/>
                <a:ea typeface="Verdana" panose="020B0604030504040204" pitchFamily="34" charset="0"/>
                <a:hlinkClick r:id="rId3"/>
              </a:rPr>
              <a:t>https://www.webdevdrops.com/en/http-primer-for-frontend-developers-f091a2070637/</a:t>
            </a:r>
            <a:r>
              <a:rPr lang="en-US" sz="2000" dirty="0">
                <a:solidFill>
                  <a:srgbClr val="002060"/>
                </a:solidFill>
                <a:latin typeface="Verdana" panose="020B0604030504040204" pitchFamily="34" charset="0"/>
                <a:ea typeface="Verdana" panose="020B0604030504040204" pitchFamily="34" charset="0"/>
              </a:rPr>
              <a:t> </a:t>
            </a:r>
            <a:endParaRPr lang="en-US" sz="2000" dirty="0">
              <a:solidFill>
                <a:srgbClr val="0070C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Tree>
    <p:extLst>
      <p:ext uri="{BB962C8B-B14F-4D97-AF65-F5344CB8AC3E}">
        <p14:creationId xmlns:p14="http://schemas.microsoft.com/office/powerpoint/2010/main" val="280426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Verdana" panose="020B0604030504040204" pitchFamily="34" charset="0"/>
                <a:ea typeface="Verdana" panose="020B0604030504040204" pitchFamily="34" charset="0"/>
              </a:rPr>
              <a:t>Web API and REST (</a:t>
            </a:r>
            <a:r>
              <a:rPr lang="en-IN" b="1" dirty="0" err="1">
                <a:latin typeface="Verdana" panose="020B0604030504040204" pitchFamily="34" charset="0"/>
                <a:ea typeface="Verdana" panose="020B0604030504040204" pitchFamily="34" charset="0"/>
              </a:rPr>
              <a:t>REpresentational</a:t>
            </a:r>
            <a:r>
              <a:rPr lang="en-IN" b="1" dirty="0">
                <a:latin typeface="Verdana" panose="020B0604030504040204" pitchFamily="34" charset="0"/>
                <a:ea typeface="Verdana" panose="020B0604030504040204" pitchFamily="34" charset="0"/>
              </a:rPr>
              <a:t> State Transfer)</a:t>
            </a: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11-Oct-2020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1368901"/>
          </a:xfrm>
          <a:prstGeom prst="rect">
            <a:avLst/>
          </a:prstGeom>
          <a:noFill/>
        </p:spPr>
        <p:txBody>
          <a:bodyPr wrap="square" rtlCol="0">
            <a:spAutoFit/>
          </a:bodyPr>
          <a:lstStyle/>
          <a:p>
            <a:pPr>
              <a:lnSpc>
                <a:spcPct val="150000"/>
              </a:lnSpc>
            </a:pPr>
            <a:r>
              <a:rPr lang="en-US" dirty="0">
                <a:solidFill>
                  <a:srgbClr val="0070C0"/>
                </a:solidFill>
                <a:latin typeface="Verdana" panose="020B0604030504040204" pitchFamily="34" charset="0"/>
                <a:ea typeface="Verdana" panose="020B0604030504040204" pitchFamily="34" charset="0"/>
              </a:rPr>
              <a:t>Web API</a:t>
            </a:r>
          </a:p>
          <a:p>
            <a:pPr marL="171450" indent="-171450">
              <a:lnSpc>
                <a:spcPct val="150000"/>
              </a:lnSpc>
              <a:buFont typeface="Wingdings" panose="05000000000000000000" pitchFamily="2" charset="2"/>
              <a:buChar char="Ø"/>
            </a:pPr>
            <a:r>
              <a:rPr lang="en-US" dirty="0">
                <a:solidFill>
                  <a:srgbClr val="002060"/>
                </a:solidFill>
                <a:latin typeface="Verdana" panose="020B0604030504040204" pitchFamily="34" charset="0"/>
                <a:ea typeface="Verdana" panose="020B0604030504040204" pitchFamily="34" charset="0"/>
              </a:rPr>
              <a:t> A Web API is an application programming interface for either a web server or a web browser.</a:t>
            </a:r>
            <a:endParaRPr lang="en-IN" dirty="0">
              <a:solidFill>
                <a:srgbClr val="002060"/>
              </a:solidFill>
              <a:latin typeface="Verdana" panose="020B0604030504040204" pitchFamily="34" charset="0"/>
              <a:ea typeface="Verdana" panose="020B0604030504040204" pitchFamily="34" charset="0"/>
            </a:endParaRPr>
          </a:p>
          <a:p>
            <a:pPr>
              <a:lnSpc>
                <a:spcPct val="150000"/>
              </a:lnSpc>
            </a:pPr>
            <a:r>
              <a:rPr lang="en-IN" dirty="0">
                <a:solidFill>
                  <a:srgbClr val="002060"/>
                </a:solidFill>
                <a:latin typeface="Verdana" panose="020B0604030504040204" pitchFamily="34" charset="0"/>
                <a:ea typeface="Verdana" panose="020B0604030504040204" pitchFamily="34" charset="0"/>
              </a:rPr>
              <a:t>Reference: </a:t>
            </a:r>
            <a:r>
              <a:rPr lang="en-IN" dirty="0">
                <a:solidFill>
                  <a:srgbClr val="002060"/>
                </a:solidFill>
                <a:latin typeface="Verdana" panose="020B0604030504040204" pitchFamily="34" charset="0"/>
                <a:ea typeface="Verdana" panose="020B0604030504040204" pitchFamily="34" charset="0"/>
                <a:hlinkClick r:id="rId2"/>
              </a:rPr>
              <a:t>https://en.wikipedia.org/wiki/Web_API</a:t>
            </a:r>
            <a:r>
              <a:rPr lang="en-IN" sz="2000" dirty="0">
                <a:solidFill>
                  <a:srgbClr val="002060"/>
                </a:solidFill>
                <a:latin typeface="Verdana" panose="020B0604030504040204" pitchFamily="34" charset="0"/>
                <a:ea typeface="Verdana" panose="020B0604030504040204" pitchFamily="34" charset="0"/>
              </a:rPr>
              <a:t> </a:t>
            </a:r>
            <a:endParaRPr lang="en-US" sz="2000"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
        <p:nvSpPr>
          <p:cNvPr id="13" name="TextBox 12">
            <a:extLst>
              <a:ext uri="{FF2B5EF4-FFF2-40B4-BE49-F238E27FC236}">
                <a16:creationId xmlns:a16="http://schemas.microsoft.com/office/drawing/2014/main" id="{43038380-323E-47D8-963D-6F6AB307F810}"/>
              </a:ext>
            </a:extLst>
          </p:cNvPr>
          <p:cNvSpPr txBox="1"/>
          <p:nvPr/>
        </p:nvSpPr>
        <p:spPr>
          <a:xfrm>
            <a:off x="82107" y="2601166"/>
            <a:ext cx="12037390" cy="3406445"/>
          </a:xfrm>
          <a:prstGeom prst="rect">
            <a:avLst/>
          </a:prstGeom>
          <a:noFill/>
        </p:spPr>
        <p:txBody>
          <a:bodyPr wrap="square" rtlCol="0">
            <a:spAutoFit/>
          </a:bodyPr>
          <a:lstStyle/>
          <a:p>
            <a:pPr>
              <a:lnSpc>
                <a:spcPct val="150000"/>
              </a:lnSpc>
            </a:pPr>
            <a:r>
              <a:rPr lang="en-US" dirty="0">
                <a:solidFill>
                  <a:srgbClr val="0070C0"/>
                </a:solidFill>
                <a:latin typeface="Verdana" panose="020B0604030504040204" pitchFamily="34" charset="0"/>
                <a:ea typeface="Verdana" panose="020B0604030504040204" pitchFamily="34" charset="0"/>
              </a:rPr>
              <a:t>REST (</a:t>
            </a:r>
            <a:r>
              <a:rPr lang="en-US" dirty="0" err="1">
                <a:solidFill>
                  <a:srgbClr val="0070C0"/>
                </a:solidFill>
                <a:latin typeface="Verdana" panose="020B0604030504040204" pitchFamily="34" charset="0"/>
                <a:ea typeface="Verdana" panose="020B0604030504040204" pitchFamily="34" charset="0"/>
              </a:rPr>
              <a:t>REpresentational</a:t>
            </a:r>
            <a:r>
              <a:rPr lang="en-US" dirty="0">
                <a:solidFill>
                  <a:srgbClr val="0070C0"/>
                </a:solidFill>
                <a:latin typeface="Verdana" panose="020B0604030504040204" pitchFamily="34" charset="0"/>
                <a:ea typeface="Verdana" panose="020B0604030504040204" pitchFamily="34" charset="0"/>
              </a:rPr>
              <a:t> State Transfer)</a:t>
            </a:r>
          </a:p>
          <a:p>
            <a:pPr marL="171450"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dirty="0">
                <a:solidFill>
                  <a:srgbClr val="002060"/>
                </a:solidFill>
                <a:latin typeface="Verdana" panose="020B0604030504040204" pitchFamily="34" charset="0"/>
                <a:ea typeface="Verdana" panose="020B0604030504040204" pitchFamily="34" charset="0"/>
              </a:rPr>
              <a:t>Representational state transfer (REST) is a software architectural style that defines a set of constraints to be used for creating Web services. </a:t>
            </a:r>
          </a:p>
          <a:p>
            <a:pPr marL="171450" indent="-171450">
              <a:lnSpc>
                <a:spcPct val="150000"/>
              </a:lnSpc>
              <a:buFont typeface="Wingdings" panose="05000000000000000000" pitchFamily="2" charset="2"/>
              <a:buChar char="Ø"/>
            </a:pPr>
            <a:r>
              <a:rPr lang="en-US" dirty="0">
                <a:solidFill>
                  <a:srgbClr val="002060"/>
                </a:solidFill>
                <a:latin typeface="Verdana" panose="020B0604030504040204" pitchFamily="34" charset="0"/>
                <a:ea typeface="Verdana" panose="020B0604030504040204" pitchFamily="34" charset="0"/>
              </a:rPr>
              <a:t> Web services that conform to the REST architectural style, called RESTful Web services, provide interoperability between computer systems on the internet. </a:t>
            </a:r>
          </a:p>
          <a:p>
            <a:pPr marL="171450" indent="-171450">
              <a:lnSpc>
                <a:spcPct val="150000"/>
              </a:lnSpc>
              <a:buFont typeface="Wingdings" panose="05000000000000000000" pitchFamily="2" charset="2"/>
              <a:buChar char="Ø"/>
            </a:pPr>
            <a:r>
              <a:rPr lang="en-US" dirty="0">
                <a:solidFill>
                  <a:srgbClr val="002060"/>
                </a:solidFill>
                <a:latin typeface="Verdana" panose="020B0604030504040204" pitchFamily="34" charset="0"/>
                <a:ea typeface="Verdana" panose="020B0604030504040204" pitchFamily="34" charset="0"/>
              </a:rPr>
              <a:t> RESTful Web services allow the requesting systems to access and manipulate textual representations of Web resources by using a uniform and predefined set of stateless operations. </a:t>
            </a:r>
          </a:p>
          <a:p>
            <a:pPr>
              <a:lnSpc>
                <a:spcPct val="150000"/>
              </a:lnSpc>
            </a:pPr>
            <a:r>
              <a:rPr lang="en-IN" dirty="0">
                <a:solidFill>
                  <a:srgbClr val="002060"/>
                </a:solidFill>
                <a:latin typeface="Verdana" panose="020B0604030504040204" pitchFamily="34" charset="0"/>
                <a:ea typeface="Verdana" panose="020B0604030504040204" pitchFamily="34" charset="0"/>
              </a:rPr>
              <a:t>Reference: </a:t>
            </a:r>
            <a:r>
              <a:rPr lang="en-IN" dirty="0">
                <a:solidFill>
                  <a:srgbClr val="002060"/>
                </a:solidFill>
                <a:latin typeface="Verdana" panose="020B0604030504040204" pitchFamily="34" charset="0"/>
                <a:ea typeface="Verdana" panose="020B0604030504040204" pitchFamily="34" charset="0"/>
                <a:hlinkClick r:id="rId4"/>
              </a:rPr>
              <a:t>https://en.wikipedia.org/wiki/Representational_state_transfer</a:t>
            </a:r>
            <a:r>
              <a:rPr lang="en-IN" dirty="0">
                <a:solidFill>
                  <a:srgbClr val="002060"/>
                </a:solidFill>
                <a:latin typeface="Verdana" panose="020B0604030504040204" pitchFamily="34" charset="0"/>
                <a:ea typeface="Verdana" panose="020B0604030504040204" pitchFamily="34" charset="0"/>
              </a:rPr>
              <a:t> </a:t>
            </a:r>
            <a:endParaRPr lang="en-US"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4716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Verdana" panose="020B0604030504040204" pitchFamily="34" charset="0"/>
                <a:ea typeface="Verdana" panose="020B0604030504040204" pitchFamily="34" charset="0"/>
              </a:rPr>
              <a:t>REST Principles / Architectural Constrains</a:t>
            </a: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11-Oct-2020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
        <p:nvSpPr>
          <p:cNvPr id="13" name="TextBox 12">
            <a:extLst>
              <a:ext uri="{FF2B5EF4-FFF2-40B4-BE49-F238E27FC236}">
                <a16:creationId xmlns:a16="http://schemas.microsoft.com/office/drawing/2014/main" id="{43038380-323E-47D8-963D-6F6AB307F810}"/>
              </a:ext>
            </a:extLst>
          </p:cNvPr>
          <p:cNvSpPr txBox="1"/>
          <p:nvPr/>
        </p:nvSpPr>
        <p:spPr>
          <a:xfrm>
            <a:off x="82107" y="568172"/>
            <a:ext cx="12037390" cy="5404108"/>
          </a:xfrm>
          <a:prstGeom prst="rect">
            <a:avLst/>
          </a:prstGeom>
          <a:noFill/>
        </p:spPr>
        <p:txBody>
          <a:bodyPr wrap="square" rtlCol="0">
            <a:spAutoFit/>
          </a:bodyPr>
          <a:lstStyle/>
          <a:p>
            <a:pPr algn="just">
              <a:lnSpc>
                <a:spcPct val="150000"/>
              </a:lnSpc>
            </a:pPr>
            <a:r>
              <a:rPr lang="en-US" sz="1400" u="sng" dirty="0">
                <a:solidFill>
                  <a:srgbClr val="002060"/>
                </a:solidFill>
                <a:latin typeface="Verdana" panose="020B0604030504040204" pitchFamily="34" charset="0"/>
                <a:ea typeface="Verdana" panose="020B0604030504040204" pitchFamily="34" charset="0"/>
              </a:rPr>
              <a:t>Client–server</a:t>
            </a:r>
            <a:r>
              <a:rPr lang="en-US" sz="1400" dirty="0">
                <a:solidFill>
                  <a:srgbClr val="002060"/>
                </a:solidFill>
                <a:latin typeface="Verdana" panose="020B0604030504040204" pitchFamily="34" charset="0"/>
                <a:ea typeface="Verdana" panose="020B0604030504040204" pitchFamily="34" charset="0"/>
              </a:rPr>
              <a:t>: The principle behind the client-server constraints is the separation of concerns. Separating the user interface concerns from the data storage concerns improves the portability of the user interfaces across multiple platforms. </a:t>
            </a:r>
          </a:p>
          <a:p>
            <a:pPr algn="just">
              <a:lnSpc>
                <a:spcPct val="150000"/>
              </a:lnSpc>
            </a:pPr>
            <a:endParaRPr lang="en-US" sz="1000" dirty="0">
              <a:solidFill>
                <a:srgbClr val="002060"/>
              </a:solidFill>
              <a:latin typeface="Verdana" panose="020B0604030504040204" pitchFamily="34" charset="0"/>
              <a:ea typeface="Verdana" panose="020B0604030504040204" pitchFamily="34" charset="0"/>
            </a:endParaRPr>
          </a:p>
          <a:p>
            <a:pPr algn="just">
              <a:lnSpc>
                <a:spcPct val="150000"/>
              </a:lnSpc>
            </a:pPr>
            <a:r>
              <a:rPr lang="en-US" sz="1400" u="sng" dirty="0">
                <a:solidFill>
                  <a:srgbClr val="002060"/>
                </a:solidFill>
                <a:latin typeface="Verdana" panose="020B0604030504040204" pitchFamily="34" charset="0"/>
                <a:ea typeface="Verdana" panose="020B0604030504040204" pitchFamily="34" charset="0"/>
              </a:rPr>
              <a:t>Stateless</a:t>
            </a:r>
            <a:r>
              <a:rPr lang="en-US" sz="1400" dirty="0">
                <a:solidFill>
                  <a:srgbClr val="002060"/>
                </a:solidFill>
                <a:latin typeface="Verdana" panose="020B0604030504040204" pitchFamily="34" charset="0"/>
                <a:ea typeface="Verdana" panose="020B0604030504040204" pitchFamily="34" charset="0"/>
              </a:rPr>
              <a:t>: Each request from client to server must contain all the information necessary to full fill the request. Session state is therefore kept entirely on the client.</a:t>
            </a:r>
          </a:p>
          <a:p>
            <a:pPr algn="just">
              <a:lnSpc>
                <a:spcPct val="150000"/>
              </a:lnSpc>
            </a:pPr>
            <a:endParaRPr lang="en-US" sz="1000" dirty="0">
              <a:solidFill>
                <a:srgbClr val="002060"/>
              </a:solidFill>
              <a:latin typeface="Verdana" panose="020B0604030504040204" pitchFamily="34" charset="0"/>
              <a:ea typeface="Verdana" panose="020B0604030504040204" pitchFamily="34" charset="0"/>
            </a:endParaRPr>
          </a:p>
          <a:p>
            <a:pPr algn="just">
              <a:lnSpc>
                <a:spcPct val="150000"/>
              </a:lnSpc>
            </a:pPr>
            <a:r>
              <a:rPr lang="en-US" sz="1400" u="sng" dirty="0">
                <a:solidFill>
                  <a:srgbClr val="002060"/>
                </a:solidFill>
                <a:latin typeface="Verdana" panose="020B0604030504040204" pitchFamily="34" charset="0"/>
                <a:ea typeface="Verdana" panose="020B0604030504040204" pitchFamily="34" charset="0"/>
              </a:rPr>
              <a:t>Cacheable</a:t>
            </a:r>
            <a:r>
              <a:rPr lang="en-US" sz="1400" dirty="0">
                <a:solidFill>
                  <a:srgbClr val="002060"/>
                </a:solidFill>
                <a:latin typeface="Verdana" panose="020B0604030504040204" pitchFamily="34" charset="0"/>
                <a:ea typeface="Verdana" panose="020B0604030504040204" pitchFamily="34" charset="0"/>
              </a:rPr>
              <a:t>: Cache constraints require that the data within a response to a request be implicitly or explicitly labeled as cacheable or non-cacheable.</a:t>
            </a:r>
          </a:p>
          <a:p>
            <a:pPr algn="just">
              <a:lnSpc>
                <a:spcPct val="150000"/>
              </a:lnSpc>
            </a:pPr>
            <a:endParaRPr lang="en-US" sz="1000" u="sng" dirty="0">
              <a:solidFill>
                <a:srgbClr val="002060"/>
              </a:solidFill>
              <a:latin typeface="Verdana" panose="020B0604030504040204" pitchFamily="34" charset="0"/>
              <a:ea typeface="Verdana" panose="020B0604030504040204" pitchFamily="34" charset="0"/>
            </a:endParaRPr>
          </a:p>
          <a:p>
            <a:pPr algn="just">
              <a:lnSpc>
                <a:spcPct val="150000"/>
              </a:lnSpc>
            </a:pPr>
            <a:r>
              <a:rPr lang="en-US" sz="1400" u="sng" dirty="0">
                <a:solidFill>
                  <a:srgbClr val="002060"/>
                </a:solidFill>
                <a:latin typeface="Verdana" panose="020B0604030504040204" pitchFamily="34" charset="0"/>
                <a:ea typeface="Verdana" panose="020B0604030504040204" pitchFamily="34" charset="0"/>
              </a:rPr>
              <a:t>Layered system</a:t>
            </a:r>
            <a:r>
              <a:rPr lang="en-US" sz="1400" dirty="0">
                <a:solidFill>
                  <a:srgbClr val="002060"/>
                </a:solidFill>
                <a:latin typeface="Verdana" panose="020B0604030504040204" pitchFamily="34" charset="0"/>
                <a:ea typeface="Verdana" panose="020B0604030504040204" pitchFamily="34" charset="0"/>
              </a:rPr>
              <a:t>: A client cannot ordinarily tell whether it is connected directly to the end server, or to an intermediary along the way. Intermediary servers can improve system scalability by enabling load balancing and by providing shared caches.</a:t>
            </a:r>
          </a:p>
          <a:p>
            <a:pPr algn="just">
              <a:lnSpc>
                <a:spcPct val="150000"/>
              </a:lnSpc>
            </a:pPr>
            <a:endParaRPr lang="en-US" sz="1000" dirty="0">
              <a:solidFill>
                <a:srgbClr val="002060"/>
              </a:solidFill>
              <a:latin typeface="Verdana" panose="020B0604030504040204" pitchFamily="34" charset="0"/>
              <a:ea typeface="Verdana" panose="020B0604030504040204" pitchFamily="34" charset="0"/>
            </a:endParaRPr>
          </a:p>
          <a:p>
            <a:pPr algn="just">
              <a:lnSpc>
                <a:spcPct val="150000"/>
              </a:lnSpc>
            </a:pPr>
            <a:r>
              <a:rPr lang="en-US" sz="1400" u="sng" dirty="0">
                <a:solidFill>
                  <a:srgbClr val="002060"/>
                </a:solidFill>
                <a:latin typeface="Verdana" panose="020B0604030504040204" pitchFamily="34" charset="0"/>
                <a:ea typeface="Verdana" panose="020B0604030504040204" pitchFamily="34" charset="0"/>
              </a:rPr>
              <a:t>Uniform interface</a:t>
            </a:r>
            <a:r>
              <a:rPr lang="en-US" sz="1400" dirty="0">
                <a:solidFill>
                  <a:srgbClr val="002060"/>
                </a:solidFill>
                <a:latin typeface="Verdana" panose="020B0604030504040204" pitchFamily="34" charset="0"/>
                <a:ea typeface="Verdana" panose="020B0604030504040204" pitchFamily="34" charset="0"/>
              </a:rPr>
              <a:t>: In order to obtain a uniform interface, multiple architectural constraints are needed to guide the behavior of components. REST is defined by four interface constraints: identification of resources; manipulation of resources through representations; self-descriptive messages; and, hypermedia as the engine of application state.</a:t>
            </a:r>
          </a:p>
          <a:p>
            <a:pPr algn="just">
              <a:lnSpc>
                <a:spcPct val="150000"/>
              </a:lnSpc>
            </a:pPr>
            <a:endParaRPr lang="en-US" sz="1000" dirty="0">
              <a:solidFill>
                <a:srgbClr val="002060"/>
              </a:solidFill>
              <a:latin typeface="Verdana" panose="020B0604030504040204" pitchFamily="34" charset="0"/>
              <a:ea typeface="Verdana" panose="020B0604030504040204" pitchFamily="34" charset="0"/>
            </a:endParaRPr>
          </a:p>
          <a:p>
            <a:pPr algn="just">
              <a:lnSpc>
                <a:spcPct val="150000"/>
              </a:lnSpc>
            </a:pPr>
            <a:r>
              <a:rPr lang="en-US" sz="1400" u="sng" dirty="0">
                <a:solidFill>
                  <a:srgbClr val="002060"/>
                </a:solidFill>
                <a:latin typeface="Verdana" panose="020B0604030504040204" pitchFamily="34" charset="0"/>
                <a:ea typeface="Verdana" panose="020B0604030504040204" pitchFamily="34" charset="0"/>
              </a:rPr>
              <a:t>Code on demand (optional)</a:t>
            </a:r>
            <a:r>
              <a:rPr lang="en-US" sz="1400" dirty="0">
                <a:solidFill>
                  <a:srgbClr val="002060"/>
                </a:solidFill>
                <a:latin typeface="Verdana" panose="020B0604030504040204" pitchFamily="34" charset="0"/>
                <a:ea typeface="Verdana" panose="020B0604030504040204" pitchFamily="34" charset="0"/>
              </a:rPr>
              <a:t>: REST allows client functionality to be extended by downloading and executing code in the form of applets or scripts. Reference: </a:t>
            </a:r>
            <a:r>
              <a:rPr lang="en-US" sz="1400" dirty="0">
                <a:solidFill>
                  <a:srgbClr val="002060"/>
                </a:solidFill>
                <a:latin typeface="Verdana" panose="020B0604030504040204" pitchFamily="34" charset="0"/>
                <a:ea typeface="Verdana" panose="020B0604030504040204" pitchFamily="34" charset="0"/>
                <a:hlinkClick r:id="rId3"/>
              </a:rPr>
              <a:t>https://en.wikipedia.org/wiki/Representational_state_transfer</a:t>
            </a:r>
            <a:r>
              <a:rPr lang="en-US" sz="1400" dirty="0">
                <a:solidFill>
                  <a:srgbClr val="002060"/>
                </a:solidFill>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1587389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Verdana" panose="020B0604030504040204" pitchFamily="34" charset="0"/>
                <a:ea typeface="Verdana" panose="020B0604030504040204" pitchFamily="34" charset="0"/>
              </a:rPr>
              <a:t>Motivation for choosing Web API</a:t>
            </a: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11-Oct-2020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
        <p:nvSpPr>
          <p:cNvPr id="13" name="TextBox 12">
            <a:extLst>
              <a:ext uri="{FF2B5EF4-FFF2-40B4-BE49-F238E27FC236}">
                <a16:creationId xmlns:a16="http://schemas.microsoft.com/office/drawing/2014/main" id="{43038380-323E-47D8-963D-6F6AB307F810}"/>
              </a:ext>
            </a:extLst>
          </p:cNvPr>
          <p:cNvSpPr txBox="1"/>
          <p:nvPr/>
        </p:nvSpPr>
        <p:spPr>
          <a:xfrm>
            <a:off x="82107" y="568172"/>
            <a:ext cx="12037390" cy="513954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For creating resource-oriented services, the web API services are the best to choose. By using HTTP or restful service, these services are established.</a:t>
            </a:r>
          </a:p>
          <a:p>
            <a:pPr marL="285750" indent="-285750" algn="just">
              <a:lnSpc>
                <a:spcPct val="150000"/>
              </a:lnSpc>
              <a:buFont typeface="Wingdings" panose="05000000000000000000" pitchFamily="2" charset="2"/>
              <a:buChar char="Ø"/>
            </a:pPr>
            <a:endParaRPr lang="en-US" sz="1600" dirty="0">
              <a:solidFill>
                <a:srgbClr val="002060"/>
              </a:solidFill>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Uses the full features of HTTP (like URIs, request/response headers, caching, versioning, various content formats).</a:t>
            </a:r>
          </a:p>
          <a:p>
            <a:pPr marL="285750" indent="-285750" algn="just">
              <a:lnSpc>
                <a:spcPct val="150000"/>
              </a:lnSpc>
              <a:buFont typeface="Wingdings" panose="05000000000000000000" pitchFamily="2" charset="2"/>
              <a:buChar char="Ø"/>
            </a:pPr>
            <a:endParaRPr lang="en-US" sz="1600" dirty="0">
              <a:solidFill>
                <a:srgbClr val="002060"/>
              </a:solidFill>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Best suits for CRUD operation services to a broad range of clients including browsers, mobiles and tablets etc.</a:t>
            </a:r>
          </a:p>
          <a:p>
            <a:pPr marL="285750" indent="-285750" algn="just">
              <a:lnSpc>
                <a:spcPct val="150000"/>
              </a:lnSpc>
              <a:buFont typeface="Wingdings" panose="05000000000000000000" pitchFamily="2" charset="2"/>
              <a:buChar char="Ø"/>
            </a:pPr>
            <a:endParaRPr lang="en-US" sz="1600" dirty="0">
              <a:solidFill>
                <a:srgbClr val="002060"/>
              </a:solidFill>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Content Negotiation many format like XML, JSON, Text etc.</a:t>
            </a:r>
          </a:p>
          <a:p>
            <a:pPr marL="285750" indent="-285750" algn="just">
              <a:lnSpc>
                <a:spcPct val="150000"/>
              </a:lnSpc>
              <a:buFont typeface="Wingdings" panose="05000000000000000000" pitchFamily="2" charset="2"/>
              <a:buChar char="Ø"/>
            </a:pPr>
            <a:endParaRPr lang="en-US" sz="1600" dirty="0">
              <a:solidFill>
                <a:srgbClr val="002060"/>
              </a:solidFill>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Light weighted and maintainable web services. </a:t>
            </a:r>
          </a:p>
          <a:p>
            <a:pPr marL="285750" indent="-285750" algn="just">
              <a:lnSpc>
                <a:spcPct val="150000"/>
              </a:lnSpc>
              <a:buFont typeface="Wingdings" panose="05000000000000000000" pitchFamily="2" charset="2"/>
              <a:buChar char="Ø"/>
            </a:pPr>
            <a:endParaRPr lang="en-US" sz="1600" dirty="0">
              <a:solidFill>
                <a:srgbClr val="002060"/>
              </a:solidFill>
              <a:latin typeface="Verdana" panose="020B0604030504040204" pitchFamily="34" charset="0"/>
              <a:ea typeface="Verdana" panose="020B0604030504040204" pitchFamily="34" charset="0"/>
            </a:endParaRPr>
          </a:p>
          <a:p>
            <a:pPr marL="285750" indent="-285750" algn="just">
              <a:lnSpc>
                <a:spcPct val="15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Good performance and fast development of services.</a:t>
            </a:r>
          </a:p>
          <a:p>
            <a:pPr algn="just">
              <a:lnSpc>
                <a:spcPct val="150000"/>
              </a:lnSpc>
            </a:pPr>
            <a:endParaRPr lang="en-US" sz="1000" u="sng"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5324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Verdana" panose="020B0604030504040204" pitchFamily="34" charset="0"/>
                <a:ea typeface="Verdana" panose="020B0604030504040204" pitchFamily="34" charset="0"/>
              </a:rPr>
              <a:t>Motivation for ASP.Net Core</a:t>
            </a: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11-Oct-2020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
        <p:nvSpPr>
          <p:cNvPr id="13" name="TextBox 12">
            <a:extLst>
              <a:ext uri="{FF2B5EF4-FFF2-40B4-BE49-F238E27FC236}">
                <a16:creationId xmlns:a16="http://schemas.microsoft.com/office/drawing/2014/main" id="{43038380-323E-47D8-963D-6F6AB307F810}"/>
              </a:ext>
            </a:extLst>
          </p:cNvPr>
          <p:cNvSpPr txBox="1"/>
          <p:nvPr/>
        </p:nvSpPr>
        <p:spPr>
          <a:xfrm>
            <a:off x="82107" y="568172"/>
            <a:ext cx="12037390" cy="4662495"/>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A unified framework for building web UI and web APIs.</a:t>
            </a:r>
          </a:p>
          <a:p>
            <a:pPr marL="285750" indent="-285750" algn="just">
              <a:lnSpc>
                <a:spcPct val="20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Ability to develop and run on Windows, macOS, and Linux. Open-source and community-focused.</a:t>
            </a:r>
          </a:p>
          <a:p>
            <a:pPr marL="285750" indent="-285750" algn="just">
              <a:lnSpc>
                <a:spcPct val="20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A cloud-ready, environment-based configuration system.</a:t>
            </a:r>
          </a:p>
          <a:p>
            <a:pPr marL="285750" indent="-285750" algn="just">
              <a:lnSpc>
                <a:spcPct val="20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Built-in dependency injection.</a:t>
            </a:r>
          </a:p>
          <a:p>
            <a:pPr marL="285750" indent="-285750" algn="just">
              <a:lnSpc>
                <a:spcPct val="20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A lightweight, high-performance, and modular HTTP request pipeline.</a:t>
            </a:r>
          </a:p>
          <a:p>
            <a:pPr marL="285750" indent="-285750" algn="just">
              <a:lnSpc>
                <a:spcPct val="20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Ability to host on the following: Kestrel | IIS | HTTP.sys | Nginx | Apache | Docker</a:t>
            </a:r>
          </a:p>
          <a:p>
            <a:pPr marL="285750" indent="-285750" algn="just">
              <a:lnSpc>
                <a:spcPct val="200000"/>
              </a:lnSpc>
              <a:buFont typeface="Wingdings" panose="05000000000000000000" pitchFamily="2" charset="2"/>
              <a:buChar char="Ø"/>
            </a:pPr>
            <a:r>
              <a:rPr lang="en-US" sz="1600" dirty="0">
                <a:solidFill>
                  <a:srgbClr val="002060"/>
                </a:solidFill>
                <a:latin typeface="Verdana" panose="020B0604030504040204" pitchFamily="34" charset="0"/>
                <a:ea typeface="Verdana" panose="020B0604030504040204" pitchFamily="34" charset="0"/>
              </a:rPr>
              <a:t>Side-by-side versioning.</a:t>
            </a:r>
          </a:p>
          <a:p>
            <a:pPr algn="just">
              <a:lnSpc>
                <a:spcPct val="200000"/>
              </a:lnSpc>
            </a:pPr>
            <a:endParaRPr lang="en-US" sz="1600" dirty="0">
              <a:solidFill>
                <a:srgbClr val="002060"/>
              </a:solidFill>
              <a:latin typeface="Verdana" panose="020B0604030504040204" pitchFamily="34" charset="0"/>
              <a:ea typeface="Verdana" panose="020B0604030504040204" pitchFamily="34" charset="0"/>
            </a:endParaRPr>
          </a:p>
          <a:p>
            <a:pPr algn="just">
              <a:lnSpc>
                <a:spcPct val="200000"/>
              </a:lnSpc>
            </a:pPr>
            <a:r>
              <a:rPr lang="en-US" sz="1400" dirty="0">
                <a:solidFill>
                  <a:srgbClr val="002060"/>
                </a:solidFill>
                <a:latin typeface="Verdana" panose="020B0604030504040204" pitchFamily="34" charset="0"/>
                <a:ea typeface="Verdana" panose="020B0604030504040204" pitchFamily="34" charset="0"/>
              </a:rPr>
              <a:t>Reference: </a:t>
            </a:r>
            <a:r>
              <a:rPr lang="en-US" sz="1400" dirty="0">
                <a:solidFill>
                  <a:srgbClr val="002060"/>
                </a:solidFill>
                <a:latin typeface="Verdana" panose="020B0604030504040204" pitchFamily="34" charset="0"/>
                <a:ea typeface="Verdana" panose="020B0604030504040204" pitchFamily="34" charset="0"/>
                <a:hlinkClick r:id="rId3"/>
              </a:rPr>
              <a:t>https://docs.microsoft.com/en-gb/aspnet/core/fundamentals/choose-aspnet-framework?view=aspnetcore-3.1</a:t>
            </a:r>
            <a:r>
              <a:rPr lang="en-US" sz="1400" dirty="0">
                <a:solidFill>
                  <a:srgbClr val="002060"/>
                </a:solidFill>
                <a:latin typeface="Verdana" panose="020B0604030504040204" pitchFamily="34" charset="0"/>
                <a:ea typeface="Verdana" panose="020B0604030504040204" pitchFamily="34" charset="0"/>
              </a:rPr>
              <a:t> </a:t>
            </a:r>
          </a:p>
          <a:p>
            <a:pPr algn="just">
              <a:lnSpc>
                <a:spcPct val="150000"/>
              </a:lnSpc>
            </a:pPr>
            <a:endParaRPr lang="en-US" sz="1000" u="sng"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90578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11-Oct-2020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b="1" dirty="0">
              <a:solidFill>
                <a:srgbClr val="002060"/>
              </a:solidFill>
              <a:latin typeface="Verdana" panose="020B0604030504040204" pitchFamily="34" charset="0"/>
              <a:ea typeface="Verdana" panose="020B0604030504040204" pitchFamily="34" charset="0"/>
            </a:endParaRPr>
          </a:p>
        </p:txBody>
      </p:sp>
      <p:pic>
        <p:nvPicPr>
          <p:cNvPr id="11" name="Picture 10">
            <a:extLst>
              <a:ext uri="{FF2B5EF4-FFF2-40B4-BE49-F238E27FC236}">
                <a16:creationId xmlns:a16="http://schemas.microsoft.com/office/drawing/2014/main" id="{BAFAC024-A197-4E14-81E6-8E7B8CCD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19" y="6488466"/>
            <a:ext cx="1905000" cy="342900"/>
          </a:xfrm>
          <a:prstGeom prst="rect">
            <a:avLst/>
          </a:prstGeom>
        </p:spPr>
      </p:pic>
      <p:sp>
        <p:nvSpPr>
          <p:cNvPr id="14" name="Rectangle 13">
            <a:extLst>
              <a:ext uri="{FF2B5EF4-FFF2-40B4-BE49-F238E27FC236}">
                <a16:creationId xmlns:a16="http://schemas.microsoft.com/office/drawing/2014/main" id="{75C033DB-F1B9-4A03-8E7D-8A90E1EB0C86}"/>
              </a:ext>
            </a:extLst>
          </p:cNvPr>
          <p:cNvSpPr/>
          <p:nvPr/>
        </p:nvSpPr>
        <p:spPr>
          <a:xfrm>
            <a:off x="1579533" y="1006700"/>
            <a:ext cx="8913877" cy="452431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9600" b="1" cap="none" spc="0" dirty="0">
                <a:ln/>
                <a:solidFill>
                  <a:schemeClr val="accent4"/>
                </a:solidFill>
                <a:effectLst/>
                <a:latin typeface="Verdana" panose="020B0604030504040204" pitchFamily="34" charset="0"/>
                <a:ea typeface="Verdana" panose="020B0604030504040204" pitchFamily="34" charset="0"/>
              </a:rPr>
              <a:t>Let’s make our hands dirt !!!</a:t>
            </a:r>
            <a:endParaRPr lang="en-IN" sz="9600" b="1" cap="none" spc="0" dirty="0">
              <a:ln/>
              <a:solidFill>
                <a:schemeClr val="accent4"/>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44915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3310</TotalTime>
  <Words>984</Words>
  <Application>Microsoft Office PowerPoint</Application>
  <PresentationFormat>Widescreen</PresentationFormat>
  <Paragraphs>134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372</cp:revision>
  <dcterms:created xsi:type="dcterms:W3CDTF">2020-02-14T16:15:34Z</dcterms:created>
  <dcterms:modified xsi:type="dcterms:W3CDTF">2020-10-11T12:41:07Z</dcterms:modified>
</cp:coreProperties>
</file>