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3" r:id="rId3"/>
    <p:sldId id="290" r:id="rId4"/>
    <p:sldId id="260" r:id="rId5"/>
    <p:sldId id="296" r:id="rId6"/>
    <p:sldId id="298" r:id="rId7"/>
    <p:sldId id="299" r:id="rId8"/>
    <p:sldId id="300" r:id="rId9"/>
    <p:sldId id="301" r:id="rId10"/>
    <p:sldId id="302" r:id="rId11"/>
    <p:sldId id="303" r:id="rId12"/>
    <p:sldId id="304" r:id="rId13"/>
    <p:sldId id="305" r:id="rId14"/>
    <p:sldId id="306" r:id="rId15"/>
    <p:sldId id="307" r:id="rId16"/>
    <p:sldId id="308" r:id="rId17"/>
    <p:sldId id="292"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14-08-2020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14-08-2020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14-08-2020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14-08-2020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14-08-2020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14-08-2020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14-08-2020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14-08-2020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14-08-2020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14-08-2020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14-08-2020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14-08-2020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14-08-2020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2.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1827219" y="1830029"/>
            <a:ext cx="8504251" cy="2208746"/>
          </a:xfrm>
          <a:prstGeom prst="rect">
            <a:avLst/>
          </a:prstGeom>
          <a:noFill/>
        </p:spPr>
        <p:txBody>
          <a:bodyPr wrap="non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Hands-On Developing gRPC Service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and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Multiple Types of .NET Core Clients</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sp>
        <p:nvSpPr>
          <p:cNvPr id="11" name="Rectangle 10">
            <a:extLst>
              <a:ext uri="{FF2B5EF4-FFF2-40B4-BE49-F238E27FC236}">
                <a16:creationId xmlns:a16="http://schemas.microsoft.com/office/drawing/2014/main" id="{F60D9B38-5067-4841-9B4A-CE7786A2CB4A}"/>
              </a:ext>
            </a:extLst>
          </p:cNvPr>
          <p:cNvSpPr/>
          <p:nvPr/>
        </p:nvSpPr>
        <p:spPr>
          <a:xfrm>
            <a:off x="1103178" y="588106"/>
            <a:ext cx="995016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Client</a:t>
            </a:r>
          </a:p>
        </p:txBody>
      </p:sp>
    </p:spTree>
    <p:extLst>
      <p:ext uri="{BB962C8B-B14F-4D97-AF65-F5344CB8AC3E}">
        <p14:creationId xmlns:p14="http://schemas.microsoft.com/office/powerpoint/2010/main" val="2920076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pic>
        <p:nvPicPr>
          <p:cNvPr id="5" name="Picture 4">
            <a:extLst>
              <a:ext uri="{FF2B5EF4-FFF2-40B4-BE49-F238E27FC236}">
                <a16:creationId xmlns:a16="http://schemas.microsoft.com/office/drawing/2014/main" id="{A7F5CE1B-E52C-4DD2-8DE8-96FFBF4A5DA9}"/>
              </a:ext>
            </a:extLst>
          </p:cNvPr>
          <p:cNvPicPr>
            <a:picLocks noChangeAspect="1"/>
          </p:cNvPicPr>
          <p:nvPr/>
        </p:nvPicPr>
        <p:blipFill>
          <a:blip r:embed="rId2"/>
          <a:stretch>
            <a:fillRect/>
          </a:stretch>
        </p:blipFill>
        <p:spPr>
          <a:xfrm>
            <a:off x="267247" y="804816"/>
            <a:ext cx="3981450" cy="3028950"/>
          </a:xfrm>
          <a:prstGeom prst="rect">
            <a:avLst/>
          </a:prstGeom>
          <a:ln>
            <a:solidFill>
              <a:schemeClr val="accent1"/>
            </a:solidFill>
          </a:ln>
        </p:spPr>
      </p:pic>
      <p:pic>
        <p:nvPicPr>
          <p:cNvPr id="6" name="Picture 5">
            <a:extLst>
              <a:ext uri="{FF2B5EF4-FFF2-40B4-BE49-F238E27FC236}">
                <a16:creationId xmlns:a16="http://schemas.microsoft.com/office/drawing/2014/main" id="{5A64AB9D-E5ED-42A4-8B10-E37A276F71C8}"/>
              </a:ext>
            </a:extLst>
          </p:cNvPr>
          <p:cNvPicPr>
            <a:picLocks noChangeAspect="1"/>
          </p:cNvPicPr>
          <p:nvPr/>
        </p:nvPicPr>
        <p:blipFill>
          <a:blip r:embed="rId3"/>
          <a:stretch>
            <a:fillRect/>
          </a:stretch>
        </p:blipFill>
        <p:spPr>
          <a:xfrm>
            <a:off x="4506388" y="804816"/>
            <a:ext cx="3581169" cy="3028950"/>
          </a:xfrm>
          <a:prstGeom prst="rect">
            <a:avLst/>
          </a:prstGeom>
          <a:ln>
            <a:solidFill>
              <a:schemeClr val="accent1"/>
            </a:solidFill>
          </a:ln>
        </p:spPr>
      </p:pic>
    </p:spTree>
    <p:extLst>
      <p:ext uri="{BB962C8B-B14F-4D97-AF65-F5344CB8AC3E}">
        <p14:creationId xmlns:p14="http://schemas.microsoft.com/office/powerpoint/2010/main" val="279845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sp>
        <p:nvSpPr>
          <p:cNvPr id="11" name="Rectangle 10">
            <a:extLst>
              <a:ext uri="{FF2B5EF4-FFF2-40B4-BE49-F238E27FC236}">
                <a16:creationId xmlns:a16="http://schemas.microsoft.com/office/drawing/2014/main" id="{F60D9B38-5067-4841-9B4A-CE7786A2CB4A}"/>
              </a:ext>
            </a:extLst>
          </p:cNvPr>
          <p:cNvSpPr/>
          <p:nvPr/>
        </p:nvSpPr>
        <p:spPr>
          <a:xfrm>
            <a:off x="619873" y="588106"/>
            <a:ext cx="10916771"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Windows Forms as gRPC Client</a:t>
            </a:r>
          </a:p>
        </p:txBody>
      </p:sp>
    </p:spTree>
    <p:extLst>
      <p:ext uri="{BB962C8B-B14F-4D97-AF65-F5344CB8AC3E}">
        <p14:creationId xmlns:p14="http://schemas.microsoft.com/office/powerpoint/2010/main" val="227643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pic>
        <p:nvPicPr>
          <p:cNvPr id="2" name="Picture 1">
            <a:extLst>
              <a:ext uri="{FF2B5EF4-FFF2-40B4-BE49-F238E27FC236}">
                <a16:creationId xmlns:a16="http://schemas.microsoft.com/office/drawing/2014/main" id="{3D42A7A9-A237-4723-A0EB-A2A3289F855B}"/>
              </a:ext>
            </a:extLst>
          </p:cNvPr>
          <p:cNvPicPr>
            <a:picLocks noChangeAspect="1"/>
          </p:cNvPicPr>
          <p:nvPr/>
        </p:nvPicPr>
        <p:blipFill>
          <a:blip r:embed="rId2"/>
          <a:stretch>
            <a:fillRect/>
          </a:stretch>
        </p:blipFill>
        <p:spPr>
          <a:xfrm>
            <a:off x="234373" y="723178"/>
            <a:ext cx="2819400" cy="3324225"/>
          </a:xfrm>
          <a:prstGeom prst="rect">
            <a:avLst/>
          </a:prstGeom>
          <a:ln>
            <a:solidFill>
              <a:schemeClr val="accent1"/>
            </a:solidFill>
          </a:ln>
        </p:spPr>
      </p:pic>
      <p:pic>
        <p:nvPicPr>
          <p:cNvPr id="3" name="Picture 2">
            <a:extLst>
              <a:ext uri="{FF2B5EF4-FFF2-40B4-BE49-F238E27FC236}">
                <a16:creationId xmlns:a16="http://schemas.microsoft.com/office/drawing/2014/main" id="{44BD4561-A68A-4052-85BC-36C0996073E5}"/>
              </a:ext>
            </a:extLst>
          </p:cNvPr>
          <p:cNvPicPr>
            <a:picLocks noChangeAspect="1"/>
          </p:cNvPicPr>
          <p:nvPr/>
        </p:nvPicPr>
        <p:blipFill>
          <a:blip r:embed="rId3"/>
          <a:stretch>
            <a:fillRect/>
          </a:stretch>
        </p:blipFill>
        <p:spPr>
          <a:xfrm>
            <a:off x="3239702" y="723178"/>
            <a:ext cx="3067050" cy="3324224"/>
          </a:xfrm>
          <a:prstGeom prst="rect">
            <a:avLst/>
          </a:prstGeom>
          <a:ln>
            <a:solidFill>
              <a:schemeClr val="accent1"/>
            </a:solidFill>
          </a:ln>
        </p:spPr>
      </p:pic>
    </p:spTree>
    <p:extLst>
      <p:ext uri="{BB962C8B-B14F-4D97-AF65-F5344CB8AC3E}">
        <p14:creationId xmlns:p14="http://schemas.microsoft.com/office/powerpoint/2010/main" val="109154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sp>
        <p:nvSpPr>
          <p:cNvPr id="11" name="Rectangle 10">
            <a:extLst>
              <a:ext uri="{FF2B5EF4-FFF2-40B4-BE49-F238E27FC236}">
                <a16:creationId xmlns:a16="http://schemas.microsoft.com/office/drawing/2014/main" id="{F60D9B38-5067-4841-9B4A-CE7786A2CB4A}"/>
              </a:ext>
            </a:extLst>
          </p:cNvPr>
          <p:cNvSpPr/>
          <p:nvPr/>
        </p:nvSpPr>
        <p:spPr>
          <a:xfrm>
            <a:off x="1365270" y="588106"/>
            <a:ext cx="9425977"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Worker Process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82829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pic>
        <p:nvPicPr>
          <p:cNvPr id="5" name="Picture 4">
            <a:extLst>
              <a:ext uri="{FF2B5EF4-FFF2-40B4-BE49-F238E27FC236}">
                <a16:creationId xmlns:a16="http://schemas.microsoft.com/office/drawing/2014/main" id="{088B312C-0162-4AC3-8AFB-6C767D46294C}"/>
              </a:ext>
            </a:extLst>
          </p:cNvPr>
          <p:cNvPicPr>
            <a:picLocks noChangeAspect="1"/>
          </p:cNvPicPr>
          <p:nvPr/>
        </p:nvPicPr>
        <p:blipFill>
          <a:blip r:embed="rId2"/>
          <a:stretch>
            <a:fillRect/>
          </a:stretch>
        </p:blipFill>
        <p:spPr>
          <a:xfrm>
            <a:off x="133897" y="674933"/>
            <a:ext cx="3143250" cy="3781425"/>
          </a:xfrm>
          <a:prstGeom prst="rect">
            <a:avLst/>
          </a:prstGeom>
          <a:ln>
            <a:solidFill>
              <a:schemeClr val="accent1"/>
            </a:solidFill>
          </a:ln>
        </p:spPr>
      </p:pic>
      <p:pic>
        <p:nvPicPr>
          <p:cNvPr id="6" name="Picture 5">
            <a:extLst>
              <a:ext uri="{FF2B5EF4-FFF2-40B4-BE49-F238E27FC236}">
                <a16:creationId xmlns:a16="http://schemas.microsoft.com/office/drawing/2014/main" id="{286BB0B2-DC37-4D93-9A97-4810B2F11C4C}"/>
              </a:ext>
            </a:extLst>
          </p:cNvPr>
          <p:cNvPicPr>
            <a:picLocks noChangeAspect="1"/>
          </p:cNvPicPr>
          <p:nvPr/>
        </p:nvPicPr>
        <p:blipFill>
          <a:blip r:embed="rId3"/>
          <a:stretch>
            <a:fillRect/>
          </a:stretch>
        </p:blipFill>
        <p:spPr>
          <a:xfrm>
            <a:off x="3589723" y="674933"/>
            <a:ext cx="7658100" cy="3781425"/>
          </a:xfrm>
          <a:prstGeom prst="rect">
            <a:avLst/>
          </a:prstGeom>
          <a:ln>
            <a:solidFill>
              <a:schemeClr val="accent1"/>
            </a:solidFill>
          </a:ln>
        </p:spPr>
      </p:pic>
    </p:spTree>
    <p:extLst>
      <p:ext uri="{BB962C8B-B14F-4D97-AF65-F5344CB8AC3E}">
        <p14:creationId xmlns:p14="http://schemas.microsoft.com/office/powerpoint/2010/main" val="2212695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sp>
        <p:nvSpPr>
          <p:cNvPr id="11" name="Rectangle 10">
            <a:extLst>
              <a:ext uri="{FF2B5EF4-FFF2-40B4-BE49-F238E27FC236}">
                <a16:creationId xmlns:a16="http://schemas.microsoft.com/office/drawing/2014/main" id="{F60D9B38-5067-4841-9B4A-CE7786A2CB4A}"/>
              </a:ext>
            </a:extLst>
          </p:cNvPr>
          <p:cNvSpPr/>
          <p:nvPr/>
        </p:nvSpPr>
        <p:spPr>
          <a:xfrm>
            <a:off x="2582750" y="588106"/>
            <a:ext cx="699101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Web API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007071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spTree>
    <p:extLst>
      <p:ext uri="{BB962C8B-B14F-4D97-AF65-F5344CB8AC3E}">
        <p14:creationId xmlns:p14="http://schemas.microsoft.com/office/powerpoint/2010/main" val="2536284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72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26172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weekly.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41506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579331"/>
          </a:xfrm>
          <a:prstGeom prst="rect">
            <a:avLst/>
          </a:prstGeom>
          <a:noFill/>
        </p:spPr>
        <p:txBody>
          <a:bodyPr wrap="square" rtlCol="0">
            <a:spAutoFit/>
          </a:bodyPr>
          <a:lstStyle/>
          <a:p>
            <a:r>
              <a:rPr lang="en-IN" sz="1200" u="sng" dirty="0" err="1">
                <a:solidFill>
                  <a:srgbClr val="002060"/>
                </a:solidFill>
                <a:latin typeface="Verdana" panose="020B0604030504040204" pitchFamily="34" charset="0"/>
                <a:ea typeface="Verdana" panose="020B0604030504040204" pitchFamily="34" charset="0"/>
              </a:rPr>
              <a:t>College.ApplicationCore</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Interfaces</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College.GrpcServer</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Start up and DI</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College.ServerBLL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Any Business Logic</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IN" sz="1200" u="sng" dirty="0" err="1">
                <a:solidFill>
                  <a:srgbClr val="002060"/>
                </a:solidFill>
                <a:latin typeface="Verdana" panose="020B0604030504040204" pitchFamily="34" charset="0"/>
                <a:ea typeface="Verdana" panose="020B0604030504040204" pitchFamily="34" charset="0"/>
              </a:rPr>
              <a:t>College.ServerDAL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Db Context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Data Access Layer which consumes Db Context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pic>
        <p:nvPicPr>
          <p:cNvPr id="2" name="Picture 1">
            <a:extLst>
              <a:ext uri="{FF2B5EF4-FFF2-40B4-BE49-F238E27FC236}">
                <a16:creationId xmlns:a16="http://schemas.microsoft.com/office/drawing/2014/main" id="{5C61BEF2-B9A3-48A1-ADE3-6AFE999E61B6}"/>
              </a:ext>
            </a:extLst>
          </p:cNvPr>
          <p:cNvPicPr>
            <a:picLocks noChangeAspect="1"/>
          </p:cNvPicPr>
          <p:nvPr/>
        </p:nvPicPr>
        <p:blipFill>
          <a:blip r:embed="rId2"/>
          <a:stretch>
            <a:fillRect/>
          </a:stretch>
        </p:blipFill>
        <p:spPr>
          <a:xfrm>
            <a:off x="8065366" y="621438"/>
            <a:ext cx="3962400" cy="5606280"/>
          </a:xfrm>
          <a:prstGeom prst="rect">
            <a:avLst/>
          </a:prstGeom>
          <a:ln>
            <a:solidFill>
              <a:schemeClr val="accent1"/>
            </a:solidFill>
          </a:ln>
        </p:spPr>
      </p:pic>
    </p:spTree>
    <p:extLst>
      <p:ext uri="{BB962C8B-B14F-4D97-AF65-F5344CB8AC3E}">
        <p14:creationId xmlns:p14="http://schemas.microsoft.com/office/powerpoint/2010/main" val="338610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sp>
        <p:nvSpPr>
          <p:cNvPr id="11" name="Rectangle 10">
            <a:extLst>
              <a:ext uri="{FF2B5EF4-FFF2-40B4-BE49-F238E27FC236}">
                <a16:creationId xmlns:a16="http://schemas.microsoft.com/office/drawing/2014/main" id="{F60D9B38-5067-4841-9B4A-CE7786A2CB4A}"/>
              </a:ext>
            </a:extLst>
          </p:cNvPr>
          <p:cNvSpPr/>
          <p:nvPr/>
        </p:nvSpPr>
        <p:spPr>
          <a:xfrm>
            <a:off x="728076" y="588106"/>
            <a:ext cx="10700365"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Service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Layers</a:t>
            </a:r>
          </a:p>
        </p:txBody>
      </p:sp>
    </p:spTree>
    <p:extLst>
      <p:ext uri="{BB962C8B-B14F-4D97-AF65-F5344CB8AC3E}">
        <p14:creationId xmlns:p14="http://schemas.microsoft.com/office/powerpoint/2010/main" val="31038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pic>
        <p:nvPicPr>
          <p:cNvPr id="5" name="Picture 4">
            <a:extLst>
              <a:ext uri="{FF2B5EF4-FFF2-40B4-BE49-F238E27FC236}">
                <a16:creationId xmlns:a16="http://schemas.microsoft.com/office/drawing/2014/main" id="{E9B6FBDF-56BD-42B8-9A65-A276D59DBCA4}"/>
              </a:ext>
            </a:extLst>
          </p:cNvPr>
          <p:cNvPicPr>
            <a:picLocks noChangeAspect="1"/>
          </p:cNvPicPr>
          <p:nvPr/>
        </p:nvPicPr>
        <p:blipFill>
          <a:blip r:embed="rId2"/>
          <a:stretch>
            <a:fillRect/>
          </a:stretch>
        </p:blipFill>
        <p:spPr>
          <a:xfrm>
            <a:off x="133897" y="577046"/>
            <a:ext cx="11924206" cy="576013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sp>
        <p:nvSpPr>
          <p:cNvPr id="11" name="Rectangle 10">
            <a:extLst>
              <a:ext uri="{FF2B5EF4-FFF2-40B4-BE49-F238E27FC236}">
                <a16:creationId xmlns:a16="http://schemas.microsoft.com/office/drawing/2014/main" id="{F60D9B38-5067-4841-9B4A-CE7786A2CB4A}"/>
              </a:ext>
            </a:extLst>
          </p:cNvPr>
          <p:cNvSpPr/>
          <p:nvPr/>
        </p:nvSpPr>
        <p:spPr>
          <a:xfrm>
            <a:off x="942077" y="588106"/>
            <a:ext cx="10272363"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Console Logging into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 and Client</a:t>
            </a:r>
          </a:p>
        </p:txBody>
      </p:sp>
    </p:spTree>
    <p:extLst>
      <p:ext uri="{BB962C8B-B14F-4D97-AF65-F5344CB8AC3E}">
        <p14:creationId xmlns:p14="http://schemas.microsoft.com/office/powerpoint/2010/main" val="398383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14-Aug-2020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Applied Information Sciences</a:t>
            </a:r>
          </a:p>
        </p:txBody>
      </p:sp>
      <p:pic>
        <p:nvPicPr>
          <p:cNvPr id="2" name="Picture 1">
            <a:extLst>
              <a:ext uri="{FF2B5EF4-FFF2-40B4-BE49-F238E27FC236}">
                <a16:creationId xmlns:a16="http://schemas.microsoft.com/office/drawing/2014/main" id="{A9FCA72C-1142-4E4D-A0E5-881CCDEC44B0}"/>
              </a:ext>
            </a:extLst>
          </p:cNvPr>
          <p:cNvPicPr>
            <a:picLocks noChangeAspect="1"/>
          </p:cNvPicPr>
          <p:nvPr/>
        </p:nvPicPr>
        <p:blipFill>
          <a:blip r:embed="rId2"/>
          <a:stretch>
            <a:fillRect/>
          </a:stretch>
        </p:blipFill>
        <p:spPr>
          <a:xfrm>
            <a:off x="155450" y="667282"/>
            <a:ext cx="5277684" cy="5523436"/>
          </a:xfrm>
          <a:prstGeom prst="rect">
            <a:avLst/>
          </a:prstGeom>
          <a:ln>
            <a:solidFill>
              <a:schemeClr val="accent1"/>
            </a:solidFill>
          </a:ln>
        </p:spPr>
      </p:pic>
      <p:pic>
        <p:nvPicPr>
          <p:cNvPr id="3" name="Picture 2">
            <a:extLst>
              <a:ext uri="{FF2B5EF4-FFF2-40B4-BE49-F238E27FC236}">
                <a16:creationId xmlns:a16="http://schemas.microsoft.com/office/drawing/2014/main" id="{890E9694-B484-44DE-9941-E50255FF36F1}"/>
              </a:ext>
            </a:extLst>
          </p:cNvPr>
          <p:cNvPicPr>
            <a:picLocks noChangeAspect="1"/>
          </p:cNvPicPr>
          <p:nvPr/>
        </p:nvPicPr>
        <p:blipFill>
          <a:blip r:embed="rId3"/>
          <a:stretch>
            <a:fillRect/>
          </a:stretch>
        </p:blipFill>
        <p:spPr>
          <a:xfrm>
            <a:off x="5592932" y="667282"/>
            <a:ext cx="6466596" cy="5523436"/>
          </a:xfrm>
          <a:prstGeom prst="rect">
            <a:avLst/>
          </a:prstGeom>
          <a:ln>
            <a:solidFill>
              <a:schemeClr val="accent1"/>
            </a:solidFill>
          </a:ln>
        </p:spPr>
      </p:pic>
    </p:spTree>
    <p:extLst>
      <p:ext uri="{BB962C8B-B14F-4D97-AF65-F5344CB8AC3E}">
        <p14:creationId xmlns:p14="http://schemas.microsoft.com/office/powerpoint/2010/main" val="3574250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2865</TotalTime>
  <Words>599</Words>
  <Application>Microsoft Office PowerPoint</Application>
  <PresentationFormat>Widescreen</PresentationFormat>
  <Paragraphs>141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337</cp:revision>
  <dcterms:created xsi:type="dcterms:W3CDTF">2020-02-14T16:15:34Z</dcterms:created>
  <dcterms:modified xsi:type="dcterms:W3CDTF">2020-08-14T05:50:06Z</dcterms:modified>
</cp:coreProperties>
</file>