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3" r:id="rId3"/>
    <p:sldId id="260" r:id="rId4"/>
    <p:sldId id="296" r:id="rId5"/>
    <p:sldId id="298" r:id="rId6"/>
    <p:sldId id="299" r:id="rId7"/>
    <p:sldId id="300" r:id="rId8"/>
    <p:sldId id="301" r:id="rId9"/>
    <p:sldId id="302" r:id="rId10"/>
    <p:sldId id="303" r:id="rId11"/>
    <p:sldId id="304" r:id="rId12"/>
    <p:sldId id="305" r:id="rId13"/>
    <p:sldId id="306" r:id="rId14"/>
    <p:sldId id="307" r:id="rId15"/>
    <p:sldId id="308" r:id="rId16"/>
    <p:sldId id="259" r:id="rId17"/>
    <p:sldId id="292"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wanatha-Swamy, PK" initials="VP" lastIdx="1" clrIdx="0">
    <p:extLst>
      <p:ext uri="{19B8F6BF-5375-455C-9EA6-DF929625EA0E}">
        <p15:presenceInfo xmlns:p15="http://schemas.microsoft.com/office/powerpoint/2012/main" userId="S::PK.Viswanatha-Swamy@appliedis.com::be38c112-e525-4f1f-8d24-6a2555e7be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A7"/>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D7669-2C4F-4057-B198-13E596C98571}" type="datetimeFigureOut">
              <a:rPr lang="en-IN" smtClean="0"/>
              <a:t>01-08-2020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2B7D9-711A-405B-8AEE-53077CABB928}" type="slidenum">
              <a:rPr lang="en-IN" smtClean="0"/>
              <a:t>‹#›</a:t>
            </a:fld>
            <a:endParaRPr lang="en-IN"/>
          </a:p>
        </p:txBody>
      </p:sp>
    </p:spTree>
    <p:extLst>
      <p:ext uri="{BB962C8B-B14F-4D97-AF65-F5344CB8AC3E}">
        <p14:creationId xmlns:p14="http://schemas.microsoft.com/office/powerpoint/2010/main" val="128488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F333-5598-42B8-87A7-C329CD56B1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21A5F5-9D4E-4455-A84C-A7F332E19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05AA70-81B1-41AE-BE68-25B98EAEE9E1}"/>
              </a:ext>
            </a:extLst>
          </p:cNvPr>
          <p:cNvSpPr>
            <a:spLocks noGrp="1"/>
          </p:cNvSpPr>
          <p:nvPr>
            <p:ph type="dt" sz="half" idx="10"/>
          </p:nvPr>
        </p:nvSpPr>
        <p:spPr/>
        <p:txBody>
          <a:bodyPr/>
          <a:lstStyle/>
          <a:p>
            <a:fld id="{AAAFDAC1-E73E-4D41-B9D9-D9AB5226AECC}" type="datetimeFigureOut">
              <a:rPr lang="en-IN" smtClean="0"/>
              <a:t>01-08-2020</a:t>
            </a:fld>
            <a:endParaRPr lang="en-IN"/>
          </a:p>
        </p:txBody>
      </p:sp>
      <p:sp>
        <p:nvSpPr>
          <p:cNvPr id="5" name="Footer Placeholder 4">
            <a:extLst>
              <a:ext uri="{FF2B5EF4-FFF2-40B4-BE49-F238E27FC236}">
                <a16:creationId xmlns:a16="http://schemas.microsoft.com/office/drawing/2014/main" id="{C2C1CFF0-1DBA-47E2-8175-CC7B41ADD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B4F74-AD48-44D0-8D34-6F417361688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53748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7FCC-6594-419A-BB98-2BECB48981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9AED0C-E14E-4A39-8E99-7DA6AB17F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01C2E-88E6-48DF-9EFA-271D36B1D622}"/>
              </a:ext>
            </a:extLst>
          </p:cNvPr>
          <p:cNvSpPr>
            <a:spLocks noGrp="1"/>
          </p:cNvSpPr>
          <p:nvPr>
            <p:ph type="dt" sz="half" idx="10"/>
          </p:nvPr>
        </p:nvSpPr>
        <p:spPr/>
        <p:txBody>
          <a:bodyPr/>
          <a:lstStyle/>
          <a:p>
            <a:fld id="{AAAFDAC1-E73E-4D41-B9D9-D9AB5226AECC}" type="datetimeFigureOut">
              <a:rPr lang="en-IN" smtClean="0"/>
              <a:t>01-08-2020</a:t>
            </a:fld>
            <a:endParaRPr lang="en-IN"/>
          </a:p>
        </p:txBody>
      </p:sp>
      <p:sp>
        <p:nvSpPr>
          <p:cNvPr id="5" name="Footer Placeholder 4">
            <a:extLst>
              <a:ext uri="{FF2B5EF4-FFF2-40B4-BE49-F238E27FC236}">
                <a16:creationId xmlns:a16="http://schemas.microsoft.com/office/drawing/2014/main" id="{F1B371AF-3F00-43C1-9E73-4FD4915AA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99758-E251-4CF6-B231-288718CA676E}"/>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01574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008AC-9EBC-47B0-8437-B67DE91A4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6B989E-0D74-43CD-9C3B-DB709EF6DD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BD439-7C0A-4D6C-86C4-9F7CE5E9877E}"/>
              </a:ext>
            </a:extLst>
          </p:cNvPr>
          <p:cNvSpPr>
            <a:spLocks noGrp="1"/>
          </p:cNvSpPr>
          <p:nvPr>
            <p:ph type="dt" sz="half" idx="10"/>
          </p:nvPr>
        </p:nvSpPr>
        <p:spPr/>
        <p:txBody>
          <a:bodyPr/>
          <a:lstStyle/>
          <a:p>
            <a:fld id="{AAAFDAC1-E73E-4D41-B9D9-D9AB5226AECC}" type="datetimeFigureOut">
              <a:rPr lang="en-IN" smtClean="0"/>
              <a:t>01-08-2020</a:t>
            </a:fld>
            <a:endParaRPr lang="en-IN"/>
          </a:p>
        </p:txBody>
      </p:sp>
      <p:sp>
        <p:nvSpPr>
          <p:cNvPr id="5" name="Footer Placeholder 4">
            <a:extLst>
              <a:ext uri="{FF2B5EF4-FFF2-40B4-BE49-F238E27FC236}">
                <a16:creationId xmlns:a16="http://schemas.microsoft.com/office/drawing/2014/main" id="{6E9D9B2C-7C30-49BF-9C1F-9CD6FC41B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B2EFB-E24C-4E54-AFC9-B8E8C9A49DC2}"/>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18190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7FDB-6606-4E7C-94C9-947DD9A1B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06F8F4-F488-45D8-B6E3-806C23E9B7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2C2DB-33C3-4B87-81E0-DDC2A81B11E8}"/>
              </a:ext>
            </a:extLst>
          </p:cNvPr>
          <p:cNvSpPr>
            <a:spLocks noGrp="1"/>
          </p:cNvSpPr>
          <p:nvPr>
            <p:ph type="dt" sz="half" idx="10"/>
          </p:nvPr>
        </p:nvSpPr>
        <p:spPr/>
        <p:txBody>
          <a:bodyPr/>
          <a:lstStyle/>
          <a:p>
            <a:fld id="{AAAFDAC1-E73E-4D41-B9D9-D9AB5226AECC}" type="datetimeFigureOut">
              <a:rPr lang="en-IN" smtClean="0"/>
              <a:t>01-08-2020</a:t>
            </a:fld>
            <a:endParaRPr lang="en-IN"/>
          </a:p>
        </p:txBody>
      </p:sp>
      <p:sp>
        <p:nvSpPr>
          <p:cNvPr id="5" name="Footer Placeholder 4">
            <a:extLst>
              <a:ext uri="{FF2B5EF4-FFF2-40B4-BE49-F238E27FC236}">
                <a16:creationId xmlns:a16="http://schemas.microsoft.com/office/drawing/2014/main" id="{CF0CC2A5-ABAB-423C-9E5C-0304DE85B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59F18-9351-453A-A1D2-10BD3E3580B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48405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A6C5-13B1-4A9E-95FB-6F2A7E45E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2ACCB8-B884-41FE-A25E-4111CC493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7648F-A657-4046-9573-F7D2EE9D15F1}"/>
              </a:ext>
            </a:extLst>
          </p:cNvPr>
          <p:cNvSpPr>
            <a:spLocks noGrp="1"/>
          </p:cNvSpPr>
          <p:nvPr>
            <p:ph type="dt" sz="half" idx="10"/>
          </p:nvPr>
        </p:nvSpPr>
        <p:spPr/>
        <p:txBody>
          <a:bodyPr/>
          <a:lstStyle/>
          <a:p>
            <a:fld id="{AAAFDAC1-E73E-4D41-B9D9-D9AB5226AECC}" type="datetimeFigureOut">
              <a:rPr lang="en-IN" smtClean="0"/>
              <a:t>01-08-2020</a:t>
            </a:fld>
            <a:endParaRPr lang="en-IN"/>
          </a:p>
        </p:txBody>
      </p:sp>
      <p:sp>
        <p:nvSpPr>
          <p:cNvPr id="5" name="Footer Placeholder 4">
            <a:extLst>
              <a:ext uri="{FF2B5EF4-FFF2-40B4-BE49-F238E27FC236}">
                <a16:creationId xmlns:a16="http://schemas.microsoft.com/office/drawing/2014/main" id="{ECBA5E06-931F-40D3-B2A1-B7633708B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5CD41-9A4D-420C-B36E-764A0502D9E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3727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13CA-BD8E-4B17-90EB-39F02FAB5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DDB38F-C1F3-45C8-A595-5B9252153F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FA9191-D90F-4B4D-81A3-BFEC26C1F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984496-44FD-4EAC-9D74-9DC85FF1F419}"/>
              </a:ext>
            </a:extLst>
          </p:cNvPr>
          <p:cNvSpPr>
            <a:spLocks noGrp="1"/>
          </p:cNvSpPr>
          <p:nvPr>
            <p:ph type="dt" sz="half" idx="10"/>
          </p:nvPr>
        </p:nvSpPr>
        <p:spPr/>
        <p:txBody>
          <a:bodyPr/>
          <a:lstStyle/>
          <a:p>
            <a:fld id="{AAAFDAC1-E73E-4D41-B9D9-D9AB5226AECC}" type="datetimeFigureOut">
              <a:rPr lang="en-IN" smtClean="0"/>
              <a:t>01-08-2020</a:t>
            </a:fld>
            <a:endParaRPr lang="en-IN"/>
          </a:p>
        </p:txBody>
      </p:sp>
      <p:sp>
        <p:nvSpPr>
          <p:cNvPr id="6" name="Footer Placeholder 5">
            <a:extLst>
              <a:ext uri="{FF2B5EF4-FFF2-40B4-BE49-F238E27FC236}">
                <a16:creationId xmlns:a16="http://schemas.microsoft.com/office/drawing/2014/main" id="{602EEC51-E70E-43D4-8C70-0D4755427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16008-DFFD-42B7-9E48-0C74419CF39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9405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FFA6-4F27-42A7-A68B-E368F61724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F4F139-649D-4D55-AC6E-C20F2C9AF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6423A-8D81-4795-B7D8-872AB4D88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00BAAC-3658-4BA9-A4E9-56A7A6BC6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61876-0FAF-4974-95B9-1B4ED37582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F5DC37-C001-4D88-B260-AC572E4A3D79}"/>
              </a:ext>
            </a:extLst>
          </p:cNvPr>
          <p:cNvSpPr>
            <a:spLocks noGrp="1"/>
          </p:cNvSpPr>
          <p:nvPr>
            <p:ph type="dt" sz="half" idx="10"/>
          </p:nvPr>
        </p:nvSpPr>
        <p:spPr/>
        <p:txBody>
          <a:bodyPr/>
          <a:lstStyle/>
          <a:p>
            <a:fld id="{AAAFDAC1-E73E-4D41-B9D9-D9AB5226AECC}" type="datetimeFigureOut">
              <a:rPr lang="en-IN" smtClean="0"/>
              <a:t>01-08-2020</a:t>
            </a:fld>
            <a:endParaRPr lang="en-IN"/>
          </a:p>
        </p:txBody>
      </p:sp>
      <p:sp>
        <p:nvSpPr>
          <p:cNvPr id="8" name="Footer Placeholder 7">
            <a:extLst>
              <a:ext uri="{FF2B5EF4-FFF2-40B4-BE49-F238E27FC236}">
                <a16:creationId xmlns:a16="http://schemas.microsoft.com/office/drawing/2014/main" id="{B5C96B7B-9DB1-4C5C-A122-3E87357194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9450F1-2077-468C-928F-467F1C4B0298}"/>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64320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F777-0A8C-49B9-B00E-85B0B7518B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787D47-B970-4C7D-B523-C831DE7B0605}"/>
              </a:ext>
            </a:extLst>
          </p:cNvPr>
          <p:cNvSpPr>
            <a:spLocks noGrp="1"/>
          </p:cNvSpPr>
          <p:nvPr>
            <p:ph type="dt" sz="half" idx="10"/>
          </p:nvPr>
        </p:nvSpPr>
        <p:spPr/>
        <p:txBody>
          <a:bodyPr/>
          <a:lstStyle/>
          <a:p>
            <a:fld id="{AAAFDAC1-E73E-4D41-B9D9-D9AB5226AECC}" type="datetimeFigureOut">
              <a:rPr lang="en-IN" smtClean="0"/>
              <a:t>01-08-2020</a:t>
            </a:fld>
            <a:endParaRPr lang="en-IN"/>
          </a:p>
        </p:txBody>
      </p:sp>
      <p:sp>
        <p:nvSpPr>
          <p:cNvPr id="4" name="Footer Placeholder 3">
            <a:extLst>
              <a:ext uri="{FF2B5EF4-FFF2-40B4-BE49-F238E27FC236}">
                <a16:creationId xmlns:a16="http://schemas.microsoft.com/office/drawing/2014/main" id="{65988A02-54A2-4FE7-A1F5-69F038FB6A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4E259-C64C-4E6B-B51E-4F371A82F27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01098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8825A-6A73-4F59-AFBC-523CC985B945}"/>
              </a:ext>
            </a:extLst>
          </p:cNvPr>
          <p:cNvSpPr>
            <a:spLocks noGrp="1"/>
          </p:cNvSpPr>
          <p:nvPr>
            <p:ph type="dt" sz="half" idx="10"/>
          </p:nvPr>
        </p:nvSpPr>
        <p:spPr/>
        <p:txBody>
          <a:bodyPr/>
          <a:lstStyle/>
          <a:p>
            <a:fld id="{AAAFDAC1-E73E-4D41-B9D9-D9AB5226AECC}" type="datetimeFigureOut">
              <a:rPr lang="en-IN" smtClean="0"/>
              <a:t>01-08-2020</a:t>
            </a:fld>
            <a:endParaRPr lang="en-IN"/>
          </a:p>
        </p:txBody>
      </p:sp>
      <p:sp>
        <p:nvSpPr>
          <p:cNvPr id="3" name="Footer Placeholder 2">
            <a:extLst>
              <a:ext uri="{FF2B5EF4-FFF2-40B4-BE49-F238E27FC236}">
                <a16:creationId xmlns:a16="http://schemas.microsoft.com/office/drawing/2014/main" id="{F0017D7D-F8A0-4AA6-A00D-DF4A221E95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0FB229-DED6-4805-859B-C7E37ED90E75}"/>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4100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559A-BCE3-4393-AC4F-959DF83CA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73534-0C2D-4A16-857A-F2E6AFB35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9DFE63-AC5D-4BA8-9C66-78305EEE7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F88A7-516F-4CC6-AC63-FFE3342FFB7D}"/>
              </a:ext>
            </a:extLst>
          </p:cNvPr>
          <p:cNvSpPr>
            <a:spLocks noGrp="1"/>
          </p:cNvSpPr>
          <p:nvPr>
            <p:ph type="dt" sz="half" idx="10"/>
          </p:nvPr>
        </p:nvSpPr>
        <p:spPr/>
        <p:txBody>
          <a:bodyPr/>
          <a:lstStyle/>
          <a:p>
            <a:fld id="{AAAFDAC1-E73E-4D41-B9D9-D9AB5226AECC}" type="datetimeFigureOut">
              <a:rPr lang="en-IN" smtClean="0"/>
              <a:t>01-08-2020</a:t>
            </a:fld>
            <a:endParaRPr lang="en-IN"/>
          </a:p>
        </p:txBody>
      </p:sp>
      <p:sp>
        <p:nvSpPr>
          <p:cNvPr id="6" name="Footer Placeholder 5">
            <a:extLst>
              <a:ext uri="{FF2B5EF4-FFF2-40B4-BE49-F238E27FC236}">
                <a16:creationId xmlns:a16="http://schemas.microsoft.com/office/drawing/2014/main" id="{B1D4E72E-9D2D-4219-BC69-95A7425AE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9EA2D-57D8-4927-BFCA-5C0486E1905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82513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AC55-95A3-4F2E-82CD-1465AEA7A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BA952-BF95-4434-B31B-F97D2B59E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E41DB1-749F-445B-8610-0AB71EA22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BA59D-9052-42C8-A24F-8167070B561B}"/>
              </a:ext>
            </a:extLst>
          </p:cNvPr>
          <p:cNvSpPr>
            <a:spLocks noGrp="1"/>
          </p:cNvSpPr>
          <p:nvPr>
            <p:ph type="dt" sz="half" idx="10"/>
          </p:nvPr>
        </p:nvSpPr>
        <p:spPr/>
        <p:txBody>
          <a:bodyPr/>
          <a:lstStyle/>
          <a:p>
            <a:fld id="{AAAFDAC1-E73E-4D41-B9D9-D9AB5226AECC}" type="datetimeFigureOut">
              <a:rPr lang="en-IN" smtClean="0"/>
              <a:t>01-08-2020</a:t>
            </a:fld>
            <a:endParaRPr lang="en-IN"/>
          </a:p>
        </p:txBody>
      </p:sp>
      <p:sp>
        <p:nvSpPr>
          <p:cNvPr id="6" name="Footer Placeholder 5">
            <a:extLst>
              <a:ext uri="{FF2B5EF4-FFF2-40B4-BE49-F238E27FC236}">
                <a16:creationId xmlns:a16="http://schemas.microsoft.com/office/drawing/2014/main" id="{0B3A8D49-3EEA-4136-9392-E4975C1FA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FA8FA-2360-4256-A57D-20C05BC1A3CC}"/>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96289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E0D5E-95DB-42D1-8347-19585A2F9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F25771-0388-4425-BBF1-28218D1FF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3EDFE-7B02-43D5-8ACD-A824FF140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FDAC1-E73E-4D41-B9D9-D9AB5226AECC}" type="datetimeFigureOut">
              <a:rPr lang="en-IN" smtClean="0"/>
              <a:t>01-08-2020</a:t>
            </a:fld>
            <a:endParaRPr lang="en-IN"/>
          </a:p>
        </p:txBody>
      </p:sp>
      <p:sp>
        <p:nvSpPr>
          <p:cNvPr id="5" name="Footer Placeholder 4">
            <a:extLst>
              <a:ext uri="{FF2B5EF4-FFF2-40B4-BE49-F238E27FC236}">
                <a16:creationId xmlns:a16="http://schemas.microsoft.com/office/drawing/2014/main" id="{5FEE3CFE-5752-45E0-B564-7116D9AC1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9F177B-8134-41AB-B2F9-17DBF9FB9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F63FB-5233-4811-A918-B572E3A55817}" type="slidenum">
              <a:rPr lang="en-IN" smtClean="0"/>
              <a:t>‹#›</a:t>
            </a:fld>
            <a:endParaRPr lang="en-IN"/>
          </a:p>
        </p:txBody>
      </p:sp>
    </p:spTree>
    <p:extLst>
      <p:ext uri="{BB962C8B-B14F-4D97-AF65-F5344CB8AC3E}">
        <p14:creationId xmlns:p14="http://schemas.microsoft.com/office/powerpoint/2010/main" val="23763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linkedin.com/in/viswanatha-swamy-b57326128/" TargetMode="External"/><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hyperlink" Target="https://twitter.com/vishipayyallo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rpc.io/docs/guides/concepts/" TargetMode="External"/><Relationship Id="rId7" Type="http://schemas.openxmlformats.org/officeDocument/2006/relationships/image" Target="../media/image3.png"/><Relationship Id="rId2" Type="http://schemas.openxmlformats.org/officeDocument/2006/relationships/hyperlink" Target="https://grpc.io/docs/guides/"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rpc.io/about/#officially-supported-languages-and-platforms" TargetMode="External"/><Relationship Id="rId4" Type="http://schemas.openxmlformats.org/officeDocument/2006/relationships/hyperlink" Target="https://developers.google.com/web/fundamentals/performance/http2"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Session 8 of 12</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01-Aug-2020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3" name="TextBox 12">
            <a:extLst>
              <a:ext uri="{FF2B5EF4-FFF2-40B4-BE49-F238E27FC236}">
                <a16:creationId xmlns:a16="http://schemas.microsoft.com/office/drawing/2014/main" id="{E6D3FFE0-09D7-4D0A-944C-07093B48DCE2}"/>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2" name="Picture 2" descr="No alternative text description for this image">
            <a:extLst>
              <a:ext uri="{FF2B5EF4-FFF2-40B4-BE49-F238E27FC236}">
                <a16:creationId xmlns:a16="http://schemas.microsoft.com/office/drawing/2014/main" id="{93BBDB2D-592E-42E0-AAF8-270DDA4F3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24" y="549672"/>
            <a:ext cx="12040610" cy="486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11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Windows Forms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01-Aug-2020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5" name="Picture 4">
            <a:extLst>
              <a:ext uri="{FF2B5EF4-FFF2-40B4-BE49-F238E27FC236}">
                <a16:creationId xmlns:a16="http://schemas.microsoft.com/office/drawing/2014/main" id="{A7F5CE1B-E52C-4DD2-8DE8-96FFBF4A5DA9}"/>
              </a:ext>
            </a:extLst>
          </p:cNvPr>
          <p:cNvPicPr>
            <a:picLocks noChangeAspect="1"/>
          </p:cNvPicPr>
          <p:nvPr/>
        </p:nvPicPr>
        <p:blipFill>
          <a:blip r:embed="rId2"/>
          <a:stretch>
            <a:fillRect/>
          </a:stretch>
        </p:blipFill>
        <p:spPr>
          <a:xfrm>
            <a:off x="267247" y="804816"/>
            <a:ext cx="3981450" cy="3028950"/>
          </a:xfrm>
          <a:prstGeom prst="rect">
            <a:avLst/>
          </a:prstGeom>
          <a:ln>
            <a:solidFill>
              <a:schemeClr val="accent1"/>
            </a:solidFill>
          </a:ln>
        </p:spPr>
      </p:pic>
      <p:pic>
        <p:nvPicPr>
          <p:cNvPr id="6" name="Picture 5">
            <a:extLst>
              <a:ext uri="{FF2B5EF4-FFF2-40B4-BE49-F238E27FC236}">
                <a16:creationId xmlns:a16="http://schemas.microsoft.com/office/drawing/2014/main" id="{5A64AB9D-E5ED-42A4-8B10-E37A276F71C8}"/>
              </a:ext>
            </a:extLst>
          </p:cNvPr>
          <p:cNvPicPr>
            <a:picLocks noChangeAspect="1"/>
          </p:cNvPicPr>
          <p:nvPr/>
        </p:nvPicPr>
        <p:blipFill>
          <a:blip r:embed="rId3"/>
          <a:stretch>
            <a:fillRect/>
          </a:stretch>
        </p:blipFill>
        <p:spPr>
          <a:xfrm>
            <a:off x="4506388" y="804816"/>
            <a:ext cx="3581169" cy="3028950"/>
          </a:xfrm>
          <a:prstGeom prst="rect">
            <a:avLst/>
          </a:prstGeom>
          <a:ln>
            <a:solidFill>
              <a:schemeClr val="accent1"/>
            </a:solidFill>
          </a:ln>
        </p:spPr>
      </p:pic>
    </p:spTree>
    <p:extLst>
      <p:ext uri="{BB962C8B-B14F-4D97-AF65-F5344CB8AC3E}">
        <p14:creationId xmlns:p14="http://schemas.microsoft.com/office/powerpoint/2010/main" val="2798458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Windows Forms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01-Aug-2020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1" name="Rectangle 10">
            <a:extLst>
              <a:ext uri="{FF2B5EF4-FFF2-40B4-BE49-F238E27FC236}">
                <a16:creationId xmlns:a16="http://schemas.microsoft.com/office/drawing/2014/main" id="{F60D9B38-5067-4841-9B4A-CE7786A2CB4A}"/>
              </a:ext>
            </a:extLst>
          </p:cNvPr>
          <p:cNvSpPr/>
          <p:nvPr/>
        </p:nvSpPr>
        <p:spPr>
          <a:xfrm>
            <a:off x="619873" y="588106"/>
            <a:ext cx="10916771"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Windows Forms as gRPC Client</a:t>
            </a:r>
          </a:p>
        </p:txBody>
      </p:sp>
    </p:spTree>
    <p:extLst>
      <p:ext uri="{BB962C8B-B14F-4D97-AF65-F5344CB8AC3E}">
        <p14:creationId xmlns:p14="http://schemas.microsoft.com/office/powerpoint/2010/main" val="2276439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Worker Process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01-Aug-2020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2" name="Picture 1">
            <a:extLst>
              <a:ext uri="{FF2B5EF4-FFF2-40B4-BE49-F238E27FC236}">
                <a16:creationId xmlns:a16="http://schemas.microsoft.com/office/drawing/2014/main" id="{3D42A7A9-A237-4723-A0EB-A2A3289F855B}"/>
              </a:ext>
            </a:extLst>
          </p:cNvPr>
          <p:cNvPicPr>
            <a:picLocks noChangeAspect="1"/>
          </p:cNvPicPr>
          <p:nvPr/>
        </p:nvPicPr>
        <p:blipFill>
          <a:blip r:embed="rId2"/>
          <a:stretch>
            <a:fillRect/>
          </a:stretch>
        </p:blipFill>
        <p:spPr>
          <a:xfrm>
            <a:off x="234373" y="723178"/>
            <a:ext cx="2819400" cy="3324225"/>
          </a:xfrm>
          <a:prstGeom prst="rect">
            <a:avLst/>
          </a:prstGeom>
          <a:ln>
            <a:solidFill>
              <a:schemeClr val="accent1"/>
            </a:solidFill>
          </a:ln>
        </p:spPr>
      </p:pic>
      <p:pic>
        <p:nvPicPr>
          <p:cNvPr id="3" name="Picture 2">
            <a:extLst>
              <a:ext uri="{FF2B5EF4-FFF2-40B4-BE49-F238E27FC236}">
                <a16:creationId xmlns:a16="http://schemas.microsoft.com/office/drawing/2014/main" id="{44BD4561-A68A-4052-85BC-36C0996073E5}"/>
              </a:ext>
            </a:extLst>
          </p:cNvPr>
          <p:cNvPicPr>
            <a:picLocks noChangeAspect="1"/>
          </p:cNvPicPr>
          <p:nvPr/>
        </p:nvPicPr>
        <p:blipFill>
          <a:blip r:embed="rId3"/>
          <a:stretch>
            <a:fillRect/>
          </a:stretch>
        </p:blipFill>
        <p:spPr>
          <a:xfrm>
            <a:off x="3239702" y="723178"/>
            <a:ext cx="3067050" cy="3324224"/>
          </a:xfrm>
          <a:prstGeom prst="rect">
            <a:avLst/>
          </a:prstGeom>
          <a:ln>
            <a:solidFill>
              <a:schemeClr val="accent1"/>
            </a:solidFill>
          </a:ln>
        </p:spPr>
      </p:pic>
    </p:spTree>
    <p:extLst>
      <p:ext uri="{BB962C8B-B14F-4D97-AF65-F5344CB8AC3E}">
        <p14:creationId xmlns:p14="http://schemas.microsoft.com/office/powerpoint/2010/main" val="1091547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Worker Process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01-Aug-2020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1" name="Rectangle 10">
            <a:extLst>
              <a:ext uri="{FF2B5EF4-FFF2-40B4-BE49-F238E27FC236}">
                <a16:creationId xmlns:a16="http://schemas.microsoft.com/office/drawing/2014/main" id="{F60D9B38-5067-4841-9B4A-CE7786A2CB4A}"/>
              </a:ext>
            </a:extLst>
          </p:cNvPr>
          <p:cNvSpPr/>
          <p:nvPr/>
        </p:nvSpPr>
        <p:spPr>
          <a:xfrm>
            <a:off x="1365270" y="588106"/>
            <a:ext cx="9425977"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.NET Core Worker Process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as gRPC Client</a:t>
            </a:r>
          </a:p>
        </p:txBody>
      </p:sp>
    </p:spTree>
    <p:extLst>
      <p:ext uri="{BB962C8B-B14F-4D97-AF65-F5344CB8AC3E}">
        <p14:creationId xmlns:p14="http://schemas.microsoft.com/office/powerpoint/2010/main" val="182829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Web API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01-Aug-2020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5" name="Picture 4">
            <a:extLst>
              <a:ext uri="{FF2B5EF4-FFF2-40B4-BE49-F238E27FC236}">
                <a16:creationId xmlns:a16="http://schemas.microsoft.com/office/drawing/2014/main" id="{088B312C-0162-4AC3-8AFB-6C767D46294C}"/>
              </a:ext>
            </a:extLst>
          </p:cNvPr>
          <p:cNvPicPr>
            <a:picLocks noChangeAspect="1"/>
          </p:cNvPicPr>
          <p:nvPr/>
        </p:nvPicPr>
        <p:blipFill>
          <a:blip r:embed="rId2"/>
          <a:stretch>
            <a:fillRect/>
          </a:stretch>
        </p:blipFill>
        <p:spPr>
          <a:xfrm>
            <a:off x="133897" y="674933"/>
            <a:ext cx="3143250" cy="3781425"/>
          </a:xfrm>
          <a:prstGeom prst="rect">
            <a:avLst/>
          </a:prstGeom>
          <a:ln>
            <a:solidFill>
              <a:schemeClr val="accent1"/>
            </a:solidFill>
          </a:ln>
        </p:spPr>
      </p:pic>
      <p:pic>
        <p:nvPicPr>
          <p:cNvPr id="6" name="Picture 5">
            <a:extLst>
              <a:ext uri="{FF2B5EF4-FFF2-40B4-BE49-F238E27FC236}">
                <a16:creationId xmlns:a16="http://schemas.microsoft.com/office/drawing/2014/main" id="{286BB0B2-DC37-4D93-9A97-4810B2F11C4C}"/>
              </a:ext>
            </a:extLst>
          </p:cNvPr>
          <p:cNvPicPr>
            <a:picLocks noChangeAspect="1"/>
          </p:cNvPicPr>
          <p:nvPr/>
        </p:nvPicPr>
        <p:blipFill>
          <a:blip r:embed="rId3"/>
          <a:stretch>
            <a:fillRect/>
          </a:stretch>
        </p:blipFill>
        <p:spPr>
          <a:xfrm>
            <a:off x="3589723" y="674933"/>
            <a:ext cx="7658100" cy="3781425"/>
          </a:xfrm>
          <a:prstGeom prst="rect">
            <a:avLst/>
          </a:prstGeom>
          <a:ln>
            <a:solidFill>
              <a:schemeClr val="accent1"/>
            </a:solidFill>
          </a:ln>
        </p:spPr>
      </p:pic>
    </p:spTree>
    <p:extLst>
      <p:ext uri="{BB962C8B-B14F-4D97-AF65-F5344CB8AC3E}">
        <p14:creationId xmlns:p14="http://schemas.microsoft.com/office/powerpoint/2010/main" val="2212695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Web API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01-Aug-2020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15</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1" name="Rectangle 10">
            <a:extLst>
              <a:ext uri="{FF2B5EF4-FFF2-40B4-BE49-F238E27FC236}">
                <a16:creationId xmlns:a16="http://schemas.microsoft.com/office/drawing/2014/main" id="{F60D9B38-5067-4841-9B4A-CE7786A2CB4A}"/>
              </a:ext>
            </a:extLst>
          </p:cNvPr>
          <p:cNvSpPr/>
          <p:nvPr/>
        </p:nvSpPr>
        <p:spPr>
          <a:xfrm>
            <a:off x="2582750" y="588106"/>
            <a:ext cx="6991016"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.NET Core Web API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as gRPC Client</a:t>
            </a:r>
          </a:p>
        </p:txBody>
      </p:sp>
    </p:spTree>
    <p:extLst>
      <p:ext uri="{BB962C8B-B14F-4D97-AF65-F5344CB8AC3E}">
        <p14:creationId xmlns:p14="http://schemas.microsoft.com/office/powerpoint/2010/main" val="1007071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panose="020B0604030504040204" pitchFamily="34" charset="0"/>
                <a:ea typeface="Verdana" panose="020B0604030504040204" pitchFamily="34" charset="0"/>
              </a:rPr>
              <a:t>What is next?</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01-Aug-2020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10" name="Picture 9">
            <a:extLst>
              <a:ext uri="{FF2B5EF4-FFF2-40B4-BE49-F238E27FC236}">
                <a16:creationId xmlns:a16="http://schemas.microsoft.com/office/drawing/2014/main" id="{813E3CE3-3591-4345-90F1-32ACB01A7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7" y="633074"/>
            <a:ext cx="2121352" cy="1117894"/>
          </a:xfrm>
          <a:prstGeom prst="rect">
            <a:avLst/>
          </a:prstGeom>
        </p:spPr>
      </p:pic>
      <p:sp>
        <p:nvSpPr>
          <p:cNvPr id="13" name="TextBox 12">
            <a:extLst>
              <a:ext uri="{FF2B5EF4-FFF2-40B4-BE49-F238E27FC236}">
                <a16:creationId xmlns:a16="http://schemas.microsoft.com/office/drawing/2014/main" id="{C93F71B2-BF87-46E1-B2C0-A074AD4881C2}"/>
              </a:ext>
            </a:extLst>
          </p:cNvPr>
          <p:cNvSpPr txBox="1"/>
          <p:nvPr/>
        </p:nvSpPr>
        <p:spPr>
          <a:xfrm>
            <a:off x="80629" y="1898354"/>
            <a:ext cx="12037390" cy="2953950"/>
          </a:xfrm>
          <a:prstGeom prst="rect">
            <a:avLst/>
          </a:prstGeom>
          <a:noFill/>
        </p:spPr>
        <p:txBody>
          <a:bodyPr wrap="square" rtlCol="0">
            <a:spAutoFit/>
          </a:bodyPr>
          <a:lstStyle/>
          <a:p>
            <a:pPr>
              <a:lnSpc>
                <a:spcPct val="200000"/>
              </a:lnSpc>
            </a:pPr>
            <a:r>
              <a:rPr lang="en-US" sz="2000" dirty="0">
                <a:solidFill>
                  <a:srgbClr val="002060"/>
                </a:solidFill>
                <a:latin typeface="Verdana" panose="020B0604030504040204" pitchFamily="34" charset="0"/>
                <a:ea typeface="Verdana" panose="020B0604030504040204" pitchFamily="34" charset="0"/>
              </a:rPr>
              <a:t>What we will discuss in next session (</a:t>
            </a:r>
            <a:r>
              <a:rPr lang="en-US" sz="2000" b="1" dirty="0">
                <a:solidFill>
                  <a:srgbClr val="0070C0"/>
                </a:solidFill>
                <a:latin typeface="Verdana" panose="020B0604030504040204" pitchFamily="34" charset="0"/>
                <a:ea typeface="Verdana" panose="020B0604030504040204" pitchFamily="34" charset="0"/>
              </a:rPr>
              <a:t>27-Jun-2020</a:t>
            </a:r>
            <a:r>
              <a:rPr lang="en-US" sz="2000" dirty="0">
                <a:solidFill>
                  <a:srgbClr val="002060"/>
                </a:solidFill>
                <a:latin typeface="Verdana" panose="020B0604030504040204" pitchFamily="34" charset="0"/>
                <a:ea typeface="Verdana" panose="020B0604030504040204" pitchFamily="34" charset="0"/>
              </a:rPr>
              <a:t>) ….</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Service to Service Communication using REST and gRPC, Hosting it in Azure</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Using Azure Redis Cache, and SQL Azure.</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Hosting the gRPC Service on Ubuntu VM in Azure US Region.</a:t>
            </a:r>
          </a:p>
          <a:p>
            <a:pPr marL="628650" lvl="1" indent="-171450">
              <a:lnSpc>
                <a:spcPct val="150000"/>
              </a:lnSpc>
              <a:buFont typeface="Wingdings" panose="05000000000000000000" pitchFamily="2" charset="2"/>
              <a:buChar char="Ø"/>
            </a:pPr>
            <a:r>
              <a:rPr lang="en-US" sz="2000">
                <a:solidFill>
                  <a:srgbClr val="002060"/>
                </a:solidFill>
                <a:latin typeface="Verdana" panose="020B0604030504040204" pitchFamily="34" charset="0"/>
                <a:ea typeface="Verdana" panose="020B0604030504040204" pitchFamily="34" charset="0"/>
              </a:rPr>
              <a:t> </a:t>
            </a:r>
            <a:r>
              <a:rPr lang="en-US" sz="2000" dirty="0">
                <a:solidFill>
                  <a:srgbClr val="002060"/>
                </a:solidFill>
                <a:latin typeface="Verdana" panose="020B0604030504040204" pitchFamily="34" charset="0"/>
                <a:ea typeface="Verdana" panose="020B0604030504040204" pitchFamily="34" charset="0"/>
              </a:rPr>
              <a:t>Hosting the gRPC Client on Windows VM in Azure India Region.</a:t>
            </a:r>
          </a:p>
          <a:p>
            <a:pPr marL="628650" lvl="1" indent="-171450">
              <a:lnSpc>
                <a:spcPct val="150000"/>
              </a:lnSpc>
              <a:buFont typeface="Wingdings" panose="05000000000000000000" pitchFamily="2" charset="2"/>
              <a:buChar char="Ø"/>
            </a:pPr>
            <a:r>
              <a:rPr lang="en-US" sz="2000">
                <a:solidFill>
                  <a:srgbClr val="002060"/>
                </a:solidFill>
                <a:latin typeface="Verdana" panose="020B0604030504040204" pitchFamily="34" charset="0"/>
                <a:ea typeface="Verdana" panose="020B0604030504040204" pitchFamily="34" charset="0"/>
              </a:rPr>
              <a:t> </a:t>
            </a:r>
            <a:r>
              <a:rPr lang="en-US" sz="2000" dirty="0">
                <a:solidFill>
                  <a:srgbClr val="002060"/>
                </a:solidFill>
                <a:latin typeface="Verdana" panose="020B0604030504040204" pitchFamily="34" charset="0"/>
                <a:ea typeface="Verdana" panose="020B0604030504040204" pitchFamily="34" charset="0"/>
              </a:rPr>
              <a:t>Service to Service communication between REST/gRPC Service and Client.</a:t>
            </a:r>
          </a:p>
        </p:txBody>
      </p:sp>
      <p:sp>
        <p:nvSpPr>
          <p:cNvPr id="5" name="Rectangle 4">
            <a:extLst>
              <a:ext uri="{FF2B5EF4-FFF2-40B4-BE49-F238E27FC236}">
                <a16:creationId xmlns:a16="http://schemas.microsoft.com/office/drawing/2014/main" id="{11B56C48-04D4-42D7-A892-61E969B93239}"/>
              </a:ext>
            </a:extLst>
          </p:cNvPr>
          <p:cNvSpPr/>
          <p:nvPr/>
        </p:nvSpPr>
        <p:spPr>
          <a:xfrm>
            <a:off x="2794573" y="829156"/>
            <a:ext cx="660950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latin typeface="Verdana" panose="020B0604030504040204" pitchFamily="34" charset="0"/>
                <a:ea typeface="Verdana" panose="020B0604030504040204" pitchFamily="34" charset="0"/>
              </a:rPr>
              <a:t>What is next ???</a:t>
            </a:r>
            <a:endParaRPr lang="en-IN" sz="5400" b="1" cap="none" spc="0" dirty="0">
              <a:ln/>
              <a:solidFill>
                <a:schemeClr val="accent4"/>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99439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01-Aug-2020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1" name="Rectangle 10">
            <a:extLst>
              <a:ext uri="{FF2B5EF4-FFF2-40B4-BE49-F238E27FC236}">
                <a16:creationId xmlns:a16="http://schemas.microsoft.com/office/drawing/2014/main" id="{D55098C6-1198-4DAB-B484-23DB1A599453}"/>
              </a:ext>
            </a:extLst>
          </p:cNvPr>
          <p:cNvSpPr/>
          <p:nvPr/>
        </p:nvSpPr>
        <p:spPr>
          <a:xfrm>
            <a:off x="2816470" y="1919767"/>
            <a:ext cx="6434775"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 &amp; A</a:t>
            </a:r>
          </a:p>
        </p:txBody>
      </p:sp>
      <p:pic>
        <p:nvPicPr>
          <p:cNvPr id="10" name="Picture 9">
            <a:extLst>
              <a:ext uri="{FF2B5EF4-FFF2-40B4-BE49-F238E27FC236}">
                <a16:creationId xmlns:a16="http://schemas.microsoft.com/office/drawing/2014/main" id="{813E3CE3-3591-4345-90F1-32ACB01A7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7" y="633074"/>
            <a:ext cx="2121352" cy="1117894"/>
          </a:xfrm>
          <a:prstGeom prst="rect">
            <a:avLst/>
          </a:prstGeom>
        </p:spPr>
      </p:pic>
    </p:spTree>
    <p:extLst>
      <p:ext uri="{BB962C8B-B14F-4D97-AF65-F5344CB8AC3E}">
        <p14:creationId xmlns:p14="http://schemas.microsoft.com/office/powerpoint/2010/main" val="2536284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01-Aug-2020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2" name="Rectangle 1">
            <a:extLst>
              <a:ext uri="{FF2B5EF4-FFF2-40B4-BE49-F238E27FC236}">
                <a16:creationId xmlns:a16="http://schemas.microsoft.com/office/drawing/2014/main" id="{EB5F28B2-B9BB-4801-B1DE-9A44957A910C}"/>
              </a:ext>
            </a:extLst>
          </p:cNvPr>
          <p:cNvSpPr/>
          <p:nvPr/>
        </p:nvSpPr>
        <p:spPr>
          <a:xfrm>
            <a:off x="523906" y="1724460"/>
            <a:ext cx="11108682"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pic>
        <p:nvPicPr>
          <p:cNvPr id="10" name="Picture 9">
            <a:extLst>
              <a:ext uri="{FF2B5EF4-FFF2-40B4-BE49-F238E27FC236}">
                <a16:creationId xmlns:a16="http://schemas.microsoft.com/office/drawing/2014/main" id="{09374AC2-E72B-4AA4-B79D-DCF624841B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7" y="633074"/>
            <a:ext cx="2121352" cy="1117894"/>
          </a:xfrm>
          <a:prstGeom prst="rect">
            <a:avLst/>
          </a:prstGeom>
        </p:spPr>
      </p:pic>
      <p:sp>
        <p:nvSpPr>
          <p:cNvPr id="11" name="TextBox 10">
            <a:extLst>
              <a:ext uri="{FF2B5EF4-FFF2-40B4-BE49-F238E27FC236}">
                <a16:creationId xmlns:a16="http://schemas.microsoft.com/office/drawing/2014/main" id="{318C71F3-B9B8-4A6F-B98F-C3AFA20E71E5}"/>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4">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4">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3723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Information</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01-Aug-2020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3723392"/>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Today is session 8.</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All the sessions will be hands on.</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Sessions will be weekly.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Will have parking lots for queries and other topics.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Some of the concepts we will introduced and revisited in next sessions.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There are multiple ways to do, we will use one of the way.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 focus was more on concepts and demos are kept simple. </a:t>
            </a:r>
          </a:p>
          <a:p>
            <a:pPr marL="628650" lvl="1" indent="-171450">
              <a:lnSpc>
                <a:spcPct val="150000"/>
              </a:lnSpc>
              <a:buFont typeface="Wingdings" panose="05000000000000000000" pitchFamily="2" charset="2"/>
              <a:buChar char="Ø"/>
            </a:pPr>
            <a:r>
              <a:rPr lang="en-US" sz="2000" dirty="0">
                <a:solidFill>
                  <a:srgbClr val="00B0F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I am still a learner. What!!! … wait … Yes, I am still a learner.</a:t>
            </a:r>
          </a:p>
        </p:txBody>
      </p:sp>
    </p:spTree>
    <p:extLst>
      <p:ext uri="{BB962C8B-B14F-4D97-AF65-F5344CB8AC3E}">
        <p14:creationId xmlns:p14="http://schemas.microsoft.com/office/powerpoint/2010/main" val="787546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What is gRPC ?</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01-Aug-2020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3</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326715"/>
          </a:xfrm>
          <a:prstGeom prst="rect">
            <a:avLst/>
          </a:prstGeom>
          <a:noFill/>
        </p:spPr>
        <p:txBody>
          <a:bodyPr wrap="square" rtlCol="0">
            <a:spAutoFit/>
          </a:bodyPr>
          <a:lstStyle/>
          <a:p>
            <a:pPr>
              <a:lnSpc>
                <a:spcPct val="200000"/>
              </a:lnSpc>
            </a:pPr>
            <a:r>
              <a:rPr lang="en-US" sz="1200" dirty="0">
                <a:solidFill>
                  <a:srgbClr val="002060"/>
                </a:solidFill>
                <a:latin typeface="Verdana" panose="020B0604030504040204" pitchFamily="34" charset="0"/>
                <a:ea typeface="Verdana" panose="020B0604030504040204" pitchFamily="34" charset="0"/>
              </a:rPr>
              <a:t>                         is a modern open source high performance RPC framework that can run in any environment. It can efficiently connect services in and across data centers with pluggable support for load balancing, tracing, health checking and authentication. It is also applicable in last mile of distributed computing to connect devices, mobile applications and browsers to backend services.</a:t>
            </a: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rPr>
              <a:t>https://docs.microsoft.com/en-us/aspnet/core/tutorials/grpc/grpc-start?view=aspnetcore-3.1&amp;tabs=visual-studio</a:t>
            </a:r>
            <a:endPar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endParaRP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https://grpc.io/docs/guides/</a:t>
            </a:r>
            <a:r>
              <a:rPr lang="en-IN" sz="1200" dirty="0">
                <a:solidFill>
                  <a:srgbClr val="0070C0"/>
                </a:solidFill>
                <a:latin typeface="Verdana" panose="020B0604030504040204" pitchFamily="34" charset="0"/>
                <a:ea typeface="Verdana" panose="020B0604030504040204" pitchFamily="34" charset="0"/>
              </a:rPr>
              <a:t> </a:t>
            </a: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hlinkClick r:id="rId3"/>
              </a:rPr>
              <a:t>https://grpc.io/docs/guides/concepts/</a:t>
            </a:r>
            <a:r>
              <a:rPr lang="en-IN" sz="1200" dirty="0">
                <a:solidFill>
                  <a:srgbClr val="002060"/>
                </a:solidFill>
                <a:latin typeface="Verdana" panose="020B0604030504040204" pitchFamily="34" charset="0"/>
                <a:ea typeface="Verdana" panose="020B0604030504040204" pitchFamily="34" charset="0"/>
              </a:rPr>
              <a:t> </a:t>
            </a:r>
            <a:endParaRPr lang="en-US" sz="1200" dirty="0">
              <a:solidFill>
                <a:srgbClr val="0070C0"/>
              </a:solidFill>
              <a:latin typeface="Verdana" panose="020B0604030504040204" pitchFamily="34" charset="0"/>
              <a:ea typeface="Verdana" panose="020B0604030504040204" pitchFamily="34" charset="0"/>
            </a:endParaRP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Motivation:</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High Performance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IDL / Contract Based</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Streaming (Unary, Client, Server, Bi-directional)</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Security (</a:t>
            </a:r>
            <a:r>
              <a:rPr lang="en-US" sz="1200" dirty="0">
                <a:solidFill>
                  <a:srgbClr val="002060"/>
                </a:solidFill>
                <a:latin typeface="Verdana" panose="020B0604030504040204" pitchFamily="34" charset="0"/>
                <a:ea typeface="Verdana" panose="020B0604030504040204" pitchFamily="34" charset="0"/>
                <a:hlinkClick r:id="rId4"/>
              </a:rPr>
              <a:t>https://developers.google.com/web/fundamentals/performance/http2</a:t>
            </a:r>
            <a:r>
              <a:rPr lang="en-US" sz="1200"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Available across ecosystems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Supported Languages:</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URL: </a:t>
            </a:r>
            <a:r>
              <a:rPr lang="en-US" sz="1200" dirty="0">
                <a:solidFill>
                  <a:srgbClr val="002060"/>
                </a:solidFill>
                <a:latin typeface="Verdana" panose="020B0604030504040204" pitchFamily="34" charset="0"/>
                <a:ea typeface="Verdana" panose="020B0604030504040204" pitchFamily="34" charset="0"/>
                <a:hlinkClick r:id="rId5"/>
              </a:rPr>
              <a:t>https://grpc.io/about/#officially-supported-languages-and-platforms</a:t>
            </a:r>
            <a:r>
              <a:rPr lang="en-US" sz="1200" dirty="0">
                <a:solidFill>
                  <a:srgbClr val="002060"/>
                </a:solidFill>
                <a:latin typeface="Verdana" panose="020B0604030504040204" pitchFamily="34" charset="0"/>
                <a:ea typeface="Verdana" panose="020B0604030504040204" pitchFamily="34" charset="0"/>
              </a:rPr>
              <a:t> </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endParaRPr lang="en-IN" sz="1200" dirty="0"/>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3" name="Picture 2" descr="A close up of a sign&#10;&#10;Description automatically generated">
            <a:extLst>
              <a:ext uri="{FF2B5EF4-FFF2-40B4-BE49-F238E27FC236}">
                <a16:creationId xmlns:a16="http://schemas.microsoft.com/office/drawing/2014/main" id="{148E7246-D23E-4D54-A793-244783EA9A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897" y="206806"/>
            <a:ext cx="1313168" cy="1331498"/>
          </a:xfrm>
          <a:prstGeom prst="rect">
            <a:avLst/>
          </a:prstGeom>
        </p:spPr>
      </p:pic>
      <p:pic>
        <p:nvPicPr>
          <p:cNvPr id="5" name="Picture 4">
            <a:extLst>
              <a:ext uri="{FF2B5EF4-FFF2-40B4-BE49-F238E27FC236}">
                <a16:creationId xmlns:a16="http://schemas.microsoft.com/office/drawing/2014/main" id="{689D610E-90AC-43F9-8626-5AAFFE659662}"/>
              </a:ext>
            </a:extLst>
          </p:cNvPr>
          <p:cNvPicPr>
            <a:picLocks noChangeAspect="1"/>
          </p:cNvPicPr>
          <p:nvPr/>
        </p:nvPicPr>
        <p:blipFill>
          <a:blip r:embed="rId7"/>
          <a:stretch>
            <a:fillRect/>
          </a:stretch>
        </p:blipFill>
        <p:spPr>
          <a:xfrm>
            <a:off x="7306322" y="2645546"/>
            <a:ext cx="4656379" cy="3610240"/>
          </a:xfrm>
          <a:prstGeom prst="rect">
            <a:avLst/>
          </a:prstGeom>
          <a:ln>
            <a:solidFill>
              <a:schemeClr val="accent1"/>
            </a:solidFill>
          </a:ln>
        </p:spPr>
      </p:pic>
    </p:spTree>
    <p:extLst>
      <p:ext uri="{BB962C8B-B14F-4D97-AF65-F5344CB8AC3E}">
        <p14:creationId xmlns:p14="http://schemas.microsoft.com/office/powerpoint/2010/main" val="296672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Service into Layers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01-Aug-2020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4</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4579331"/>
          </a:xfrm>
          <a:prstGeom prst="rect">
            <a:avLst/>
          </a:prstGeom>
          <a:noFill/>
        </p:spPr>
        <p:txBody>
          <a:bodyPr wrap="square" rtlCol="0">
            <a:spAutoFit/>
          </a:bodyPr>
          <a:lstStyle/>
          <a:p>
            <a:r>
              <a:rPr lang="en-IN" sz="1200" u="sng" dirty="0" err="1">
                <a:solidFill>
                  <a:srgbClr val="002060"/>
                </a:solidFill>
                <a:latin typeface="Verdana" panose="020B0604030504040204" pitchFamily="34" charset="0"/>
                <a:ea typeface="Verdana" panose="020B0604030504040204" pitchFamily="34" charset="0"/>
              </a:rPr>
              <a:t>College.ApplicationCore</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Constants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Entities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Interfaces</a:t>
            </a:r>
          </a:p>
          <a:p>
            <a:br>
              <a:rPr lang="en-IN" sz="1200" dirty="0">
                <a:solidFill>
                  <a:srgbClr val="002060"/>
                </a:solidFill>
                <a:latin typeface="Verdana" panose="020B0604030504040204" pitchFamily="34" charset="0"/>
                <a:ea typeface="Verdana" panose="020B0604030504040204" pitchFamily="34" charset="0"/>
              </a:rPr>
            </a:br>
            <a:r>
              <a:rPr lang="en-IN" sz="1200" u="sng" dirty="0" err="1">
                <a:solidFill>
                  <a:srgbClr val="002060"/>
                </a:solidFill>
                <a:latin typeface="Verdana" panose="020B0604030504040204" pitchFamily="34" charset="0"/>
                <a:ea typeface="Verdana" panose="020B0604030504040204" pitchFamily="34" charset="0"/>
              </a:rPr>
              <a:t>College.GrpcServer</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.Proto files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gRPC Server implementations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Application Configuration </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Start up and DI</a:t>
            </a:r>
          </a:p>
          <a:p>
            <a:br>
              <a:rPr lang="en-IN" sz="1200" dirty="0">
                <a:solidFill>
                  <a:srgbClr val="002060"/>
                </a:solidFill>
                <a:latin typeface="Verdana" panose="020B0604030504040204" pitchFamily="34" charset="0"/>
                <a:ea typeface="Verdana" panose="020B0604030504040204" pitchFamily="34" charset="0"/>
              </a:rPr>
            </a:br>
            <a:r>
              <a:rPr lang="en-IN" sz="1200" u="sng" dirty="0" err="1">
                <a:solidFill>
                  <a:srgbClr val="002060"/>
                </a:solidFill>
                <a:latin typeface="Verdana" panose="020B0604030504040204" pitchFamily="34" charset="0"/>
                <a:ea typeface="Verdana" panose="020B0604030504040204" pitchFamily="34" charset="0"/>
              </a:rPr>
              <a:t>College.ServerBLL</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Any Business Logic</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IN" sz="1200" u="sng" dirty="0" err="1">
                <a:solidFill>
                  <a:srgbClr val="002060"/>
                </a:solidFill>
                <a:latin typeface="Verdana" panose="020B0604030504040204" pitchFamily="34" charset="0"/>
                <a:ea typeface="Verdana" panose="020B0604030504040204" pitchFamily="34" charset="0"/>
              </a:rPr>
              <a:t>College.ServerDAL</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Db Context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Data Access Layer which consumes Db Context</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2" name="Picture 1">
            <a:extLst>
              <a:ext uri="{FF2B5EF4-FFF2-40B4-BE49-F238E27FC236}">
                <a16:creationId xmlns:a16="http://schemas.microsoft.com/office/drawing/2014/main" id="{5C61BEF2-B9A3-48A1-ADE3-6AFE999E61B6}"/>
              </a:ext>
            </a:extLst>
          </p:cNvPr>
          <p:cNvPicPr>
            <a:picLocks noChangeAspect="1"/>
          </p:cNvPicPr>
          <p:nvPr/>
        </p:nvPicPr>
        <p:blipFill>
          <a:blip r:embed="rId2"/>
          <a:stretch>
            <a:fillRect/>
          </a:stretch>
        </p:blipFill>
        <p:spPr>
          <a:xfrm>
            <a:off x="8065366" y="621438"/>
            <a:ext cx="3962400" cy="5606280"/>
          </a:xfrm>
          <a:prstGeom prst="rect">
            <a:avLst/>
          </a:prstGeom>
          <a:ln>
            <a:solidFill>
              <a:schemeClr val="accent1"/>
            </a:solidFill>
          </a:ln>
        </p:spPr>
      </p:pic>
    </p:spTree>
    <p:extLst>
      <p:ext uri="{BB962C8B-B14F-4D97-AF65-F5344CB8AC3E}">
        <p14:creationId xmlns:p14="http://schemas.microsoft.com/office/powerpoint/2010/main" val="3386103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Service into Layers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01-Aug-2020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5</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1" name="Rectangle 10">
            <a:extLst>
              <a:ext uri="{FF2B5EF4-FFF2-40B4-BE49-F238E27FC236}">
                <a16:creationId xmlns:a16="http://schemas.microsoft.com/office/drawing/2014/main" id="{F60D9B38-5067-4841-9B4A-CE7786A2CB4A}"/>
              </a:ext>
            </a:extLst>
          </p:cNvPr>
          <p:cNvSpPr/>
          <p:nvPr/>
        </p:nvSpPr>
        <p:spPr>
          <a:xfrm>
            <a:off x="728076" y="588106"/>
            <a:ext cx="10700365"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Improvising the gRPC Service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into Layers</a:t>
            </a:r>
          </a:p>
        </p:txBody>
      </p:sp>
    </p:spTree>
    <p:extLst>
      <p:ext uri="{BB962C8B-B14F-4D97-AF65-F5344CB8AC3E}">
        <p14:creationId xmlns:p14="http://schemas.microsoft.com/office/powerpoint/2010/main" val="310383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Console Logging into gRPC Server and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01-Aug-2020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5" name="Picture 4">
            <a:extLst>
              <a:ext uri="{FF2B5EF4-FFF2-40B4-BE49-F238E27FC236}">
                <a16:creationId xmlns:a16="http://schemas.microsoft.com/office/drawing/2014/main" id="{E9B6FBDF-56BD-42B8-9A65-A276D59DBCA4}"/>
              </a:ext>
            </a:extLst>
          </p:cNvPr>
          <p:cNvPicPr>
            <a:picLocks noChangeAspect="1"/>
          </p:cNvPicPr>
          <p:nvPr/>
        </p:nvPicPr>
        <p:blipFill>
          <a:blip r:embed="rId2"/>
          <a:stretch>
            <a:fillRect/>
          </a:stretch>
        </p:blipFill>
        <p:spPr>
          <a:xfrm>
            <a:off x="133897" y="577046"/>
            <a:ext cx="11924206" cy="5760135"/>
          </a:xfrm>
          <a:prstGeom prst="rect">
            <a:avLst/>
          </a:prstGeom>
          <a:ln>
            <a:solidFill>
              <a:schemeClr val="accent1"/>
            </a:solidFill>
          </a:ln>
        </p:spPr>
      </p:pic>
    </p:spTree>
    <p:extLst>
      <p:ext uri="{BB962C8B-B14F-4D97-AF65-F5344CB8AC3E}">
        <p14:creationId xmlns:p14="http://schemas.microsoft.com/office/powerpoint/2010/main" val="219199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Console Logging into gRPC Server and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01-Aug-2020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1" name="Rectangle 10">
            <a:extLst>
              <a:ext uri="{FF2B5EF4-FFF2-40B4-BE49-F238E27FC236}">
                <a16:creationId xmlns:a16="http://schemas.microsoft.com/office/drawing/2014/main" id="{F60D9B38-5067-4841-9B4A-CE7786A2CB4A}"/>
              </a:ext>
            </a:extLst>
          </p:cNvPr>
          <p:cNvSpPr/>
          <p:nvPr/>
        </p:nvSpPr>
        <p:spPr>
          <a:xfrm>
            <a:off x="942077" y="588106"/>
            <a:ext cx="10272363"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Adding Console Logging into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Server and Client</a:t>
            </a:r>
          </a:p>
        </p:txBody>
      </p:sp>
    </p:spTree>
    <p:extLst>
      <p:ext uri="{BB962C8B-B14F-4D97-AF65-F5344CB8AC3E}">
        <p14:creationId xmlns:p14="http://schemas.microsoft.com/office/powerpoint/2010/main" val="3983832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01-Aug-2020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2" name="Picture 1">
            <a:extLst>
              <a:ext uri="{FF2B5EF4-FFF2-40B4-BE49-F238E27FC236}">
                <a16:creationId xmlns:a16="http://schemas.microsoft.com/office/drawing/2014/main" id="{A9FCA72C-1142-4E4D-A0E5-881CCDEC44B0}"/>
              </a:ext>
            </a:extLst>
          </p:cNvPr>
          <p:cNvPicPr>
            <a:picLocks noChangeAspect="1"/>
          </p:cNvPicPr>
          <p:nvPr/>
        </p:nvPicPr>
        <p:blipFill>
          <a:blip r:embed="rId2"/>
          <a:stretch>
            <a:fillRect/>
          </a:stretch>
        </p:blipFill>
        <p:spPr>
          <a:xfrm>
            <a:off x="155450" y="667282"/>
            <a:ext cx="5277684" cy="5523436"/>
          </a:xfrm>
          <a:prstGeom prst="rect">
            <a:avLst/>
          </a:prstGeom>
          <a:ln>
            <a:solidFill>
              <a:schemeClr val="accent1"/>
            </a:solidFill>
          </a:ln>
        </p:spPr>
      </p:pic>
      <p:pic>
        <p:nvPicPr>
          <p:cNvPr id="3" name="Picture 2">
            <a:extLst>
              <a:ext uri="{FF2B5EF4-FFF2-40B4-BE49-F238E27FC236}">
                <a16:creationId xmlns:a16="http://schemas.microsoft.com/office/drawing/2014/main" id="{890E9694-B484-44DE-9941-E50255FF36F1}"/>
              </a:ext>
            </a:extLst>
          </p:cNvPr>
          <p:cNvPicPr>
            <a:picLocks noChangeAspect="1"/>
          </p:cNvPicPr>
          <p:nvPr/>
        </p:nvPicPr>
        <p:blipFill>
          <a:blip r:embed="rId3"/>
          <a:stretch>
            <a:fillRect/>
          </a:stretch>
        </p:blipFill>
        <p:spPr>
          <a:xfrm>
            <a:off x="5592932" y="667282"/>
            <a:ext cx="6466596" cy="5523436"/>
          </a:xfrm>
          <a:prstGeom prst="rect">
            <a:avLst/>
          </a:prstGeom>
          <a:ln>
            <a:solidFill>
              <a:schemeClr val="accent1"/>
            </a:solidFill>
          </a:ln>
        </p:spPr>
      </p:pic>
    </p:spTree>
    <p:extLst>
      <p:ext uri="{BB962C8B-B14F-4D97-AF65-F5344CB8AC3E}">
        <p14:creationId xmlns:p14="http://schemas.microsoft.com/office/powerpoint/2010/main" val="3574250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01-Aug-2020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1" name="Rectangle 10">
            <a:extLst>
              <a:ext uri="{FF2B5EF4-FFF2-40B4-BE49-F238E27FC236}">
                <a16:creationId xmlns:a16="http://schemas.microsoft.com/office/drawing/2014/main" id="{F60D9B38-5067-4841-9B4A-CE7786A2CB4A}"/>
              </a:ext>
            </a:extLst>
          </p:cNvPr>
          <p:cNvSpPr/>
          <p:nvPr/>
        </p:nvSpPr>
        <p:spPr>
          <a:xfrm>
            <a:off x="1103178" y="588106"/>
            <a:ext cx="9950160"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Improvising the gRPC Client</a:t>
            </a:r>
          </a:p>
        </p:txBody>
      </p:sp>
    </p:spTree>
    <p:extLst>
      <p:ext uri="{BB962C8B-B14F-4D97-AF65-F5344CB8AC3E}">
        <p14:creationId xmlns:p14="http://schemas.microsoft.com/office/powerpoint/2010/main" val="2920076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2923</TotalTime>
  <Words>628</Words>
  <Application>Microsoft Office PowerPoint</Application>
  <PresentationFormat>Widescreen</PresentationFormat>
  <Paragraphs>144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Viswanatha-Swamy, PK</dc:creator>
  <cp:lastModifiedBy>Viswanatha-Swamy, PK</cp:lastModifiedBy>
  <cp:revision>366</cp:revision>
  <dcterms:created xsi:type="dcterms:W3CDTF">2020-02-14T16:15:34Z</dcterms:created>
  <dcterms:modified xsi:type="dcterms:W3CDTF">2020-08-01T03:20:24Z</dcterms:modified>
</cp:coreProperties>
</file>