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83" r:id="rId3"/>
    <p:sldId id="290" r:id="rId4"/>
    <p:sldId id="260" r:id="rId5"/>
    <p:sldId id="296" r:id="rId6"/>
    <p:sldId id="309" r:id="rId7"/>
    <p:sldId id="311" r:id="rId8"/>
    <p:sldId id="299" r:id="rId9"/>
    <p:sldId id="300" r:id="rId10"/>
    <p:sldId id="312" r:id="rId11"/>
    <p:sldId id="259" r:id="rId12"/>
    <p:sldId id="292"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wanatha-Swamy, PK" initials="VP" lastIdx="1" clrIdx="0">
    <p:extLst>
      <p:ext uri="{19B8F6BF-5375-455C-9EA6-DF929625EA0E}">
        <p15:presenceInfo xmlns:p15="http://schemas.microsoft.com/office/powerpoint/2012/main" userId="S::PK.Viswanatha-Swamy@appliedis.com::be38c112-e525-4f1f-8d24-6a2555e7be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A7"/>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D7669-2C4F-4057-B198-13E596C98571}" type="datetimeFigureOut">
              <a:rPr lang="en-IN" smtClean="0"/>
              <a:t>13-06-2020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2B7D9-711A-405B-8AEE-53077CABB928}" type="slidenum">
              <a:rPr lang="en-IN" smtClean="0"/>
              <a:t>‹#›</a:t>
            </a:fld>
            <a:endParaRPr lang="en-IN"/>
          </a:p>
        </p:txBody>
      </p:sp>
    </p:spTree>
    <p:extLst>
      <p:ext uri="{BB962C8B-B14F-4D97-AF65-F5344CB8AC3E}">
        <p14:creationId xmlns:p14="http://schemas.microsoft.com/office/powerpoint/2010/main" val="1284880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DF333-5598-42B8-87A7-C329CD56B1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521A5F5-9D4E-4455-A84C-A7F332E193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05AA70-81B1-41AE-BE68-25B98EAEE9E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2C1CFF0-1DBA-47E2-8175-CC7B41ADD3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8B4F74-AD48-44D0-8D34-6F417361688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537488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7FCC-6594-419A-BB98-2BECB48981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9AED0C-E14E-4A39-8E99-7DA6AB17F6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01C2E-88E6-48DF-9EFA-271D36B1D622}"/>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F1B371AF-3F00-43C1-9E73-4FD4915AA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A99758-E251-4CF6-B231-288718CA676E}"/>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015741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008AC-9EBC-47B0-8437-B67DE91A4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6B989E-0D74-43CD-9C3B-DB709EF6DD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3BD439-7C0A-4D6C-86C4-9F7CE5E9877E}"/>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6E9D9B2C-7C30-49BF-9C1F-9CD6FC41B3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9B2EFB-E24C-4E54-AFC9-B8E8C9A49DC2}"/>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418190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C7FDB-6606-4E7C-94C9-947DD9A1BF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06F8F4-F488-45D8-B6E3-806C23E9B7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2C2DB-33C3-4B87-81E0-DDC2A81B11E8}"/>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CF0CC2A5-ABAB-423C-9E5C-0304DE85B5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59F18-9351-453A-A1D2-10BD3E3580B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48405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A6C5-13B1-4A9E-95FB-6F2A7E45E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2ACCB8-B884-41FE-A25E-4111CC493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A7648F-A657-4046-9573-F7D2EE9D15F1}"/>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ECBA5E06-931F-40D3-B2A1-B763370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A5CD41-9A4D-420C-B36E-764A0502D9E7}"/>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37274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E13CA-BD8E-4B17-90EB-39F02FAB5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DDB38F-C1F3-45C8-A595-5B9252153F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A9191-D90F-4B4D-81A3-BFEC26C1F6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984496-44FD-4EAC-9D74-9DC85FF1F41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602EEC51-E70E-43D4-8C70-0D47554273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216008-DFFD-42B7-9E48-0C74419CF39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94052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9FFA6-4F27-42A7-A68B-E368F617245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F4F139-649D-4D55-AC6E-C20F2C9AF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6423A-8D81-4795-B7D8-872AB4D88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00BAAC-3658-4BA9-A4E9-56A7A6BC6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061876-0FAF-4974-95B9-1B4ED37582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F5DC37-C001-4D88-B260-AC572E4A3D79}"/>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8" name="Footer Placeholder 7">
            <a:extLst>
              <a:ext uri="{FF2B5EF4-FFF2-40B4-BE49-F238E27FC236}">
                <a16:creationId xmlns:a16="http://schemas.microsoft.com/office/drawing/2014/main" id="{B5C96B7B-9DB1-4C5C-A122-3E87357194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9450F1-2077-468C-928F-467F1C4B0298}"/>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64320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9F777-0A8C-49B9-B00E-85B0B7518BB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787D47-B970-4C7D-B523-C831DE7B060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4" name="Footer Placeholder 3">
            <a:extLst>
              <a:ext uri="{FF2B5EF4-FFF2-40B4-BE49-F238E27FC236}">
                <a16:creationId xmlns:a16="http://schemas.microsoft.com/office/drawing/2014/main" id="{65988A02-54A2-4FE7-A1F5-69F038FB6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54E259-C64C-4E6B-B51E-4F371A82F271}"/>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2010981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8825A-6A73-4F59-AFBC-523CC985B945}"/>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3" name="Footer Placeholder 2">
            <a:extLst>
              <a:ext uri="{FF2B5EF4-FFF2-40B4-BE49-F238E27FC236}">
                <a16:creationId xmlns:a16="http://schemas.microsoft.com/office/drawing/2014/main" id="{F0017D7D-F8A0-4AA6-A00D-DF4A221E95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0FB229-DED6-4805-859B-C7E37ED90E75}"/>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241003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559A-BCE3-4393-AC4F-959DF83CA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73534-0C2D-4A16-857A-F2E6AFB35C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9DFE63-AC5D-4BA8-9C66-78305EEE7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8F88A7-516F-4CC6-AC63-FFE3342FFB7D}"/>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B1D4E72E-9D2D-4219-BC69-95A7425AEB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F9EA2D-57D8-4927-BFCA-5C0486E19056}"/>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382513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AC55-95A3-4F2E-82CD-1465AEA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DBA952-BF95-4434-B31B-F97D2B59E9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E41DB1-749F-445B-8610-0AB71EA22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7BA59D-9052-42C8-A24F-8167070B561B}"/>
              </a:ext>
            </a:extLst>
          </p:cNvPr>
          <p:cNvSpPr>
            <a:spLocks noGrp="1"/>
          </p:cNvSpPr>
          <p:nvPr>
            <p:ph type="dt" sz="half" idx="10"/>
          </p:nvPr>
        </p:nvSpPr>
        <p:spPr/>
        <p:txBody>
          <a:bodyPr/>
          <a:lstStyle/>
          <a:p>
            <a:fld id="{AAAFDAC1-E73E-4D41-B9D9-D9AB5226AECC}" type="datetimeFigureOut">
              <a:rPr lang="en-IN" smtClean="0"/>
              <a:t>13-06-2020</a:t>
            </a:fld>
            <a:endParaRPr lang="en-IN"/>
          </a:p>
        </p:txBody>
      </p:sp>
      <p:sp>
        <p:nvSpPr>
          <p:cNvPr id="6" name="Footer Placeholder 5">
            <a:extLst>
              <a:ext uri="{FF2B5EF4-FFF2-40B4-BE49-F238E27FC236}">
                <a16:creationId xmlns:a16="http://schemas.microsoft.com/office/drawing/2014/main" id="{0B3A8D49-3EEA-4136-9392-E4975C1FA1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BFA8FA-2360-4256-A57D-20C05BC1A3CC}"/>
              </a:ext>
            </a:extLst>
          </p:cNvPr>
          <p:cNvSpPr>
            <a:spLocks noGrp="1"/>
          </p:cNvSpPr>
          <p:nvPr>
            <p:ph type="sldNum" sz="quarter" idx="12"/>
          </p:nvPr>
        </p:nvSpPr>
        <p:spPr/>
        <p:txBody>
          <a:bodyPr/>
          <a:lstStyle/>
          <a:p>
            <a:fld id="{30AF63FB-5233-4811-A918-B572E3A55817}" type="slidenum">
              <a:rPr lang="en-IN" smtClean="0"/>
              <a:t>‹#›</a:t>
            </a:fld>
            <a:endParaRPr lang="en-IN"/>
          </a:p>
        </p:txBody>
      </p:sp>
    </p:spTree>
    <p:extLst>
      <p:ext uri="{BB962C8B-B14F-4D97-AF65-F5344CB8AC3E}">
        <p14:creationId xmlns:p14="http://schemas.microsoft.com/office/powerpoint/2010/main" val="196289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4E0D5E-95DB-42D1-8347-19585A2F93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F25771-0388-4425-BBF1-28218D1FFA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73EDFE-7B02-43D5-8ACD-A824FF1405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FDAC1-E73E-4D41-B9D9-D9AB5226AECC}" type="datetimeFigureOut">
              <a:rPr lang="en-IN" smtClean="0"/>
              <a:t>13-06-2020</a:t>
            </a:fld>
            <a:endParaRPr lang="en-IN"/>
          </a:p>
        </p:txBody>
      </p:sp>
      <p:sp>
        <p:nvSpPr>
          <p:cNvPr id="5" name="Footer Placeholder 4">
            <a:extLst>
              <a:ext uri="{FF2B5EF4-FFF2-40B4-BE49-F238E27FC236}">
                <a16:creationId xmlns:a16="http://schemas.microsoft.com/office/drawing/2014/main" id="{5FEE3CFE-5752-45E0-B564-7116D9AC1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9F177B-8134-41AB-B2F9-17DBF9FB99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F63FB-5233-4811-A918-B572E3A55817}" type="slidenum">
              <a:rPr lang="en-IN" smtClean="0"/>
              <a:t>‹#›</a:t>
            </a:fld>
            <a:endParaRPr lang="en-IN"/>
          </a:p>
        </p:txBody>
      </p:sp>
    </p:spTree>
    <p:extLst>
      <p:ext uri="{BB962C8B-B14F-4D97-AF65-F5344CB8AC3E}">
        <p14:creationId xmlns:p14="http://schemas.microsoft.com/office/powerpoint/2010/main" val="2376347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vishipayyallore" TargetMode="External"/><Relationship Id="rId2" Type="http://schemas.openxmlformats.org/officeDocument/2006/relationships/hyperlink" Target="https://www.linkedin.com/in/viswanatha-swamy-b57326128/"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viswanatha-swamy-b57326128/" TargetMode="External"/><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hyperlink" Target="https://twitter.com/vishipayyallo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rpc.io/docs/guides/concepts/" TargetMode="External"/><Relationship Id="rId7" Type="http://schemas.openxmlformats.org/officeDocument/2006/relationships/image" Target="../media/image3.png"/><Relationship Id="rId2" Type="http://schemas.openxmlformats.org/officeDocument/2006/relationships/hyperlink" Target="https://grpc.io/docs/guides/"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grpc.io/about/#officially-supported-languages-and-platforms" TargetMode="External"/><Relationship Id="rId4" Type="http://schemas.openxmlformats.org/officeDocument/2006/relationships/hyperlink" Target="https://developers.google.com/web/fundamentals/performance/http2"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redislabs.com/blog/redis-on-windows-1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Session 4 of 10</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3" name="TextBox 12">
            <a:extLst>
              <a:ext uri="{FF2B5EF4-FFF2-40B4-BE49-F238E27FC236}">
                <a16:creationId xmlns:a16="http://schemas.microsoft.com/office/drawing/2014/main" id="{E6D3FFE0-09D7-4D0A-944C-07093B48DCE2}"/>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pic>
        <p:nvPicPr>
          <p:cNvPr id="1026" name="Picture 2" descr="No alternative text description for this image">
            <a:extLst>
              <a:ext uri="{FF2B5EF4-FFF2-40B4-BE49-F238E27FC236}">
                <a16:creationId xmlns:a16="http://schemas.microsoft.com/office/drawing/2014/main" id="{184863C0-F56F-4DC0-BCBC-144375C097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46" y="546867"/>
            <a:ext cx="12076123" cy="486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811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a:t>
            </a:r>
            <a:r>
              <a:rPr lang="en-US" b="1">
                <a:latin typeface="Verdana" panose="020B0604030504040204" pitchFamily="34" charset="0"/>
                <a:ea typeface="Verdana" panose="020B0604030504040204" pitchFamily="34" charset="0"/>
              </a:rPr>
              <a:t>inside Client</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10</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156750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What is next?</a:t>
            </a: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11</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3" name="TextBox 12">
            <a:extLst>
              <a:ext uri="{FF2B5EF4-FFF2-40B4-BE49-F238E27FC236}">
                <a16:creationId xmlns:a16="http://schemas.microsoft.com/office/drawing/2014/main" id="{C93F71B2-BF87-46E1-B2C0-A074AD4881C2}"/>
              </a:ext>
            </a:extLst>
          </p:cNvPr>
          <p:cNvSpPr txBox="1"/>
          <p:nvPr/>
        </p:nvSpPr>
        <p:spPr>
          <a:xfrm>
            <a:off x="80629" y="1898354"/>
            <a:ext cx="12037390" cy="2953950"/>
          </a:xfrm>
          <a:prstGeom prst="rect">
            <a:avLst/>
          </a:prstGeom>
          <a:noFill/>
        </p:spPr>
        <p:txBody>
          <a:bodyPr wrap="square" rtlCol="0">
            <a:spAutoFit/>
          </a:bodyPr>
          <a:lstStyle/>
          <a:p>
            <a:pPr>
              <a:lnSpc>
                <a:spcPct val="200000"/>
              </a:lnSpc>
            </a:pPr>
            <a:r>
              <a:rPr lang="en-US" sz="2000" dirty="0">
                <a:solidFill>
                  <a:srgbClr val="002060"/>
                </a:solidFill>
                <a:latin typeface="Verdana" panose="020B0604030504040204" pitchFamily="34" charset="0"/>
                <a:ea typeface="Verdana" panose="020B0604030504040204" pitchFamily="34" charset="0"/>
              </a:rPr>
              <a:t>What we will discuss in next session (</a:t>
            </a:r>
            <a:r>
              <a:rPr lang="en-US" sz="2000" b="1" dirty="0">
                <a:solidFill>
                  <a:srgbClr val="0070C0"/>
                </a:solidFill>
                <a:latin typeface="Verdana" panose="020B0604030504040204" pitchFamily="34" charset="0"/>
                <a:ea typeface="Verdana" panose="020B0604030504040204" pitchFamily="34" charset="0"/>
              </a:rPr>
              <a:t>27-Jun-2020</a:t>
            </a:r>
            <a:r>
              <a:rPr lang="en-US" sz="2000" dirty="0">
                <a:solidFill>
                  <a:srgbClr val="002060"/>
                </a:solidFill>
                <a:latin typeface="Verdana" panose="020B0604030504040204" pitchFamily="34" charset="0"/>
                <a:ea typeface="Verdana" panose="020B0604030504040204" pitchFamily="34" charset="0"/>
              </a:rPr>
              <a:t>) ….</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Redis Cache.</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Using Azure SQL, and Cosmos Db.</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Service on Ubuntu VM in Azure US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Hosting the gRPC Client on Windows VM in Azure India Region.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Service to Service communication.</a:t>
            </a:r>
          </a:p>
        </p:txBody>
      </p:sp>
      <p:sp>
        <p:nvSpPr>
          <p:cNvPr id="5" name="Rectangle 4">
            <a:extLst>
              <a:ext uri="{FF2B5EF4-FFF2-40B4-BE49-F238E27FC236}">
                <a16:creationId xmlns:a16="http://schemas.microsoft.com/office/drawing/2014/main" id="{11B56C48-04D4-42D7-A892-61E969B93239}"/>
              </a:ext>
            </a:extLst>
          </p:cNvPr>
          <p:cNvSpPr/>
          <p:nvPr/>
        </p:nvSpPr>
        <p:spPr>
          <a:xfrm>
            <a:off x="2794573" y="829156"/>
            <a:ext cx="660950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4"/>
                </a:solidFill>
                <a:effectLst/>
                <a:latin typeface="Verdana" panose="020B0604030504040204" pitchFamily="34" charset="0"/>
                <a:ea typeface="Verdana" panose="020B0604030504040204" pitchFamily="34" charset="0"/>
              </a:rPr>
              <a:t>What is next ???</a:t>
            </a:r>
            <a:endParaRPr lang="en-IN" sz="5400" b="1" cap="none" spc="0" dirty="0">
              <a:ln/>
              <a:solidFill>
                <a:schemeClr val="accent4"/>
              </a:solidFill>
              <a:effectLst/>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99439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D55098C6-1198-4DAB-B484-23DB1A599453}"/>
              </a:ext>
            </a:extLst>
          </p:cNvPr>
          <p:cNvSpPr/>
          <p:nvPr/>
        </p:nvSpPr>
        <p:spPr>
          <a:xfrm>
            <a:off x="2816470" y="1919767"/>
            <a:ext cx="6434775"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Q &amp; A</a:t>
            </a:r>
          </a:p>
        </p:txBody>
      </p:sp>
      <p:pic>
        <p:nvPicPr>
          <p:cNvPr id="10" name="Picture 9">
            <a:extLst>
              <a:ext uri="{FF2B5EF4-FFF2-40B4-BE49-F238E27FC236}">
                <a16:creationId xmlns:a16="http://schemas.microsoft.com/office/drawing/2014/main" id="{813E3CE3-3591-4345-90F1-32ACB01A7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Tree>
    <p:extLst>
      <p:ext uri="{BB962C8B-B14F-4D97-AF65-F5344CB8AC3E}">
        <p14:creationId xmlns:p14="http://schemas.microsoft.com/office/powerpoint/2010/main" val="253628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13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2" name="Rectangle 1">
            <a:extLst>
              <a:ext uri="{FF2B5EF4-FFF2-40B4-BE49-F238E27FC236}">
                <a16:creationId xmlns:a16="http://schemas.microsoft.com/office/drawing/2014/main" id="{EB5F28B2-B9BB-4801-B1DE-9A44957A910C}"/>
              </a:ext>
            </a:extLst>
          </p:cNvPr>
          <p:cNvSpPr/>
          <p:nvPr/>
        </p:nvSpPr>
        <p:spPr>
          <a:xfrm>
            <a:off x="523906" y="1724460"/>
            <a:ext cx="11108682" cy="3154710"/>
          </a:xfrm>
          <a:prstGeom prst="rect">
            <a:avLst/>
          </a:prstGeom>
          <a:noFill/>
        </p:spPr>
        <p:txBody>
          <a:bodyPr wrap="none" lIns="91440" tIns="45720" rIns="91440" bIns="45720">
            <a:spAutoFit/>
          </a:bodyPr>
          <a:lstStyle/>
          <a:p>
            <a:pPr algn="ctr"/>
            <a:r>
              <a:rPr lang="en-US" sz="199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pic>
        <p:nvPicPr>
          <p:cNvPr id="10" name="Picture 9">
            <a:extLst>
              <a:ext uri="{FF2B5EF4-FFF2-40B4-BE49-F238E27FC236}">
                <a16:creationId xmlns:a16="http://schemas.microsoft.com/office/drawing/2014/main" id="{09374AC2-E72B-4AA4-B79D-DCF624841B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3897" y="633074"/>
            <a:ext cx="2121352" cy="1117894"/>
          </a:xfrm>
          <a:prstGeom prst="rect">
            <a:avLst/>
          </a:prstGeom>
        </p:spPr>
      </p:pic>
      <p:sp>
        <p:nvSpPr>
          <p:cNvPr id="11" name="TextBox 10">
            <a:extLst>
              <a:ext uri="{FF2B5EF4-FFF2-40B4-BE49-F238E27FC236}">
                <a16:creationId xmlns:a16="http://schemas.microsoft.com/office/drawing/2014/main" id="{318C71F3-B9B8-4A6F-B98F-C3AFA20E71E5}"/>
              </a:ext>
            </a:extLst>
          </p:cNvPr>
          <p:cNvSpPr txBox="1"/>
          <p:nvPr/>
        </p:nvSpPr>
        <p:spPr>
          <a:xfrm>
            <a:off x="6336049" y="5474812"/>
            <a:ext cx="5766707" cy="738664"/>
          </a:xfrm>
          <a:prstGeom prst="rect">
            <a:avLst/>
          </a:prstGeom>
          <a:solidFill>
            <a:schemeClr val="accent5">
              <a:lumMod val="20000"/>
              <a:lumOff val="80000"/>
            </a:schemeClr>
          </a:solidFill>
          <a:ln w="12700">
            <a:solidFill>
              <a:srgbClr val="0070C0"/>
            </a:solidFill>
          </a:ln>
        </p:spPr>
        <p:txBody>
          <a:bodyPr wrap="none" rtlCol="0">
            <a:spAutoFit/>
          </a:bodyPr>
          <a:lstStyle/>
          <a:p>
            <a:r>
              <a:rPr lang="en-US" dirty="0">
                <a:solidFill>
                  <a:srgbClr val="002060"/>
                </a:solidFill>
                <a:latin typeface="Verdana" panose="020B0604030504040204" pitchFamily="34" charset="0"/>
                <a:ea typeface="Verdana" panose="020B0604030504040204" pitchFamily="34" charset="0"/>
              </a:rPr>
              <a:t>Viswanatha Swamy</a:t>
            </a:r>
          </a:p>
          <a:p>
            <a:r>
              <a:rPr lang="en-US" sz="1200" dirty="0">
                <a:solidFill>
                  <a:srgbClr val="0070C0"/>
                </a:solidFill>
                <a:latin typeface="Verdana" panose="020B0604030504040204" pitchFamily="34" charset="0"/>
                <a:ea typeface="Verdana" panose="020B0604030504040204" pitchFamily="34" charset="0"/>
              </a:rPr>
              <a:t>LinkedIn:</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https://www.linkedin.com/in/viswanatha-swamy-b57326128/</a:t>
            </a:r>
            <a:endParaRPr lang="en-US" sz="1200" dirty="0">
              <a:solidFill>
                <a:srgbClr val="00B0F0"/>
              </a:solidFill>
              <a:latin typeface="Verdana" panose="020B0604030504040204" pitchFamily="34" charset="0"/>
              <a:ea typeface="Verdana" panose="020B0604030504040204" pitchFamily="34" charset="0"/>
            </a:endParaRPr>
          </a:p>
          <a:p>
            <a:r>
              <a:rPr lang="en-US" sz="1200" dirty="0">
                <a:solidFill>
                  <a:srgbClr val="0070C0"/>
                </a:solidFill>
                <a:latin typeface="Verdana" panose="020B0604030504040204" pitchFamily="34" charset="0"/>
                <a:ea typeface="Verdana" panose="020B0604030504040204" pitchFamily="34" charset="0"/>
              </a:rPr>
              <a:t>Twitter:</a:t>
            </a:r>
            <a:r>
              <a:rPr lang="en-US" sz="1200" dirty="0">
                <a:solidFill>
                  <a:srgbClr val="00B0F0"/>
                </a:solidFill>
                <a:latin typeface="Verdana" panose="020B0604030504040204" pitchFamily="34" charset="0"/>
                <a:ea typeface="Verdana" panose="020B0604030504040204" pitchFamily="34" charset="0"/>
              </a:rPr>
              <a:t> </a:t>
            </a:r>
            <a:r>
              <a:rPr lang="en-IN" sz="1200" dirty="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https://twitter.com</a:t>
            </a:r>
            <a:r>
              <a:rPr lang="en-IN" sz="1200">
                <a:solidFill>
                  <a:srgbClr val="00B0F0"/>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/vishipayyallore</a:t>
            </a:r>
            <a:endParaRPr lang="en-US" sz="1200" dirty="0">
              <a:solidFill>
                <a:srgbClr val="00B0F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7233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Information</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2</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372339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Today is session 4.</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All the sessions will be hands on.</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Sessions will be weekly.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Will have parking lots for queries and other topics.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Some of the concepts we will introduced and revisited in next sessions.</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There are multiple ways to do, we will use one of the way.</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The focus was more on concepts and demos are kept simple. </a:t>
            </a:r>
          </a:p>
          <a:p>
            <a:pPr marL="628650" lvl="1" indent="-171450">
              <a:lnSpc>
                <a:spcPct val="150000"/>
              </a:lnSpc>
              <a:buFont typeface="Wingdings" panose="05000000000000000000" pitchFamily="2" charset="2"/>
              <a:buChar char="Ø"/>
            </a:pPr>
            <a:r>
              <a:rPr lang="en-US" sz="2000" dirty="0">
                <a:solidFill>
                  <a:srgbClr val="00B0F0"/>
                </a:solidFill>
                <a:latin typeface="Verdana" panose="020B0604030504040204" pitchFamily="34" charset="0"/>
                <a:ea typeface="Verdana" panose="020B0604030504040204" pitchFamily="34" charset="0"/>
              </a:rPr>
              <a:t> </a:t>
            </a:r>
            <a:r>
              <a:rPr lang="en-US" sz="2000" dirty="0">
                <a:solidFill>
                  <a:srgbClr val="0070C0"/>
                </a:solidFill>
                <a:latin typeface="Verdana" panose="020B0604030504040204" pitchFamily="34" charset="0"/>
                <a:ea typeface="Verdana" panose="020B0604030504040204" pitchFamily="34" charset="0"/>
              </a:rPr>
              <a:t>I am still a learner. What!!! … wait … Yes, I am still a learner.</a:t>
            </a:r>
          </a:p>
        </p:txBody>
      </p:sp>
    </p:spTree>
    <p:extLst>
      <p:ext uri="{BB962C8B-B14F-4D97-AF65-F5344CB8AC3E}">
        <p14:creationId xmlns:p14="http://schemas.microsoft.com/office/powerpoint/2010/main" val="787546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Tools we use</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3</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19953791-0C49-4113-A95A-639979BFF9A6}"/>
              </a:ext>
            </a:extLst>
          </p:cNvPr>
          <p:cNvSpPr txBox="1"/>
          <p:nvPr/>
        </p:nvSpPr>
        <p:spPr>
          <a:xfrm>
            <a:off x="80629" y="557824"/>
            <a:ext cx="12037390" cy="1876732"/>
          </a:xfrm>
          <a:prstGeom prst="rect">
            <a:avLst/>
          </a:prstGeom>
          <a:noFill/>
        </p:spPr>
        <p:txBody>
          <a:bodyPr wrap="square" rtlCol="0">
            <a:spAutoFit/>
          </a:bodyPr>
          <a:lstStyle/>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Visual Studio 2019 Professional</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Azure Data Studio</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SQL Server</a:t>
            </a:r>
          </a:p>
          <a:p>
            <a:pPr marL="628650" lvl="1" indent="-171450">
              <a:lnSpc>
                <a:spcPct val="150000"/>
              </a:lnSpc>
              <a:buFont typeface="Wingdings" panose="05000000000000000000" pitchFamily="2" charset="2"/>
              <a:buChar char="Ø"/>
            </a:pPr>
            <a:r>
              <a:rPr lang="en-US" sz="2000" dirty="0">
                <a:solidFill>
                  <a:srgbClr val="002060"/>
                </a:solidFill>
                <a:latin typeface="Verdana" panose="020B0604030504040204" pitchFamily="34" charset="0"/>
                <a:ea typeface="Verdana" panose="020B0604030504040204" pitchFamily="34" charset="0"/>
              </a:rPr>
              <a:t> Redis Server</a:t>
            </a:r>
            <a:endParaRPr lang="en-US" sz="2000" dirty="0">
              <a:solidFill>
                <a:srgbClr val="0070C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238856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What is gRPC ?</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4</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5326715"/>
          </a:xfrm>
          <a:prstGeom prst="rect">
            <a:avLst/>
          </a:prstGeom>
          <a:noFill/>
        </p:spPr>
        <p:txBody>
          <a:bodyPr wrap="square" rtlCol="0">
            <a:spAutoFit/>
          </a:bodyPr>
          <a:lstStyle/>
          <a:p>
            <a:pPr>
              <a:lnSpc>
                <a:spcPct val="200000"/>
              </a:lnSpc>
            </a:pPr>
            <a:r>
              <a:rPr lang="en-US" sz="1200" dirty="0">
                <a:solidFill>
                  <a:srgbClr val="002060"/>
                </a:solidFill>
                <a:latin typeface="Verdana" panose="020B0604030504040204" pitchFamily="34" charset="0"/>
                <a:ea typeface="Verdana" panose="020B0604030504040204" pitchFamily="34" charset="0"/>
              </a:rPr>
              <a:t>                         is a modern open source high performance RPC framework that can run in any environment. It can efficiently connect services in and across data centers with pluggable support for load balancing, tracing, health checking and authentication. It is also applicable in last mile of distributed computing to connect devices, mobile applications and browsers to backend services.</a:t>
            </a: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rPr>
              <a:t>https://docs.microsoft.com/en-us/aspnet/core/tutorials/grpc/grpc-start?view=aspnetcore-3.1&amp;tabs=visual-studio</a:t>
            </a:r>
            <a:endPar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endParaRPr>
          </a:p>
          <a:p>
            <a:pPr marL="628650" lvl="1" indent="-171450">
              <a:lnSpc>
                <a:spcPct val="200000"/>
              </a:lnSpc>
              <a:buFont typeface="Wingdings" panose="05000000000000000000" pitchFamily="2" charset="2"/>
              <a:buChar char="Ø"/>
            </a:pPr>
            <a:r>
              <a:rPr lang="en-IN" sz="1200" dirty="0">
                <a:solidFill>
                  <a:srgbClr val="0070C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https://grpc.io/docs/guides/</a:t>
            </a:r>
            <a:r>
              <a:rPr lang="en-IN" sz="1200" dirty="0">
                <a:solidFill>
                  <a:srgbClr val="0070C0"/>
                </a:solidFill>
                <a:latin typeface="Verdana" panose="020B0604030504040204" pitchFamily="34" charset="0"/>
                <a:ea typeface="Verdana" panose="020B0604030504040204" pitchFamily="34" charset="0"/>
              </a:rPr>
              <a:t> </a:t>
            </a:r>
          </a:p>
          <a:p>
            <a:pPr marL="628650" lvl="1" indent="-171450">
              <a:lnSpc>
                <a:spcPct val="20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hlinkClick r:id="rId3"/>
              </a:rPr>
              <a:t>https://grpc.io/docs/guides/concepts/</a:t>
            </a:r>
            <a:r>
              <a:rPr lang="en-IN" sz="1200" dirty="0">
                <a:solidFill>
                  <a:srgbClr val="002060"/>
                </a:solidFill>
                <a:latin typeface="Verdana" panose="020B0604030504040204" pitchFamily="34" charset="0"/>
                <a:ea typeface="Verdana" panose="020B0604030504040204" pitchFamily="34" charset="0"/>
              </a:rPr>
              <a:t> </a:t>
            </a:r>
            <a:endParaRPr lang="en-US" sz="1200" dirty="0">
              <a:solidFill>
                <a:srgbClr val="0070C0"/>
              </a:solidFill>
              <a:latin typeface="Verdana" panose="020B0604030504040204" pitchFamily="34" charset="0"/>
              <a:ea typeface="Verdana" panose="020B0604030504040204" pitchFamily="34" charset="0"/>
            </a:endParaRPr>
          </a:p>
          <a:p>
            <a:pPr>
              <a:lnSpc>
                <a:spcPct val="150000"/>
              </a:lnSpc>
            </a:pPr>
            <a:endParaRPr lang="en-US" sz="1200" u="sng"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Motivation:</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High Performance</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IDL / Contract Based</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Streaming (Unary, Client, Server, Bi-directional)</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Security (</a:t>
            </a:r>
            <a:r>
              <a:rPr lang="en-US" sz="1200" dirty="0">
                <a:solidFill>
                  <a:srgbClr val="002060"/>
                </a:solidFill>
                <a:latin typeface="Verdana" panose="020B0604030504040204" pitchFamily="34" charset="0"/>
                <a:ea typeface="Verdana" panose="020B0604030504040204" pitchFamily="34" charset="0"/>
                <a:hlinkClick r:id="rId4"/>
              </a:rPr>
              <a:t>https://developers.google.com/web/fundamentals/performance/http2</a:t>
            </a:r>
            <a:r>
              <a:rPr lang="en-US" sz="1200"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Available across ecosystems</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US" sz="1200" u="sng" dirty="0">
                <a:solidFill>
                  <a:srgbClr val="002060"/>
                </a:solidFill>
                <a:latin typeface="Verdana" panose="020B0604030504040204" pitchFamily="34" charset="0"/>
                <a:ea typeface="Verdana" panose="020B0604030504040204" pitchFamily="34" charset="0"/>
              </a:rPr>
              <a:t>Supported Languages:</a:t>
            </a:r>
          </a:p>
          <a:p>
            <a:pPr marL="628650" lvl="1" indent="-171450">
              <a:lnSpc>
                <a:spcPct val="150000"/>
              </a:lnSpc>
              <a:buFont typeface="Wingdings" panose="05000000000000000000" pitchFamily="2" charset="2"/>
              <a:buChar char="Ø"/>
            </a:pPr>
            <a:r>
              <a:rPr lang="en-US" sz="1200" dirty="0">
                <a:solidFill>
                  <a:srgbClr val="002060"/>
                </a:solidFill>
                <a:latin typeface="Verdana" panose="020B0604030504040204" pitchFamily="34" charset="0"/>
                <a:ea typeface="Verdana" panose="020B0604030504040204" pitchFamily="34" charset="0"/>
              </a:rPr>
              <a:t>URL: </a:t>
            </a:r>
            <a:r>
              <a:rPr lang="en-US" sz="1200" dirty="0">
                <a:solidFill>
                  <a:srgbClr val="002060"/>
                </a:solidFill>
                <a:latin typeface="Verdana" panose="020B0604030504040204" pitchFamily="34" charset="0"/>
                <a:ea typeface="Verdana" panose="020B0604030504040204" pitchFamily="34" charset="0"/>
                <a:hlinkClick r:id="rId5"/>
              </a:rPr>
              <a:t>https://grpc.io/about/#officially-supported-languages-and-platforms</a:t>
            </a:r>
            <a:r>
              <a:rPr lang="en-US" sz="1200" dirty="0">
                <a:solidFill>
                  <a:srgbClr val="002060"/>
                </a:solidFill>
                <a:latin typeface="Verdana" panose="020B0604030504040204" pitchFamily="34" charset="0"/>
                <a:ea typeface="Verdana" panose="020B0604030504040204" pitchFamily="34" charset="0"/>
              </a:rPr>
              <a:t> </a:t>
            </a:r>
            <a:endParaRPr lang="en-IN" sz="1200" dirty="0">
              <a:solidFill>
                <a:srgbClr val="002060"/>
              </a:solidFill>
              <a:latin typeface="Verdana" panose="020B0604030504040204" pitchFamily="34" charset="0"/>
              <a:ea typeface="Verdana" panose="020B0604030504040204" pitchFamily="34" charset="0"/>
            </a:endParaRPr>
          </a:p>
          <a:p>
            <a:pPr marL="628650" lvl="1" indent="-171450">
              <a:lnSpc>
                <a:spcPct val="150000"/>
              </a:lnSpc>
              <a:buFont typeface="Wingdings" panose="05000000000000000000" pitchFamily="2" charset="2"/>
              <a:buChar char="Ø"/>
            </a:pPr>
            <a:endParaRPr lang="en-IN" sz="1200" dirty="0"/>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3" name="Picture 2" descr="A close up of a sign&#10;&#10;Description automatically generated">
            <a:extLst>
              <a:ext uri="{FF2B5EF4-FFF2-40B4-BE49-F238E27FC236}">
                <a16:creationId xmlns:a16="http://schemas.microsoft.com/office/drawing/2014/main" id="{148E7246-D23E-4D54-A793-244783EA9A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897" y="206806"/>
            <a:ext cx="1313168" cy="1331498"/>
          </a:xfrm>
          <a:prstGeom prst="rect">
            <a:avLst/>
          </a:prstGeom>
        </p:spPr>
      </p:pic>
      <p:pic>
        <p:nvPicPr>
          <p:cNvPr id="5" name="Picture 4">
            <a:extLst>
              <a:ext uri="{FF2B5EF4-FFF2-40B4-BE49-F238E27FC236}">
                <a16:creationId xmlns:a16="http://schemas.microsoft.com/office/drawing/2014/main" id="{689D610E-90AC-43F9-8626-5AAFFE659662}"/>
              </a:ext>
            </a:extLst>
          </p:cNvPr>
          <p:cNvPicPr>
            <a:picLocks noChangeAspect="1"/>
          </p:cNvPicPr>
          <p:nvPr/>
        </p:nvPicPr>
        <p:blipFill>
          <a:blip r:embed="rId7"/>
          <a:stretch>
            <a:fillRect/>
          </a:stretch>
        </p:blipFill>
        <p:spPr>
          <a:xfrm>
            <a:off x="7306322" y="2645546"/>
            <a:ext cx="4656379" cy="3610240"/>
          </a:xfrm>
          <a:prstGeom prst="rect">
            <a:avLst/>
          </a:prstGeom>
          <a:ln>
            <a:solidFill>
              <a:schemeClr val="accent1"/>
            </a:solidFill>
          </a:ln>
        </p:spPr>
      </p:pic>
    </p:spTree>
    <p:extLst>
      <p:ext uri="{BB962C8B-B14F-4D97-AF65-F5344CB8AC3E}">
        <p14:creationId xmlns:p14="http://schemas.microsoft.com/office/powerpoint/2010/main" val="296672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Existing gRPC Service and Clients</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5</a:t>
            </a:fld>
            <a:endParaRPr lang="en-IN" b="1" dirty="0">
              <a:solidFill>
                <a:srgbClr val="002060"/>
              </a:solidFill>
              <a:latin typeface="Verdana" panose="020B0604030504040204" pitchFamily="34" charset="0"/>
              <a:ea typeface="Verdana" panose="020B0604030504040204" pitchFamily="34" charset="0"/>
            </a:endParaRPr>
          </a:p>
        </p:txBody>
      </p:sp>
      <p:sp>
        <p:nvSpPr>
          <p:cNvPr id="10" name="TextBox 9">
            <a:extLst>
              <a:ext uri="{FF2B5EF4-FFF2-40B4-BE49-F238E27FC236}">
                <a16:creationId xmlns:a16="http://schemas.microsoft.com/office/drawing/2014/main" id="{01677BED-4C67-48F6-8772-07696F9A1F04}"/>
              </a:ext>
            </a:extLst>
          </p:cNvPr>
          <p:cNvSpPr txBox="1"/>
          <p:nvPr/>
        </p:nvSpPr>
        <p:spPr>
          <a:xfrm>
            <a:off x="80629" y="602214"/>
            <a:ext cx="12037390" cy="4579331"/>
          </a:xfrm>
          <a:prstGeom prst="rect">
            <a:avLst/>
          </a:prstGeom>
          <a:noFill/>
        </p:spPr>
        <p:txBody>
          <a:bodyPr wrap="square" rtlCol="0">
            <a:spAutoFit/>
          </a:bodyPr>
          <a:lstStyle/>
          <a:p>
            <a:r>
              <a:rPr lang="en-IN" sz="1200" u="sng" dirty="0" err="1">
                <a:solidFill>
                  <a:srgbClr val="002060"/>
                </a:solidFill>
                <a:latin typeface="Verdana" panose="020B0604030504040204" pitchFamily="34" charset="0"/>
                <a:ea typeface="Verdana" panose="020B0604030504040204" pitchFamily="34" charset="0"/>
              </a:rPr>
              <a:t>College.ApplicationCore</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Constants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Entities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Interfaces</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College.GrpcServer</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.Proto files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gRPC Server implementations</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Application Configuration </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Start up and DI</a:t>
            </a:r>
          </a:p>
          <a:p>
            <a:br>
              <a:rPr lang="en-IN" sz="1200" dirty="0">
                <a:solidFill>
                  <a:srgbClr val="002060"/>
                </a:solidFill>
                <a:latin typeface="Verdana" panose="020B0604030504040204" pitchFamily="34" charset="0"/>
                <a:ea typeface="Verdana" panose="020B0604030504040204" pitchFamily="34" charset="0"/>
              </a:rPr>
            </a:br>
            <a:r>
              <a:rPr lang="en-IN" sz="1200" u="sng" dirty="0" err="1">
                <a:solidFill>
                  <a:srgbClr val="002060"/>
                </a:solidFill>
                <a:latin typeface="Verdana" panose="020B0604030504040204" pitchFamily="34" charset="0"/>
                <a:ea typeface="Verdana" panose="020B0604030504040204" pitchFamily="34" charset="0"/>
              </a:rPr>
              <a:t>College.ServerBLL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Any Business Logic</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a:p>
            <a:pPr>
              <a:lnSpc>
                <a:spcPct val="150000"/>
              </a:lnSpc>
            </a:pPr>
            <a:r>
              <a:rPr lang="en-IN" sz="1200" u="sng" dirty="0" err="1">
                <a:solidFill>
                  <a:srgbClr val="002060"/>
                </a:solidFill>
                <a:latin typeface="Verdana" panose="020B0604030504040204" pitchFamily="34" charset="0"/>
                <a:ea typeface="Verdana" panose="020B0604030504040204" pitchFamily="34" charset="0"/>
              </a:rPr>
              <a:t>College.ServerDAL</a:t>
            </a:r>
            <a:r>
              <a:rPr lang="en-IN" sz="1200" u="sng" dirty="0">
                <a:solidFill>
                  <a:srgbClr val="002060"/>
                </a:solidFill>
                <a:latin typeface="Verdana" panose="020B0604030504040204" pitchFamily="34" charset="0"/>
                <a:ea typeface="Verdana" panose="020B0604030504040204" pitchFamily="34" charset="0"/>
              </a:rPr>
              <a: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Db Context</a:t>
            </a:r>
          </a:p>
          <a:p>
            <a:pPr marL="628650" lvl="1" indent="-171450">
              <a:lnSpc>
                <a:spcPct val="150000"/>
              </a:lnSpc>
              <a:buFont typeface="Wingdings" panose="05000000000000000000" pitchFamily="2" charset="2"/>
              <a:buChar char="Ø"/>
            </a:pPr>
            <a:r>
              <a:rPr lang="en-IN" sz="1200" dirty="0">
                <a:solidFill>
                  <a:srgbClr val="002060"/>
                </a:solidFill>
                <a:latin typeface="Verdana" panose="020B0604030504040204" pitchFamily="34" charset="0"/>
                <a:ea typeface="Verdana" panose="020B0604030504040204" pitchFamily="34" charset="0"/>
              </a:rPr>
              <a:t>Data Access Layer which consumes Db Context</a:t>
            </a:r>
          </a:p>
          <a:p>
            <a:pPr>
              <a:lnSpc>
                <a:spcPct val="150000"/>
              </a:lnSpc>
            </a:pPr>
            <a:endParaRPr lang="en-US" sz="1200"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5C61BEF2-B9A3-48A1-ADE3-6AFE999E61B6}"/>
              </a:ext>
            </a:extLst>
          </p:cNvPr>
          <p:cNvPicPr>
            <a:picLocks noChangeAspect="1"/>
          </p:cNvPicPr>
          <p:nvPr/>
        </p:nvPicPr>
        <p:blipFill>
          <a:blip r:embed="rId2"/>
          <a:stretch>
            <a:fillRect/>
          </a:stretch>
        </p:blipFill>
        <p:spPr>
          <a:xfrm>
            <a:off x="8065366" y="621438"/>
            <a:ext cx="3962400" cy="5606280"/>
          </a:xfrm>
          <a:prstGeom prst="rect">
            <a:avLst/>
          </a:prstGeom>
          <a:ln>
            <a:solidFill>
              <a:schemeClr val="accent1"/>
            </a:solidFill>
          </a:ln>
        </p:spPr>
      </p:pic>
    </p:spTree>
    <p:extLst>
      <p:ext uri="{BB962C8B-B14F-4D97-AF65-F5344CB8AC3E}">
        <p14:creationId xmlns:p14="http://schemas.microsoft.com/office/powerpoint/2010/main" val="3386103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6</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0" name="TextBox 9">
            <a:extLst>
              <a:ext uri="{FF2B5EF4-FFF2-40B4-BE49-F238E27FC236}">
                <a16:creationId xmlns:a16="http://schemas.microsoft.com/office/drawing/2014/main" id="{25C2594F-FCF8-4800-A7AC-EF269935EFA6}"/>
              </a:ext>
            </a:extLst>
          </p:cNvPr>
          <p:cNvSpPr txBox="1"/>
          <p:nvPr/>
        </p:nvSpPr>
        <p:spPr>
          <a:xfrm>
            <a:off x="80629" y="557824"/>
            <a:ext cx="12037390" cy="5588774"/>
          </a:xfrm>
          <a:prstGeom prst="rect">
            <a:avLst/>
          </a:prstGeom>
          <a:noFill/>
        </p:spPr>
        <p:txBody>
          <a:bodyPr wrap="square" rtlCol="0">
            <a:spAutoFit/>
          </a:bodyPr>
          <a:lstStyle/>
          <a:p>
            <a:pPr>
              <a:lnSpc>
                <a:spcPct val="150000"/>
              </a:lnSpc>
            </a:pPr>
            <a:r>
              <a:rPr lang="en-US" sz="1400" dirty="0">
                <a:solidFill>
                  <a:srgbClr val="002060"/>
                </a:solidFill>
                <a:latin typeface="Verdana" panose="020B0604030504040204" pitchFamily="34" charset="0"/>
                <a:ea typeface="Verdana" panose="020B0604030504040204" pitchFamily="34" charset="0"/>
              </a:rPr>
              <a:t>Please refer official documentation for detailed steps. URL: </a:t>
            </a:r>
            <a:r>
              <a:rPr lang="en-IN" sz="1400" dirty="0">
                <a:hlinkClick r:id="rId2"/>
              </a:rPr>
              <a:t>https://redislabs.com/blog/redis-on-windows-10/</a:t>
            </a:r>
            <a:endParaRPr lang="en-IN" sz="1400" dirty="0"/>
          </a:p>
          <a:p>
            <a:pPr>
              <a:lnSpc>
                <a:spcPct val="150000"/>
              </a:lnSpc>
            </a:pPr>
            <a:endParaRPr lang="en-IN" sz="105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Install Redis Cache on WSL on Windows 10</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update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upgrade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apt-get install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a:t>
            </a:r>
          </a:p>
          <a:p>
            <a:pPr>
              <a:lnSpc>
                <a:spcPct val="150000"/>
              </a:lnSpc>
            </a:pPr>
            <a:br>
              <a:rPr lang="en-IN" sz="1400" dirty="0">
                <a:solidFill>
                  <a:srgbClr val="002060"/>
                </a:solidFill>
                <a:latin typeface="Verdana" panose="020B0604030504040204" pitchFamily="34" charset="0"/>
                <a:ea typeface="Verdana" panose="020B0604030504040204" pitchFamily="34" charset="0"/>
              </a:rPr>
            </a:br>
            <a:r>
              <a:rPr lang="en-IN" sz="1400" b="1" dirty="0">
                <a:solidFill>
                  <a:srgbClr val="002060"/>
                </a:solidFill>
                <a:latin typeface="Verdana" panose="020B0604030504040204" pitchFamily="34" charset="0"/>
                <a:ea typeface="Verdana" panose="020B0604030504040204" pitchFamily="34" charset="0"/>
              </a:rPr>
              <a:t>To Start and Stop the Redis Service</a:t>
            </a:r>
            <a:endParaRPr lang="en-IN" sz="1400" dirty="0">
              <a:solidFill>
                <a:srgbClr val="002060"/>
              </a:solidFill>
              <a:latin typeface="Verdana" panose="020B0604030504040204" pitchFamily="34" charset="0"/>
              <a:ea typeface="Verdana" panose="020B0604030504040204" pitchFamily="34" charset="0"/>
            </a:endParaRP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restart</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sudo</a:t>
            </a:r>
            <a:r>
              <a:rPr lang="en-IN" sz="1400" dirty="0">
                <a:solidFill>
                  <a:srgbClr val="002060"/>
                </a:solidFill>
                <a:latin typeface="Verdana" panose="020B0604030504040204" pitchFamily="34" charset="0"/>
                <a:ea typeface="Verdana" panose="020B0604030504040204" pitchFamily="34" charset="0"/>
              </a:rPr>
              <a:t> service </a:t>
            </a: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stop</a:t>
            </a:r>
          </a:p>
          <a:p>
            <a:pPr>
              <a:lnSpc>
                <a:spcPct val="150000"/>
              </a:lnSpc>
            </a:pPr>
            <a:endParaRPr lang="en-US"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Start and Stop the Redis Service</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-server -v</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 -v</a:t>
            </a:r>
          </a:p>
          <a:p>
            <a:pPr marL="742950" lvl="1" indent="-285750">
              <a:lnSpc>
                <a:spcPct val="150000"/>
              </a:lnSpc>
              <a:buFont typeface="Wingdings" panose="05000000000000000000" pitchFamily="2" charset="2"/>
              <a:buChar char="Ø"/>
            </a:pPr>
            <a:endParaRPr lang="en-IN" sz="1400" dirty="0">
              <a:solidFill>
                <a:srgbClr val="002060"/>
              </a:solidFill>
              <a:latin typeface="Verdana" panose="020B0604030504040204" pitchFamily="34" charset="0"/>
              <a:ea typeface="Verdana" panose="020B0604030504040204" pitchFamily="34" charset="0"/>
            </a:endParaRPr>
          </a:p>
          <a:p>
            <a:pPr>
              <a:lnSpc>
                <a:spcPct val="150000"/>
              </a:lnSpc>
            </a:pPr>
            <a:r>
              <a:rPr lang="en-IN" sz="1400" b="1" dirty="0">
                <a:solidFill>
                  <a:srgbClr val="002060"/>
                </a:solidFill>
                <a:latin typeface="Verdana" panose="020B0604030504040204" pitchFamily="34" charset="0"/>
                <a:ea typeface="Verdana" panose="020B0604030504040204" pitchFamily="34" charset="0"/>
              </a:rPr>
              <a:t>To Connect to Redis Server</a:t>
            </a:r>
          </a:p>
          <a:p>
            <a:pPr marL="742950" lvl="1" indent="-285750">
              <a:lnSpc>
                <a:spcPct val="150000"/>
              </a:lnSpc>
              <a:buFont typeface="Wingdings" panose="05000000000000000000" pitchFamily="2" charset="2"/>
              <a:buChar char="Ø"/>
            </a:pPr>
            <a:r>
              <a:rPr lang="en-IN" sz="1400" dirty="0" err="1">
                <a:solidFill>
                  <a:srgbClr val="002060"/>
                </a:solidFill>
                <a:latin typeface="Verdana" panose="020B0604030504040204" pitchFamily="34" charset="0"/>
                <a:ea typeface="Verdana" panose="020B0604030504040204" pitchFamily="34" charset="0"/>
              </a:rPr>
              <a:t>redis</a:t>
            </a:r>
            <a:r>
              <a:rPr lang="en-IN" sz="1400" dirty="0">
                <a:solidFill>
                  <a:srgbClr val="002060"/>
                </a:solidFill>
                <a:latin typeface="Verdana" panose="020B0604030504040204" pitchFamily="34" charset="0"/>
                <a:ea typeface="Verdana" panose="020B0604030504040204" pitchFamily="34" charset="0"/>
              </a:rPr>
              <a:t>-cli</a:t>
            </a:r>
          </a:p>
        </p:txBody>
      </p:sp>
    </p:spTree>
    <p:extLst>
      <p:ext uri="{BB962C8B-B14F-4D97-AF65-F5344CB8AC3E}">
        <p14:creationId xmlns:p14="http://schemas.microsoft.com/office/powerpoint/2010/main" val="2572657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Install Redis Cache on WSL on Windows 10</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7</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2" name="Picture 1">
            <a:extLst>
              <a:ext uri="{FF2B5EF4-FFF2-40B4-BE49-F238E27FC236}">
                <a16:creationId xmlns:a16="http://schemas.microsoft.com/office/drawing/2014/main" id="{DC2E26A5-4A12-4E6B-9916-F411194AFB16}"/>
              </a:ext>
            </a:extLst>
          </p:cNvPr>
          <p:cNvPicPr>
            <a:picLocks noChangeAspect="1"/>
          </p:cNvPicPr>
          <p:nvPr/>
        </p:nvPicPr>
        <p:blipFill>
          <a:blip r:embed="rId2"/>
          <a:stretch>
            <a:fillRect/>
          </a:stretch>
        </p:blipFill>
        <p:spPr>
          <a:xfrm>
            <a:off x="71750" y="621437"/>
            <a:ext cx="12058103" cy="5646198"/>
          </a:xfrm>
          <a:prstGeom prst="rect">
            <a:avLst/>
          </a:prstGeom>
          <a:ln>
            <a:solidFill>
              <a:schemeClr val="accent1"/>
            </a:solidFill>
          </a:ln>
        </p:spPr>
      </p:pic>
    </p:spTree>
    <p:extLst>
      <p:ext uri="{BB962C8B-B14F-4D97-AF65-F5344CB8AC3E}">
        <p14:creationId xmlns:p14="http://schemas.microsoft.com/office/powerpoint/2010/main" val="406141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8</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pic>
        <p:nvPicPr>
          <p:cNvPr id="5" name="Picture 4">
            <a:extLst>
              <a:ext uri="{FF2B5EF4-FFF2-40B4-BE49-F238E27FC236}">
                <a16:creationId xmlns:a16="http://schemas.microsoft.com/office/drawing/2014/main" id="{EC2CC9C7-63A9-4816-B2B1-58B85DCCAC36}"/>
              </a:ext>
            </a:extLst>
          </p:cNvPr>
          <p:cNvPicPr>
            <a:picLocks noChangeAspect="1"/>
          </p:cNvPicPr>
          <p:nvPr/>
        </p:nvPicPr>
        <p:blipFill>
          <a:blip r:embed="rId2"/>
          <a:stretch>
            <a:fillRect/>
          </a:stretch>
        </p:blipFill>
        <p:spPr>
          <a:xfrm>
            <a:off x="106532" y="550355"/>
            <a:ext cx="11970058" cy="5624065"/>
          </a:xfrm>
          <a:prstGeom prst="rect">
            <a:avLst/>
          </a:prstGeom>
          <a:ln>
            <a:solidFill>
              <a:schemeClr val="accent1"/>
            </a:solidFill>
          </a:ln>
        </p:spPr>
      </p:pic>
    </p:spTree>
    <p:extLst>
      <p:ext uri="{BB962C8B-B14F-4D97-AF65-F5344CB8AC3E}">
        <p14:creationId xmlns:p14="http://schemas.microsoft.com/office/powerpoint/2010/main" val="2191997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55C22F7-3FD1-4C1B-8D0C-0C2F7FB61DBE}"/>
              </a:ext>
            </a:extLst>
          </p:cNvPr>
          <p:cNvSpPr/>
          <p:nvPr/>
        </p:nvSpPr>
        <p:spPr>
          <a:xfrm>
            <a:off x="0" y="8878"/>
            <a:ext cx="12183122" cy="4971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Verdana" panose="020B0604030504040204" pitchFamily="34" charset="0"/>
                <a:ea typeface="Verdana" panose="020B0604030504040204" pitchFamily="34" charset="0"/>
              </a:rPr>
              <a:t>Adding gRPC Logging inside Server</a:t>
            </a:r>
            <a:endParaRPr lang="en-IN" b="1" dirty="0">
              <a:latin typeface="Verdana" panose="020B0604030504040204" pitchFamily="34" charset="0"/>
              <a:ea typeface="Verdana" panose="020B0604030504040204" pitchFamily="34" charset="0"/>
            </a:endParaRPr>
          </a:p>
        </p:txBody>
      </p:sp>
      <p:sp>
        <p:nvSpPr>
          <p:cNvPr id="7" name="Rectangle 6">
            <a:extLst>
              <a:ext uri="{FF2B5EF4-FFF2-40B4-BE49-F238E27FC236}">
                <a16:creationId xmlns:a16="http://schemas.microsoft.com/office/drawing/2014/main" id="{B10720DE-FD2A-4FE5-B9FB-74854D01A659}"/>
              </a:ext>
            </a:extLst>
          </p:cNvPr>
          <p:cNvSpPr/>
          <p:nvPr/>
        </p:nvSpPr>
        <p:spPr>
          <a:xfrm>
            <a:off x="0" y="6383046"/>
            <a:ext cx="12183122" cy="5770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latin typeface="Verdana" panose="020B0604030504040204" pitchFamily="34" charset="0"/>
              <a:ea typeface="Verdana" panose="020B0604030504040204" pitchFamily="34" charset="0"/>
            </a:endParaRPr>
          </a:p>
        </p:txBody>
      </p:sp>
      <p:sp>
        <p:nvSpPr>
          <p:cNvPr id="8" name="Footer Placeholder 7">
            <a:extLst>
              <a:ext uri="{FF2B5EF4-FFF2-40B4-BE49-F238E27FC236}">
                <a16:creationId xmlns:a16="http://schemas.microsoft.com/office/drawing/2014/main" id="{DD2A19CA-EC18-432D-8F8F-17079808F38B}"/>
              </a:ext>
            </a:extLst>
          </p:cNvPr>
          <p:cNvSpPr>
            <a:spLocks noGrp="1"/>
          </p:cNvSpPr>
          <p:nvPr>
            <p:ph type="ftr" sz="quarter" idx="11"/>
          </p:nvPr>
        </p:nvSpPr>
        <p:spPr>
          <a:xfrm>
            <a:off x="4038600" y="6427374"/>
            <a:ext cx="4114800" cy="365125"/>
          </a:xfrm>
        </p:spPr>
        <p:txBody>
          <a:bodyPr/>
          <a:lstStyle/>
          <a:p>
            <a:r>
              <a:rPr lang="en-IN" b="1" dirty="0">
                <a:solidFill>
                  <a:srgbClr val="002060"/>
                </a:solidFill>
                <a:latin typeface="Verdana" panose="020B0604030504040204" pitchFamily="34" charset="0"/>
                <a:ea typeface="Verdana" panose="020B0604030504040204" pitchFamily="34" charset="0"/>
              </a:rPr>
              <a:t>12-Jun-2020</a:t>
            </a:r>
          </a:p>
        </p:txBody>
      </p:sp>
      <p:sp>
        <p:nvSpPr>
          <p:cNvPr id="9" name="Slide Number Placeholder 8">
            <a:extLst>
              <a:ext uri="{FF2B5EF4-FFF2-40B4-BE49-F238E27FC236}">
                <a16:creationId xmlns:a16="http://schemas.microsoft.com/office/drawing/2014/main" id="{8162625C-0B1F-42E0-BE7C-D99A08FED7A3}"/>
              </a:ext>
            </a:extLst>
          </p:cNvPr>
          <p:cNvSpPr>
            <a:spLocks noGrp="1"/>
          </p:cNvSpPr>
          <p:nvPr>
            <p:ph type="sldNum" sz="quarter" idx="12"/>
          </p:nvPr>
        </p:nvSpPr>
        <p:spPr>
          <a:xfrm>
            <a:off x="8610600" y="6427374"/>
            <a:ext cx="2743200" cy="365125"/>
          </a:xfrm>
        </p:spPr>
        <p:txBody>
          <a:bodyPr/>
          <a:lstStyle/>
          <a:p>
            <a:fld id="{30AF63FB-5233-4811-A918-B572E3A55817}" type="slidenum">
              <a:rPr lang="en-IN" b="1" smtClean="0">
                <a:solidFill>
                  <a:srgbClr val="002060"/>
                </a:solidFill>
                <a:latin typeface="Verdana" panose="020B0604030504040204" pitchFamily="34" charset="0"/>
                <a:ea typeface="Verdana" panose="020B0604030504040204" pitchFamily="34" charset="0"/>
              </a:rPr>
              <a:t>9</a:t>
            </a:fld>
            <a:endParaRPr lang="en-IN" b="1" dirty="0">
              <a:solidFill>
                <a:srgbClr val="002060"/>
              </a:solidFill>
              <a:latin typeface="Verdana" panose="020B0604030504040204" pitchFamily="34" charset="0"/>
              <a:ea typeface="Verdana" panose="020B0604030504040204" pitchFamily="34" charset="0"/>
            </a:endParaRPr>
          </a:p>
        </p:txBody>
      </p:sp>
      <p:sp>
        <p:nvSpPr>
          <p:cNvPr id="12" name="Footer Placeholder 7">
            <a:extLst>
              <a:ext uri="{FF2B5EF4-FFF2-40B4-BE49-F238E27FC236}">
                <a16:creationId xmlns:a16="http://schemas.microsoft.com/office/drawing/2014/main" id="{64C57949-E349-47D3-A505-A098233AF49D}"/>
              </a:ext>
            </a:extLst>
          </p:cNvPr>
          <p:cNvSpPr txBox="1">
            <a:spLocks/>
          </p:cNvSpPr>
          <p:nvPr/>
        </p:nvSpPr>
        <p:spPr>
          <a:xfrm>
            <a:off x="133897" y="642884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b="1" dirty="0">
                <a:solidFill>
                  <a:srgbClr val="002060"/>
                </a:solidFill>
                <a:latin typeface="Verdana" panose="020B0604030504040204" pitchFamily="34" charset="0"/>
                <a:ea typeface="Verdana" panose="020B0604030504040204" pitchFamily="34" charset="0"/>
              </a:rPr>
              <a:t>XMonkeys360</a:t>
            </a:r>
          </a:p>
        </p:txBody>
      </p:sp>
      <p:sp>
        <p:nvSpPr>
          <p:cNvPr id="11" name="Rectangle 10">
            <a:extLst>
              <a:ext uri="{FF2B5EF4-FFF2-40B4-BE49-F238E27FC236}">
                <a16:creationId xmlns:a16="http://schemas.microsoft.com/office/drawing/2014/main" id="{F60D9B38-5067-4841-9B4A-CE7786A2CB4A}"/>
              </a:ext>
            </a:extLst>
          </p:cNvPr>
          <p:cNvSpPr/>
          <p:nvPr/>
        </p:nvSpPr>
        <p:spPr>
          <a:xfrm>
            <a:off x="2177191" y="588106"/>
            <a:ext cx="7802136" cy="4128694"/>
          </a:xfrm>
          <a:prstGeom prst="rect">
            <a:avLst/>
          </a:prstGeom>
          <a:noFill/>
        </p:spPr>
        <p:txBody>
          <a:bodyPr wrap="none" lIns="91440" tIns="45720" rIns="91440" bIns="45720">
            <a:spAutoFit/>
          </a:bodyPr>
          <a:lstStyle/>
          <a:p>
            <a:pPr algn="ctr"/>
            <a:r>
              <a:rPr lang="en-US" sz="88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Demo</a:t>
            </a:r>
          </a:p>
          <a:p>
            <a:pPr marL="1371600" indent="-1371600" algn="ctr">
              <a:buAutoNum type="arabicPeriod"/>
            </a:pPr>
            <a:endParaRPr lang="en-US" sz="4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endParaRP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Adding gRPC Logging </a:t>
            </a:r>
          </a:p>
          <a:p>
            <a:pPr algn="ctr">
              <a:lnSpc>
                <a:spcPct val="150000"/>
              </a:lnSpc>
            </a:pPr>
            <a:r>
              <a:rPr lang="en-US" sz="4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Verdana" panose="020B0604030504040204" pitchFamily="34" charset="0"/>
                <a:ea typeface="Verdana" panose="020B0604030504040204" pitchFamily="34" charset="0"/>
              </a:rPr>
              <a:t>inside Server</a:t>
            </a:r>
          </a:p>
        </p:txBody>
      </p:sp>
    </p:spTree>
    <p:extLst>
      <p:ext uri="{BB962C8B-B14F-4D97-AF65-F5344CB8AC3E}">
        <p14:creationId xmlns:p14="http://schemas.microsoft.com/office/powerpoint/2010/main" val="3983832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2912</TotalTime>
  <Words>607</Words>
  <Application>Microsoft Office PowerPoint</Application>
  <PresentationFormat>Widescreen</PresentationFormat>
  <Paragraphs>126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Viswanatha-Swamy, PK</dc:creator>
  <cp:lastModifiedBy>Viswanatha-Swamy, PK</cp:lastModifiedBy>
  <cp:revision>361</cp:revision>
  <dcterms:created xsi:type="dcterms:W3CDTF">2020-02-14T16:15:34Z</dcterms:created>
  <dcterms:modified xsi:type="dcterms:W3CDTF">2020-06-13T03:02:45Z</dcterms:modified>
</cp:coreProperties>
</file>