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4" r:id="rId4"/>
    <p:sldId id="257" r:id="rId5"/>
    <p:sldId id="265" r:id="rId6"/>
    <p:sldId id="260" r:id="rId7"/>
    <p:sldId id="261" r:id="rId8"/>
    <p:sldId id="272" r:id="rId9"/>
    <p:sldId id="269" r:id="rId10"/>
    <p:sldId id="273" r:id="rId11"/>
    <p:sldId id="279" r:id="rId12"/>
    <p:sldId id="274" r:id="rId13"/>
    <p:sldId id="275" r:id="rId14"/>
    <p:sldId id="276" r:id="rId15"/>
    <p:sldId id="277" r:id="rId16"/>
    <p:sldId id="27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C76B-D416-4446-8DBD-F5572934B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43B91-CADC-49CA-AEC9-C5AF1B8A2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83F570-0086-4EB6-9422-177799D0463F}"/>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5" name="Footer Placeholder 4">
            <a:extLst>
              <a:ext uri="{FF2B5EF4-FFF2-40B4-BE49-F238E27FC236}">
                <a16:creationId xmlns:a16="http://schemas.microsoft.com/office/drawing/2014/main" id="{8357C6D4-1586-459E-A47C-95C379049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4D745F-F948-428F-909E-AE57C509F334}"/>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218239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09F9-981C-4021-92F9-2080B232F0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561F86-B683-4931-B887-1495F8720C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50E34-2ACE-42CA-B210-BE956DCFBA70}"/>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5" name="Footer Placeholder 4">
            <a:extLst>
              <a:ext uri="{FF2B5EF4-FFF2-40B4-BE49-F238E27FC236}">
                <a16:creationId xmlns:a16="http://schemas.microsoft.com/office/drawing/2014/main" id="{701394CE-991D-4EED-811C-041D1F52E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9B2F5-92A4-43CE-A539-68979CFA0DCB}"/>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269365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DB1CC-D38F-47CC-AEA9-4D0B515CF2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6BCED1-BD37-46AC-B08B-32D36254D2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DD9E7-FB04-43DB-8B5C-3ECBEF34D59C}"/>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5" name="Footer Placeholder 4">
            <a:extLst>
              <a:ext uri="{FF2B5EF4-FFF2-40B4-BE49-F238E27FC236}">
                <a16:creationId xmlns:a16="http://schemas.microsoft.com/office/drawing/2014/main" id="{83C9FC10-3CE2-4122-9C5B-49E20B2CC1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F2F49-AB93-4D6A-972D-C9B51F7CF612}"/>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157574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AD3A-88BD-4A4B-9FC6-A218AB5BAA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47D51B-2B3E-4636-9981-A2155DFC47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6CE07B-77F3-498E-BBDE-17B5C63E4D9D}"/>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5" name="Footer Placeholder 4">
            <a:extLst>
              <a:ext uri="{FF2B5EF4-FFF2-40B4-BE49-F238E27FC236}">
                <a16:creationId xmlns:a16="http://schemas.microsoft.com/office/drawing/2014/main" id="{59648AB5-F60A-4BAC-8788-94E9D6C4F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0ACD15-F907-4856-A023-898CC2E3CA0E}"/>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281332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0E34-D16F-4D0E-8958-ACE8B10B2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9F53AD-3C21-47E7-8D31-1C540209A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F8DFC3-ADD2-45B9-B697-AB35C9A13D0A}"/>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5" name="Footer Placeholder 4">
            <a:extLst>
              <a:ext uri="{FF2B5EF4-FFF2-40B4-BE49-F238E27FC236}">
                <a16:creationId xmlns:a16="http://schemas.microsoft.com/office/drawing/2014/main" id="{6A9DF0A6-AC40-449C-8820-5E70AC02E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11827-D87F-4C98-AA0D-22BEE5F61FE8}"/>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196337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DEB3-4EED-405C-BAA7-5CB400961B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598D93-0D77-45E6-9200-F73763AAD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E554D9-0B58-4327-866F-0295EBAAD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E2C698-6EC3-409F-938D-9D58820A02EF}"/>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6" name="Footer Placeholder 5">
            <a:extLst>
              <a:ext uri="{FF2B5EF4-FFF2-40B4-BE49-F238E27FC236}">
                <a16:creationId xmlns:a16="http://schemas.microsoft.com/office/drawing/2014/main" id="{D5446F4E-4E07-4BE9-814F-9A833188A4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E27308-1FA7-4912-841C-542A418E3793}"/>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153936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AB5-1CD6-4BA3-BA41-349D1BD224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4401A7-F50D-438B-B776-7FBC5DAE1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752357-1969-461B-A559-B1B48963D8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ECD699-216C-4058-BE26-9E7FEF7A4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29AEB7-91C2-4B1F-B4CC-D6FA318935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48D1DD-3215-4A1F-8B25-AEF29425F5ED}"/>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8" name="Footer Placeholder 7">
            <a:extLst>
              <a:ext uri="{FF2B5EF4-FFF2-40B4-BE49-F238E27FC236}">
                <a16:creationId xmlns:a16="http://schemas.microsoft.com/office/drawing/2014/main" id="{032A51F6-40E0-46A7-8300-DF8E6E2FBA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EFB65C-63E6-4E89-BC72-FF0EF612AAE9}"/>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309905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A4D7-C60A-4D42-B809-688C4453F4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C76027-DFE1-41F6-BFC8-626D1ED8EFE5}"/>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4" name="Footer Placeholder 3">
            <a:extLst>
              <a:ext uri="{FF2B5EF4-FFF2-40B4-BE49-F238E27FC236}">
                <a16:creationId xmlns:a16="http://schemas.microsoft.com/office/drawing/2014/main" id="{47E456BF-C1D1-4DE6-856E-1761B14E72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EA99C4-07C8-450D-B448-984D57C4AB42}"/>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331396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ABE9B-3D9C-4BB4-BEA1-45CBB8D6AD18}"/>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3" name="Footer Placeholder 2">
            <a:extLst>
              <a:ext uri="{FF2B5EF4-FFF2-40B4-BE49-F238E27FC236}">
                <a16:creationId xmlns:a16="http://schemas.microsoft.com/office/drawing/2014/main" id="{E2E8B4A3-A17E-4D05-868E-EDBC16D34B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CF177B-2686-4D58-94BE-992155EE5781}"/>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255877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1AE-EAF7-420C-BE47-E2A479EF2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B87AA3-3EEA-4707-BB3F-02D5D5E37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C44722-04B9-4D45-A3D2-6F35A62EC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C1607-5645-4CE1-9480-37D4DD9E0902}"/>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6" name="Footer Placeholder 5">
            <a:extLst>
              <a:ext uri="{FF2B5EF4-FFF2-40B4-BE49-F238E27FC236}">
                <a16:creationId xmlns:a16="http://schemas.microsoft.com/office/drawing/2014/main" id="{894D7697-03FC-40B7-9314-9926FFE316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43E0AB-1619-448A-9820-FCC18A8E6748}"/>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30605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715E-B8FE-4E4E-9CD1-D74A9F6E1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8A6068-2359-4B61-9A21-655E2F747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44D15A-2BD2-4820-AC2C-7A7DF0012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C0D4D-7F0B-4CCA-910D-BE236A970E59}"/>
              </a:ext>
            </a:extLst>
          </p:cNvPr>
          <p:cNvSpPr>
            <a:spLocks noGrp="1"/>
          </p:cNvSpPr>
          <p:nvPr>
            <p:ph type="dt" sz="half" idx="10"/>
          </p:nvPr>
        </p:nvSpPr>
        <p:spPr/>
        <p:txBody>
          <a:bodyPr/>
          <a:lstStyle/>
          <a:p>
            <a:fld id="{DFB0677F-57F7-4760-95A8-F7CE0668DE31}" type="datetimeFigureOut">
              <a:rPr lang="en-IN" smtClean="0"/>
              <a:t>07-08-2021</a:t>
            </a:fld>
            <a:endParaRPr lang="en-IN"/>
          </a:p>
        </p:txBody>
      </p:sp>
      <p:sp>
        <p:nvSpPr>
          <p:cNvPr id="6" name="Footer Placeholder 5">
            <a:extLst>
              <a:ext uri="{FF2B5EF4-FFF2-40B4-BE49-F238E27FC236}">
                <a16:creationId xmlns:a16="http://schemas.microsoft.com/office/drawing/2014/main" id="{DB312D26-3B92-4F72-B569-7346F1D65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FE2C14-9A35-4B97-8B1A-279BF1A7E3A3}"/>
              </a:ext>
            </a:extLst>
          </p:cNvPr>
          <p:cNvSpPr>
            <a:spLocks noGrp="1"/>
          </p:cNvSpPr>
          <p:nvPr>
            <p:ph type="sldNum" sz="quarter" idx="12"/>
          </p:nvPr>
        </p:nvSpPr>
        <p:spPr/>
        <p:txBody>
          <a:bodyPr/>
          <a:lstStyle/>
          <a:p>
            <a:fld id="{DB39E097-6D15-4B44-93BE-F6C6198802DE}" type="slidenum">
              <a:rPr lang="en-IN" smtClean="0"/>
              <a:t>‹#›</a:t>
            </a:fld>
            <a:endParaRPr lang="en-IN"/>
          </a:p>
        </p:txBody>
      </p:sp>
    </p:spTree>
    <p:extLst>
      <p:ext uri="{BB962C8B-B14F-4D97-AF65-F5344CB8AC3E}">
        <p14:creationId xmlns:p14="http://schemas.microsoft.com/office/powerpoint/2010/main" val="75216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E2403-2AD4-413F-B504-750325C8C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95D0BF-B894-4A58-B895-6EE89593D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8FF1E-E098-41F0-AE06-9051C1B38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0677F-57F7-4760-95A8-F7CE0668DE31}" type="datetimeFigureOut">
              <a:rPr lang="en-IN" smtClean="0"/>
              <a:t>07-08-2021</a:t>
            </a:fld>
            <a:endParaRPr lang="en-IN"/>
          </a:p>
        </p:txBody>
      </p:sp>
      <p:sp>
        <p:nvSpPr>
          <p:cNvPr id="5" name="Footer Placeholder 4">
            <a:extLst>
              <a:ext uri="{FF2B5EF4-FFF2-40B4-BE49-F238E27FC236}">
                <a16:creationId xmlns:a16="http://schemas.microsoft.com/office/drawing/2014/main" id="{9E8D4C35-BF44-400D-A98A-1880AB323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640E41-4E3E-47B9-8F07-4CEBBDE8E6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9E097-6D15-4B44-93BE-F6C6198802DE}" type="slidenum">
              <a:rPr lang="en-IN" smtClean="0"/>
              <a:t>‹#›</a:t>
            </a:fld>
            <a:endParaRPr lang="en-IN"/>
          </a:p>
        </p:txBody>
      </p:sp>
    </p:spTree>
    <p:extLst>
      <p:ext uri="{BB962C8B-B14F-4D97-AF65-F5344CB8AC3E}">
        <p14:creationId xmlns:p14="http://schemas.microsoft.com/office/powerpoint/2010/main" val="52292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33CB-80A8-4369-A406-20C4C786D8F2}"/>
              </a:ext>
            </a:extLst>
          </p:cNvPr>
          <p:cNvSpPr>
            <a:spLocks noGrp="1"/>
          </p:cNvSpPr>
          <p:nvPr>
            <p:ph type="ctrTitle"/>
          </p:nvPr>
        </p:nvSpPr>
        <p:spPr>
          <a:xfrm>
            <a:off x="1524000" y="280674"/>
            <a:ext cx="9144000" cy="2387600"/>
          </a:xfrm>
        </p:spPr>
        <p:txBody>
          <a:bodyPr/>
          <a:lstStyle/>
          <a:p>
            <a:r>
              <a:rPr lang="en-IN" dirty="0">
                <a:latin typeface="ABeeZee" panose="02000000000000000000" pitchFamily="50" charset="0"/>
              </a:rPr>
              <a:t>Relay Assisted Pliable Index Coding</a:t>
            </a:r>
          </a:p>
        </p:txBody>
      </p:sp>
      <p:sp>
        <p:nvSpPr>
          <p:cNvPr id="3" name="Subtitle 2">
            <a:extLst>
              <a:ext uri="{FF2B5EF4-FFF2-40B4-BE49-F238E27FC236}">
                <a16:creationId xmlns:a16="http://schemas.microsoft.com/office/drawing/2014/main" id="{4DEB5FC5-9725-4CC8-B74A-FC7286560989}"/>
              </a:ext>
            </a:extLst>
          </p:cNvPr>
          <p:cNvSpPr>
            <a:spLocks noGrp="1"/>
          </p:cNvSpPr>
          <p:nvPr>
            <p:ph type="subTitle" idx="1"/>
          </p:nvPr>
        </p:nvSpPr>
        <p:spPr>
          <a:xfrm>
            <a:off x="1524000" y="2825853"/>
            <a:ext cx="9144000" cy="932194"/>
          </a:xfrm>
        </p:spPr>
        <p:txBody>
          <a:bodyPr>
            <a:normAutofit fontScale="92500" lnSpcReduction="10000"/>
          </a:bodyPr>
          <a:lstStyle/>
          <a:p>
            <a:r>
              <a:rPr lang="en-IN" b="1" u="sng" dirty="0">
                <a:latin typeface="ABeeZee" panose="02000000000000000000" pitchFamily="50" charset="0"/>
              </a:rPr>
              <a:t>Project Group number:</a:t>
            </a:r>
            <a:r>
              <a:rPr lang="en-IN" dirty="0">
                <a:latin typeface="ABeeZee" panose="02000000000000000000" pitchFamily="50" charset="0"/>
              </a:rPr>
              <a:t> 13</a:t>
            </a:r>
            <a:br>
              <a:rPr lang="en-IN" dirty="0">
                <a:latin typeface="ABeeZee" panose="02000000000000000000" pitchFamily="50" charset="0"/>
              </a:rPr>
            </a:br>
            <a:r>
              <a:rPr lang="en-IN" b="1" u="sng" dirty="0">
                <a:latin typeface="ABeeZee" panose="02000000000000000000" pitchFamily="50" charset="0"/>
              </a:rPr>
              <a:t>Domain:</a:t>
            </a:r>
            <a:r>
              <a:rPr lang="en-IN" dirty="0">
                <a:latin typeface="ABeeZee" panose="02000000000000000000" pitchFamily="50" charset="0"/>
              </a:rPr>
              <a:t> Communications</a:t>
            </a:r>
            <a:br>
              <a:rPr lang="en-IN" dirty="0">
                <a:latin typeface="ABeeZee" panose="02000000000000000000" pitchFamily="50" charset="0"/>
              </a:rPr>
            </a:br>
            <a:r>
              <a:rPr lang="en-IN" b="1" u="sng" dirty="0">
                <a:latin typeface="ABeeZee" panose="02000000000000000000" pitchFamily="50" charset="0"/>
              </a:rPr>
              <a:t>Guide name:</a:t>
            </a:r>
            <a:r>
              <a:rPr lang="en-IN" dirty="0">
                <a:latin typeface="ABeeZee" panose="02000000000000000000" pitchFamily="50" charset="0"/>
              </a:rPr>
              <a:t> Prof. </a:t>
            </a:r>
            <a:r>
              <a:rPr lang="en-IN" dirty="0" err="1">
                <a:latin typeface="ABeeZee" panose="02000000000000000000" pitchFamily="50" charset="0"/>
              </a:rPr>
              <a:t>Bivas</a:t>
            </a:r>
            <a:r>
              <a:rPr lang="en-IN" dirty="0">
                <a:latin typeface="ABeeZee" panose="02000000000000000000" pitchFamily="50" charset="0"/>
              </a:rPr>
              <a:t> Bhattacharya</a:t>
            </a:r>
            <a:endParaRPr lang="en-IN" b="1" u="sng" dirty="0">
              <a:latin typeface="ABeeZee" panose="02000000000000000000" pitchFamily="50" charset="0"/>
            </a:endParaRPr>
          </a:p>
        </p:txBody>
      </p:sp>
      <p:graphicFrame>
        <p:nvGraphicFramePr>
          <p:cNvPr id="5" name="Table 5">
            <a:extLst>
              <a:ext uri="{FF2B5EF4-FFF2-40B4-BE49-F238E27FC236}">
                <a16:creationId xmlns:a16="http://schemas.microsoft.com/office/drawing/2014/main" id="{433303DC-46D1-4A1C-AF5E-980659223FB1}"/>
              </a:ext>
            </a:extLst>
          </p:cNvPr>
          <p:cNvGraphicFramePr>
            <a:graphicFrameLocks noGrp="1"/>
          </p:cNvGraphicFramePr>
          <p:nvPr/>
        </p:nvGraphicFramePr>
        <p:xfrm>
          <a:off x="2032000" y="39162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05702501"/>
                    </a:ext>
                  </a:extLst>
                </a:gridCol>
                <a:gridCol w="4064000">
                  <a:extLst>
                    <a:ext uri="{9D8B030D-6E8A-4147-A177-3AD203B41FA5}">
                      <a16:colId xmlns:a16="http://schemas.microsoft.com/office/drawing/2014/main" val="2512419870"/>
                    </a:ext>
                  </a:extLst>
                </a:gridCol>
              </a:tblGrid>
              <a:tr h="370840">
                <a:tc>
                  <a:txBody>
                    <a:bodyPr/>
                    <a:lstStyle/>
                    <a:p>
                      <a:pPr algn="ctr"/>
                      <a:r>
                        <a:rPr lang="en-IN" dirty="0"/>
                        <a:t>Name</a:t>
                      </a:r>
                    </a:p>
                  </a:txBody>
                  <a:tcPr/>
                </a:tc>
                <a:tc>
                  <a:txBody>
                    <a:bodyPr/>
                    <a:lstStyle/>
                    <a:p>
                      <a:pPr algn="ctr"/>
                      <a:r>
                        <a:rPr lang="en-IN" dirty="0"/>
                        <a:t>USN</a:t>
                      </a:r>
                    </a:p>
                  </a:txBody>
                  <a:tcPr/>
                </a:tc>
                <a:extLst>
                  <a:ext uri="{0D108BD9-81ED-4DB2-BD59-A6C34878D82A}">
                    <a16:rowId xmlns:a16="http://schemas.microsoft.com/office/drawing/2014/main" val="3300184442"/>
                  </a:ext>
                </a:extLst>
              </a:tr>
              <a:tr h="370840">
                <a:tc>
                  <a:txBody>
                    <a:bodyPr/>
                    <a:lstStyle/>
                    <a:p>
                      <a:pPr algn="l"/>
                      <a:r>
                        <a:rPr lang="en-IN" dirty="0" err="1"/>
                        <a:t>Kushaal</a:t>
                      </a:r>
                      <a:r>
                        <a:rPr lang="en-IN" dirty="0"/>
                        <a:t> R</a:t>
                      </a:r>
                    </a:p>
                  </a:txBody>
                  <a:tcPr/>
                </a:tc>
                <a:tc>
                  <a:txBody>
                    <a:bodyPr/>
                    <a:lstStyle/>
                    <a:p>
                      <a:pPr algn="ctr"/>
                      <a:r>
                        <a:rPr lang="en-IN" dirty="0"/>
                        <a:t>1PE17EC068</a:t>
                      </a:r>
                    </a:p>
                  </a:txBody>
                  <a:tcPr/>
                </a:tc>
                <a:extLst>
                  <a:ext uri="{0D108BD9-81ED-4DB2-BD59-A6C34878D82A}">
                    <a16:rowId xmlns:a16="http://schemas.microsoft.com/office/drawing/2014/main" val="165092645"/>
                  </a:ext>
                </a:extLst>
              </a:tr>
              <a:tr h="370840">
                <a:tc>
                  <a:txBody>
                    <a:bodyPr/>
                    <a:lstStyle/>
                    <a:p>
                      <a:pPr algn="l"/>
                      <a:r>
                        <a:rPr lang="en-IN" dirty="0"/>
                        <a:t>Praneeth Kashyap</a:t>
                      </a:r>
                    </a:p>
                  </a:txBody>
                  <a:tcPr/>
                </a:tc>
                <a:tc>
                  <a:txBody>
                    <a:bodyPr/>
                    <a:lstStyle/>
                    <a:p>
                      <a:pPr algn="ctr"/>
                      <a:r>
                        <a:rPr lang="en-IN" dirty="0"/>
                        <a:t>1PE17EC089</a:t>
                      </a:r>
                    </a:p>
                  </a:txBody>
                  <a:tcPr/>
                </a:tc>
                <a:extLst>
                  <a:ext uri="{0D108BD9-81ED-4DB2-BD59-A6C34878D82A}">
                    <a16:rowId xmlns:a16="http://schemas.microsoft.com/office/drawing/2014/main" val="96778275"/>
                  </a:ext>
                </a:extLst>
              </a:tr>
              <a:tr h="370840">
                <a:tc>
                  <a:txBody>
                    <a:bodyPr/>
                    <a:lstStyle/>
                    <a:p>
                      <a:pPr algn="l"/>
                      <a:r>
                        <a:rPr lang="en-IN" dirty="0"/>
                        <a:t>Pushkar Pramod </a:t>
                      </a:r>
                      <a:r>
                        <a:rPr lang="en-IN" dirty="0" err="1"/>
                        <a:t>Wani</a:t>
                      </a:r>
                      <a:endParaRPr lang="en-IN" dirty="0"/>
                    </a:p>
                  </a:txBody>
                  <a:tcPr/>
                </a:tc>
                <a:tc>
                  <a:txBody>
                    <a:bodyPr/>
                    <a:lstStyle/>
                    <a:p>
                      <a:pPr algn="ctr"/>
                      <a:r>
                        <a:rPr lang="en-IN" dirty="0"/>
                        <a:t>1PE17EC093</a:t>
                      </a:r>
                    </a:p>
                  </a:txBody>
                  <a:tcPr/>
                </a:tc>
                <a:extLst>
                  <a:ext uri="{0D108BD9-81ED-4DB2-BD59-A6C34878D82A}">
                    <a16:rowId xmlns:a16="http://schemas.microsoft.com/office/drawing/2014/main" val="1875448617"/>
                  </a:ext>
                </a:extLst>
              </a:tr>
              <a:tr h="370840">
                <a:tc>
                  <a:txBody>
                    <a:bodyPr/>
                    <a:lstStyle/>
                    <a:p>
                      <a:pPr algn="l"/>
                      <a:r>
                        <a:rPr lang="en-IN" dirty="0"/>
                        <a:t>Sagar Raj N</a:t>
                      </a:r>
                    </a:p>
                  </a:txBody>
                  <a:tcPr/>
                </a:tc>
                <a:tc>
                  <a:txBody>
                    <a:bodyPr/>
                    <a:lstStyle/>
                    <a:p>
                      <a:pPr algn="ctr"/>
                      <a:r>
                        <a:rPr lang="en-IN" dirty="0"/>
                        <a:t>1PE17EC112</a:t>
                      </a:r>
                    </a:p>
                  </a:txBody>
                  <a:tcPr/>
                </a:tc>
                <a:extLst>
                  <a:ext uri="{0D108BD9-81ED-4DB2-BD59-A6C34878D82A}">
                    <a16:rowId xmlns:a16="http://schemas.microsoft.com/office/drawing/2014/main" val="337996933"/>
                  </a:ext>
                </a:extLst>
              </a:tr>
            </a:tbl>
          </a:graphicData>
        </a:graphic>
      </p:graphicFrame>
      <p:pic>
        <p:nvPicPr>
          <p:cNvPr id="6" name="Picture 5">
            <a:extLst>
              <a:ext uri="{FF2B5EF4-FFF2-40B4-BE49-F238E27FC236}">
                <a16:creationId xmlns:a16="http://schemas.microsoft.com/office/drawing/2014/main" id="{C42EE8B3-2B0D-443B-9E51-6E805BB6032E}"/>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7" name="Picture 2">
            <a:extLst>
              <a:ext uri="{FF2B5EF4-FFF2-40B4-BE49-F238E27FC236}">
                <a16:creationId xmlns:a16="http://schemas.microsoft.com/office/drawing/2014/main" id="{BF68A84B-2ECC-44B0-A6F3-6347D48D4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26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D04780-7C49-426F-AA52-8A05F91BC562}"/>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5" name="Picture 2">
            <a:extLst>
              <a:ext uri="{FF2B5EF4-FFF2-40B4-BE49-F238E27FC236}">
                <a16:creationId xmlns:a16="http://schemas.microsoft.com/office/drawing/2014/main" id="{D44E89A3-94F8-4C45-A594-AE69AE77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2B3F7128-8408-475A-892B-312CE1616FB1}"/>
              </a:ext>
            </a:extLst>
          </p:cNvPr>
          <p:cNvSpPr>
            <a:spLocks noGrp="1"/>
          </p:cNvSpPr>
          <p:nvPr>
            <p:ph type="title"/>
          </p:nvPr>
        </p:nvSpPr>
        <p:spPr>
          <a:xfrm>
            <a:off x="1181686" y="299596"/>
            <a:ext cx="10515600" cy="1325563"/>
          </a:xfrm>
        </p:spPr>
        <p:txBody>
          <a:bodyPr/>
          <a:lstStyle/>
          <a:p>
            <a:r>
              <a:rPr lang="en-IN" dirty="0">
                <a:latin typeface="ABeeZee" panose="02000000000000000000" pitchFamily="50" charset="0"/>
              </a:rPr>
              <a:t>Relay and Assumptions</a:t>
            </a:r>
          </a:p>
        </p:txBody>
      </p:sp>
      <p:sp>
        <p:nvSpPr>
          <p:cNvPr id="3" name="Content Placeholder 2">
            <a:extLst>
              <a:ext uri="{FF2B5EF4-FFF2-40B4-BE49-F238E27FC236}">
                <a16:creationId xmlns:a16="http://schemas.microsoft.com/office/drawing/2014/main" id="{E4929175-7011-4912-81F7-0D419E915BDD}"/>
              </a:ext>
            </a:extLst>
          </p:cNvPr>
          <p:cNvSpPr>
            <a:spLocks noGrp="1"/>
          </p:cNvSpPr>
          <p:nvPr>
            <p:ph idx="1"/>
          </p:nvPr>
        </p:nvSpPr>
        <p:spPr/>
        <p:txBody>
          <a:bodyPr>
            <a:normAutofit/>
          </a:bodyPr>
          <a:lstStyle/>
          <a:p>
            <a:r>
              <a:rPr lang="en-US" sz="2400" dirty="0">
                <a:latin typeface="ABeeZee" panose="02000000000000000000"/>
              </a:rPr>
              <a:t>Relay is used to connect multiple users who are not directly connected in the network</a:t>
            </a:r>
          </a:p>
          <a:p>
            <a:r>
              <a:rPr lang="en-US" sz="2400" dirty="0">
                <a:latin typeface="ABeeZee" panose="02000000000000000000"/>
              </a:rPr>
              <a:t>Relay is no long term memory and thus store no messages or message packets</a:t>
            </a:r>
          </a:p>
          <a:p>
            <a:r>
              <a:rPr lang="en-US" sz="2400" dirty="0">
                <a:latin typeface="ABeeZee" panose="02000000000000000000"/>
              </a:rPr>
              <a:t>We work at the network layer since this is the lowest layer that gives access to the packets without dealing with flow control, error control and frame </a:t>
            </a:r>
            <a:r>
              <a:rPr lang="en-US" sz="2400" dirty="0" err="1">
                <a:latin typeface="ABeeZee" panose="02000000000000000000"/>
              </a:rPr>
              <a:t>synchronisation</a:t>
            </a:r>
            <a:r>
              <a:rPr lang="en-US" sz="2400" dirty="0">
                <a:latin typeface="ABeeZee" panose="02000000000000000000"/>
              </a:rPr>
              <a:t>. This allows us to directly model the flow of data in terms of packets and rapidly simulate and </a:t>
            </a:r>
            <a:r>
              <a:rPr lang="en-US" sz="2400" dirty="0" err="1">
                <a:latin typeface="ABeeZee" panose="02000000000000000000"/>
              </a:rPr>
              <a:t>analyse</a:t>
            </a:r>
            <a:r>
              <a:rPr lang="en-US" sz="2400" dirty="0">
                <a:latin typeface="ABeeZee" panose="02000000000000000000"/>
              </a:rPr>
              <a:t> the performance of the network.</a:t>
            </a:r>
          </a:p>
          <a:p>
            <a:pPr algn="l"/>
            <a:r>
              <a:rPr lang="en-US" sz="2400" dirty="0">
                <a:latin typeface="ABeeZee" panose="02000000000000000000"/>
              </a:rPr>
              <a:t>Additionally this analysis can be translated to firmware quickly since routers and </a:t>
            </a:r>
            <a:r>
              <a:rPr lang="en-US" sz="2400" dirty="0" err="1">
                <a:latin typeface="ABeeZee" panose="02000000000000000000"/>
              </a:rPr>
              <a:t>WiFi</a:t>
            </a:r>
            <a:r>
              <a:rPr lang="en-US" sz="2400" dirty="0">
                <a:latin typeface="ABeeZee" panose="02000000000000000000"/>
              </a:rPr>
              <a:t> access points primarily work at the network layer. </a:t>
            </a:r>
            <a:r>
              <a:rPr lang="en-IN" sz="2400" b="0" i="0" u="none" strike="noStrike" baseline="0" dirty="0">
                <a:latin typeface="ABeeZee" panose="02000000000000000000"/>
              </a:rPr>
              <a:t>We assume that </a:t>
            </a:r>
            <a:r>
              <a:rPr lang="en-US" sz="2400" b="0" i="0" u="none" strike="noStrike" baseline="0" dirty="0">
                <a:latin typeface="ABeeZee" panose="02000000000000000000"/>
              </a:rPr>
              <a:t>the overhead caused by node feedback after each phase is not greater than the overhead caused by conventional index coding.</a:t>
            </a:r>
            <a:endParaRPr lang="en-US" sz="2400" dirty="0">
              <a:latin typeface="ABeeZee" panose="02000000000000000000"/>
            </a:endParaRPr>
          </a:p>
          <a:p>
            <a:endParaRPr lang="en-US" sz="2400" dirty="0">
              <a:latin typeface="ABeeZee" panose="02000000000000000000"/>
            </a:endParaRPr>
          </a:p>
        </p:txBody>
      </p:sp>
    </p:spTree>
    <p:extLst>
      <p:ext uri="{BB962C8B-B14F-4D97-AF65-F5344CB8AC3E}">
        <p14:creationId xmlns:p14="http://schemas.microsoft.com/office/powerpoint/2010/main" val="221709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EC518E-D9A6-4E83-8A71-EF74F5269472}"/>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6" name="Picture 2">
            <a:extLst>
              <a:ext uri="{FF2B5EF4-FFF2-40B4-BE49-F238E27FC236}">
                <a16:creationId xmlns:a16="http://schemas.microsoft.com/office/drawing/2014/main" id="{1B510E45-AA2B-4C48-81E6-9E0BFD618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0B7E3BB0-C5B9-46E2-8826-582C1CED967B}"/>
              </a:ext>
            </a:extLst>
          </p:cNvPr>
          <p:cNvSpPr>
            <a:spLocks noGrp="1"/>
          </p:cNvSpPr>
          <p:nvPr>
            <p:ph type="title"/>
          </p:nvPr>
        </p:nvSpPr>
        <p:spPr>
          <a:xfrm>
            <a:off x="1181686" y="231960"/>
            <a:ext cx="10515600" cy="1325563"/>
          </a:xfrm>
        </p:spPr>
        <p:txBody>
          <a:bodyPr/>
          <a:lstStyle/>
          <a:p>
            <a:r>
              <a:rPr lang="en-IN" dirty="0"/>
              <a:t>Multi-way relay network structure</a:t>
            </a:r>
          </a:p>
        </p:txBody>
      </p:sp>
      <p:pic>
        <p:nvPicPr>
          <p:cNvPr id="5" name="Content Placeholder 4">
            <a:extLst>
              <a:ext uri="{FF2B5EF4-FFF2-40B4-BE49-F238E27FC236}">
                <a16:creationId xmlns:a16="http://schemas.microsoft.com/office/drawing/2014/main" id="{EB10297B-5F59-4102-AE13-1A01AC44AF8C}"/>
              </a:ext>
            </a:extLst>
          </p:cNvPr>
          <p:cNvPicPr>
            <a:picLocks noGrp="1" noChangeAspect="1"/>
          </p:cNvPicPr>
          <p:nvPr>
            <p:ph idx="1"/>
          </p:nvPr>
        </p:nvPicPr>
        <p:blipFill>
          <a:blip r:embed="rId4"/>
          <a:stretch>
            <a:fillRect/>
          </a:stretch>
        </p:blipFill>
        <p:spPr>
          <a:xfrm>
            <a:off x="3548342" y="2183907"/>
            <a:ext cx="4720315" cy="4021584"/>
          </a:xfrm>
        </p:spPr>
      </p:pic>
    </p:spTree>
    <p:extLst>
      <p:ext uri="{BB962C8B-B14F-4D97-AF65-F5344CB8AC3E}">
        <p14:creationId xmlns:p14="http://schemas.microsoft.com/office/powerpoint/2010/main" val="230972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F9A028-5A3D-4A91-B9DD-EF1E854B2CF7}"/>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5" name="Picture 2">
            <a:extLst>
              <a:ext uri="{FF2B5EF4-FFF2-40B4-BE49-F238E27FC236}">
                <a16:creationId xmlns:a16="http://schemas.microsoft.com/office/drawing/2014/main" id="{39B9D965-0ED6-4DF4-8073-3D740817C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8D76FD8-2E1F-475B-90D8-C6A8D72F7D24}"/>
              </a:ext>
            </a:extLst>
          </p:cNvPr>
          <p:cNvSpPr>
            <a:spLocks noGrp="1"/>
          </p:cNvSpPr>
          <p:nvPr>
            <p:ph type="title"/>
          </p:nvPr>
        </p:nvSpPr>
        <p:spPr>
          <a:xfrm>
            <a:off x="1181686" y="256899"/>
            <a:ext cx="10515600" cy="1325563"/>
          </a:xfrm>
        </p:spPr>
        <p:txBody>
          <a:bodyPr/>
          <a:lstStyle/>
          <a:p>
            <a:r>
              <a:rPr lang="en-IN" dirty="0">
                <a:latin typeface="ABeeZee" panose="02000000000000000000" pitchFamily="50" charset="0"/>
              </a:rPr>
              <a:t>What are phases?</a:t>
            </a:r>
          </a:p>
        </p:txBody>
      </p:sp>
      <p:sp>
        <p:nvSpPr>
          <p:cNvPr id="3" name="Content Placeholder 2">
            <a:extLst>
              <a:ext uri="{FF2B5EF4-FFF2-40B4-BE49-F238E27FC236}">
                <a16:creationId xmlns:a16="http://schemas.microsoft.com/office/drawing/2014/main" id="{B64180D6-E1C2-46DB-90E8-23B8B01AF8D0}"/>
              </a:ext>
            </a:extLst>
          </p:cNvPr>
          <p:cNvSpPr>
            <a:spLocks noGrp="1"/>
          </p:cNvSpPr>
          <p:nvPr>
            <p:ph idx="1"/>
          </p:nvPr>
        </p:nvSpPr>
        <p:spPr>
          <a:xfrm>
            <a:off x="838200" y="1941035"/>
            <a:ext cx="10515600" cy="4308845"/>
          </a:xfrm>
        </p:spPr>
        <p:txBody>
          <a:bodyPr/>
          <a:lstStyle/>
          <a:p>
            <a:r>
              <a:rPr lang="en-US" dirty="0">
                <a:latin typeface="ABeeZee" panose="02000000000000000000" pitchFamily="50" charset="0"/>
              </a:rPr>
              <a:t>A phase consists of one or more nodes transmitting to the relay, and the relay broadcasting the decoded data to all the nodes</a:t>
            </a:r>
          </a:p>
          <a:p>
            <a:r>
              <a:rPr lang="en-IN" dirty="0">
                <a:latin typeface="ABeeZee" panose="02000000000000000000" pitchFamily="50" charset="0"/>
              </a:rPr>
              <a:t>We implement FCU (Fixed Channel Use) scheme which consists of 2 parts:</a:t>
            </a:r>
          </a:p>
          <a:p>
            <a:pPr lvl="1"/>
            <a:r>
              <a:rPr lang="en-IN" dirty="0">
                <a:latin typeface="ABeeZee" panose="02000000000000000000" pitchFamily="50" charset="0"/>
              </a:rPr>
              <a:t>Part 1: constitutes 1 phase</a:t>
            </a:r>
          </a:p>
          <a:p>
            <a:pPr lvl="1"/>
            <a:r>
              <a:rPr lang="en-IN" dirty="0">
                <a:latin typeface="ABeeZee" panose="02000000000000000000" pitchFamily="50" charset="0"/>
              </a:rPr>
              <a:t>Part 2: consists of floor(N/2) phase</a:t>
            </a:r>
            <a:endParaRPr lang="en-US" dirty="0">
              <a:latin typeface="ABeeZee" panose="02000000000000000000" pitchFamily="50" charset="0"/>
            </a:endParaRPr>
          </a:p>
          <a:p>
            <a:r>
              <a:rPr lang="en-US" dirty="0">
                <a:latin typeface="ABeeZee" panose="02000000000000000000" pitchFamily="50" charset="0"/>
              </a:rPr>
              <a:t>We repeat these parts until the PICOD(</a:t>
            </a:r>
            <a:r>
              <a:rPr lang="en-US" i="1" dirty="0">
                <a:latin typeface="ABeeZee" panose="02000000000000000000" pitchFamily="50" charset="0"/>
              </a:rPr>
              <a:t>t</a:t>
            </a:r>
            <a:r>
              <a:rPr lang="en-US" dirty="0">
                <a:latin typeface="ABeeZee" panose="02000000000000000000" pitchFamily="50" charset="0"/>
              </a:rPr>
              <a:t>) condition is satisfied</a:t>
            </a:r>
          </a:p>
        </p:txBody>
      </p:sp>
    </p:spTree>
    <p:extLst>
      <p:ext uri="{BB962C8B-B14F-4D97-AF65-F5344CB8AC3E}">
        <p14:creationId xmlns:p14="http://schemas.microsoft.com/office/powerpoint/2010/main" val="58706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847F7B-3A05-408A-9674-4AB37D7A0BC6}"/>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6" name="Picture 2">
            <a:extLst>
              <a:ext uri="{FF2B5EF4-FFF2-40B4-BE49-F238E27FC236}">
                <a16:creationId xmlns:a16="http://schemas.microsoft.com/office/drawing/2014/main" id="{8BE19CFE-89F0-46FC-BA18-130F30ED4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50C4D3DB-A390-4B0F-B12E-A8D4A435EFF0}"/>
              </a:ext>
            </a:extLst>
          </p:cNvPr>
          <p:cNvSpPr>
            <a:spLocks noGrp="1"/>
          </p:cNvSpPr>
          <p:nvPr>
            <p:ph type="title"/>
          </p:nvPr>
        </p:nvSpPr>
        <p:spPr>
          <a:xfrm>
            <a:off x="1181686" y="206422"/>
            <a:ext cx="10515600" cy="1325563"/>
          </a:xfrm>
        </p:spPr>
        <p:txBody>
          <a:bodyPr/>
          <a:lstStyle/>
          <a:p>
            <a:r>
              <a:rPr lang="en-IN" dirty="0">
                <a:latin typeface="ABeeZee" panose="02000000000000000000" pitchFamily="50" charset="0"/>
              </a:rPr>
              <a:t>Simulation Results</a:t>
            </a:r>
          </a:p>
        </p:txBody>
      </p:sp>
      <p:pic>
        <p:nvPicPr>
          <p:cNvPr id="12" name="Content Placeholder 11">
            <a:extLst>
              <a:ext uri="{FF2B5EF4-FFF2-40B4-BE49-F238E27FC236}">
                <a16:creationId xmlns:a16="http://schemas.microsoft.com/office/drawing/2014/main" id="{C1AAF8DD-37BA-42C7-8293-9158A95F959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31037" y="1531985"/>
            <a:ext cx="6818051" cy="4835250"/>
          </a:xfrm>
        </p:spPr>
      </p:pic>
      <p:sp>
        <p:nvSpPr>
          <p:cNvPr id="14" name="TextBox 13">
            <a:extLst>
              <a:ext uri="{FF2B5EF4-FFF2-40B4-BE49-F238E27FC236}">
                <a16:creationId xmlns:a16="http://schemas.microsoft.com/office/drawing/2014/main" id="{008AB06B-32C7-4FD3-BCBB-3F3584841910}"/>
              </a:ext>
            </a:extLst>
          </p:cNvPr>
          <p:cNvSpPr txBox="1"/>
          <p:nvPr/>
        </p:nvSpPr>
        <p:spPr>
          <a:xfrm>
            <a:off x="8327254" y="3743510"/>
            <a:ext cx="3419383" cy="1754326"/>
          </a:xfrm>
          <a:prstGeom prst="rect">
            <a:avLst/>
          </a:prstGeom>
          <a:noFill/>
        </p:spPr>
        <p:txBody>
          <a:bodyPr wrap="square" rtlCol="0">
            <a:spAutoFit/>
          </a:bodyPr>
          <a:lstStyle/>
          <a:p>
            <a:r>
              <a:rPr lang="en-IN" dirty="0">
                <a:latin typeface="ABeeZee" panose="02000000000000000000" pitchFamily="50" charset="0"/>
              </a:rPr>
              <a:t>This particular simulation result demonstrates the extensibility of the 1bit MWR scheme (implemented in reference paper) to n-bit packets</a:t>
            </a:r>
          </a:p>
        </p:txBody>
      </p:sp>
    </p:spTree>
    <p:extLst>
      <p:ext uri="{BB962C8B-B14F-4D97-AF65-F5344CB8AC3E}">
        <p14:creationId xmlns:p14="http://schemas.microsoft.com/office/powerpoint/2010/main" val="198729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39A7-04CD-4A94-932C-570688260C8C}"/>
              </a:ext>
            </a:extLst>
          </p:cNvPr>
          <p:cNvSpPr>
            <a:spLocks noGrp="1"/>
          </p:cNvSpPr>
          <p:nvPr>
            <p:ph type="title"/>
          </p:nvPr>
        </p:nvSpPr>
        <p:spPr/>
        <p:txBody>
          <a:bodyPr>
            <a:normAutofit/>
          </a:bodyPr>
          <a:lstStyle/>
          <a:p>
            <a:pPr algn="ctr"/>
            <a:r>
              <a:rPr lang="en-IN" dirty="0">
                <a:latin typeface="ABeeZee" panose="02000000000000000000" pitchFamily="50" charset="0"/>
              </a:rPr>
              <a:t>PICOD with random side information</a:t>
            </a:r>
          </a:p>
        </p:txBody>
      </p:sp>
      <p:sp>
        <p:nvSpPr>
          <p:cNvPr id="8" name="TextBox 7">
            <a:extLst>
              <a:ext uri="{FF2B5EF4-FFF2-40B4-BE49-F238E27FC236}">
                <a16:creationId xmlns:a16="http://schemas.microsoft.com/office/drawing/2014/main" id="{C9A947E9-68BF-4FE7-842B-9E54A5614BDC}"/>
              </a:ext>
            </a:extLst>
          </p:cNvPr>
          <p:cNvSpPr txBox="1"/>
          <p:nvPr/>
        </p:nvSpPr>
        <p:spPr>
          <a:xfrm>
            <a:off x="3935026" y="5922007"/>
            <a:ext cx="3797424" cy="369332"/>
          </a:xfrm>
          <a:prstGeom prst="rect">
            <a:avLst/>
          </a:prstGeom>
          <a:noFill/>
        </p:spPr>
        <p:txBody>
          <a:bodyPr wrap="square">
            <a:spAutoFit/>
          </a:bodyPr>
          <a:lstStyle/>
          <a:p>
            <a:r>
              <a:rPr lang="en-IN" dirty="0">
                <a:latin typeface="ABeeZee" panose="02000000000000000000" pitchFamily="50" charset="0"/>
              </a:rPr>
              <a:t>Algorithm mentioned in PICOD paper</a:t>
            </a:r>
            <a:endParaRPr lang="en-IN" i="1" dirty="0">
              <a:latin typeface="ABeeZee" panose="02000000000000000000" pitchFamily="50" charset="0"/>
            </a:endParaRPr>
          </a:p>
        </p:txBody>
      </p:sp>
      <p:pic>
        <p:nvPicPr>
          <p:cNvPr id="11" name="Content Placeholder 10">
            <a:extLst>
              <a:ext uri="{FF2B5EF4-FFF2-40B4-BE49-F238E27FC236}">
                <a16:creationId xmlns:a16="http://schemas.microsoft.com/office/drawing/2014/main" id="{7B05244E-AD8E-4FF5-90DD-5D75FF5359BD}"/>
              </a:ext>
            </a:extLst>
          </p:cNvPr>
          <p:cNvPicPr>
            <a:picLocks noGrp="1" noChangeAspect="1"/>
          </p:cNvPicPr>
          <p:nvPr>
            <p:ph idx="1"/>
          </p:nvPr>
        </p:nvPicPr>
        <p:blipFill>
          <a:blip r:embed="rId2"/>
          <a:stretch>
            <a:fillRect/>
          </a:stretch>
        </p:blipFill>
        <p:spPr>
          <a:xfrm>
            <a:off x="3204838" y="1527172"/>
            <a:ext cx="5098360" cy="3983965"/>
          </a:xfrm>
        </p:spPr>
      </p:pic>
      <p:sp>
        <p:nvSpPr>
          <p:cNvPr id="3" name="AutoShape 2">
            <a:extLst>
              <a:ext uri="{FF2B5EF4-FFF2-40B4-BE49-F238E27FC236}">
                <a16:creationId xmlns:a16="http://schemas.microsoft.com/office/drawing/2014/main" id="{F1943241-9AF9-458A-9F37-35CC3D4289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2F41800-2569-4B28-89C3-6D28B6C393D8}"/>
              </a:ext>
            </a:extLst>
          </p:cNvPr>
          <p:cNvPicPr>
            <a:picLocks noChangeAspect="1"/>
          </p:cNvPicPr>
          <p:nvPr/>
        </p:nvPicPr>
        <p:blipFill>
          <a:blip r:embed="rId3"/>
          <a:stretch>
            <a:fillRect/>
          </a:stretch>
        </p:blipFill>
        <p:spPr>
          <a:xfrm>
            <a:off x="201132" y="115862"/>
            <a:ext cx="980554" cy="1108027"/>
          </a:xfrm>
          <a:prstGeom prst="rect">
            <a:avLst/>
          </a:prstGeom>
        </p:spPr>
      </p:pic>
      <p:pic>
        <p:nvPicPr>
          <p:cNvPr id="7" name="Picture 2">
            <a:extLst>
              <a:ext uri="{FF2B5EF4-FFF2-40B4-BE49-F238E27FC236}">
                <a16:creationId xmlns:a16="http://schemas.microsoft.com/office/drawing/2014/main" id="{CC16B889-72AA-4AF4-AF94-7B0E002F9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65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1BED-AE59-4041-93DE-3A0FAA7414F2}"/>
              </a:ext>
            </a:extLst>
          </p:cNvPr>
          <p:cNvSpPr>
            <a:spLocks noGrp="1"/>
          </p:cNvSpPr>
          <p:nvPr>
            <p:ph type="title"/>
          </p:nvPr>
        </p:nvSpPr>
        <p:spPr/>
        <p:txBody>
          <a:bodyPr/>
          <a:lstStyle/>
          <a:p>
            <a:pPr algn="ctr"/>
            <a:r>
              <a:rPr lang="en-IN" dirty="0">
                <a:latin typeface="ABeeZee" panose="02000000000000000000" pitchFamily="50" charset="0"/>
              </a:rPr>
              <a:t>PICOD with random side information</a:t>
            </a:r>
            <a:endParaRPr lang="en-IN" dirty="0"/>
          </a:p>
        </p:txBody>
      </p:sp>
      <p:sp>
        <p:nvSpPr>
          <p:cNvPr id="3" name="Content Placeholder 2">
            <a:extLst>
              <a:ext uri="{FF2B5EF4-FFF2-40B4-BE49-F238E27FC236}">
                <a16:creationId xmlns:a16="http://schemas.microsoft.com/office/drawing/2014/main" id="{1B2745BA-E52F-4D13-9E23-D8FF7F9949AC}"/>
              </a:ext>
            </a:extLst>
          </p:cNvPr>
          <p:cNvSpPr>
            <a:spLocks noGrp="1"/>
          </p:cNvSpPr>
          <p:nvPr>
            <p:ph idx="1"/>
          </p:nvPr>
        </p:nvSpPr>
        <p:spPr/>
        <p:txBody>
          <a:bodyPr/>
          <a:lstStyle/>
          <a:p>
            <a:endParaRPr lang="en-IN" dirty="0"/>
          </a:p>
          <a:p>
            <a:endParaRPr lang="en-IN" dirty="0"/>
          </a:p>
          <a:p>
            <a:endParaRPr lang="en-IN" dirty="0"/>
          </a:p>
        </p:txBody>
      </p:sp>
      <p:sp>
        <p:nvSpPr>
          <p:cNvPr id="4" name="TextBox 3">
            <a:extLst>
              <a:ext uri="{FF2B5EF4-FFF2-40B4-BE49-F238E27FC236}">
                <a16:creationId xmlns:a16="http://schemas.microsoft.com/office/drawing/2014/main" id="{68A4A9BC-3FA3-45A8-A46E-2FA94D326BD3}"/>
              </a:ext>
            </a:extLst>
          </p:cNvPr>
          <p:cNvSpPr txBox="1"/>
          <p:nvPr/>
        </p:nvSpPr>
        <p:spPr>
          <a:xfrm>
            <a:off x="6037253" y="5486400"/>
            <a:ext cx="5438313" cy="369332"/>
          </a:xfrm>
          <a:prstGeom prst="rect">
            <a:avLst/>
          </a:prstGeom>
          <a:noFill/>
        </p:spPr>
        <p:txBody>
          <a:bodyPr wrap="square" rtlCol="0">
            <a:spAutoFit/>
          </a:bodyPr>
          <a:lstStyle/>
          <a:p>
            <a:r>
              <a:rPr lang="en-IN" dirty="0"/>
              <a:t>Simulation results of PICOD imposed on MWR network</a:t>
            </a:r>
          </a:p>
        </p:txBody>
      </p:sp>
      <p:pic>
        <p:nvPicPr>
          <p:cNvPr id="7" name="Picture 6">
            <a:extLst>
              <a:ext uri="{FF2B5EF4-FFF2-40B4-BE49-F238E27FC236}">
                <a16:creationId xmlns:a16="http://schemas.microsoft.com/office/drawing/2014/main" id="{F8014245-EB55-4D30-815B-057FF27855AA}"/>
              </a:ext>
            </a:extLst>
          </p:cNvPr>
          <p:cNvPicPr>
            <a:picLocks noChangeAspect="1"/>
          </p:cNvPicPr>
          <p:nvPr/>
        </p:nvPicPr>
        <p:blipFill>
          <a:blip r:embed="rId2"/>
          <a:stretch>
            <a:fillRect/>
          </a:stretch>
        </p:blipFill>
        <p:spPr>
          <a:xfrm>
            <a:off x="5097507" y="1314504"/>
            <a:ext cx="6499826" cy="4171896"/>
          </a:xfrm>
          <a:prstGeom prst="rect">
            <a:avLst/>
          </a:prstGeom>
        </p:spPr>
      </p:pic>
      <p:pic>
        <p:nvPicPr>
          <p:cNvPr id="6" name="Content Placeholder 4">
            <a:extLst>
              <a:ext uri="{FF2B5EF4-FFF2-40B4-BE49-F238E27FC236}">
                <a16:creationId xmlns:a16="http://schemas.microsoft.com/office/drawing/2014/main" id="{D771C613-D824-4464-AB1A-821B26424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77" y="1690688"/>
            <a:ext cx="3605008" cy="2428052"/>
          </a:xfrm>
          <a:prstGeom prst="rect">
            <a:avLst/>
          </a:prstGeom>
        </p:spPr>
      </p:pic>
      <p:sp>
        <p:nvSpPr>
          <p:cNvPr id="5" name="TextBox 4">
            <a:extLst>
              <a:ext uri="{FF2B5EF4-FFF2-40B4-BE49-F238E27FC236}">
                <a16:creationId xmlns:a16="http://schemas.microsoft.com/office/drawing/2014/main" id="{81A7EEFE-F7BF-4C3F-9BD1-FB60FD1799BD}"/>
              </a:ext>
            </a:extLst>
          </p:cNvPr>
          <p:cNvSpPr txBox="1"/>
          <p:nvPr/>
        </p:nvSpPr>
        <p:spPr>
          <a:xfrm>
            <a:off x="838200" y="4341180"/>
            <a:ext cx="3080688" cy="646331"/>
          </a:xfrm>
          <a:prstGeom prst="rect">
            <a:avLst/>
          </a:prstGeom>
          <a:noFill/>
        </p:spPr>
        <p:txBody>
          <a:bodyPr wrap="square" rtlCol="0">
            <a:spAutoFit/>
          </a:bodyPr>
          <a:lstStyle/>
          <a:p>
            <a:r>
              <a:rPr lang="en-IN" dirty="0"/>
              <a:t>Previous simulation results of PICOD imposed MWR network</a:t>
            </a:r>
          </a:p>
        </p:txBody>
      </p:sp>
      <p:pic>
        <p:nvPicPr>
          <p:cNvPr id="8" name="Picture 7">
            <a:extLst>
              <a:ext uri="{FF2B5EF4-FFF2-40B4-BE49-F238E27FC236}">
                <a16:creationId xmlns:a16="http://schemas.microsoft.com/office/drawing/2014/main" id="{0A6E2F99-2AF2-4F4E-86CF-F5F8C1E317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678" y="1662833"/>
            <a:ext cx="3605008" cy="2455907"/>
          </a:xfrm>
          <a:prstGeom prst="rect">
            <a:avLst/>
          </a:prstGeom>
        </p:spPr>
      </p:pic>
      <p:pic>
        <p:nvPicPr>
          <p:cNvPr id="9" name="Picture 8">
            <a:extLst>
              <a:ext uri="{FF2B5EF4-FFF2-40B4-BE49-F238E27FC236}">
                <a16:creationId xmlns:a16="http://schemas.microsoft.com/office/drawing/2014/main" id="{9A7CA4F7-9CE7-4443-A9BA-1D95C85EDB77}"/>
              </a:ext>
            </a:extLst>
          </p:cNvPr>
          <p:cNvPicPr>
            <a:picLocks noChangeAspect="1"/>
          </p:cNvPicPr>
          <p:nvPr/>
        </p:nvPicPr>
        <p:blipFill>
          <a:blip r:embed="rId5"/>
          <a:stretch>
            <a:fillRect/>
          </a:stretch>
        </p:blipFill>
        <p:spPr>
          <a:xfrm>
            <a:off x="201132" y="115862"/>
            <a:ext cx="980554" cy="1108027"/>
          </a:xfrm>
          <a:prstGeom prst="rect">
            <a:avLst/>
          </a:prstGeom>
        </p:spPr>
      </p:pic>
      <p:pic>
        <p:nvPicPr>
          <p:cNvPr id="10" name="Picture 2">
            <a:extLst>
              <a:ext uri="{FF2B5EF4-FFF2-40B4-BE49-F238E27FC236}">
                <a16:creationId xmlns:a16="http://schemas.microsoft.com/office/drawing/2014/main" id="{2295DD20-26BF-4C3B-AC3F-3006CCA50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224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08D5B2-B53D-4C16-816B-24EEA4BA7B89}"/>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5" name="Picture 2">
            <a:extLst>
              <a:ext uri="{FF2B5EF4-FFF2-40B4-BE49-F238E27FC236}">
                <a16:creationId xmlns:a16="http://schemas.microsoft.com/office/drawing/2014/main" id="{EC94F047-B7D3-46A3-AFC7-5AA1CED7A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0BD54C75-2E6C-457A-99F9-BEAD12F51D80}"/>
              </a:ext>
            </a:extLst>
          </p:cNvPr>
          <p:cNvSpPr>
            <a:spLocks noGrp="1"/>
          </p:cNvSpPr>
          <p:nvPr>
            <p:ph type="title"/>
          </p:nvPr>
        </p:nvSpPr>
        <p:spPr>
          <a:xfrm>
            <a:off x="1181686" y="338492"/>
            <a:ext cx="10515600" cy="1325563"/>
          </a:xfrm>
        </p:spPr>
        <p:txBody>
          <a:bodyPr/>
          <a:lstStyle/>
          <a:p>
            <a:r>
              <a:rPr lang="en-IN" sz="4400" b="0" i="0" u="none" strike="noStrike" baseline="0" dirty="0">
                <a:latin typeface="ABeeZee" panose="02000000000000000000"/>
              </a:rPr>
              <a:t>Future Scope</a:t>
            </a:r>
            <a:br>
              <a:rPr lang="en-IN" sz="4400" b="0" i="0" u="none" strike="noStrike" baseline="0" dirty="0">
                <a:latin typeface="ABeeZee" panose="02000000000000000000"/>
              </a:rPr>
            </a:br>
            <a:endParaRPr lang="en-IN" dirty="0">
              <a:latin typeface="ABeeZee" panose="02000000000000000000"/>
            </a:endParaRPr>
          </a:p>
        </p:txBody>
      </p:sp>
      <p:sp>
        <p:nvSpPr>
          <p:cNvPr id="3" name="Content Placeholder 2">
            <a:extLst>
              <a:ext uri="{FF2B5EF4-FFF2-40B4-BE49-F238E27FC236}">
                <a16:creationId xmlns:a16="http://schemas.microsoft.com/office/drawing/2014/main" id="{26322828-BC49-4C29-BF35-921C3A118BF5}"/>
              </a:ext>
            </a:extLst>
          </p:cNvPr>
          <p:cNvSpPr>
            <a:spLocks noGrp="1"/>
          </p:cNvSpPr>
          <p:nvPr>
            <p:ph idx="1"/>
          </p:nvPr>
        </p:nvSpPr>
        <p:spPr>
          <a:xfrm>
            <a:off x="838200" y="1568173"/>
            <a:ext cx="10515600" cy="4351338"/>
          </a:xfrm>
        </p:spPr>
        <p:txBody>
          <a:bodyPr>
            <a:noAutofit/>
          </a:bodyPr>
          <a:lstStyle/>
          <a:p>
            <a:pPr marL="0" indent="0" algn="l">
              <a:buNone/>
            </a:pPr>
            <a:r>
              <a:rPr lang="en-US" sz="2400" b="0" i="0" u="none" strike="noStrike" baseline="0" dirty="0">
                <a:latin typeface="ABeeZee" panose="02000000000000000000"/>
              </a:rPr>
              <a:t>• To evaluate the efficiency of an algorithm and to substantiate the obtained results, asymptotic analysis can be performed using mathematical derivations and </a:t>
            </a:r>
            <a:r>
              <a:rPr lang="en-IN" sz="2400" b="0" i="0" u="none" strike="noStrike" baseline="0" dirty="0">
                <a:latin typeface="ABeeZee" panose="02000000000000000000"/>
              </a:rPr>
              <a:t>statistical analysis.</a:t>
            </a:r>
          </a:p>
          <a:p>
            <a:pPr marL="0" indent="0" algn="l">
              <a:buNone/>
            </a:pPr>
            <a:r>
              <a:rPr lang="en-US" sz="2400" b="0" i="0" u="none" strike="noStrike" baseline="0" dirty="0">
                <a:latin typeface="ABeeZee" panose="02000000000000000000"/>
              </a:rPr>
              <a:t>• The concept of combining two nodes can be extended to higher order, taking into account the resulting trade-off between bits per symbol and BER as a result of higher order combining, which results in a denser constellation.</a:t>
            </a:r>
          </a:p>
          <a:p>
            <a:pPr marL="0" indent="0" algn="l">
              <a:buNone/>
            </a:pPr>
            <a:r>
              <a:rPr lang="en-US" sz="2400" b="0" i="0" u="none" strike="noStrike" baseline="0" dirty="0">
                <a:latin typeface="ABeeZee" panose="02000000000000000000"/>
              </a:rPr>
              <a:t>• With an increasing number of devices connecting to the internet, particularly IoT devices, it is not feasible to add base stations to cover smaller and smaller areas, hence the concept of relaying is a better option.</a:t>
            </a:r>
          </a:p>
          <a:p>
            <a:pPr marL="0" indent="0" algn="l">
              <a:buNone/>
            </a:pPr>
            <a:r>
              <a:rPr lang="en-US" sz="2400" b="0" i="0" u="none" strike="noStrike" baseline="0" dirty="0">
                <a:latin typeface="ABeeZee" panose="02000000000000000000"/>
              </a:rPr>
              <a:t>• Relaying reduces the number of transmissions, thereby saving power and contributing to greener communication. Furthermore, there is no need for additional infrastructure or a redesign of existing architecture to implement the relaying </a:t>
            </a:r>
            <a:r>
              <a:rPr lang="en-IN" sz="2400" b="0" i="0" u="none" strike="noStrike" baseline="0" dirty="0">
                <a:latin typeface="ABeeZee" panose="02000000000000000000"/>
              </a:rPr>
              <a:t>concept.</a:t>
            </a:r>
            <a:endParaRPr lang="en-IN" sz="2400" dirty="0">
              <a:latin typeface="ABeeZee" panose="02000000000000000000"/>
            </a:endParaRPr>
          </a:p>
        </p:txBody>
      </p:sp>
    </p:spTree>
    <p:extLst>
      <p:ext uri="{BB962C8B-B14F-4D97-AF65-F5344CB8AC3E}">
        <p14:creationId xmlns:p14="http://schemas.microsoft.com/office/powerpoint/2010/main" val="127525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CAE89E-1C20-4E57-BF0C-97F48CC97C12}"/>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5" name="Picture 2">
            <a:extLst>
              <a:ext uri="{FF2B5EF4-FFF2-40B4-BE49-F238E27FC236}">
                <a16:creationId xmlns:a16="http://schemas.microsoft.com/office/drawing/2014/main" id="{1C7A4611-C3F8-463B-9749-A4FCBEDFD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4104BC74-DB5B-4CA9-92EA-DC5C2FB50F4A}"/>
              </a:ext>
            </a:extLst>
          </p:cNvPr>
          <p:cNvSpPr>
            <a:spLocks noGrp="1"/>
          </p:cNvSpPr>
          <p:nvPr>
            <p:ph type="title"/>
          </p:nvPr>
        </p:nvSpPr>
        <p:spPr>
          <a:xfrm>
            <a:off x="1181686" y="492859"/>
            <a:ext cx="10515600" cy="1325563"/>
          </a:xfrm>
        </p:spPr>
        <p:txBody>
          <a:bodyPr/>
          <a:lstStyle/>
          <a:p>
            <a:pPr algn="just"/>
            <a:r>
              <a:rPr lang="en-IN" dirty="0">
                <a:latin typeface="ABeeZee" panose="02000000000000000000" pitchFamily="50" charset="0"/>
              </a:rPr>
              <a:t>Literature survey</a:t>
            </a:r>
          </a:p>
        </p:txBody>
      </p:sp>
      <p:sp>
        <p:nvSpPr>
          <p:cNvPr id="3" name="Content Placeholder 2">
            <a:extLst>
              <a:ext uri="{FF2B5EF4-FFF2-40B4-BE49-F238E27FC236}">
                <a16:creationId xmlns:a16="http://schemas.microsoft.com/office/drawing/2014/main" id="{47F91748-0B0E-454C-A8D7-A95F4847C629}"/>
              </a:ext>
            </a:extLst>
          </p:cNvPr>
          <p:cNvSpPr>
            <a:spLocks noGrp="1"/>
          </p:cNvSpPr>
          <p:nvPr>
            <p:ph idx="1"/>
          </p:nvPr>
        </p:nvSpPr>
        <p:spPr>
          <a:xfrm>
            <a:off x="838200" y="1475913"/>
            <a:ext cx="10515600" cy="3497802"/>
          </a:xfrm>
        </p:spPr>
        <p:txBody>
          <a:bodyPr/>
          <a:lstStyle/>
          <a:p>
            <a:pPr algn="just"/>
            <a:endParaRPr lang="en-US" sz="1800" b="0" i="0" u="none" strike="noStrike" baseline="0" dirty="0">
              <a:latin typeface="ABeeZee" panose="02000000000000000000" pitchFamily="50" charset="0"/>
            </a:endParaRPr>
          </a:p>
          <a:p>
            <a:pPr algn="just"/>
            <a:endParaRPr lang="en-US" sz="1800" dirty="0">
              <a:latin typeface="ABeeZee" panose="02000000000000000000" pitchFamily="50" charset="0"/>
            </a:endParaRPr>
          </a:p>
          <a:p>
            <a:pPr algn="just"/>
            <a:endParaRPr lang="en-US" sz="1800" b="0" i="0" u="none" strike="noStrike" baseline="0" dirty="0">
              <a:latin typeface="ABeeZee" panose="02000000000000000000" pitchFamily="50" charset="0"/>
            </a:endParaRPr>
          </a:p>
          <a:p>
            <a:pPr algn="just"/>
            <a:r>
              <a:rPr lang="en-US" sz="1800" b="0" i="0" u="none" strike="noStrike" baseline="0" dirty="0">
                <a:latin typeface="ABeeZee" panose="02000000000000000000" pitchFamily="50" charset="0"/>
              </a:rPr>
              <a:t>A Throughput Efficient Multi-Stage Technique for </a:t>
            </a:r>
            <a:r>
              <a:rPr lang="en-IN" sz="1800" b="0" i="0" u="none" strike="noStrike" baseline="0" dirty="0">
                <a:latin typeface="ABeeZee" panose="02000000000000000000" pitchFamily="50" charset="0"/>
              </a:rPr>
              <a:t>Binary Multiway Relaying - Saket D. Buch, </a:t>
            </a:r>
            <a:r>
              <a:rPr lang="en-IN" sz="1800" b="0" i="0" u="none" strike="noStrike" baseline="0" dirty="0" err="1">
                <a:latin typeface="ABeeZee" panose="02000000000000000000" pitchFamily="50" charset="0"/>
              </a:rPr>
              <a:t>Chinmayananda</a:t>
            </a:r>
            <a:r>
              <a:rPr lang="en-IN" sz="1800" b="0" i="0" u="none" strike="noStrike" baseline="0" dirty="0">
                <a:latin typeface="ABeeZee" panose="02000000000000000000" pitchFamily="50" charset="0"/>
              </a:rPr>
              <a:t> Arunachala, and B. Sundar </a:t>
            </a:r>
            <a:r>
              <a:rPr lang="en-IN" sz="1800" b="0" i="0" u="none" strike="noStrike" baseline="0" dirty="0" err="1">
                <a:latin typeface="ABeeZee" panose="02000000000000000000" pitchFamily="50" charset="0"/>
              </a:rPr>
              <a:t>Rajan</a:t>
            </a:r>
            <a:r>
              <a:rPr lang="en-IN" sz="1800" b="0" i="0" u="none" strike="noStrike" baseline="0" dirty="0">
                <a:latin typeface="ABeeZee" panose="02000000000000000000" pitchFamily="50" charset="0"/>
              </a:rPr>
              <a:t>. (published August 2020)</a:t>
            </a:r>
          </a:p>
          <a:p>
            <a:pPr algn="just"/>
            <a:r>
              <a:rPr lang="en-US" sz="1800" b="0" i="0" u="none" strike="noStrike" baseline="0" dirty="0">
                <a:latin typeface="ABeeZee" panose="02000000000000000000" pitchFamily="50" charset="0"/>
              </a:rPr>
              <a:t>An Overview on Multiway Relay Communications: Fundamental Issues, Recent Advances, and New </a:t>
            </a:r>
            <a:r>
              <a:rPr lang="en-IN" sz="1800" b="0" i="0" u="none" strike="noStrike" baseline="0" dirty="0">
                <a:latin typeface="ABeeZee" panose="02000000000000000000" pitchFamily="50" charset="0"/>
              </a:rPr>
              <a:t>Challenges - Rui Wang and </a:t>
            </a:r>
            <a:r>
              <a:rPr lang="en-IN" sz="1800" b="0" i="0" u="none" strike="noStrike" baseline="0" dirty="0" err="1">
                <a:latin typeface="ABeeZee" panose="02000000000000000000" pitchFamily="50" charset="0"/>
              </a:rPr>
              <a:t>Xiaojun</a:t>
            </a:r>
            <a:r>
              <a:rPr lang="en-IN" sz="1800" b="0" i="0" u="none" strike="noStrike" baseline="0" dirty="0">
                <a:latin typeface="ABeeZee" panose="02000000000000000000" pitchFamily="50" charset="0"/>
              </a:rPr>
              <a:t> Yuan. (published October 2020)</a:t>
            </a:r>
          </a:p>
          <a:p>
            <a:pPr algn="just"/>
            <a:r>
              <a:rPr lang="en-IN" sz="1800" b="0" i="0" u="none" strike="noStrike" baseline="0" dirty="0">
                <a:latin typeface="ABeeZee" panose="02000000000000000000" pitchFamily="50" charset="0"/>
              </a:rPr>
              <a:t>A Deterministic Algorithm for Pliable Index Coding</a:t>
            </a:r>
            <a:r>
              <a:rPr lang="en-IN" sz="1800" dirty="0">
                <a:latin typeface="ABeeZee" panose="02000000000000000000" pitchFamily="50" charset="0"/>
              </a:rPr>
              <a:t> - </a:t>
            </a:r>
            <a:r>
              <a:rPr lang="en-IN" sz="1800" b="0" i="0" u="none" strike="noStrike" baseline="0" dirty="0" err="1">
                <a:latin typeface="ABeeZee" panose="02000000000000000000" pitchFamily="50" charset="0"/>
              </a:rPr>
              <a:t>Linqi</a:t>
            </a:r>
            <a:r>
              <a:rPr lang="en-IN" sz="1800" b="0" i="0" u="none" strike="noStrike" baseline="0" dirty="0">
                <a:latin typeface="ABeeZee" panose="02000000000000000000" pitchFamily="50" charset="0"/>
              </a:rPr>
              <a:t> Song and Christina </a:t>
            </a:r>
            <a:r>
              <a:rPr lang="en-IN" sz="1800" b="0" i="0" u="none" strike="noStrike" baseline="0" dirty="0" err="1">
                <a:latin typeface="ABeeZee" panose="02000000000000000000" pitchFamily="50" charset="0"/>
              </a:rPr>
              <a:t>Fragouli</a:t>
            </a:r>
            <a:r>
              <a:rPr lang="en-IN" sz="1800" b="0" i="0" u="none" strike="noStrike" baseline="0" dirty="0">
                <a:latin typeface="ABeeZee" panose="02000000000000000000" pitchFamily="50" charset="0"/>
              </a:rPr>
              <a:t>  (published January 2016)</a:t>
            </a:r>
          </a:p>
          <a:p>
            <a:pPr algn="just"/>
            <a:r>
              <a:rPr lang="en-IN" sz="1800" b="0" i="0" u="none" strike="noStrike" baseline="0" dirty="0">
                <a:latin typeface="ABeeZee" panose="02000000000000000000" pitchFamily="50" charset="0"/>
              </a:rPr>
              <a:t>Pliable Index Coding</a:t>
            </a:r>
            <a:r>
              <a:rPr lang="en-IN" sz="1800" dirty="0">
                <a:latin typeface="ABeeZee" panose="02000000000000000000" pitchFamily="50" charset="0"/>
              </a:rPr>
              <a:t> - </a:t>
            </a:r>
            <a:r>
              <a:rPr lang="en-US" sz="1800" b="0" i="0" u="none" strike="noStrike" baseline="0" dirty="0">
                <a:latin typeface="ABeeZee" panose="02000000000000000000" pitchFamily="50" charset="0"/>
              </a:rPr>
              <a:t>Siddhartha Brahma and Christina </a:t>
            </a:r>
            <a:r>
              <a:rPr lang="en-US" sz="1800" b="0" i="0" u="none" strike="noStrike" baseline="0" dirty="0" err="1">
                <a:latin typeface="ABeeZee" panose="02000000000000000000" pitchFamily="50" charset="0"/>
              </a:rPr>
              <a:t>Fragouli</a:t>
            </a:r>
            <a:r>
              <a:rPr lang="en-US" sz="1800" b="0" i="0" u="none" strike="noStrike" baseline="0" dirty="0">
                <a:latin typeface="ABeeZee" panose="02000000000000000000" pitchFamily="50" charset="0"/>
              </a:rPr>
              <a:t> (published September 2015)</a:t>
            </a:r>
          </a:p>
        </p:txBody>
      </p:sp>
    </p:spTree>
    <p:extLst>
      <p:ext uri="{BB962C8B-B14F-4D97-AF65-F5344CB8AC3E}">
        <p14:creationId xmlns:p14="http://schemas.microsoft.com/office/powerpoint/2010/main" val="402091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11A563-49CF-47B5-A0FE-950F969076F9}"/>
              </a:ext>
            </a:extLst>
          </p:cNvPr>
          <p:cNvPicPr>
            <a:picLocks noChangeAspect="1"/>
          </p:cNvPicPr>
          <p:nvPr/>
        </p:nvPicPr>
        <p:blipFill>
          <a:blip r:embed="rId2"/>
          <a:stretch>
            <a:fillRect/>
          </a:stretch>
        </p:blipFill>
        <p:spPr>
          <a:xfrm>
            <a:off x="201132" y="115862"/>
            <a:ext cx="980554" cy="1108027"/>
          </a:xfrm>
          <a:prstGeom prst="rect">
            <a:avLst/>
          </a:prstGeom>
        </p:spPr>
      </p:pic>
      <p:sp>
        <p:nvSpPr>
          <p:cNvPr id="2" name="Title 1">
            <a:extLst>
              <a:ext uri="{FF2B5EF4-FFF2-40B4-BE49-F238E27FC236}">
                <a16:creationId xmlns:a16="http://schemas.microsoft.com/office/drawing/2014/main" id="{CE4506B0-10E9-4371-87B4-5567D5073D8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F3003A7-D1EC-4CA5-B748-F138C7C62AE6}"/>
              </a:ext>
            </a:extLst>
          </p:cNvPr>
          <p:cNvSpPr>
            <a:spLocks noGrp="1"/>
          </p:cNvSpPr>
          <p:nvPr>
            <p:ph idx="1"/>
          </p:nvPr>
        </p:nvSpPr>
        <p:spPr/>
        <p:txBody>
          <a:bodyPr>
            <a:normAutofit fontScale="85000" lnSpcReduction="10000"/>
          </a:bodyPr>
          <a:lstStyle/>
          <a:p>
            <a:pPr algn="just"/>
            <a:r>
              <a:rPr lang="en-US" sz="2800" dirty="0">
                <a:effectLst/>
                <a:latin typeface="ABeeZee" panose="02000000000000000000" pitchFamily="50" charset="0"/>
                <a:ea typeface="Calibri" panose="020F0502020204030204" pitchFamily="34" charset="0"/>
                <a:cs typeface="Times New Roman" panose="02020603050405020304" pitchFamily="18" charset="0"/>
              </a:rPr>
              <a:t>We consider binary multiway relaying problem with nodes having pliable demands and present algorithms to reduce the total number of transmissions compared to naïve transmissions. </a:t>
            </a:r>
          </a:p>
          <a:p>
            <a:pPr algn="just"/>
            <a:r>
              <a:rPr lang="en-US" sz="2800" dirty="0">
                <a:effectLst/>
                <a:latin typeface="ABeeZee" panose="02000000000000000000" pitchFamily="50" charset="0"/>
                <a:ea typeface="Calibri" panose="020F0502020204030204" pitchFamily="34" charset="0"/>
                <a:cs typeface="Times New Roman" panose="02020603050405020304" pitchFamily="18" charset="0"/>
              </a:rPr>
              <a:t>Demands are said to be pliable when </a:t>
            </a:r>
            <a:r>
              <a:rPr lang="en-IN" sz="2800" dirty="0">
                <a:effectLst/>
                <a:latin typeface="ABeeZee" panose="02000000000000000000" pitchFamily="50" charset="0"/>
                <a:ea typeface="Calibri" panose="020F0502020204030204" pitchFamily="34" charset="0"/>
                <a:cs typeface="Times New Roman" panose="02020603050405020304" pitchFamily="18" charset="0"/>
              </a:rPr>
              <a:t>e</a:t>
            </a:r>
            <a:r>
              <a:rPr lang="en-IN" sz="2800" dirty="0">
                <a:latin typeface="ABeeZee" panose="02000000000000000000" pitchFamily="50" charset="0"/>
                <a:ea typeface="Calibri" panose="020F0502020204030204" pitchFamily="34" charset="0"/>
                <a:cs typeface="Times New Roman" panose="02020603050405020304" pitchFamily="18" charset="0"/>
              </a:rPr>
              <a:t>very node is satisfied with decoding/obtaining any message it does not have, but is present with other nodes.</a:t>
            </a:r>
            <a:r>
              <a:rPr lang="en-US" sz="2800" dirty="0">
                <a:latin typeface="ABeeZee" panose="02000000000000000000" pitchFamily="50" charset="0"/>
                <a:ea typeface="Calibri" panose="020F0502020204030204" pitchFamily="34" charset="0"/>
                <a:cs typeface="Times New Roman" panose="02020603050405020304" pitchFamily="18" charset="0"/>
              </a:rPr>
              <a:t> </a:t>
            </a:r>
            <a:r>
              <a:rPr lang="en-US" sz="2800" dirty="0">
                <a:effectLst/>
                <a:latin typeface="ABeeZee" panose="02000000000000000000" pitchFamily="50" charset="0"/>
                <a:ea typeface="Calibri" panose="020F0502020204030204" pitchFamily="34" charset="0"/>
                <a:cs typeface="Times New Roman" panose="02020603050405020304" pitchFamily="18" charset="0"/>
              </a:rPr>
              <a:t>Relays are used in scenarios where direct communication is not possible. </a:t>
            </a:r>
          </a:p>
          <a:p>
            <a:pPr algn="just"/>
            <a:r>
              <a:rPr lang="en-IN" sz="2800" dirty="0">
                <a:effectLst/>
                <a:latin typeface="ABeeZee" panose="02000000000000000000" pitchFamily="50" charset="0"/>
                <a:ea typeface="Calibri" panose="020F0502020204030204" pitchFamily="34" charset="0"/>
                <a:cs typeface="Times New Roman" panose="02020603050405020304" pitchFamily="18" charset="0"/>
              </a:rPr>
              <a:t>Multiway relaying problem consists of exchanging messages amongst multiple nodes via a relay. We consider the case where every node has a set of messages known as its side information. </a:t>
            </a:r>
          </a:p>
          <a:p>
            <a:pPr algn="just"/>
            <a:r>
              <a:rPr lang="en-IN" sz="2800" dirty="0">
                <a:latin typeface="ABeeZee" panose="02000000000000000000" pitchFamily="50" charset="0"/>
                <a:ea typeface="Calibri" panose="020F0502020204030204" pitchFamily="34" charset="0"/>
                <a:cs typeface="Times New Roman" panose="02020603050405020304" pitchFamily="18" charset="0"/>
              </a:rPr>
              <a:t>We consider coding at the network layer with only two nodes transmitting at a time. The relay receives the XOR of bits transmitted by the two nodes and broadcasts the same. </a:t>
            </a:r>
            <a:r>
              <a:rPr lang="en-US" sz="2800" dirty="0">
                <a:effectLst/>
                <a:latin typeface="ABeeZee" panose="02000000000000000000" pitchFamily="50" charset="0"/>
                <a:ea typeface="Calibri" panose="020F0502020204030204" pitchFamily="34" charset="0"/>
                <a:cs typeface="Times New Roman" panose="02020603050405020304" pitchFamily="18" charset="0"/>
              </a:rPr>
              <a:t>Our goal is to minimize the total number of transmissions such that each node receives at least one message it does not have </a:t>
            </a:r>
            <a:r>
              <a:rPr lang="en-US" sz="2800" dirty="0" err="1">
                <a:effectLst/>
                <a:latin typeface="ABeeZee" panose="02000000000000000000" pitchFamily="50" charset="0"/>
                <a:ea typeface="Calibri" panose="020F0502020204030204" pitchFamily="34" charset="0"/>
                <a:cs typeface="Times New Roman" panose="02020603050405020304" pitchFamily="18" charset="0"/>
              </a:rPr>
              <a:t>apriori</a:t>
            </a:r>
            <a:r>
              <a:rPr lang="en-US" sz="2800" dirty="0">
                <a:effectLst/>
                <a:latin typeface="ABeeZee" panose="02000000000000000000" pitchFamily="50" charset="0"/>
                <a:ea typeface="Calibri" panose="020F0502020204030204" pitchFamily="34" charset="0"/>
                <a:cs typeface="Times New Roman" panose="02020603050405020304" pitchFamily="18" charset="0"/>
              </a:rPr>
              <a:t>. </a:t>
            </a:r>
            <a:endParaRPr lang="en-IN" sz="2800" dirty="0">
              <a:effectLst/>
              <a:latin typeface="ABeeZee" panose="02000000000000000000" pitchFamily="50" charset="0"/>
              <a:ea typeface="Calibri" panose="020F0502020204030204" pitchFamily="34" charset="0"/>
              <a:cs typeface="Times New Roman" panose="02020603050405020304" pitchFamily="18" charset="0"/>
            </a:endParaRPr>
          </a:p>
          <a:p>
            <a:pPr marL="0" indent="0">
              <a:buNone/>
            </a:pPr>
            <a:endParaRPr lang="en-IN" dirty="0"/>
          </a:p>
        </p:txBody>
      </p:sp>
      <p:sp>
        <p:nvSpPr>
          <p:cNvPr id="6" name="Title 1">
            <a:extLst>
              <a:ext uri="{FF2B5EF4-FFF2-40B4-BE49-F238E27FC236}">
                <a16:creationId xmlns:a16="http://schemas.microsoft.com/office/drawing/2014/main" id="{1F5F15F9-D4AC-4437-9B9D-14EA62FC7234}"/>
              </a:ext>
            </a:extLst>
          </p:cNvPr>
          <p:cNvSpPr txBox="1">
            <a:spLocks/>
          </p:cNvSpPr>
          <p:nvPr/>
        </p:nvSpPr>
        <p:spPr>
          <a:xfrm>
            <a:off x="838200" y="4287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ABeeZee" panose="02000000000000000000" pitchFamily="50" charset="0"/>
              </a:rPr>
              <a:t>  Problem Description</a:t>
            </a:r>
          </a:p>
        </p:txBody>
      </p:sp>
      <p:sp>
        <p:nvSpPr>
          <p:cNvPr id="7" name="Content Placeholder 2">
            <a:extLst>
              <a:ext uri="{FF2B5EF4-FFF2-40B4-BE49-F238E27FC236}">
                <a16:creationId xmlns:a16="http://schemas.microsoft.com/office/drawing/2014/main" id="{33013486-84C8-4FAB-AC60-E3A454C62C78}"/>
              </a:ext>
            </a:extLst>
          </p:cNvPr>
          <p:cNvSpPr txBox="1">
            <a:spLocks/>
          </p:cNvSpPr>
          <p:nvPr/>
        </p:nvSpPr>
        <p:spPr>
          <a:xfrm>
            <a:off x="838200" y="188924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4400" dirty="0">
              <a:latin typeface="ABeeZee" panose="02000000000000000000" pitchFamily="50" charset="0"/>
            </a:endParaRPr>
          </a:p>
        </p:txBody>
      </p:sp>
      <p:pic>
        <p:nvPicPr>
          <p:cNvPr id="9" name="Picture 2">
            <a:extLst>
              <a:ext uri="{FF2B5EF4-FFF2-40B4-BE49-F238E27FC236}">
                <a16:creationId xmlns:a16="http://schemas.microsoft.com/office/drawing/2014/main" id="{9BDD88E1-7DF7-468C-A68C-C59CF25CE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851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7630D6-18D4-42E5-B9BC-11531769E027}"/>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7" name="Picture 2">
            <a:extLst>
              <a:ext uri="{FF2B5EF4-FFF2-40B4-BE49-F238E27FC236}">
                <a16:creationId xmlns:a16="http://schemas.microsoft.com/office/drawing/2014/main" id="{8D5B59E0-70CC-47EA-BEAC-A0F731198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EFFE152A-9498-4818-B6DE-A5EA71A22183}"/>
              </a:ext>
            </a:extLst>
          </p:cNvPr>
          <p:cNvSpPr>
            <a:spLocks noGrp="1"/>
          </p:cNvSpPr>
          <p:nvPr>
            <p:ph type="title"/>
          </p:nvPr>
        </p:nvSpPr>
        <p:spPr/>
        <p:txBody>
          <a:bodyPr/>
          <a:lstStyle/>
          <a:p>
            <a:pPr algn="just"/>
            <a:r>
              <a:rPr lang="en-IN" dirty="0">
                <a:latin typeface="ABeeZee" panose="02000000000000000000" pitchFamily="50" charset="0"/>
              </a:rPr>
              <a:t>  Relays and their uses</a:t>
            </a:r>
          </a:p>
        </p:txBody>
      </p:sp>
      <p:sp>
        <p:nvSpPr>
          <p:cNvPr id="3" name="Content Placeholder 2">
            <a:extLst>
              <a:ext uri="{FF2B5EF4-FFF2-40B4-BE49-F238E27FC236}">
                <a16:creationId xmlns:a16="http://schemas.microsoft.com/office/drawing/2014/main" id="{B1D857F1-EAE8-48D6-8DB2-3A63A747BA9B}"/>
              </a:ext>
            </a:extLst>
          </p:cNvPr>
          <p:cNvSpPr>
            <a:spLocks noGrp="1"/>
          </p:cNvSpPr>
          <p:nvPr>
            <p:ph idx="1"/>
          </p:nvPr>
        </p:nvSpPr>
        <p:spPr/>
        <p:txBody>
          <a:bodyPr/>
          <a:lstStyle/>
          <a:p>
            <a:pPr algn="just"/>
            <a:r>
              <a:rPr lang="en-IN" dirty="0"/>
              <a:t>Range extension using multiple relays.</a:t>
            </a:r>
          </a:p>
          <a:p>
            <a:pPr algn="just"/>
            <a:r>
              <a:rPr lang="en-IN" dirty="0"/>
              <a:t>Functionality extension using relays.</a:t>
            </a:r>
          </a:p>
          <a:p>
            <a:pPr algn="just"/>
            <a:endParaRPr lang="en-IN" dirty="0"/>
          </a:p>
        </p:txBody>
      </p:sp>
      <p:pic>
        <p:nvPicPr>
          <p:cNvPr id="5" name="Picture 4">
            <a:extLst>
              <a:ext uri="{FF2B5EF4-FFF2-40B4-BE49-F238E27FC236}">
                <a16:creationId xmlns:a16="http://schemas.microsoft.com/office/drawing/2014/main" id="{E7F986E4-4E66-4127-A6F1-2E13929C1748}"/>
              </a:ext>
            </a:extLst>
          </p:cNvPr>
          <p:cNvPicPr>
            <a:picLocks noChangeAspect="1"/>
          </p:cNvPicPr>
          <p:nvPr/>
        </p:nvPicPr>
        <p:blipFill>
          <a:blip r:embed="rId4"/>
          <a:stretch>
            <a:fillRect/>
          </a:stretch>
        </p:blipFill>
        <p:spPr>
          <a:xfrm>
            <a:off x="6772067" y="3429000"/>
            <a:ext cx="5141765" cy="3237167"/>
          </a:xfrm>
          <a:prstGeom prst="rect">
            <a:avLst/>
          </a:prstGeom>
        </p:spPr>
      </p:pic>
    </p:spTree>
    <p:extLst>
      <p:ext uri="{BB962C8B-B14F-4D97-AF65-F5344CB8AC3E}">
        <p14:creationId xmlns:p14="http://schemas.microsoft.com/office/powerpoint/2010/main" val="90158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90632C-FB59-4942-8DE8-9DBB9EA8CB3B}"/>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7" name="Picture 2">
            <a:extLst>
              <a:ext uri="{FF2B5EF4-FFF2-40B4-BE49-F238E27FC236}">
                <a16:creationId xmlns:a16="http://schemas.microsoft.com/office/drawing/2014/main" id="{B981A589-836D-42EE-B593-A37CC66FB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A93FCAB-959B-455A-A229-C440E2F1DE53}"/>
              </a:ext>
            </a:extLst>
          </p:cNvPr>
          <p:cNvSpPr>
            <a:spLocks noGrp="1"/>
          </p:cNvSpPr>
          <p:nvPr>
            <p:ph type="title"/>
          </p:nvPr>
        </p:nvSpPr>
        <p:spPr/>
        <p:txBody>
          <a:bodyPr/>
          <a:lstStyle/>
          <a:p>
            <a:pPr algn="just"/>
            <a:r>
              <a:rPr lang="en-IN" sz="4400" dirty="0">
                <a:latin typeface="ABeeZee" panose="02000000000000000000" pitchFamily="50" charset="0"/>
              </a:rPr>
              <a:t>  What is Multiway Relaying?</a:t>
            </a:r>
            <a:endParaRPr lang="en-IN" dirty="0">
              <a:latin typeface="ABeeZee" panose="02000000000000000000" pitchFamily="50" charset="0"/>
            </a:endParaRPr>
          </a:p>
        </p:txBody>
      </p:sp>
      <p:sp>
        <p:nvSpPr>
          <p:cNvPr id="3" name="Content Placeholder 2">
            <a:extLst>
              <a:ext uri="{FF2B5EF4-FFF2-40B4-BE49-F238E27FC236}">
                <a16:creationId xmlns:a16="http://schemas.microsoft.com/office/drawing/2014/main" id="{E5D8447B-7469-4C93-B2CA-6A8D89914D35}"/>
              </a:ext>
            </a:extLst>
          </p:cNvPr>
          <p:cNvSpPr>
            <a:spLocks noGrp="1"/>
          </p:cNvSpPr>
          <p:nvPr>
            <p:ph idx="1"/>
          </p:nvPr>
        </p:nvSpPr>
        <p:spPr/>
        <p:txBody>
          <a:bodyPr/>
          <a:lstStyle/>
          <a:p>
            <a:pPr algn="just"/>
            <a:r>
              <a:rPr lang="en-IN" dirty="0">
                <a:latin typeface="ABeeZee" panose="02000000000000000000" pitchFamily="50" charset="0"/>
              </a:rPr>
              <a:t>Multiuser communication channel</a:t>
            </a:r>
          </a:p>
          <a:p>
            <a:pPr algn="just"/>
            <a:r>
              <a:rPr lang="en-IN" dirty="0">
                <a:latin typeface="ABeeZee" panose="02000000000000000000" pitchFamily="50" charset="0"/>
              </a:rPr>
              <a:t>Uses a relay terminal in half duplex mode</a:t>
            </a:r>
          </a:p>
          <a:p>
            <a:pPr algn="just"/>
            <a:r>
              <a:rPr lang="en-IN" dirty="0">
                <a:latin typeface="ABeeZee" panose="02000000000000000000" pitchFamily="50" charset="0"/>
              </a:rPr>
              <a:t>Multiple users communicate concurrently</a:t>
            </a:r>
          </a:p>
          <a:p>
            <a:pPr algn="just"/>
            <a:endParaRPr lang="en-IN" dirty="0">
              <a:latin typeface="ABeeZee" panose="02000000000000000000" pitchFamily="50" charset="0"/>
            </a:endParaRPr>
          </a:p>
          <a:p>
            <a:pPr algn="just"/>
            <a:endParaRPr lang="en-IN" dirty="0">
              <a:latin typeface="ABeeZee" panose="02000000000000000000" pitchFamily="50" charset="0"/>
            </a:endParaRPr>
          </a:p>
        </p:txBody>
      </p:sp>
      <p:pic>
        <p:nvPicPr>
          <p:cNvPr id="5" name="Picture 4">
            <a:extLst>
              <a:ext uri="{FF2B5EF4-FFF2-40B4-BE49-F238E27FC236}">
                <a16:creationId xmlns:a16="http://schemas.microsoft.com/office/drawing/2014/main" id="{59279F55-2C73-4D43-AE8C-2E53DFFFC496}"/>
              </a:ext>
            </a:extLst>
          </p:cNvPr>
          <p:cNvPicPr>
            <a:picLocks noChangeAspect="1"/>
          </p:cNvPicPr>
          <p:nvPr/>
        </p:nvPicPr>
        <p:blipFill>
          <a:blip r:embed="rId4"/>
          <a:stretch>
            <a:fillRect/>
          </a:stretch>
        </p:blipFill>
        <p:spPr>
          <a:xfrm>
            <a:off x="3717907" y="3429000"/>
            <a:ext cx="4756186" cy="3166808"/>
          </a:xfrm>
          <a:prstGeom prst="rect">
            <a:avLst/>
          </a:prstGeom>
        </p:spPr>
      </p:pic>
    </p:spTree>
    <p:extLst>
      <p:ext uri="{BB962C8B-B14F-4D97-AF65-F5344CB8AC3E}">
        <p14:creationId xmlns:p14="http://schemas.microsoft.com/office/powerpoint/2010/main" val="66272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552645-4047-45C0-97D2-0F0E9920F886}"/>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8" name="Picture 2">
            <a:extLst>
              <a:ext uri="{FF2B5EF4-FFF2-40B4-BE49-F238E27FC236}">
                <a16:creationId xmlns:a16="http://schemas.microsoft.com/office/drawing/2014/main" id="{2EF6BF01-370E-4783-8225-19CA19DE5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B56339D9-2417-4CC1-8D91-0026531555D5}"/>
              </a:ext>
            </a:extLst>
          </p:cNvPr>
          <p:cNvSpPr>
            <a:spLocks noGrp="1"/>
          </p:cNvSpPr>
          <p:nvPr>
            <p:ph type="title"/>
          </p:nvPr>
        </p:nvSpPr>
        <p:spPr>
          <a:xfrm>
            <a:off x="758301" y="365125"/>
            <a:ext cx="10515600" cy="1325563"/>
          </a:xfrm>
        </p:spPr>
        <p:txBody>
          <a:bodyPr/>
          <a:lstStyle/>
          <a:p>
            <a:pPr algn="just"/>
            <a:r>
              <a:rPr lang="en-IN" dirty="0">
                <a:latin typeface="ABeeZee" panose="02000000000000000000" pitchFamily="50" charset="0"/>
              </a:rPr>
              <a:t>  What is Pliable Index Coding?</a:t>
            </a:r>
          </a:p>
        </p:txBody>
      </p:sp>
      <p:sp>
        <p:nvSpPr>
          <p:cNvPr id="3" name="Content Placeholder 2">
            <a:extLst>
              <a:ext uri="{FF2B5EF4-FFF2-40B4-BE49-F238E27FC236}">
                <a16:creationId xmlns:a16="http://schemas.microsoft.com/office/drawing/2014/main" id="{8DDBFC83-596A-4ACA-A87B-F4B9CCF2CFB9}"/>
              </a:ext>
            </a:extLst>
          </p:cNvPr>
          <p:cNvSpPr>
            <a:spLocks noGrp="1"/>
          </p:cNvSpPr>
          <p:nvPr>
            <p:ph idx="1"/>
          </p:nvPr>
        </p:nvSpPr>
        <p:spPr/>
        <p:txBody>
          <a:bodyPr/>
          <a:lstStyle/>
          <a:p>
            <a:pPr algn="just"/>
            <a:r>
              <a:rPr lang="en-IN" dirty="0">
                <a:latin typeface="ABeeZee" panose="02000000000000000000" pitchFamily="50" charset="0"/>
              </a:rPr>
              <a:t>Index Coding:</a:t>
            </a:r>
          </a:p>
        </p:txBody>
      </p:sp>
      <p:pic>
        <p:nvPicPr>
          <p:cNvPr id="5" name="Picture 4">
            <a:extLst>
              <a:ext uri="{FF2B5EF4-FFF2-40B4-BE49-F238E27FC236}">
                <a16:creationId xmlns:a16="http://schemas.microsoft.com/office/drawing/2014/main" id="{ACACD469-8AC0-4B08-ADA9-C534E199F5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7701" y="2613796"/>
            <a:ext cx="4876800" cy="3781425"/>
          </a:xfrm>
          <a:prstGeom prst="rect">
            <a:avLst/>
          </a:prstGeom>
        </p:spPr>
      </p:pic>
      <p:sp>
        <p:nvSpPr>
          <p:cNvPr id="6" name="TextBox 5">
            <a:extLst>
              <a:ext uri="{FF2B5EF4-FFF2-40B4-BE49-F238E27FC236}">
                <a16:creationId xmlns:a16="http://schemas.microsoft.com/office/drawing/2014/main" id="{BC89F77E-9E5B-4B38-AD51-3704FD0A119B}"/>
              </a:ext>
            </a:extLst>
          </p:cNvPr>
          <p:cNvSpPr txBox="1"/>
          <p:nvPr/>
        </p:nvSpPr>
        <p:spPr>
          <a:xfrm>
            <a:off x="9267940" y="6231265"/>
            <a:ext cx="3159665" cy="523220"/>
          </a:xfrm>
          <a:prstGeom prst="rect">
            <a:avLst/>
          </a:prstGeom>
          <a:noFill/>
        </p:spPr>
        <p:txBody>
          <a:bodyPr wrap="square" rtlCol="0">
            <a:spAutoFit/>
          </a:bodyPr>
          <a:lstStyle/>
          <a:p>
            <a:pPr algn="just"/>
            <a:r>
              <a:rPr lang="en-IN" sz="1400" dirty="0">
                <a:latin typeface="ABeeZee" panose="02000000000000000000" pitchFamily="50" charset="0"/>
              </a:rPr>
              <a:t>Request - want set of the node</a:t>
            </a:r>
          </a:p>
          <a:p>
            <a:pPr algn="just"/>
            <a:r>
              <a:rPr lang="en-IN" sz="1400" dirty="0">
                <a:latin typeface="ABeeZee" panose="02000000000000000000" pitchFamily="50" charset="0"/>
              </a:rPr>
              <a:t>Cache – has set of the node</a:t>
            </a:r>
          </a:p>
        </p:txBody>
      </p:sp>
    </p:spTree>
    <p:extLst>
      <p:ext uri="{BB962C8B-B14F-4D97-AF65-F5344CB8AC3E}">
        <p14:creationId xmlns:p14="http://schemas.microsoft.com/office/powerpoint/2010/main" val="110238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94A9E4-F62E-4E83-80E1-D3E167FE0257}"/>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7" name="Picture 2">
            <a:extLst>
              <a:ext uri="{FF2B5EF4-FFF2-40B4-BE49-F238E27FC236}">
                <a16:creationId xmlns:a16="http://schemas.microsoft.com/office/drawing/2014/main" id="{B584A7FE-7C9C-4731-81C7-B911605D6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084ED2BC-95C9-496D-B70E-D612DFA22CCF}"/>
              </a:ext>
            </a:extLst>
          </p:cNvPr>
          <p:cNvSpPr>
            <a:spLocks noGrp="1"/>
          </p:cNvSpPr>
          <p:nvPr>
            <p:ph type="title"/>
          </p:nvPr>
        </p:nvSpPr>
        <p:spPr/>
        <p:txBody>
          <a:bodyPr/>
          <a:lstStyle/>
          <a:p>
            <a:pPr algn="just"/>
            <a:r>
              <a:rPr lang="en-IN" dirty="0">
                <a:latin typeface="ABeeZee" panose="02000000000000000000" pitchFamily="50" charset="0"/>
              </a:rPr>
              <a:t>  Pliable Index Coding (contd.)</a:t>
            </a:r>
          </a:p>
        </p:txBody>
      </p:sp>
      <p:sp>
        <p:nvSpPr>
          <p:cNvPr id="3" name="Content Placeholder 2">
            <a:extLst>
              <a:ext uri="{FF2B5EF4-FFF2-40B4-BE49-F238E27FC236}">
                <a16:creationId xmlns:a16="http://schemas.microsoft.com/office/drawing/2014/main" id="{D18B5AFA-F79F-433D-B7AF-FFC0E68C649B}"/>
              </a:ext>
            </a:extLst>
          </p:cNvPr>
          <p:cNvSpPr>
            <a:spLocks noGrp="1"/>
          </p:cNvSpPr>
          <p:nvPr>
            <p:ph idx="1"/>
          </p:nvPr>
        </p:nvSpPr>
        <p:spPr/>
        <p:txBody>
          <a:bodyPr/>
          <a:lstStyle/>
          <a:p>
            <a:pPr algn="just"/>
            <a:r>
              <a:rPr lang="en-IN" dirty="0">
                <a:latin typeface="ABeeZee" panose="02000000000000000000" pitchFamily="50" charset="0"/>
              </a:rPr>
              <a:t>A variant of Index Coding. </a:t>
            </a:r>
          </a:p>
          <a:p>
            <a:pPr algn="just"/>
            <a:r>
              <a:rPr lang="en-IN" dirty="0">
                <a:latin typeface="ABeeZee" panose="02000000000000000000" pitchFamily="50" charset="0"/>
              </a:rPr>
              <a:t>Clients’ demands are pliable.</a:t>
            </a:r>
          </a:p>
          <a:p>
            <a:pPr algn="just"/>
            <a:r>
              <a:rPr lang="en-IN" dirty="0">
                <a:latin typeface="ABeeZee" panose="02000000000000000000" pitchFamily="50" charset="0"/>
              </a:rPr>
              <a:t>Taking advantage of side information reduces number </a:t>
            </a:r>
            <a:r>
              <a:rPr lang="en-IN">
                <a:latin typeface="ABeeZee" panose="02000000000000000000" pitchFamily="50" charset="0"/>
              </a:rPr>
              <a:t>of transmissions.</a:t>
            </a:r>
            <a:endParaRPr lang="en-IN" dirty="0">
              <a:latin typeface="ABeeZee" panose="02000000000000000000" pitchFamily="50" charset="0"/>
            </a:endParaRPr>
          </a:p>
        </p:txBody>
      </p:sp>
      <p:pic>
        <p:nvPicPr>
          <p:cNvPr id="14" name="Picture 13">
            <a:extLst>
              <a:ext uri="{FF2B5EF4-FFF2-40B4-BE49-F238E27FC236}">
                <a16:creationId xmlns:a16="http://schemas.microsoft.com/office/drawing/2014/main" id="{AB8768F0-6961-41A9-A232-FF3E672C65FA}"/>
              </a:ext>
            </a:extLst>
          </p:cNvPr>
          <p:cNvPicPr>
            <a:picLocks noChangeAspect="1"/>
          </p:cNvPicPr>
          <p:nvPr/>
        </p:nvPicPr>
        <p:blipFill>
          <a:blip r:embed="rId4"/>
          <a:stretch>
            <a:fillRect/>
          </a:stretch>
        </p:blipFill>
        <p:spPr>
          <a:xfrm>
            <a:off x="1629260" y="4075859"/>
            <a:ext cx="4466740" cy="2417016"/>
          </a:xfrm>
          <a:prstGeom prst="rect">
            <a:avLst/>
          </a:prstGeom>
        </p:spPr>
      </p:pic>
      <p:pic>
        <p:nvPicPr>
          <p:cNvPr id="16" name="Picture 15">
            <a:extLst>
              <a:ext uri="{FF2B5EF4-FFF2-40B4-BE49-F238E27FC236}">
                <a16:creationId xmlns:a16="http://schemas.microsoft.com/office/drawing/2014/main" id="{296CAF90-7D40-400D-8B24-B0FDA7B91588}"/>
              </a:ext>
            </a:extLst>
          </p:cNvPr>
          <p:cNvPicPr>
            <a:picLocks noChangeAspect="1"/>
          </p:cNvPicPr>
          <p:nvPr/>
        </p:nvPicPr>
        <p:blipFill>
          <a:blip r:embed="rId5"/>
          <a:stretch>
            <a:fillRect/>
          </a:stretch>
        </p:blipFill>
        <p:spPr>
          <a:xfrm>
            <a:off x="6096000" y="4075859"/>
            <a:ext cx="4466740" cy="2642130"/>
          </a:xfrm>
          <a:prstGeom prst="rect">
            <a:avLst/>
          </a:prstGeom>
        </p:spPr>
      </p:pic>
    </p:spTree>
    <p:extLst>
      <p:ext uri="{BB962C8B-B14F-4D97-AF65-F5344CB8AC3E}">
        <p14:creationId xmlns:p14="http://schemas.microsoft.com/office/powerpoint/2010/main" val="250046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14A2544A-2C7B-4EBA-8285-DE53A9829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a:extLst>
              <a:ext uri="{FF2B5EF4-FFF2-40B4-BE49-F238E27FC236}">
                <a16:creationId xmlns:a16="http://schemas.microsoft.com/office/drawing/2014/main" id="{6809883F-568D-4DE5-9BA4-7CCC273E0570}"/>
              </a:ext>
            </a:extLst>
          </p:cNvPr>
          <p:cNvPicPr>
            <a:picLocks noChangeAspect="1"/>
          </p:cNvPicPr>
          <p:nvPr/>
        </p:nvPicPr>
        <p:blipFill>
          <a:blip r:embed="rId3"/>
          <a:stretch>
            <a:fillRect/>
          </a:stretch>
        </p:blipFill>
        <p:spPr>
          <a:xfrm>
            <a:off x="201132" y="115862"/>
            <a:ext cx="980554" cy="1108027"/>
          </a:xfrm>
          <a:prstGeom prst="rect">
            <a:avLst/>
          </a:prstGeom>
        </p:spPr>
      </p:pic>
      <p:sp>
        <p:nvSpPr>
          <p:cNvPr id="2" name="Title 1">
            <a:extLst>
              <a:ext uri="{FF2B5EF4-FFF2-40B4-BE49-F238E27FC236}">
                <a16:creationId xmlns:a16="http://schemas.microsoft.com/office/drawing/2014/main" id="{F63DC8F0-7C79-40DC-AB8D-524F705F236D}"/>
              </a:ext>
            </a:extLst>
          </p:cNvPr>
          <p:cNvSpPr>
            <a:spLocks noGrp="1"/>
          </p:cNvSpPr>
          <p:nvPr>
            <p:ph type="title"/>
          </p:nvPr>
        </p:nvSpPr>
        <p:spPr>
          <a:xfrm>
            <a:off x="155796" y="25084"/>
            <a:ext cx="11336785" cy="1325563"/>
          </a:xfrm>
        </p:spPr>
        <p:txBody>
          <a:bodyPr/>
          <a:lstStyle/>
          <a:p>
            <a:pPr algn="ctr"/>
            <a:r>
              <a:rPr lang="en-IN" dirty="0">
                <a:latin typeface="ABeeZee" panose="02000000000000000000" pitchFamily="50" charset="0"/>
              </a:rPr>
              <a:t>Side information matrix and IDNC graphs</a:t>
            </a:r>
          </a:p>
        </p:txBody>
      </p:sp>
      <p:sp>
        <p:nvSpPr>
          <p:cNvPr id="3" name="Content Placeholder 2">
            <a:extLst>
              <a:ext uri="{FF2B5EF4-FFF2-40B4-BE49-F238E27FC236}">
                <a16:creationId xmlns:a16="http://schemas.microsoft.com/office/drawing/2014/main" id="{50C5E2FB-5A29-4A5C-8983-1982A159CD86}"/>
              </a:ext>
            </a:extLst>
          </p:cNvPr>
          <p:cNvSpPr>
            <a:spLocks noGrp="1"/>
          </p:cNvSpPr>
          <p:nvPr>
            <p:ph idx="1"/>
          </p:nvPr>
        </p:nvSpPr>
        <p:spPr/>
        <p:txBody>
          <a:bodyPr/>
          <a:lstStyle/>
          <a:p>
            <a:pPr algn="just"/>
            <a:r>
              <a:rPr lang="en-IN" dirty="0">
                <a:latin typeface="ABeeZee" panose="02000000000000000000" pitchFamily="50" charset="0"/>
              </a:rPr>
              <a:t>Side information matrix</a:t>
            </a:r>
          </a:p>
        </p:txBody>
      </p:sp>
      <p:sp>
        <p:nvSpPr>
          <p:cNvPr id="9" name="TextBox 8">
            <a:extLst>
              <a:ext uri="{FF2B5EF4-FFF2-40B4-BE49-F238E27FC236}">
                <a16:creationId xmlns:a16="http://schemas.microsoft.com/office/drawing/2014/main" id="{055A72E5-61CF-4650-B62F-EB85B598CF3E}"/>
              </a:ext>
            </a:extLst>
          </p:cNvPr>
          <p:cNvSpPr txBox="1"/>
          <p:nvPr/>
        </p:nvSpPr>
        <p:spPr>
          <a:xfrm>
            <a:off x="5690586" y="1896580"/>
            <a:ext cx="5734235" cy="646331"/>
          </a:xfrm>
          <a:prstGeom prst="rect">
            <a:avLst/>
          </a:prstGeom>
          <a:noFill/>
        </p:spPr>
        <p:txBody>
          <a:bodyPr wrap="square" rtlCol="0">
            <a:spAutoFit/>
          </a:bodyPr>
          <a:lstStyle/>
          <a:p>
            <a:pPr algn="just"/>
            <a:r>
              <a:rPr lang="en-IN" dirty="0"/>
              <a:t>Conditions for generating an IDNC graph and an adjacency matrix from side information matrix:</a:t>
            </a:r>
          </a:p>
        </p:txBody>
      </p:sp>
      <p:sp>
        <p:nvSpPr>
          <p:cNvPr id="10" name="TextBox 9">
            <a:extLst>
              <a:ext uri="{FF2B5EF4-FFF2-40B4-BE49-F238E27FC236}">
                <a16:creationId xmlns:a16="http://schemas.microsoft.com/office/drawing/2014/main" id="{6269B45D-AB99-4DF3-AF56-47296F3B7ACB}"/>
              </a:ext>
            </a:extLst>
          </p:cNvPr>
          <p:cNvSpPr txBox="1"/>
          <p:nvPr/>
        </p:nvSpPr>
        <p:spPr>
          <a:xfrm>
            <a:off x="8544294" y="5370489"/>
            <a:ext cx="2214191" cy="369332"/>
          </a:xfrm>
          <a:prstGeom prst="rect">
            <a:avLst/>
          </a:prstGeom>
          <a:noFill/>
        </p:spPr>
        <p:txBody>
          <a:bodyPr wrap="square" rtlCol="0">
            <a:spAutoFit/>
          </a:bodyPr>
          <a:lstStyle/>
          <a:p>
            <a:pPr algn="just"/>
            <a:endParaRPr lang="en-IN" dirty="0"/>
          </a:p>
        </p:txBody>
      </p:sp>
      <p:pic>
        <p:nvPicPr>
          <p:cNvPr id="14" name="Picture 13">
            <a:extLst>
              <a:ext uri="{FF2B5EF4-FFF2-40B4-BE49-F238E27FC236}">
                <a16:creationId xmlns:a16="http://schemas.microsoft.com/office/drawing/2014/main" id="{108A27DA-3D4D-4006-8AC0-7037ABB78060}"/>
              </a:ext>
            </a:extLst>
          </p:cNvPr>
          <p:cNvPicPr>
            <a:picLocks noChangeAspect="1"/>
          </p:cNvPicPr>
          <p:nvPr/>
        </p:nvPicPr>
        <p:blipFill>
          <a:blip r:embed="rId4"/>
          <a:stretch>
            <a:fillRect/>
          </a:stretch>
        </p:blipFill>
        <p:spPr>
          <a:xfrm>
            <a:off x="5285712" y="2725478"/>
            <a:ext cx="5730737" cy="1051651"/>
          </a:xfrm>
          <a:prstGeom prst="rect">
            <a:avLst/>
          </a:prstGeom>
        </p:spPr>
      </p:pic>
      <p:sp>
        <p:nvSpPr>
          <p:cNvPr id="4" name="TextBox 3">
            <a:extLst>
              <a:ext uri="{FF2B5EF4-FFF2-40B4-BE49-F238E27FC236}">
                <a16:creationId xmlns:a16="http://schemas.microsoft.com/office/drawing/2014/main" id="{17C5A00C-BC53-4E05-A516-B74E6EB3B9B8}"/>
              </a:ext>
            </a:extLst>
          </p:cNvPr>
          <p:cNvSpPr txBox="1"/>
          <p:nvPr/>
        </p:nvSpPr>
        <p:spPr>
          <a:xfrm>
            <a:off x="1442935" y="2917490"/>
            <a:ext cx="488272" cy="369332"/>
          </a:xfrm>
          <a:prstGeom prst="rect">
            <a:avLst/>
          </a:prstGeom>
          <a:noFill/>
        </p:spPr>
        <p:txBody>
          <a:bodyPr wrap="square" rtlCol="0">
            <a:spAutoFit/>
          </a:bodyPr>
          <a:lstStyle/>
          <a:p>
            <a:pPr algn="just"/>
            <a:r>
              <a:rPr lang="en-IN" dirty="0">
                <a:latin typeface="ABeeZee" panose="02000000000000000000" pitchFamily="50" charset="0"/>
              </a:rPr>
              <a:t>c</a:t>
            </a:r>
            <a:r>
              <a:rPr lang="en-IN" baseline="-25000" dirty="0">
                <a:latin typeface="ABeeZee" panose="02000000000000000000" pitchFamily="50" charset="0"/>
              </a:rPr>
              <a:t>1</a:t>
            </a:r>
          </a:p>
        </p:txBody>
      </p:sp>
      <p:sp>
        <p:nvSpPr>
          <p:cNvPr id="17" name="TextBox 16">
            <a:extLst>
              <a:ext uri="{FF2B5EF4-FFF2-40B4-BE49-F238E27FC236}">
                <a16:creationId xmlns:a16="http://schemas.microsoft.com/office/drawing/2014/main" id="{4A164595-7ECC-40FB-9B46-F5AA4C4FD102}"/>
              </a:ext>
            </a:extLst>
          </p:cNvPr>
          <p:cNvSpPr txBox="1"/>
          <p:nvPr/>
        </p:nvSpPr>
        <p:spPr>
          <a:xfrm>
            <a:off x="1442935" y="3312490"/>
            <a:ext cx="440026" cy="369332"/>
          </a:xfrm>
          <a:prstGeom prst="rect">
            <a:avLst/>
          </a:prstGeom>
          <a:noFill/>
        </p:spPr>
        <p:txBody>
          <a:bodyPr wrap="square">
            <a:spAutoFit/>
          </a:bodyPr>
          <a:lstStyle/>
          <a:p>
            <a:pPr algn="just"/>
            <a:r>
              <a:rPr lang="en-IN" dirty="0">
                <a:latin typeface="ABeeZee" panose="02000000000000000000" pitchFamily="50" charset="0"/>
              </a:rPr>
              <a:t>c</a:t>
            </a:r>
            <a:r>
              <a:rPr lang="en-IN" baseline="-25000" dirty="0">
                <a:latin typeface="ABeeZee" panose="02000000000000000000" pitchFamily="50" charset="0"/>
              </a:rPr>
              <a:t>2</a:t>
            </a:r>
          </a:p>
        </p:txBody>
      </p:sp>
      <p:sp>
        <p:nvSpPr>
          <p:cNvPr id="19" name="TextBox 18">
            <a:extLst>
              <a:ext uri="{FF2B5EF4-FFF2-40B4-BE49-F238E27FC236}">
                <a16:creationId xmlns:a16="http://schemas.microsoft.com/office/drawing/2014/main" id="{CA3FE57B-256B-4153-83BB-682792B5F032}"/>
              </a:ext>
            </a:extLst>
          </p:cNvPr>
          <p:cNvSpPr txBox="1"/>
          <p:nvPr/>
        </p:nvSpPr>
        <p:spPr>
          <a:xfrm>
            <a:off x="1463313" y="3721122"/>
            <a:ext cx="440026" cy="369332"/>
          </a:xfrm>
          <a:prstGeom prst="rect">
            <a:avLst/>
          </a:prstGeom>
          <a:noFill/>
        </p:spPr>
        <p:txBody>
          <a:bodyPr wrap="square">
            <a:spAutoFit/>
          </a:bodyPr>
          <a:lstStyle/>
          <a:p>
            <a:pPr algn="just"/>
            <a:r>
              <a:rPr lang="en-IN" dirty="0">
                <a:latin typeface="ABeeZee" panose="02000000000000000000" pitchFamily="50" charset="0"/>
              </a:rPr>
              <a:t>c</a:t>
            </a:r>
            <a:r>
              <a:rPr lang="en-IN" baseline="-25000" dirty="0">
                <a:latin typeface="ABeeZee" panose="02000000000000000000" pitchFamily="50" charset="0"/>
              </a:rPr>
              <a:t>3</a:t>
            </a:r>
            <a:endParaRPr lang="en-IN" dirty="0"/>
          </a:p>
        </p:txBody>
      </p:sp>
      <p:pic>
        <p:nvPicPr>
          <p:cNvPr id="1026" name="Picture 2">
            <a:extLst>
              <a:ext uri="{FF2B5EF4-FFF2-40B4-BE49-F238E27FC236}">
                <a16:creationId xmlns:a16="http://schemas.microsoft.com/office/drawing/2014/main" id="{CDCE19E2-66C6-4338-B695-5BE2FED0CC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4413" y="3777129"/>
            <a:ext cx="4110978" cy="28477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9ED968B-8795-4FFF-8CE0-8320DEDC0AFB}"/>
              </a:ext>
            </a:extLst>
          </p:cNvPr>
          <p:cNvPicPr>
            <a:picLocks noChangeAspect="1"/>
          </p:cNvPicPr>
          <p:nvPr/>
        </p:nvPicPr>
        <p:blipFill>
          <a:blip r:embed="rId6"/>
          <a:stretch>
            <a:fillRect/>
          </a:stretch>
        </p:blipFill>
        <p:spPr>
          <a:xfrm>
            <a:off x="1780286" y="2668704"/>
            <a:ext cx="2245832" cy="1624344"/>
          </a:xfrm>
          <a:prstGeom prst="rect">
            <a:avLst/>
          </a:prstGeom>
        </p:spPr>
      </p:pic>
      <p:sp>
        <p:nvSpPr>
          <p:cNvPr id="18" name="Oval 17">
            <a:extLst>
              <a:ext uri="{FF2B5EF4-FFF2-40B4-BE49-F238E27FC236}">
                <a16:creationId xmlns:a16="http://schemas.microsoft.com/office/drawing/2014/main" id="{8F42E644-3C05-439B-9BDB-6A5174C8773D}"/>
              </a:ext>
            </a:extLst>
          </p:cNvPr>
          <p:cNvSpPr/>
          <p:nvPr/>
        </p:nvSpPr>
        <p:spPr>
          <a:xfrm>
            <a:off x="1851308" y="2848079"/>
            <a:ext cx="411572" cy="379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20" name="Oval 19">
            <a:extLst>
              <a:ext uri="{FF2B5EF4-FFF2-40B4-BE49-F238E27FC236}">
                <a16:creationId xmlns:a16="http://schemas.microsoft.com/office/drawing/2014/main" id="{145C5AC3-9B50-484A-878C-2C8432CB75E1}"/>
              </a:ext>
            </a:extLst>
          </p:cNvPr>
          <p:cNvSpPr/>
          <p:nvPr/>
        </p:nvSpPr>
        <p:spPr>
          <a:xfrm>
            <a:off x="2968547" y="2848079"/>
            <a:ext cx="411572" cy="379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21" name="Oval 20">
            <a:extLst>
              <a:ext uri="{FF2B5EF4-FFF2-40B4-BE49-F238E27FC236}">
                <a16:creationId xmlns:a16="http://schemas.microsoft.com/office/drawing/2014/main" id="{BCEDDE36-5804-4CF3-B5F4-ECBC580F92E9}"/>
              </a:ext>
            </a:extLst>
          </p:cNvPr>
          <p:cNvSpPr/>
          <p:nvPr/>
        </p:nvSpPr>
        <p:spPr>
          <a:xfrm>
            <a:off x="2415780" y="3292009"/>
            <a:ext cx="411572" cy="379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22" name="Oval 21">
            <a:extLst>
              <a:ext uri="{FF2B5EF4-FFF2-40B4-BE49-F238E27FC236}">
                <a16:creationId xmlns:a16="http://schemas.microsoft.com/office/drawing/2014/main" id="{8E5E1CA6-8F44-45B9-A5D8-6032F783493C}"/>
              </a:ext>
            </a:extLst>
          </p:cNvPr>
          <p:cNvSpPr/>
          <p:nvPr/>
        </p:nvSpPr>
        <p:spPr>
          <a:xfrm>
            <a:off x="3501557" y="3307200"/>
            <a:ext cx="411572" cy="379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23" name="Oval 22">
            <a:extLst>
              <a:ext uri="{FF2B5EF4-FFF2-40B4-BE49-F238E27FC236}">
                <a16:creationId xmlns:a16="http://schemas.microsoft.com/office/drawing/2014/main" id="{5F519DE5-5F4E-4309-8022-B4576F82EFB3}"/>
              </a:ext>
            </a:extLst>
          </p:cNvPr>
          <p:cNvSpPr/>
          <p:nvPr/>
        </p:nvSpPr>
        <p:spPr>
          <a:xfrm>
            <a:off x="2971748" y="3754581"/>
            <a:ext cx="411572" cy="379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24" name="TextBox 23">
            <a:extLst>
              <a:ext uri="{FF2B5EF4-FFF2-40B4-BE49-F238E27FC236}">
                <a16:creationId xmlns:a16="http://schemas.microsoft.com/office/drawing/2014/main" id="{2C4C0DBF-C414-4672-99AC-79EAD5789B76}"/>
              </a:ext>
            </a:extLst>
          </p:cNvPr>
          <p:cNvSpPr txBox="1"/>
          <p:nvPr/>
        </p:nvSpPr>
        <p:spPr>
          <a:xfrm>
            <a:off x="1770365" y="2358245"/>
            <a:ext cx="2245832" cy="369332"/>
          </a:xfrm>
          <a:prstGeom prst="rect">
            <a:avLst/>
          </a:prstGeom>
          <a:noFill/>
        </p:spPr>
        <p:txBody>
          <a:bodyPr wrap="square" rtlCol="0">
            <a:spAutoFit/>
          </a:bodyPr>
          <a:lstStyle/>
          <a:p>
            <a:pPr algn="just"/>
            <a:r>
              <a:rPr lang="en-IN" dirty="0">
                <a:latin typeface="ABeeZee" panose="02000000000000000000" pitchFamily="50" charset="0"/>
              </a:rPr>
              <a:t>b</a:t>
            </a:r>
            <a:r>
              <a:rPr lang="en-IN" baseline="-25000" dirty="0">
                <a:latin typeface="ABeeZee" panose="02000000000000000000" pitchFamily="50" charset="0"/>
              </a:rPr>
              <a:t>1</a:t>
            </a:r>
            <a:r>
              <a:rPr lang="en-IN" dirty="0">
                <a:latin typeface="ABeeZee" panose="02000000000000000000" pitchFamily="50" charset="0"/>
              </a:rPr>
              <a:t>     b</a:t>
            </a:r>
            <a:r>
              <a:rPr lang="en-IN" baseline="-25000" dirty="0">
                <a:latin typeface="ABeeZee" panose="02000000000000000000" pitchFamily="50" charset="0"/>
              </a:rPr>
              <a:t>2</a:t>
            </a:r>
            <a:r>
              <a:rPr lang="en-IN" dirty="0">
                <a:latin typeface="ABeeZee" panose="02000000000000000000" pitchFamily="50" charset="0"/>
              </a:rPr>
              <a:t>     b</a:t>
            </a:r>
            <a:r>
              <a:rPr lang="en-IN" baseline="-25000" dirty="0">
                <a:latin typeface="ABeeZee" panose="02000000000000000000" pitchFamily="50" charset="0"/>
              </a:rPr>
              <a:t>3</a:t>
            </a:r>
            <a:r>
              <a:rPr lang="en-IN" dirty="0">
                <a:latin typeface="ABeeZee" panose="02000000000000000000" pitchFamily="50" charset="0"/>
              </a:rPr>
              <a:t>     b</a:t>
            </a:r>
            <a:r>
              <a:rPr lang="en-IN" baseline="-25000" dirty="0">
                <a:latin typeface="ABeeZee" panose="02000000000000000000" pitchFamily="50" charset="0"/>
              </a:rPr>
              <a:t>4</a:t>
            </a:r>
          </a:p>
        </p:txBody>
      </p:sp>
    </p:spTree>
    <p:extLst>
      <p:ext uri="{BB962C8B-B14F-4D97-AF65-F5344CB8AC3E}">
        <p14:creationId xmlns:p14="http://schemas.microsoft.com/office/powerpoint/2010/main" val="394626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3A41D257-E5E5-40AE-A1C9-79B3428B6FC1}"/>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34" name="Picture 2">
            <a:extLst>
              <a:ext uri="{FF2B5EF4-FFF2-40B4-BE49-F238E27FC236}">
                <a16:creationId xmlns:a16="http://schemas.microsoft.com/office/drawing/2014/main" id="{F73BC0B2-092D-4090-943E-BE1D1145A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D9037060-0ACB-42BB-8434-CDA205D6CD16}"/>
              </a:ext>
            </a:extLst>
          </p:cNvPr>
          <p:cNvSpPr>
            <a:spLocks noGrp="1"/>
          </p:cNvSpPr>
          <p:nvPr>
            <p:ph type="title"/>
          </p:nvPr>
        </p:nvSpPr>
        <p:spPr>
          <a:xfrm>
            <a:off x="449898" y="188473"/>
            <a:ext cx="10515600" cy="1325563"/>
          </a:xfrm>
        </p:spPr>
        <p:txBody>
          <a:bodyPr>
            <a:normAutofit/>
          </a:bodyPr>
          <a:lstStyle/>
          <a:p>
            <a:pPr algn="ctr"/>
            <a:r>
              <a:rPr lang="en-IN" dirty="0">
                <a:latin typeface="ABeeZee" panose="02000000000000000000" pitchFamily="50" charset="0"/>
              </a:rPr>
              <a:t>   Generating an adjacency matrix from an IDNC graph</a:t>
            </a:r>
          </a:p>
        </p:txBody>
      </p:sp>
      <p:pic>
        <p:nvPicPr>
          <p:cNvPr id="4" name="Picture 2">
            <a:extLst>
              <a:ext uri="{FF2B5EF4-FFF2-40B4-BE49-F238E27FC236}">
                <a16:creationId xmlns:a16="http://schemas.microsoft.com/office/drawing/2014/main" id="{6733C65D-0BEC-4EA9-A4B7-E4CF5FFA42D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0231" y="1968275"/>
            <a:ext cx="5597467" cy="39182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D8F9EF2-D59C-4620-A332-9E83F5CD0735}"/>
              </a:ext>
            </a:extLst>
          </p:cNvPr>
          <p:cNvPicPr>
            <a:picLocks noChangeAspect="1"/>
          </p:cNvPicPr>
          <p:nvPr/>
        </p:nvPicPr>
        <p:blipFill>
          <a:blip r:embed="rId5"/>
          <a:stretch>
            <a:fillRect/>
          </a:stretch>
        </p:blipFill>
        <p:spPr>
          <a:xfrm>
            <a:off x="7167675" y="2059620"/>
            <a:ext cx="4574187" cy="3758448"/>
          </a:xfrm>
          <a:prstGeom prst="rect">
            <a:avLst/>
          </a:prstGeom>
        </p:spPr>
      </p:pic>
      <p:sp>
        <p:nvSpPr>
          <p:cNvPr id="3" name="Arrow: Left-Right 2">
            <a:extLst>
              <a:ext uri="{FF2B5EF4-FFF2-40B4-BE49-F238E27FC236}">
                <a16:creationId xmlns:a16="http://schemas.microsoft.com/office/drawing/2014/main" id="{CACC8219-E2D4-4E1D-A65F-ADDDF6F8BEDA}"/>
              </a:ext>
            </a:extLst>
          </p:cNvPr>
          <p:cNvSpPr/>
          <p:nvPr/>
        </p:nvSpPr>
        <p:spPr>
          <a:xfrm>
            <a:off x="5591452" y="3746690"/>
            <a:ext cx="1009095" cy="532660"/>
          </a:xfrm>
          <a:prstGeom prst="lef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9AED2CB8-6B1E-44B9-A7E7-4FBA827EE5E3}"/>
              </a:ext>
            </a:extLst>
          </p:cNvPr>
          <p:cNvCxnSpPr>
            <a:cxnSpLocks/>
          </p:cNvCxnSpPr>
          <p:nvPr/>
        </p:nvCxnSpPr>
        <p:spPr>
          <a:xfrm>
            <a:off x="2379216" y="2902328"/>
            <a:ext cx="1136341"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24D86633-187E-45B6-97E5-27A5A21F22F2}"/>
              </a:ext>
            </a:extLst>
          </p:cNvPr>
          <p:cNvSpPr/>
          <p:nvPr/>
        </p:nvSpPr>
        <p:spPr>
          <a:xfrm>
            <a:off x="8389398" y="2158437"/>
            <a:ext cx="468821" cy="6202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C407D20-A54F-4E2B-9DE2-BD3AF9DD78FB}"/>
              </a:ext>
            </a:extLst>
          </p:cNvPr>
          <p:cNvSpPr/>
          <p:nvPr/>
        </p:nvSpPr>
        <p:spPr>
          <a:xfrm>
            <a:off x="7526861" y="2870047"/>
            <a:ext cx="468821" cy="6202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12E961ED-CD5D-4E99-90F7-DF15942E6D12}"/>
              </a:ext>
            </a:extLst>
          </p:cNvPr>
          <p:cNvCxnSpPr>
            <a:cxnSpLocks/>
          </p:cNvCxnSpPr>
          <p:nvPr/>
        </p:nvCxnSpPr>
        <p:spPr>
          <a:xfrm>
            <a:off x="7167675" y="1966699"/>
            <a:ext cx="4574187" cy="3723887"/>
          </a:xfrm>
          <a:prstGeom prst="line">
            <a:avLst/>
          </a:prstGeom>
          <a:ln w="19050">
            <a:solidFill>
              <a:srgbClr val="00B050"/>
            </a:solidFill>
            <a:prstDash val="lgDash"/>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112216C3-80A5-4D0D-BE7B-673D099CC582}"/>
              </a:ext>
            </a:extLst>
          </p:cNvPr>
          <p:cNvSpPr txBox="1"/>
          <p:nvPr/>
        </p:nvSpPr>
        <p:spPr>
          <a:xfrm>
            <a:off x="6780765" y="2331027"/>
            <a:ext cx="617477" cy="369332"/>
          </a:xfrm>
          <a:prstGeom prst="rect">
            <a:avLst/>
          </a:prstGeom>
          <a:noFill/>
        </p:spPr>
        <p:txBody>
          <a:bodyPr wrap="none" rtlCol="0">
            <a:spAutoFit/>
          </a:bodyPr>
          <a:lstStyle/>
          <a:p>
            <a:r>
              <a:rPr lang="en-IN" dirty="0"/>
              <a:t>(1,1)</a:t>
            </a:r>
          </a:p>
        </p:txBody>
      </p:sp>
      <p:sp>
        <p:nvSpPr>
          <p:cNvPr id="23" name="TextBox 22">
            <a:extLst>
              <a:ext uri="{FF2B5EF4-FFF2-40B4-BE49-F238E27FC236}">
                <a16:creationId xmlns:a16="http://schemas.microsoft.com/office/drawing/2014/main" id="{A8CD2977-7664-4F63-B494-8FB4A38D4BFA}"/>
              </a:ext>
            </a:extLst>
          </p:cNvPr>
          <p:cNvSpPr txBox="1"/>
          <p:nvPr/>
        </p:nvSpPr>
        <p:spPr>
          <a:xfrm>
            <a:off x="6780766" y="2995518"/>
            <a:ext cx="617477" cy="369332"/>
          </a:xfrm>
          <a:prstGeom prst="rect">
            <a:avLst/>
          </a:prstGeom>
          <a:noFill/>
        </p:spPr>
        <p:txBody>
          <a:bodyPr wrap="none" rtlCol="0">
            <a:spAutoFit/>
          </a:bodyPr>
          <a:lstStyle/>
          <a:p>
            <a:r>
              <a:rPr lang="en-IN" dirty="0"/>
              <a:t>(2,2)</a:t>
            </a:r>
          </a:p>
        </p:txBody>
      </p:sp>
      <p:sp>
        <p:nvSpPr>
          <p:cNvPr id="25" name="TextBox 24">
            <a:extLst>
              <a:ext uri="{FF2B5EF4-FFF2-40B4-BE49-F238E27FC236}">
                <a16:creationId xmlns:a16="http://schemas.microsoft.com/office/drawing/2014/main" id="{2508C8B3-6A8E-4AC9-8BFD-D85174F3ED95}"/>
              </a:ext>
            </a:extLst>
          </p:cNvPr>
          <p:cNvSpPr txBox="1"/>
          <p:nvPr/>
        </p:nvSpPr>
        <p:spPr>
          <a:xfrm>
            <a:off x="6767385" y="3641679"/>
            <a:ext cx="617477" cy="369332"/>
          </a:xfrm>
          <a:prstGeom prst="rect">
            <a:avLst/>
          </a:prstGeom>
          <a:noFill/>
        </p:spPr>
        <p:txBody>
          <a:bodyPr wrap="none" rtlCol="0">
            <a:spAutoFit/>
          </a:bodyPr>
          <a:lstStyle/>
          <a:p>
            <a:r>
              <a:rPr lang="en-IN" dirty="0"/>
              <a:t>(1,3)</a:t>
            </a:r>
          </a:p>
        </p:txBody>
      </p:sp>
      <p:sp>
        <p:nvSpPr>
          <p:cNvPr id="26" name="TextBox 25">
            <a:extLst>
              <a:ext uri="{FF2B5EF4-FFF2-40B4-BE49-F238E27FC236}">
                <a16:creationId xmlns:a16="http://schemas.microsoft.com/office/drawing/2014/main" id="{361818A6-52F4-4E85-AF98-76ECA214C787}"/>
              </a:ext>
            </a:extLst>
          </p:cNvPr>
          <p:cNvSpPr txBox="1"/>
          <p:nvPr/>
        </p:nvSpPr>
        <p:spPr>
          <a:xfrm>
            <a:off x="6780767" y="4324501"/>
            <a:ext cx="617477" cy="369332"/>
          </a:xfrm>
          <a:prstGeom prst="rect">
            <a:avLst/>
          </a:prstGeom>
          <a:noFill/>
        </p:spPr>
        <p:txBody>
          <a:bodyPr wrap="none" rtlCol="0">
            <a:spAutoFit/>
          </a:bodyPr>
          <a:lstStyle/>
          <a:p>
            <a:r>
              <a:rPr lang="en-IN" dirty="0"/>
              <a:t>(3,3)</a:t>
            </a:r>
          </a:p>
        </p:txBody>
      </p:sp>
      <p:sp>
        <p:nvSpPr>
          <p:cNvPr id="27" name="TextBox 26">
            <a:extLst>
              <a:ext uri="{FF2B5EF4-FFF2-40B4-BE49-F238E27FC236}">
                <a16:creationId xmlns:a16="http://schemas.microsoft.com/office/drawing/2014/main" id="{C35EC098-0A7B-4ECF-A5A8-AE106EB77F0C}"/>
              </a:ext>
            </a:extLst>
          </p:cNvPr>
          <p:cNvSpPr txBox="1"/>
          <p:nvPr/>
        </p:nvSpPr>
        <p:spPr>
          <a:xfrm>
            <a:off x="6780767" y="5062965"/>
            <a:ext cx="617477" cy="369332"/>
          </a:xfrm>
          <a:prstGeom prst="rect">
            <a:avLst/>
          </a:prstGeom>
          <a:noFill/>
        </p:spPr>
        <p:txBody>
          <a:bodyPr wrap="none" rtlCol="0">
            <a:spAutoFit/>
          </a:bodyPr>
          <a:lstStyle/>
          <a:p>
            <a:r>
              <a:rPr lang="en-IN" dirty="0"/>
              <a:t>(2,4)</a:t>
            </a:r>
          </a:p>
        </p:txBody>
      </p:sp>
      <p:sp>
        <p:nvSpPr>
          <p:cNvPr id="28" name="TextBox 27">
            <a:extLst>
              <a:ext uri="{FF2B5EF4-FFF2-40B4-BE49-F238E27FC236}">
                <a16:creationId xmlns:a16="http://schemas.microsoft.com/office/drawing/2014/main" id="{C263329D-1219-4DC1-8534-AFC6C835102E}"/>
              </a:ext>
            </a:extLst>
          </p:cNvPr>
          <p:cNvSpPr txBox="1"/>
          <p:nvPr/>
        </p:nvSpPr>
        <p:spPr>
          <a:xfrm>
            <a:off x="7450149" y="1783609"/>
            <a:ext cx="617477" cy="369332"/>
          </a:xfrm>
          <a:prstGeom prst="rect">
            <a:avLst/>
          </a:prstGeom>
          <a:noFill/>
        </p:spPr>
        <p:txBody>
          <a:bodyPr wrap="none" rtlCol="0">
            <a:spAutoFit/>
          </a:bodyPr>
          <a:lstStyle/>
          <a:p>
            <a:r>
              <a:rPr lang="en-IN" dirty="0"/>
              <a:t>(1,1)</a:t>
            </a:r>
          </a:p>
        </p:txBody>
      </p:sp>
      <p:sp>
        <p:nvSpPr>
          <p:cNvPr id="29" name="TextBox 28">
            <a:extLst>
              <a:ext uri="{FF2B5EF4-FFF2-40B4-BE49-F238E27FC236}">
                <a16:creationId xmlns:a16="http://schemas.microsoft.com/office/drawing/2014/main" id="{A29DD09D-7C6D-4AB4-8B07-71164BB09747}"/>
              </a:ext>
            </a:extLst>
          </p:cNvPr>
          <p:cNvSpPr txBox="1"/>
          <p:nvPr/>
        </p:nvSpPr>
        <p:spPr>
          <a:xfrm>
            <a:off x="8326015" y="1782033"/>
            <a:ext cx="617477" cy="369332"/>
          </a:xfrm>
          <a:prstGeom prst="rect">
            <a:avLst/>
          </a:prstGeom>
          <a:noFill/>
        </p:spPr>
        <p:txBody>
          <a:bodyPr wrap="none" rtlCol="0">
            <a:spAutoFit/>
          </a:bodyPr>
          <a:lstStyle/>
          <a:p>
            <a:r>
              <a:rPr lang="en-IN" dirty="0"/>
              <a:t>(2,2)</a:t>
            </a:r>
          </a:p>
        </p:txBody>
      </p:sp>
      <p:sp>
        <p:nvSpPr>
          <p:cNvPr id="30" name="TextBox 29">
            <a:extLst>
              <a:ext uri="{FF2B5EF4-FFF2-40B4-BE49-F238E27FC236}">
                <a16:creationId xmlns:a16="http://schemas.microsoft.com/office/drawing/2014/main" id="{77F7DFAB-8715-49E9-A607-68859E0490C1}"/>
              </a:ext>
            </a:extLst>
          </p:cNvPr>
          <p:cNvSpPr txBox="1"/>
          <p:nvPr/>
        </p:nvSpPr>
        <p:spPr>
          <a:xfrm>
            <a:off x="9146029" y="1782033"/>
            <a:ext cx="617477" cy="369332"/>
          </a:xfrm>
          <a:prstGeom prst="rect">
            <a:avLst/>
          </a:prstGeom>
          <a:noFill/>
        </p:spPr>
        <p:txBody>
          <a:bodyPr wrap="none" rtlCol="0">
            <a:spAutoFit/>
          </a:bodyPr>
          <a:lstStyle/>
          <a:p>
            <a:r>
              <a:rPr lang="en-IN" dirty="0"/>
              <a:t>(1,3)</a:t>
            </a:r>
          </a:p>
        </p:txBody>
      </p:sp>
      <p:sp>
        <p:nvSpPr>
          <p:cNvPr id="31" name="TextBox 30">
            <a:extLst>
              <a:ext uri="{FF2B5EF4-FFF2-40B4-BE49-F238E27FC236}">
                <a16:creationId xmlns:a16="http://schemas.microsoft.com/office/drawing/2014/main" id="{DE226F3B-C80A-45E9-817F-EA9D319FBEED}"/>
              </a:ext>
            </a:extLst>
          </p:cNvPr>
          <p:cNvSpPr txBox="1"/>
          <p:nvPr/>
        </p:nvSpPr>
        <p:spPr>
          <a:xfrm>
            <a:off x="10021895" y="1789105"/>
            <a:ext cx="617477" cy="369332"/>
          </a:xfrm>
          <a:prstGeom prst="rect">
            <a:avLst/>
          </a:prstGeom>
          <a:noFill/>
        </p:spPr>
        <p:txBody>
          <a:bodyPr wrap="none" rtlCol="0">
            <a:spAutoFit/>
          </a:bodyPr>
          <a:lstStyle/>
          <a:p>
            <a:r>
              <a:rPr lang="en-IN" dirty="0"/>
              <a:t>(3,3)</a:t>
            </a:r>
          </a:p>
        </p:txBody>
      </p:sp>
      <p:sp>
        <p:nvSpPr>
          <p:cNvPr id="32" name="TextBox 31">
            <a:extLst>
              <a:ext uri="{FF2B5EF4-FFF2-40B4-BE49-F238E27FC236}">
                <a16:creationId xmlns:a16="http://schemas.microsoft.com/office/drawing/2014/main" id="{A77E72A2-7649-4CF5-913E-E41E86CE6538}"/>
              </a:ext>
            </a:extLst>
          </p:cNvPr>
          <p:cNvSpPr txBox="1"/>
          <p:nvPr/>
        </p:nvSpPr>
        <p:spPr>
          <a:xfrm>
            <a:off x="10881878" y="1789105"/>
            <a:ext cx="617477" cy="369332"/>
          </a:xfrm>
          <a:prstGeom prst="rect">
            <a:avLst/>
          </a:prstGeom>
          <a:noFill/>
        </p:spPr>
        <p:txBody>
          <a:bodyPr wrap="none" rtlCol="0">
            <a:spAutoFit/>
          </a:bodyPr>
          <a:lstStyle/>
          <a:p>
            <a:r>
              <a:rPr lang="en-IN" dirty="0"/>
              <a:t>(2,4)</a:t>
            </a:r>
          </a:p>
        </p:txBody>
      </p:sp>
    </p:spTree>
    <p:extLst>
      <p:ext uri="{BB962C8B-B14F-4D97-AF65-F5344CB8AC3E}">
        <p14:creationId xmlns:p14="http://schemas.microsoft.com/office/powerpoint/2010/main" val="5122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0" grpId="0"/>
      <p:bldP spid="23" grpId="0"/>
      <p:bldP spid="25" grpId="0"/>
      <p:bldP spid="26" grpId="0"/>
      <p:bldP spid="27" grpId="0"/>
      <p:bldP spid="28"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CB4A45-6755-46F4-AD55-3BEB44FF10B8}"/>
              </a:ext>
            </a:extLst>
          </p:cNvPr>
          <p:cNvPicPr>
            <a:picLocks noChangeAspect="1"/>
          </p:cNvPicPr>
          <p:nvPr/>
        </p:nvPicPr>
        <p:blipFill>
          <a:blip r:embed="rId2"/>
          <a:stretch>
            <a:fillRect/>
          </a:stretch>
        </p:blipFill>
        <p:spPr>
          <a:xfrm>
            <a:off x="201132" y="115862"/>
            <a:ext cx="980554" cy="1108027"/>
          </a:xfrm>
          <a:prstGeom prst="rect">
            <a:avLst/>
          </a:prstGeom>
        </p:spPr>
      </p:pic>
      <p:pic>
        <p:nvPicPr>
          <p:cNvPr id="6" name="Picture 2">
            <a:extLst>
              <a:ext uri="{FF2B5EF4-FFF2-40B4-BE49-F238E27FC236}">
                <a16:creationId xmlns:a16="http://schemas.microsoft.com/office/drawing/2014/main" id="{F2B26A52-4400-4F88-92CD-CA7071069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3482" y="105788"/>
            <a:ext cx="1646449" cy="131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7D29AB66-C803-4874-A3B3-A6654DF7D1A1}"/>
              </a:ext>
            </a:extLst>
          </p:cNvPr>
          <p:cNvSpPr>
            <a:spLocks noGrp="1"/>
          </p:cNvSpPr>
          <p:nvPr>
            <p:ph type="title"/>
          </p:nvPr>
        </p:nvSpPr>
        <p:spPr>
          <a:xfrm>
            <a:off x="1181686" y="347959"/>
            <a:ext cx="10515600" cy="1325563"/>
          </a:xfrm>
        </p:spPr>
        <p:txBody>
          <a:bodyPr/>
          <a:lstStyle/>
          <a:p>
            <a:r>
              <a:rPr lang="en-IN" dirty="0" err="1">
                <a:latin typeface="ABeeZee" panose="02000000000000000000" pitchFamily="50" charset="0"/>
              </a:rPr>
              <a:t>Matlab</a:t>
            </a:r>
            <a:r>
              <a:rPr lang="en-IN" dirty="0">
                <a:latin typeface="ABeeZee" panose="02000000000000000000" pitchFamily="50" charset="0"/>
              </a:rPr>
              <a:t> Output for IDNC graph</a:t>
            </a:r>
          </a:p>
        </p:txBody>
      </p:sp>
      <p:pic>
        <p:nvPicPr>
          <p:cNvPr id="5" name="Content Placeholder 4">
            <a:extLst>
              <a:ext uri="{FF2B5EF4-FFF2-40B4-BE49-F238E27FC236}">
                <a16:creationId xmlns:a16="http://schemas.microsoft.com/office/drawing/2014/main" id="{E22641FA-9F18-46DD-BECA-72ECD684F8D1}"/>
              </a:ext>
            </a:extLst>
          </p:cNvPr>
          <p:cNvPicPr>
            <a:picLocks noGrp="1" noChangeAspect="1"/>
          </p:cNvPicPr>
          <p:nvPr>
            <p:ph idx="1"/>
          </p:nvPr>
        </p:nvPicPr>
        <p:blipFill>
          <a:blip r:embed="rId4"/>
          <a:stretch>
            <a:fillRect/>
          </a:stretch>
        </p:blipFill>
        <p:spPr>
          <a:xfrm>
            <a:off x="1465292" y="1873988"/>
            <a:ext cx="9261415" cy="4551550"/>
          </a:xfrm>
          <a:ln>
            <a:solidFill>
              <a:schemeClr val="tx1"/>
            </a:solidFill>
          </a:ln>
        </p:spPr>
      </p:pic>
      <p:pic>
        <p:nvPicPr>
          <p:cNvPr id="7" name="Picture 6">
            <a:extLst>
              <a:ext uri="{FF2B5EF4-FFF2-40B4-BE49-F238E27FC236}">
                <a16:creationId xmlns:a16="http://schemas.microsoft.com/office/drawing/2014/main" id="{E4CA7DE5-1BD8-461A-9101-CAC82F18CBEB}"/>
              </a:ext>
            </a:extLst>
          </p:cNvPr>
          <p:cNvPicPr>
            <a:picLocks noChangeAspect="1"/>
          </p:cNvPicPr>
          <p:nvPr/>
        </p:nvPicPr>
        <p:blipFill>
          <a:blip r:embed="rId5"/>
          <a:stretch>
            <a:fillRect/>
          </a:stretch>
        </p:blipFill>
        <p:spPr>
          <a:xfrm>
            <a:off x="1465291" y="1873987"/>
            <a:ext cx="9261415" cy="4551549"/>
          </a:xfrm>
          <a:prstGeom prst="rect">
            <a:avLst/>
          </a:prstGeom>
        </p:spPr>
      </p:pic>
    </p:spTree>
    <p:extLst>
      <p:ext uri="{BB962C8B-B14F-4D97-AF65-F5344CB8AC3E}">
        <p14:creationId xmlns:p14="http://schemas.microsoft.com/office/powerpoint/2010/main" val="900972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870</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ABeeZee</vt:lpstr>
      <vt:lpstr>Arial</vt:lpstr>
      <vt:lpstr>Calibri</vt:lpstr>
      <vt:lpstr>Calibri Light</vt:lpstr>
      <vt:lpstr>Office Theme</vt:lpstr>
      <vt:lpstr>Relay Assisted Pliable Index Coding</vt:lpstr>
      <vt:lpstr>  </vt:lpstr>
      <vt:lpstr>  Relays and their uses</vt:lpstr>
      <vt:lpstr>  What is Multiway Relaying?</vt:lpstr>
      <vt:lpstr>  What is Pliable Index Coding?</vt:lpstr>
      <vt:lpstr>  Pliable Index Coding (contd.)</vt:lpstr>
      <vt:lpstr>Side information matrix and IDNC graphs</vt:lpstr>
      <vt:lpstr>   Generating an adjacency matrix from an IDNC graph</vt:lpstr>
      <vt:lpstr>Matlab Output for IDNC graph</vt:lpstr>
      <vt:lpstr>Relay and Assumptions</vt:lpstr>
      <vt:lpstr>Multi-way relay network structure</vt:lpstr>
      <vt:lpstr>What are phases?</vt:lpstr>
      <vt:lpstr>Simulation Results</vt:lpstr>
      <vt:lpstr>PICOD with random side information</vt:lpstr>
      <vt:lpstr>PICOD with random side information</vt:lpstr>
      <vt:lpstr>Future Scope </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Relay Assisted Pliable Index Coding</dc:title>
  <dc:creator>Praneeth Kashyap</dc:creator>
  <cp:lastModifiedBy>Praneeth Kashyap</cp:lastModifiedBy>
  <cp:revision>52</cp:revision>
  <dcterms:created xsi:type="dcterms:W3CDTF">2021-07-18T05:35:50Z</dcterms:created>
  <dcterms:modified xsi:type="dcterms:W3CDTF">2021-08-07T04:13:14Z</dcterms:modified>
</cp:coreProperties>
</file>