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4" r:id="rId2"/>
    <p:sldId id="275" r:id="rId3"/>
  </p:sldIdLst>
  <p:sldSz cx="12192000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360" userDrawn="1">
          <p15:clr>
            <a:srgbClr val="A4A3A4"/>
          </p15:clr>
        </p15:guide>
        <p15:guide id="3" orient="horz" pos="2092" userDrawn="1">
          <p15:clr>
            <a:srgbClr val="A4A3A4"/>
          </p15:clr>
        </p15:guide>
        <p15:guide id="4" orient="horz" pos="618" userDrawn="1">
          <p15:clr>
            <a:srgbClr val="A4A3A4"/>
          </p15:clr>
        </p15:guide>
        <p15:guide id="5" orient="horz" pos="12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ACCDE9"/>
    <a:srgbClr val="6CA6A9"/>
    <a:srgbClr val="7FB27F"/>
    <a:srgbClr val="F7B9A6"/>
    <a:srgbClr val="7788AC"/>
    <a:srgbClr val="4DBDAB"/>
    <a:srgbClr val="83D0E2"/>
    <a:srgbClr val="EE8172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7" autoAdjust="0"/>
  </p:normalViewPr>
  <p:slideViewPr>
    <p:cSldViewPr snapToGrid="0" showGuides="1">
      <p:cViewPr varScale="1">
        <p:scale>
          <a:sx n="81" d="100"/>
          <a:sy n="81" d="100"/>
        </p:scale>
        <p:origin x="300" y="90"/>
      </p:cViewPr>
      <p:guideLst>
        <p:guide orient="horz" pos="2160"/>
        <p:guide pos="5360"/>
        <p:guide orient="horz" pos="2092"/>
        <p:guide orient="horz" pos="618"/>
        <p:guide orient="horz" pos="12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2841;&#24515;&#24179;&#26495;&#35770;&#25991;&#25776;&#20889;\&#35770;&#25991;&#26448;&#26009;\&#35770;&#25991;&#25968;&#25454;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2841;&#24515;&#24179;&#26495;&#35770;&#25991;&#25776;&#20889;\&#35770;&#25991;&#26448;&#26009;\&#35770;&#25991;&#25968;&#25454;6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2841;&#24515;&#24179;&#26495;&#35770;&#25991;&#25776;&#20889;\&#35770;&#25991;&#26448;&#26009;\&#35770;&#25991;&#25968;&#25454;6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2841;&#24515;&#24179;&#26495;&#35770;&#25991;&#25776;&#20889;\&#35770;&#25991;&#26448;&#26009;\&#35770;&#25991;&#25968;&#25454;6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831222222222199"/>
          <c:y val="4.3117283950617299E-2"/>
          <c:w val="0.834632222222222"/>
          <c:h val="0.86139074074074096"/>
        </c:manualLayout>
      </c:layout>
      <c:barChart>
        <c:barDir val="col"/>
        <c:grouping val="clustered"/>
        <c:varyColors val="0"/>
        <c:ser>
          <c:idx val="0"/>
          <c:order val="0"/>
          <c:spPr>
            <a:noFill/>
            <a:ln w="12700">
              <a:solidFill>
                <a:schemeClr val="tx1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Sheet3!$C$3:$C$10</c:f>
                <c:numCache>
                  <c:formatCode>General</c:formatCode>
                  <c:ptCount val="8"/>
                  <c:pt idx="0">
                    <c:v>8.0610173055266493E-3</c:v>
                  </c:pt>
                  <c:pt idx="1">
                    <c:v>1.21425335469952E-2</c:v>
                  </c:pt>
                  <c:pt idx="2">
                    <c:v>1.4326E-2</c:v>
                  </c:pt>
                  <c:pt idx="3">
                    <c:v>6.0104076400856604E-3</c:v>
                  </c:pt>
                  <c:pt idx="4">
                    <c:v>5.4869999999999997E-3</c:v>
                  </c:pt>
                  <c:pt idx="5">
                    <c:v>2.94845E-3</c:v>
                  </c:pt>
                  <c:pt idx="6">
                    <c:v>1.7892600000000002E-2</c:v>
                  </c:pt>
                  <c:pt idx="7">
                    <c:v>1.9274935008616701E-2</c:v>
                  </c:pt>
                </c:numCache>
              </c:numRef>
            </c:plus>
            <c:minus>
              <c:numRef>
                <c:f>Sheet3!$C$3:$C$10</c:f>
                <c:numCache>
                  <c:formatCode>General</c:formatCode>
                  <c:ptCount val="8"/>
                  <c:pt idx="0">
                    <c:v>8.0610173055266493E-3</c:v>
                  </c:pt>
                  <c:pt idx="1">
                    <c:v>1.21425335469952E-2</c:v>
                  </c:pt>
                  <c:pt idx="2">
                    <c:v>1.4326E-2</c:v>
                  </c:pt>
                  <c:pt idx="3">
                    <c:v>6.0104076400856604E-3</c:v>
                  </c:pt>
                  <c:pt idx="4">
                    <c:v>5.4869999999999997E-3</c:v>
                  </c:pt>
                  <c:pt idx="5">
                    <c:v>2.94845E-3</c:v>
                  </c:pt>
                  <c:pt idx="6">
                    <c:v>1.7892600000000002E-2</c:v>
                  </c:pt>
                  <c:pt idx="7">
                    <c:v>1.9274935008616701E-2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Sheet3!$G$3:$G$10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Sheet3!$H$3:$H$10</c:f>
              <c:numCache>
                <c:formatCode>General</c:formatCode>
                <c:ptCount val="8"/>
                <c:pt idx="0">
                  <c:v>2.81E-2</c:v>
                </c:pt>
                <c:pt idx="1">
                  <c:v>0.28675</c:v>
                </c:pt>
                <c:pt idx="2">
                  <c:v>0.27560000000000001</c:v>
                </c:pt>
                <c:pt idx="3">
                  <c:v>3.015E-2</c:v>
                </c:pt>
                <c:pt idx="4">
                  <c:v>2.7258999999999999E-2</c:v>
                </c:pt>
                <c:pt idx="5">
                  <c:v>2.94845E-2</c:v>
                </c:pt>
                <c:pt idx="6">
                  <c:v>0.66679999999999995</c:v>
                </c:pt>
                <c:pt idx="7">
                  <c:v>0.72689999999999999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58-4D74-B2D0-B2C77FDDB0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2044818623"/>
        <c:axId val="2044811967"/>
      </c:barChart>
      <c:catAx>
        <c:axId val="204481862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5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2044811967"/>
        <c:crosses val="autoZero"/>
        <c:auto val="1"/>
        <c:lblAlgn val="ctr"/>
        <c:lblOffset val="100"/>
        <c:noMultiLvlLbl val="0"/>
      </c:catAx>
      <c:valAx>
        <c:axId val="2044811967"/>
        <c:scaling>
          <c:orientation val="minMax"/>
          <c:max val="0.7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lang="zh-CN" sz="105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zh-CN" sz="105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OD</a:t>
                </a:r>
                <a:r>
                  <a:rPr lang="en-US" altLang="zh-CN" sz="1050" b="0" i="0" baseline="-2500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600 </a:t>
                </a:r>
                <a:r>
                  <a:rPr lang="en-US" altLang="zh-CN" sz="105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of Strain S0825</a:t>
                </a:r>
                <a:endParaRPr lang="zh-CN" altLang="zh-CN" sz="105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7.0555555555555597E-3"/>
              <c:y val="0.2791379629629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lang="zh-CN" sz="105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5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2044818623"/>
        <c:crosses val="autoZero"/>
        <c:crossBetween val="between"/>
        <c:majorUnit val="0.1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5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5367777777778"/>
          <c:y val="4.5653594771241798E-2"/>
          <c:w val="0.82757666666666696"/>
          <c:h val="0.85323725490196101"/>
        </c:manualLayout>
      </c:layout>
      <c:barChart>
        <c:barDir val="col"/>
        <c:grouping val="clustered"/>
        <c:varyColors val="0"/>
        <c:ser>
          <c:idx val="0"/>
          <c:order val="0"/>
          <c:spPr>
            <a:noFill/>
            <a:ln w="1270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4456-4278-A7CF-0C83780C1BB8}"/>
              </c:ext>
            </c:extLst>
          </c:dPt>
          <c:dPt>
            <c:idx val="1"/>
            <c:invertIfNegative val="0"/>
            <c:bubble3D val="0"/>
            <c:spPr>
              <a:noFill/>
              <a:ln w="12700" cap="flat" cmpd="sng" algn="ctr">
                <a:solidFill>
                  <a:schemeClr val="dk1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2-4456-4278-A7CF-0C83780C1BB8}"/>
              </c:ext>
            </c:extLst>
          </c:dPt>
          <c:dPt>
            <c:idx val="2"/>
            <c:invertIfNegative val="0"/>
            <c:bubble3D val="0"/>
            <c:spPr>
              <a:noFill/>
              <a:ln w="12700" cap="flat" cmpd="sng" algn="ctr">
                <a:solidFill>
                  <a:schemeClr val="dk1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4-4456-4278-A7CF-0C83780C1BB8}"/>
              </c:ext>
            </c:extLst>
          </c:dPt>
          <c:dPt>
            <c:idx val="3"/>
            <c:invertIfNegative val="0"/>
            <c:bubble3D val="0"/>
            <c:spPr>
              <a:noFill/>
              <a:ln w="12700" cap="flat" cmpd="sng" algn="ctr">
                <a:solidFill>
                  <a:schemeClr val="dk1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6-4456-4278-A7CF-0C83780C1BB8}"/>
              </c:ext>
            </c:extLst>
          </c:dPt>
          <c:dPt>
            <c:idx val="4"/>
            <c:invertIfNegative val="0"/>
            <c:bubble3D val="0"/>
            <c:spPr>
              <a:noFill/>
              <a:ln w="12700" cap="flat" cmpd="sng" algn="ctr">
                <a:solidFill>
                  <a:schemeClr val="dk1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8-4456-4278-A7CF-0C83780C1BB8}"/>
              </c:ext>
            </c:extLst>
          </c:dPt>
          <c:dPt>
            <c:idx val="5"/>
            <c:invertIfNegative val="0"/>
            <c:bubble3D val="0"/>
            <c:spPr>
              <a:noFill/>
              <a:ln w="12700" cap="flat" cmpd="sng" algn="ctr">
                <a:solidFill>
                  <a:schemeClr val="dk1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A-4456-4278-A7CF-0C83780C1BB8}"/>
              </c:ext>
            </c:extLst>
          </c:dPt>
          <c:dPt>
            <c:idx val="6"/>
            <c:invertIfNegative val="0"/>
            <c:bubble3D val="0"/>
            <c:spPr>
              <a:noFill/>
              <a:ln w="12700" cap="flat" cmpd="sng" algn="ctr">
                <a:solidFill>
                  <a:schemeClr val="dk1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C-4456-4278-A7CF-0C83780C1BB8}"/>
              </c:ext>
            </c:extLst>
          </c:dPt>
          <c:dPt>
            <c:idx val="7"/>
            <c:invertIfNegative val="0"/>
            <c:bubble3D val="0"/>
            <c:spPr>
              <a:noFill/>
              <a:ln w="12700" cap="flat" cmpd="sng" algn="ctr">
                <a:solidFill>
                  <a:schemeClr val="dk1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E-4456-4278-A7CF-0C83780C1BB8}"/>
              </c:ext>
            </c:extLst>
          </c:dPt>
          <c:dPt>
            <c:idx val="8"/>
            <c:invertIfNegative val="0"/>
            <c:bubble3D val="0"/>
            <c:spPr>
              <a:noFill/>
              <a:ln w="12700" cap="flat" cmpd="sng" algn="ctr">
                <a:solidFill>
                  <a:schemeClr val="dk1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10-4456-4278-A7CF-0C83780C1BB8}"/>
              </c:ext>
            </c:extLst>
          </c:dPt>
          <c:dPt>
            <c:idx val="9"/>
            <c:invertIfNegative val="0"/>
            <c:bubble3D val="0"/>
            <c:spPr>
              <a:noFill/>
              <a:ln w="12700" cap="flat" cmpd="sng" algn="ctr">
                <a:solidFill>
                  <a:schemeClr val="dk1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12-4456-4278-A7CF-0C83780C1BB8}"/>
              </c:ext>
            </c:extLst>
          </c:dPt>
          <c:errBars>
            <c:errBarType val="both"/>
            <c:errValType val="cust"/>
            <c:noEndCap val="0"/>
            <c:plus>
              <c:numRef>
                <c:f>Sheet2!$D$18:$D$27</c:f>
                <c:numCache>
                  <c:formatCode>General</c:formatCode>
                  <c:ptCount val="10"/>
                  <c:pt idx="0">
                    <c:v>1.0606601717798199E-3</c:v>
                  </c:pt>
                  <c:pt idx="1">
                    <c:v>6.3639610306789199E-3</c:v>
                  </c:pt>
                  <c:pt idx="2">
                    <c:v>6.50538238691624E-3</c:v>
                  </c:pt>
                  <c:pt idx="3">
                    <c:v>1.34350288425444E-3</c:v>
                  </c:pt>
                  <c:pt idx="4">
                    <c:v>4.9497474683058403E-3</c:v>
                  </c:pt>
                  <c:pt idx="5">
                    <c:v>1.00811183182043E-2</c:v>
                  </c:pt>
                  <c:pt idx="6">
                    <c:v>1.2505382386916199E-2</c:v>
                  </c:pt>
                  <c:pt idx="7">
                    <c:v>9.9266670171012008E-3</c:v>
                  </c:pt>
                  <c:pt idx="8">
                    <c:v>1.1017890000000001E-2</c:v>
                  </c:pt>
                  <c:pt idx="9">
                    <c:v>1.3148959999999999E-2</c:v>
                  </c:pt>
                </c:numCache>
              </c:numRef>
            </c:plus>
            <c:minus>
              <c:numRef>
                <c:f>Sheet2!$D$18:$D$27</c:f>
                <c:numCache>
                  <c:formatCode>General</c:formatCode>
                  <c:ptCount val="10"/>
                  <c:pt idx="0">
                    <c:v>1.0606601717798199E-3</c:v>
                  </c:pt>
                  <c:pt idx="1">
                    <c:v>6.3639610306789199E-3</c:v>
                  </c:pt>
                  <c:pt idx="2">
                    <c:v>6.50538238691624E-3</c:v>
                  </c:pt>
                  <c:pt idx="3">
                    <c:v>1.34350288425444E-3</c:v>
                  </c:pt>
                  <c:pt idx="4">
                    <c:v>4.9497474683058403E-3</c:v>
                  </c:pt>
                  <c:pt idx="5">
                    <c:v>1.00811183182043E-2</c:v>
                  </c:pt>
                  <c:pt idx="6">
                    <c:v>1.2505382386916199E-2</c:v>
                  </c:pt>
                  <c:pt idx="7">
                    <c:v>9.9266670171012008E-3</c:v>
                  </c:pt>
                  <c:pt idx="8">
                    <c:v>1.1017890000000001E-2</c:v>
                  </c:pt>
                  <c:pt idx="9">
                    <c:v>1.3148959999999999E-2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Sheet2!$F$18:$F$27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Sheet2!$G$18:$G$27</c:f>
              <c:numCache>
                <c:formatCode>General</c:formatCode>
                <c:ptCount val="10"/>
                <c:pt idx="0">
                  <c:v>2.0216666666666699E-2</c:v>
                </c:pt>
                <c:pt idx="1">
                  <c:v>2.0721291933570599E-2</c:v>
                </c:pt>
                <c:pt idx="2">
                  <c:v>1.7913502109704601E-2</c:v>
                </c:pt>
                <c:pt idx="3">
                  <c:v>1.8237651195499301E-2</c:v>
                </c:pt>
                <c:pt idx="4">
                  <c:v>1.8493558368495099E-2</c:v>
                </c:pt>
                <c:pt idx="5">
                  <c:v>6.4133333333333306E-2</c:v>
                </c:pt>
                <c:pt idx="6">
                  <c:v>0.1578</c:v>
                </c:pt>
                <c:pt idx="7">
                  <c:v>0.33515</c:v>
                </c:pt>
                <c:pt idx="8">
                  <c:v>0.33487899999999998</c:v>
                </c:pt>
                <c:pt idx="9">
                  <c:v>0.32948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4456-4278-A7CF-0C83780C1B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27"/>
        <c:axId val="2039877999"/>
        <c:axId val="2039873839"/>
      </c:barChart>
      <c:catAx>
        <c:axId val="203987799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50" b="0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039873839"/>
        <c:crosses val="autoZero"/>
        <c:auto val="1"/>
        <c:lblAlgn val="ctr"/>
        <c:lblOffset val="100"/>
        <c:noMultiLvlLbl val="0"/>
      </c:catAx>
      <c:valAx>
        <c:axId val="2039873839"/>
        <c:scaling>
          <c:orientation val="minMax"/>
          <c:max val="0.36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lang="zh-CN" sz="105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zh-CN" sz="105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OD</a:t>
                </a:r>
                <a:r>
                  <a:rPr lang="en-US" altLang="zh-CN" sz="1050" b="0" i="0" baseline="-2500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600</a:t>
                </a:r>
                <a:r>
                  <a:rPr lang="en-US" altLang="zh-CN" sz="105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of Strain S0825</a:t>
                </a:r>
                <a:endParaRPr lang="zh-CN" altLang="zh-CN" sz="105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1.0583333333333301E-2"/>
              <c:y val="0.264330392156862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lang="zh-CN" sz="105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5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2039877999"/>
        <c:crosses val="autoZero"/>
        <c:crossBetween val="between"/>
        <c:majorUnit val="0.04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 sz="105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831222222222199"/>
          <c:y val="4.3117283950617299E-2"/>
          <c:w val="0.834632222222222"/>
          <c:h val="0.86139074074074096"/>
        </c:manualLayout>
      </c:layout>
      <c:barChart>
        <c:barDir val="col"/>
        <c:grouping val="clustered"/>
        <c:varyColors val="0"/>
        <c:ser>
          <c:idx val="0"/>
          <c:order val="0"/>
          <c:spPr>
            <a:noFill/>
            <a:ln w="12700">
              <a:solidFill>
                <a:schemeClr val="tx1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Sheet3!$C$3:$C$10</c:f>
                <c:numCache>
                  <c:formatCode>General</c:formatCode>
                  <c:ptCount val="8"/>
                  <c:pt idx="0">
                    <c:v>8.0610173055266493E-3</c:v>
                  </c:pt>
                  <c:pt idx="1">
                    <c:v>1.21425335469952E-2</c:v>
                  </c:pt>
                  <c:pt idx="2">
                    <c:v>1.4326E-2</c:v>
                  </c:pt>
                  <c:pt idx="3">
                    <c:v>6.0104076400856604E-3</c:v>
                  </c:pt>
                  <c:pt idx="4">
                    <c:v>5.4869999999999997E-3</c:v>
                  </c:pt>
                  <c:pt idx="5">
                    <c:v>2.94845E-3</c:v>
                  </c:pt>
                  <c:pt idx="6">
                    <c:v>1.7892600000000002E-2</c:v>
                  </c:pt>
                  <c:pt idx="7">
                    <c:v>1.9274935008616701E-2</c:v>
                  </c:pt>
                </c:numCache>
              </c:numRef>
            </c:plus>
            <c:minus>
              <c:numRef>
                <c:f>Sheet3!$C$3:$C$10</c:f>
                <c:numCache>
                  <c:formatCode>General</c:formatCode>
                  <c:ptCount val="8"/>
                  <c:pt idx="0">
                    <c:v>8.0610173055266493E-3</c:v>
                  </c:pt>
                  <c:pt idx="1">
                    <c:v>1.21425335469952E-2</c:v>
                  </c:pt>
                  <c:pt idx="2">
                    <c:v>1.4326E-2</c:v>
                  </c:pt>
                  <c:pt idx="3">
                    <c:v>6.0104076400856604E-3</c:v>
                  </c:pt>
                  <c:pt idx="4">
                    <c:v>5.4869999999999997E-3</c:v>
                  </c:pt>
                  <c:pt idx="5">
                    <c:v>2.94845E-3</c:v>
                  </c:pt>
                  <c:pt idx="6">
                    <c:v>1.7892600000000002E-2</c:v>
                  </c:pt>
                  <c:pt idx="7">
                    <c:v>1.9274935008616701E-2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Sheet3!$G$3:$G$10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Sheet3!$H$3:$H$10</c:f>
              <c:numCache>
                <c:formatCode>General</c:formatCode>
                <c:ptCount val="8"/>
                <c:pt idx="0">
                  <c:v>2.81E-2</c:v>
                </c:pt>
                <c:pt idx="1">
                  <c:v>0.28675</c:v>
                </c:pt>
                <c:pt idx="2">
                  <c:v>0.27560000000000001</c:v>
                </c:pt>
                <c:pt idx="3">
                  <c:v>3.015E-2</c:v>
                </c:pt>
                <c:pt idx="4">
                  <c:v>2.7258999999999999E-2</c:v>
                </c:pt>
                <c:pt idx="5">
                  <c:v>2.94845E-2</c:v>
                </c:pt>
                <c:pt idx="6">
                  <c:v>0.66679999999999995</c:v>
                </c:pt>
                <c:pt idx="7">
                  <c:v>0.72689999999999999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58-4D74-B2D0-B2C77FDDB0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2044818623"/>
        <c:axId val="2044811967"/>
      </c:barChart>
      <c:catAx>
        <c:axId val="204481862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5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2044811967"/>
        <c:crosses val="autoZero"/>
        <c:auto val="1"/>
        <c:lblAlgn val="ctr"/>
        <c:lblOffset val="100"/>
        <c:noMultiLvlLbl val="0"/>
      </c:catAx>
      <c:valAx>
        <c:axId val="2044811967"/>
        <c:scaling>
          <c:orientation val="minMax"/>
          <c:max val="0.7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lang="zh-CN" sz="105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zh-CN" sz="105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OD</a:t>
                </a:r>
                <a:r>
                  <a:rPr lang="en-US" altLang="zh-CN" sz="1050" b="0" i="0" baseline="-2500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600 </a:t>
                </a:r>
                <a:r>
                  <a:rPr lang="en-US" altLang="zh-CN" sz="105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of Strain S0825</a:t>
                </a:r>
                <a:endParaRPr lang="zh-CN" altLang="zh-CN" sz="105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7.0555555555555597E-3"/>
              <c:y val="0.2791379629629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lang="zh-CN" sz="105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5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2044818623"/>
        <c:crosses val="autoZero"/>
        <c:crossBetween val="between"/>
        <c:majorUnit val="0.1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5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5367777777778"/>
          <c:y val="4.5653594771241798E-2"/>
          <c:w val="0.82757666666666696"/>
          <c:h val="0.85323725490196101"/>
        </c:manualLayout>
      </c:layout>
      <c:barChart>
        <c:barDir val="col"/>
        <c:grouping val="clustered"/>
        <c:varyColors val="0"/>
        <c:ser>
          <c:idx val="0"/>
          <c:order val="0"/>
          <c:spPr>
            <a:noFill/>
            <a:ln w="1270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4456-4278-A7CF-0C83780C1BB8}"/>
              </c:ext>
            </c:extLst>
          </c:dPt>
          <c:dPt>
            <c:idx val="1"/>
            <c:invertIfNegative val="0"/>
            <c:bubble3D val="0"/>
            <c:spPr>
              <a:noFill/>
              <a:ln w="12700" cap="flat" cmpd="sng" algn="ctr">
                <a:solidFill>
                  <a:schemeClr val="dk1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2-4456-4278-A7CF-0C83780C1BB8}"/>
              </c:ext>
            </c:extLst>
          </c:dPt>
          <c:dPt>
            <c:idx val="2"/>
            <c:invertIfNegative val="0"/>
            <c:bubble3D val="0"/>
            <c:spPr>
              <a:noFill/>
              <a:ln w="12700" cap="flat" cmpd="sng" algn="ctr">
                <a:solidFill>
                  <a:schemeClr val="dk1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4-4456-4278-A7CF-0C83780C1BB8}"/>
              </c:ext>
            </c:extLst>
          </c:dPt>
          <c:dPt>
            <c:idx val="3"/>
            <c:invertIfNegative val="0"/>
            <c:bubble3D val="0"/>
            <c:spPr>
              <a:noFill/>
              <a:ln w="12700" cap="flat" cmpd="sng" algn="ctr">
                <a:solidFill>
                  <a:schemeClr val="dk1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6-4456-4278-A7CF-0C83780C1BB8}"/>
              </c:ext>
            </c:extLst>
          </c:dPt>
          <c:dPt>
            <c:idx val="4"/>
            <c:invertIfNegative val="0"/>
            <c:bubble3D val="0"/>
            <c:spPr>
              <a:noFill/>
              <a:ln w="12700" cap="flat" cmpd="sng" algn="ctr">
                <a:solidFill>
                  <a:schemeClr val="dk1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8-4456-4278-A7CF-0C83780C1BB8}"/>
              </c:ext>
            </c:extLst>
          </c:dPt>
          <c:dPt>
            <c:idx val="5"/>
            <c:invertIfNegative val="0"/>
            <c:bubble3D val="0"/>
            <c:spPr>
              <a:noFill/>
              <a:ln w="12700" cap="flat" cmpd="sng" algn="ctr">
                <a:solidFill>
                  <a:schemeClr val="dk1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A-4456-4278-A7CF-0C83780C1BB8}"/>
              </c:ext>
            </c:extLst>
          </c:dPt>
          <c:dPt>
            <c:idx val="6"/>
            <c:invertIfNegative val="0"/>
            <c:bubble3D val="0"/>
            <c:spPr>
              <a:noFill/>
              <a:ln w="12700" cap="flat" cmpd="sng" algn="ctr">
                <a:solidFill>
                  <a:schemeClr val="dk1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C-4456-4278-A7CF-0C83780C1BB8}"/>
              </c:ext>
            </c:extLst>
          </c:dPt>
          <c:dPt>
            <c:idx val="7"/>
            <c:invertIfNegative val="0"/>
            <c:bubble3D val="0"/>
            <c:spPr>
              <a:noFill/>
              <a:ln w="12700" cap="flat" cmpd="sng" algn="ctr">
                <a:solidFill>
                  <a:schemeClr val="dk1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E-4456-4278-A7CF-0C83780C1BB8}"/>
              </c:ext>
            </c:extLst>
          </c:dPt>
          <c:dPt>
            <c:idx val="8"/>
            <c:invertIfNegative val="0"/>
            <c:bubble3D val="0"/>
            <c:spPr>
              <a:noFill/>
              <a:ln w="12700" cap="flat" cmpd="sng" algn="ctr">
                <a:solidFill>
                  <a:schemeClr val="dk1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10-4456-4278-A7CF-0C83780C1BB8}"/>
              </c:ext>
            </c:extLst>
          </c:dPt>
          <c:dPt>
            <c:idx val="9"/>
            <c:invertIfNegative val="0"/>
            <c:bubble3D val="0"/>
            <c:spPr>
              <a:noFill/>
              <a:ln w="12700" cap="flat" cmpd="sng" algn="ctr">
                <a:solidFill>
                  <a:schemeClr val="dk1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12-4456-4278-A7CF-0C83780C1BB8}"/>
              </c:ext>
            </c:extLst>
          </c:dPt>
          <c:errBars>
            <c:errBarType val="both"/>
            <c:errValType val="cust"/>
            <c:noEndCap val="0"/>
            <c:plus>
              <c:numRef>
                <c:f>Sheet2!$D$18:$D$27</c:f>
                <c:numCache>
                  <c:formatCode>General</c:formatCode>
                  <c:ptCount val="10"/>
                  <c:pt idx="0">
                    <c:v>1.0606601717798199E-3</c:v>
                  </c:pt>
                  <c:pt idx="1">
                    <c:v>6.3639610306789199E-3</c:v>
                  </c:pt>
                  <c:pt idx="2">
                    <c:v>6.50538238691624E-3</c:v>
                  </c:pt>
                  <c:pt idx="3">
                    <c:v>1.34350288425444E-3</c:v>
                  </c:pt>
                  <c:pt idx="4">
                    <c:v>4.9497474683058403E-3</c:v>
                  </c:pt>
                  <c:pt idx="5">
                    <c:v>1.00811183182043E-2</c:v>
                  </c:pt>
                  <c:pt idx="6">
                    <c:v>1.2505382386916199E-2</c:v>
                  </c:pt>
                  <c:pt idx="7">
                    <c:v>9.9266670171012008E-3</c:v>
                  </c:pt>
                  <c:pt idx="8">
                    <c:v>1.1017890000000001E-2</c:v>
                  </c:pt>
                  <c:pt idx="9">
                    <c:v>1.3148959999999999E-2</c:v>
                  </c:pt>
                </c:numCache>
              </c:numRef>
            </c:plus>
            <c:minus>
              <c:numRef>
                <c:f>Sheet2!$D$18:$D$27</c:f>
                <c:numCache>
                  <c:formatCode>General</c:formatCode>
                  <c:ptCount val="10"/>
                  <c:pt idx="0">
                    <c:v>1.0606601717798199E-3</c:v>
                  </c:pt>
                  <c:pt idx="1">
                    <c:v>6.3639610306789199E-3</c:v>
                  </c:pt>
                  <c:pt idx="2">
                    <c:v>6.50538238691624E-3</c:v>
                  </c:pt>
                  <c:pt idx="3">
                    <c:v>1.34350288425444E-3</c:v>
                  </c:pt>
                  <c:pt idx="4">
                    <c:v>4.9497474683058403E-3</c:v>
                  </c:pt>
                  <c:pt idx="5">
                    <c:v>1.00811183182043E-2</c:v>
                  </c:pt>
                  <c:pt idx="6">
                    <c:v>1.2505382386916199E-2</c:v>
                  </c:pt>
                  <c:pt idx="7">
                    <c:v>9.9266670171012008E-3</c:v>
                  </c:pt>
                  <c:pt idx="8">
                    <c:v>1.1017890000000001E-2</c:v>
                  </c:pt>
                  <c:pt idx="9">
                    <c:v>1.3148959999999999E-2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Sheet2!$F$18:$F$27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Sheet2!$G$18:$G$27</c:f>
              <c:numCache>
                <c:formatCode>General</c:formatCode>
                <c:ptCount val="10"/>
                <c:pt idx="0">
                  <c:v>2.0216666666666699E-2</c:v>
                </c:pt>
                <c:pt idx="1">
                  <c:v>2.0721291933570599E-2</c:v>
                </c:pt>
                <c:pt idx="2">
                  <c:v>1.7913502109704601E-2</c:v>
                </c:pt>
                <c:pt idx="3">
                  <c:v>1.8237651195499301E-2</c:v>
                </c:pt>
                <c:pt idx="4">
                  <c:v>1.8493558368495099E-2</c:v>
                </c:pt>
                <c:pt idx="5">
                  <c:v>6.4133333333333306E-2</c:v>
                </c:pt>
                <c:pt idx="6">
                  <c:v>0.1578</c:v>
                </c:pt>
                <c:pt idx="7">
                  <c:v>0.33515</c:v>
                </c:pt>
                <c:pt idx="8">
                  <c:v>0.33487899999999998</c:v>
                </c:pt>
                <c:pt idx="9">
                  <c:v>0.32948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4456-4278-A7CF-0C83780C1B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27"/>
        <c:axId val="2039877999"/>
        <c:axId val="2039873839"/>
      </c:barChart>
      <c:catAx>
        <c:axId val="203987799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50" b="0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039873839"/>
        <c:crosses val="autoZero"/>
        <c:auto val="1"/>
        <c:lblAlgn val="ctr"/>
        <c:lblOffset val="100"/>
        <c:noMultiLvlLbl val="0"/>
      </c:catAx>
      <c:valAx>
        <c:axId val="2039873839"/>
        <c:scaling>
          <c:orientation val="minMax"/>
          <c:max val="0.36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lang="zh-CN" sz="105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zh-CN" sz="105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OD</a:t>
                </a:r>
                <a:r>
                  <a:rPr lang="en-US" altLang="zh-CN" sz="1050" b="0" i="0" baseline="-2500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600</a:t>
                </a:r>
                <a:r>
                  <a:rPr lang="en-US" altLang="zh-CN" sz="105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of Strain S0825</a:t>
                </a:r>
                <a:endParaRPr lang="zh-CN" altLang="zh-CN" sz="105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1.0583333333333301E-2"/>
              <c:y val="0.264330392156862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lang="zh-CN" sz="105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5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2039877999"/>
        <c:crosses val="autoZero"/>
        <c:crossBetween val="between"/>
        <c:majorUnit val="0.04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 sz="105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BA457-4435-4B1C-872C-F81A1CF26B90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D43DE-3F59-4E99-9379-C838DE7D46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D,e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D43DE-3F59-4E99-9379-C838DE7D46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D,e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D43DE-3F59-4E99-9379-C838DE7D46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324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A6F5-1A39-4D01-B2C1-9667D3DC8A5A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23B8-BFB3-4F01-849A-2A79164030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A6F5-1A39-4D01-B2C1-9667D3DC8A5A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23B8-BFB3-4F01-849A-2A79164030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A6F5-1A39-4D01-B2C1-9667D3DC8A5A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23B8-BFB3-4F01-849A-2A79164030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A6F5-1A39-4D01-B2C1-9667D3DC8A5A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23B8-BFB3-4F01-849A-2A79164030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A6F5-1A39-4D01-B2C1-9667D3DC8A5A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23B8-BFB3-4F01-849A-2A79164030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A6F5-1A39-4D01-B2C1-9667D3DC8A5A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23B8-BFB3-4F01-849A-2A79164030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A6F5-1A39-4D01-B2C1-9667D3DC8A5A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23B8-BFB3-4F01-849A-2A79164030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A6F5-1A39-4D01-B2C1-9667D3DC8A5A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23B8-BFB3-4F01-849A-2A79164030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A6F5-1A39-4D01-B2C1-9667D3DC8A5A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23B8-BFB3-4F01-849A-2A79164030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A6F5-1A39-4D01-B2C1-9667D3DC8A5A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23B8-BFB3-4F01-849A-2A79164030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A6F5-1A39-4D01-B2C1-9667D3DC8A5A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23B8-BFB3-4F01-849A-2A79164030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3A6F5-1A39-4D01-B2C1-9667D3DC8A5A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923B8-BFB3-4F01-849A-2A79164030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hart" Target="../charts/chart2.xml"/><Relationship Id="rId3" Type="http://schemas.openxmlformats.org/officeDocument/2006/relationships/image" Target="../media/image1.tiff"/><Relationship Id="rId7" Type="http://schemas.microsoft.com/office/2007/relationships/hdphoto" Target="../media/hdphoto1.wdp"/><Relationship Id="rId12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openxmlformats.org/officeDocument/2006/relationships/image" Target="../media/image3.tiff"/><Relationship Id="rId10" Type="http://schemas.openxmlformats.org/officeDocument/2006/relationships/image" Target="../media/image6.png"/><Relationship Id="rId4" Type="http://schemas.openxmlformats.org/officeDocument/2006/relationships/image" Target="../media/image2.tiff"/><Relationship Id="rId9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hart" Target="../charts/chart4.xml"/><Relationship Id="rId3" Type="http://schemas.openxmlformats.org/officeDocument/2006/relationships/image" Target="../media/image1.tiff"/><Relationship Id="rId7" Type="http://schemas.microsoft.com/office/2007/relationships/hdphoto" Target="../media/hdphoto1.wdp"/><Relationship Id="rId12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openxmlformats.org/officeDocument/2006/relationships/image" Target="../media/image3.tiff"/><Relationship Id="rId10" Type="http://schemas.openxmlformats.org/officeDocument/2006/relationships/image" Target="../media/image6.png"/><Relationship Id="rId4" Type="http://schemas.openxmlformats.org/officeDocument/2006/relationships/image" Target="../media/image2.tiff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>
            <a:extLst>
              <a:ext uri="{FF2B5EF4-FFF2-40B4-BE49-F238E27FC236}">
                <a16:creationId xmlns:a16="http://schemas.microsoft.com/office/drawing/2014/main" id="{4364E760-9E6E-E60A-279A-3C7415B3CEDD}"/>
              </a:ext>
            </a:extLst>
          </p:cNvPr>
          <p:cNvGrpSpPr/>
          <p:nvPr/>
        </p:nvGrpSpPr>
        <p:grpSpPr>
          <a:xfrm>
            <a:off x="2522701" y="536703"/>
            <a:ext cx="3522273" cy="1628288"/>
            <a:chOff x="2368324" y="892963"/>
            <a:chExt cx="3522273" cy="1628288"/>
          </a:xfrm>
        </p:grpSpPr>
        <p:pic>
          <p:nvPicPr>
            <p:cNvPr id="87" name="图片 8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38" t="34121" r="49349" b="38927"/>
            <a:stretch>
              <a:fillRect/>
            </a:stretch>
          </p:blipFill>
          <p:spPr>
            <a:xfrm>
              <a:off x="2422051" y="1055563"/>
              <a:ext cx="1080000" cy="1080000"/>
            </a:xfrm>
            <a:prstGeom prst="ellipse">
              <a:avLst/>
            </a:prstGeom>
          </p:spPr>
        </p:pic>
        <p:pic>
          <p:nvPicPr>
            <p:cNvPr id="88" name="图片 8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41" t="35376" r="48702" b="39104"/>
            <a:stretch>
              <a:fillRect/>
            </a:stretch>
          </p:blipFill>
          <p:spPr>
            <a:xfrm>
              <a:off x="3600820" y="1055563"/>
              <a:ext cx="1080000" cy="1080000"/>
            </a:xfrm>
            <a:prstGeom prst="ellipse">
              <a:avLst/>
            </a:prstGeom>
          </p:spPr>
        </p:pic>
        <p:pic>
          <p:nvPicPr>
            <p:cNvPr id="89" name="图片 8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20" t="32258" r="46810" b="37922"/>
            <a:stretch>
              <a:fillRect/>
            </a:stretch>
          </p:blipFill>
          <p:spPr>
            <a:xfrm>
              <a:off x="4761923" y="1055563"/>
              <a:ext cx="1080000" cy="1080000"/>
            </a:xfrm>
            <a:prstGeom prst="ellipse">
              <a:avLst/>
            </a:prstGeom>
          </p:spPr>
        </p:pic>
        <p:sp>
          <p:nvSpPr>
            <p:cNvPr id="90" name="文本框 89"/>
            <p:cNvSpPr txBox="1"/>
            <p:nvPr/>
          </p:nvSpPr>
          <p:spPr>
            <a:xfrm>
              <a:off x="2536172" y="2177368"/>
              <a:ext cx="851759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900" dirty="0">
                  <a:latin typeface="Arial" panose="020B0604020202020204" pitchFamily="34" charset="0"/>
                  <a:cs typeface="Arial" panose="020B0604020202020204" pitchFamily="34" charset="0"/>
                </a:rPr>
                <a:t>S0825</a:t>
              </a:r>
              <a:endParaRPr lang="zh-CN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4832897" y="2177368"/>
              <a:ext cx="93805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900" dirty="0">
                  <a:latin typeface="Arial" panose="020B0604020202020204" pitchFamily="34" charset="0"/>
                  <a:cs typeface="Arial" panose="020B0604020202020204" pitchFamily="34" charset="0"/>
                </a:rPr>
                <a:t>F08102</a:t>
              </a:r>
              <a:endParaRPr lang="zh-CN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3714941" y="2177368"/>
              <a:ext cx="851759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900" dirty="0">
                  <a:latin typeface="Arial" panose="020B0604020202020204" pitchFamily="34" charset="0"/>
                  <a:cs typeface="Arial" panose="020B0604020202020204" pitchFamily="34" charset="0"/>
                </a:rPr>
                <a:t>S0862</a:t>
              </a:r>
              <a:endParaRPr lang="zh-CN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368324" y="892963"/>
              <a:ext cx="3522273" cy="16282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025A2FD-EA06-4EBB-8F3D-D2279A5B7940}"/>
              </a:ext>
            </a:extLst>
          </p:cNvPr>
          <p:cNvGrpSpPr/>
          <p:nvPr/>
        </p:nvGrpSpPr>
        <p:grpSpPr>
          <a:xfrm>
            <a:off x="6444803" y="524756"/>
            <a:ext cx="3522273" cy="1628288"/>
            <a:chOff x="6421053" y="881016"/>
            <a:chExt cx="3522273" cy="1628288"/>
          </a:xfrm>
        </p:grpSpPr>
        <p:pic>
          <p:nvPicPr>
            <p:cNvPr id="76" name="图片 7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67" t="12901" r="21322" b="16809"/>
            <a:stretch>
              <a:fillRect/>
            </a:stretch>
          </p:blipFill>
          <p:spPr>
            <a:xfrm>
              <a:off x="7653549" y="933552"/>
              <a:ext cx="1080000" cy="1080000"/>
            </a:xfrm>
            <a:prstGeom prst="ellipse">
              <a:avLst/>
            </a:prstGeom>
          </p:spPr>
        </p:pic>
        <p:pic>
          <p:nvPicPr>
            <p:cNvPr id="77" name="图片 76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56" t="11558" r="20916" b="17482"/>
            <a:stretch>
              <a:fillRect/>
            </a:stretch>
          </p:blipFill>
          <p:spPr>
            <a:xfrm>
              <a:off x="6474780" y="933552"/>
              <a:ext cx="1080000" cy="1080000"/>
            </a:xfrm>
            <a:prstGeom prst="ellipse">
              <a:avLst/>
            </a:prstGeom>
          </p:spPr>
        </p:pic>
        <p:pic>
          <p:nvPicPr>
            <p:cNvPr id="78" name="图片 77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"/>
                      </a14:imgEffect>
                      <a14:imgEffect>
                        <a14:colorTemperature colorTemp="5000"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13" t="10794" r="25147" b="17358"/>
            <a:stretch>
              <a:fillRect/>
            </a:stretch>
          </p:blipFill>
          <p:spPr>
            <a:xfrm>
              <a:off x="8814652" y="933552"/>
              <a:ext cx="1080000" cy="1080000"/>
            </a:xfrm>
            <a:prstGeom prst="ellipse">
              <a:avLst/>
            </a:prstGeom>
          </p:spPr>
        </p:pic>
        <p:sp>
          <p:nvSpPr>
            <p:cNvPr id="81" name="文本框 80"/>
            <p:cNvSpPr txBox="1"/>
            <p:nvPr/>
          </p:nvSpPr>
          <p:spPr>
            <a:xfrm>
              <a:off x="7680614" y="1964740"/>
              <a:ext cx="102587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latin typeface="Arial" panose="020B0604020202020204" pitchFamily="34" charset="0"/>
                  <a:cs typeface="Arial" panose="020B0604020202020204" pitchFamily="34" charset="0"/>
                </a:rPr>
                <a:t>S0825/</a:t>
              </a:r>
              <a:r>
                <a:rPr lang="en-US" altLang="zh-CN" sz="900" dirty="0">
                  <a:effectLst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sandwich agar plate of </a:t>
              </a:r>
              <a:r>
                <a:rPr lang="en-US" altLang="zh-CN" sz="900" i="1" dirty="0" err="1">
                  <a:effectLst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C.aestuarii</a:t>
              </a:r>
              <a:endParaRPr lang="en-US" altLang="zh-CN" sz="900" i="1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8863694" y="2115114"/>
              <a:ext cx="981917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latin typeface="Arial" panose="020B0604020202020204" pitchFamily="34" charset="0"/>
                  <a:cs typeface="Arial" panose="020B0604020202020204" pitchFamily="34" charset="0"/>
                </a:rPr>
                <a:t>S0825/MA</a:t>
              </a:r>
              <a:endParaRPr lang="en-US" altLang="zh-CN" sz="900" i="1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6483995" y="1967430"/>
              <a:ext cx="1061570" cy="507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900" dirty="0">
                  <a:effectLst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Blank sandwich agar plate of </a:t>
              </a:r>
              <a:r>
                <a:rPr lang="en-US" altLang="zh-CN" sz="900" i="1" dirty="0" err="1">
                  <a:effectLst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C.aestuarii</a:t>
              </a:r>
              <a:endParaRPr lang="zh-CN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421053" y="881016"/>
              <a:ext cx="3522273" cy="16282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184F736-EAAC-02E6-8DB0-A0D7D5F0A6BD}"/>
              </a:ext>
            </a:extLst>
          </p:cNvPr>
          <p:cNvGrpSpPr>
            <a:grpSpLocks noChangeAspect="1"/>
          </p:cNvGrpSpPr>
          <p:nvPr/>
        </p:nvGrpSpPr>
        <p:grpSpPr>
          <a:xfrm>
            <a:off x="6399526" y="2523761"/>
            <a:ext cx="3600000" cy="3456121"/>
            <a:chOff x="6446913" y="1083807"/>
            <a:chExt cx="3600000" cy="3456121"/>
          </a:xfrm>
        </p:grpSpPr>
        <p:graphicFrame>
          <p:nvGraphicFramePr>
            <p:cNvPr id="14" name="图表 13">
              <a:extLst>
                <a:ext uri="{FF2B5EF4-FFF2-40B4-BE49-F238E27FC236}">
                  <a16:creationId xmlns:a16="http://schemas.microsoft.com/office/drawing/2014/main" id="{11154159-713B-54F6-987A-703834D8ADFF}"/>
                </a:ext>
              </a:extLst>
            </p:cNvPr>
            <p:cNvGraphicFramePr/>
            <p:nvPr/>
          </p:nvGraphicFramePr>
          <p:xfrm>
            <a:off x="6446913" y="1479928"/>
            <a:ext cx="3600000" cy="306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  <p:sp>
          <p:nvSpPr>
            <p:cNvPr id="15" name="文本框 2">
              <a:extLst>
                <a:ext uri="{FF2B5EF4-FFF2-40B4-BE49-F238E27FC236}">
                  <a16:creationId xmlns:a16="http://schemas.microsoft.com/office/drawing/2014/main" id="{AF343B2A-B3F3-3273-645B-0FD5376A021E}"/>
                </a:ext>
              </a:extLst>
            </p:cNvPr>
            <p:cNvSpPr txBox="1"/>
            <p:nvPr/>
          </p:nvSpPr>
          <p:spPr>
            <a:xfrm>
              <a:off x="7105793" y="1783970"/>
              <a:ext cx="2152507" cy="1378180"/>
            </a:xfrm>
            <a:prstGeom prst="rect">
              <a:avLst/>
            </a:prstGeom>
            <a:noFill/>
            <a:ln w="6350" cmpd="sng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900" dirty="0">
                  <a:latin typeface="Arial" panose="020B0604020202020204" pitchFamily="34" charset="0"/>
                  <a:cs typeface="Arial" panose="020B0604020202020204" pitchFamily="34" charset="0"/>
                </a:rPr>
                <a:t>1, Negative control (MB)</a:t>
              </a:r>
            </a:p>
            <a:p>
              <a:pPr algn="l">
                <a:lnSpc>
                  <a:spcPct val="120000"/>
                </a:lnSpc>
              </a:pPr>
              <a:r>
                <a:rPr lang="en-US" altLang="zh-CN" sz="900" dirty="0">
                  <a:latin typeface="Arial" panose="020B0604020202020204" pitchFamily="34" charset="0"/>
                  <a:cs typeface="Arial" panose="020B0604020202020204" pitchFamily="34" charset="0"/>
                </a:rPr>
                <a:t>2, Positive control (cell lysate)</a:t>
              </a:r>
            </a:p>
            <a:p>
              <a:pPr algn="l">
                <a:lnSpc>
                  <a:spcPct val="120000"/>
                </a:lnSpc>
              </a:pPr>
              <a:r>
                <a:rPr lang="en-US" altLang="zh-CN" sz="900" dirty="0">
                  <a:latin typeface="Arial" panose="020B0604020202020204" pitchFamily="34" charset="0"/>
                  <a:cs typeface="Arial" panose="020B0604020202020204" pitchFamily="34" charset="0"/>
                </a:rPr>
                <a:t>3, &gt;10 </a:t>
              </a:r>
              <a:r>
                <a:rPr lang="en-US" altLang="zh-CN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kDa</a:t>
              </a:r>
              <a:r>
                <a:rPr lang="en-US" altLang="zh-CN" sz="900" dirty="0">
                  <a:latin typeface="Arial" panose="020B0604020202020204" pitchFamily="34" charset="0"/>
                  <a:cs typeface="Arial" panose="020B0604020202020204" pitchFamily="34" charset="0"/>
                </a:rPr>
                <a:t> fraction of Cell lysate</a:t>
              </a:r>
            </a:p>
            <a:p>
              <a:pPr algn="l">
                <a:lnSpc>
                  <a:spcPct val="120000"/>
                </a:lnSpc>
              </a:pPr>
              <a:r>
                <a:rPr lang="en-US" altLang="zh-CN" sz="900" dirty="0">
                  <a:latin typeface="Arial" panose="020B0604020202020204" pitchFamily="34" charset="0"/>
                  <a:cs typeface="Arial" panose="020B0604020202020204" pitchFamily="34" charset="0"/>
                </a:rPr>
                <a:t>4, &lt;10 </a:t>
              </a:r>
              <a:r>
                <a:rPr lang="en-US" altLang="zh-CN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kDa</a:t>
              </a:r>
              <a:r>
                <a:rPr lang="en-US" altLang="zh-CN" sz="900" dirty="0">
                  <a:latin typeface="Arial" panose="020B0604020202020204" pitchFamily="34" charset="0"/>
                  <a:cs typeface="Arial" panose="020B0604020202020204" pitchFamily="34" charset="0"/>
                </a:rPr>
                <a:t> fraction of Cell lysate</a:t>
              </a:r>
            </a:p>
            <a:p>
              <a:pPr algn="l">
                <a:lnSpc>
                  <a:spcPct val="120000"/>
                </a:lnSpc>
              </a:pPr>
              <a:r>
                <a:rPr lang="en-US" altLang="zh-CN" sz="900" dirty="0">
                  <a:latin typeface="Arial" panose="020B0604020202020204" pitchFamily="34" charset="0"/>
                  <a:cs typeface="Arial" panose="020B0604020202020204" pitchFamily="34" charset="0"/>
                </a:rPr>
                <a:t>5, MB with 1mg/mL nucleic acid </a:t>
              </a:r>
            </a:p>
            <a:p>
              <a:pPr algn="l">
                <a:lnSpc>
                  <a:spcPct val="120000"/>
                </a:lnSpc>
              </a:pPr>
              <a:r>
                <a:rPr lang="en-US" altLang="zh-CN" sz="900" dirty="0">
                  <a:latin typeface="Arial" panose="020B0604020202020204" pitchFamily="34" charset="0"/>
                  <a:cs typeface="Arial" panose="020B0604020202020204" pitchFamily="34" charset="0"/>
                </a:rPr>
                <a:t>6, MB with 1mg/mL polysaccharide</a:t>
              </a:r>
            </a:p>
            <a:p>
              <a:pPr algn="l">
                <a:lnSpc>
                  <a:spcPct val="120000"/>
                </a:lnSpc>
              </a:pPr>
              <a:r>
                <a:rPr lang="en-US" altLang="zh-CN" sz="900" dirty="0">
                  <a:latin typeface="Arial" panose="020B0604020202020204" pitchFamily="34" charset="0"/>
                  <a:cs typeface="Arial" panose="020B0604020202020204" pitchFamily="34" charset="0"/>
                </a:rPr>
                <a:t>7, Cell lysate treated with proteinase K</a:t>
              </a:r>
            </a:p>
            <a:p>
              <a:pPr algn="l">
                <a:lnSpc>
                  <a:spcPct val="120000"/>
                </a:lnSpc>
              </a:pPr>
              <a:r>
                <a:rPr lang="en-US" altLang="zh-CN" sz="900" dirty="0">
                  <a:latin typeface="Arial" panose="020B0604020202020204" pitchFamily="34" charset="0"/>
                  <a:cs typeface="Arial" panose="020B0604020202020204" pitchFamily="34" charset="0"/>
                </a:rPr>
                <a:t>8, Cell lysate treated with heating</a:t>
              </a:r>
              <a:endParaRPr lang="zh-CN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左中括号 15">
              <a:extLst>
                <a:ext uri="{FF2B5EF4-FFF2-40B4-BE49-F238E27FC236}">
                  <a16:creationId xmlns:a16="http://schemas.microsoft.com/office/drawing/2014/main" id="{C4D0EA96-2596-77A6-C400-C47552157D1B}"/>
                </a:ext>
              </a:extLst>
            </p:cNvPr>
            <p:cNvSpPr/>
            <p:nvPr/>
          </p:nvSpPr>
          <p:spPr>
            <a:xfrm rot="5400000">
              <a:off x="7386042" y="1442761"/>
              <a:ext cx="36000" cy="468000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左中括号 16">
              <a:extLst>
                <a:ext uri="{FF2B5EF4-FFF2-40B4-BE49-F238E27FC236}">
                  <a16:creationId xmlns:a16="http://schemas.microsoft.com/office/drawing/2014/main" id="{FFB9C519-5B82-2D92-344B-1359FAC603D0}"/>
                </a:ext>
              </a:extLst>
            </p:cNvPr>
            <p:cNvSpPr/>
            <p:nvPr/>
          </p:nvSpPr>
          <p:spPr>
            <a:xfrm rot="5400000">
              <a:off x="7549859" y="1146948"/>
              <a:ext cx="36000" cy="792000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左中括号 17">
              <a:extLst>
                <a:ext uri="{FF2B5EF4-FFF2-40B4-BE49-F238E27FC236}">
                  <a16:creationId xmlns:a16="http://schemas.microsoft.com/office/drawing/2014/main" id="{F31690C8-FF63-9137-4CDF-483A6890FA8B}"/>
                </a:ext>
              </a:extLst>
            </p:cNvPr>
            <p:cNvSpPr/>
            <p:nvPr/>
          </p:nvSpPr>
          <p:spPr>
            <a:xfrm rot="5400000">
              <a:off x="8286235" y="299075"/>
              <a:ext cx="36000" cy="2268000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左中括号 18">
              <a:extLst>
                <a:ext uri="{FF2B5EF4-FFF2-40B4-BE49-F238E27FC236}">
                  <a16:creationId xmlns:a16="http://schemas.microsoft.com/office/drawing/2014/main" id="{063991AF-07C8-7ADB-1AE3-7DF8C75D6C36}"/>
                </a:ext>
              </a:extLst>
            </p:cNvPr>
            <p:cNvSpPr/>
            <p:nvPr/>
          </p:nvSpPr>
          <p:spPr>
            <a:xfrm rot="5400000">
              <a:off x="8490628" y="-35236"/>
              <a:ext cx="36000" cy="2682000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E63D68D-4A58-4D79-6971-8B20ECEAF150}"/>
                </a:ext>
              </a:extLst>
            </p:cNvPr>
            <p:cNvSpPr txBox="1"/>
            <p:nvPr/>
          </p:nvSpPr>
          <p:spPr>
            <a:xfrm>
              <a:off x="7202477" y="1467977"/>
              <a:ext cx="46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E0565E4-DFD0-D454-75B0-BBE95652BEF9}"/>
                </a:ext>
              </a:extLst>
            </p:cNvPr>
            <p:cNvSpPr txBox="1"/>
            <p:nvPr/>
          </p:nvSpPr>
          <p:spPr>
            <a:xfrm>
              <a:off x="7337898" y="1329726"/>
              <a:ext cx="46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16AE991-518C-6D64-79F7-AE7F5D89055D}"/>
                </a:ext>
              </a:extLst>
            </p:cNvPr>
            <p:cNvSpPr txBox="1"/>
            <p:nvPr/>
          </p:nvSpPr>
          <p:spPr>
            <a:xfrm>
              <a:off x="8089853" y="1218376"/>
              <a:ext cx="482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785BD9C-56FB-53EB-D75D-854CDD37DFF1}"/>
                </a:ext>
              </a:extLst>
            </p:cNvPr>
            <p:cNvSpPr txBox="1"/>
            <p:nvPr/>
          </p:nvSpPr>
          <p:spPr>
            <a:xfrm>
              <a:off x="8307286" y="1083807"/>
              <a:ext cx="482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9156EAB-3900-0DF0-0C90-AC677D017ECE}"/>
              </a:ext>
            </a:extLst>
          </p:cNvPr>
          <p:cNvGrpSpPr/>
          <p:nvPr/>
        </p:nvGrpSpPr>
        <p:grpSpPr>
          <a:xfrm>
            <a:off x="2325326" y="2317207"/>
            <a:ext cx="3600000" cy="3894366"/>
            <a:chOff x="5863893" y="-496787"/>
            <a:chExt cx="3600000" cy="3894366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6A7ED24-3A51-16A1-7E57-BA7190BA1DB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63893" y="-496787"/>
              <a:ext cx="3600000" cy="3894366"/>
              <a:chOff x="981512" y="756467"/>
              <a:chExt cx="3600000" cy="3894366"/>
            </a:xfrm>
          </p:grpSpPr>
          <p:graphicFrame>
            <p:nvGraphicFramePr>
              <p:cNvPr id="27" name="图表 26">
                <a:extLst>
                  <a:ext uri="{FF2B5EF4-FFF2-40B4-BE49-F238E27FC236}">
                    <a16:creationId xmlns:a16="http://schemas.microsoft.com/office/drawing/2014/main" id="{7F975035-ADAF-2F06-7FEB-82872464AB3C}"/>
                  </a:ext>
                </a:extLst>
              </p:cNvPr>
              <p:cNvGraphicFramePr/>
              <p:nvPr/>
            </p:nvGraphicFramePr>
            <p:xfrm>
              <a:off x="981512" y="1069357"/>
              <a:ext cx="3600000" cy="306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3"/>
              </a:graphicData>
            </a:graphic>
          </p:graphicFrame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4A890EC-C3E2-7657-A599-A7F39B1C4D12}"/>
                  </a:ext>
                </a:extLst>
              </p:cNvPr>
              <p:cNvSpPr txBox="1"/>
              <p:nvPr/>
            </p:nvSpPr>
            <p:spPr>
              <a:xfrm>
                <a:off x="2143260" y="3983289"/>
                <a:ext cx="990425" cy="348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altLang="zh-CN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Spent-culture supernatant</a:t>
                </a:r>
                <a:endParaRPr lang="zh-CN" altLang="en-US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8118708-A468-A382-AD83-118D48A95B5D}"/>
                  </a:ext>
                </a:extLst>
              </p:cNvPr>
              <p:cNvSpPr txBox="1"/>
              <p:nvPr/>
            </p:nvSpPr>
            <p:spPr>
              <a:xfrm>
                <a:off x="3122487" y="4396917"/>
                <a:ext cx="1379072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05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Cell lysate biomass </a:t>
                </a:r>
                <a:endParaRPr lang="zh-CN" altLang="en-US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左中括号 29">
                <a:extLst>
                  <a:ext uri="{FF2B5EF4-FFF2-40B4-BE49-F238E27FC236}">
                    <a16:creationId xmlns:a16="http://schemas.microsoft.com/office/drawing/2014/main" id="{02E53EE2-DEC1-ED9A-D1BC-FB18BDFFE8DE}"/>
                  </a:ext>
                </a:extLst>
              </p:cNvPr>
              <p:cNvSpPr/>
              <p:nvPr/>
            </p:nvSpPr>
            <p:spPr>
              <a:xfrm rot="16200000">
                <a:off x="2590138" y="3559296"/>
                <a:ext cx="36000" cy="806265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左中括号 31">
                <a:extLst>
                  <a:ext uri="{FF2B5EF4-FFF2-40B4-BE49-F238E27FC236}">
                    <a16:creationId xmlns:a16="http://schemas.microsoft.com/office/drawing/2014/main" id="{4D81216A-1034-CEB2-619D-2D17F6A60F8A}"/>
                  </a:ext>
                </a:extLst>
              </p:cNvPr>
              <p:cNvSpPr/>
              <p:nvPr/>
            </p:nvSpPr>
            <p:spPr>
              <a:xfrm rot="16200000">
                <a:off x="3822151" y="3661420"/>
                <a:ext cx="36000" cy="1379072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左中括号 32">
                <a:extLst>
                  <a:ext uri="{FF2B5EF4-FFF2-40B4-BE49-F238E27FC236}">
                    <a16:creationId xmlns:a16="http://schemas.microsoft.com/office/drawing/2014/main" id="{04F48790-4142-CE84-F0C4-BF3F7607A0CB}"/>
                  </a:ext>
                </a:extLst>
              </p:cNvPr>
              <p:cNvSpPr/>
              <p:nvPr/>
            </p:nvSpPr>
            <p:spPr>
              <a:xfrm rot="16200000">
                <a:off x="1862243" y="3721757"/>
                <a:ext cx="36000" cy="484917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22B4C7E-A6A3-502F-9682-192864AABBE4}"/>
                  </a:ext>
                </a:extLst>
              </p:cNvPr>
              <p:cNvSpPr txBox="1"/>
              <p:nvPr/>
            </p:nvSpPr>
            <p:spPr>
              <a:xfrm>
                <a:off x="1582564" y="3989548"/>
                <a:ext cx="615188" cy="3473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altLang="zh-CN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Control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altLang="zh-CN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(MB)</a:t>
                </a:r>
                <a:endParaRPr lang="zh-CN" altLang="en-US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左中括号 34">
                <a:extLst>
                  <a:ext uri="{FF2B5EF4-FFF2-40B4-BE49-F238E27FC236}">
                    <a16:creationId xmlns:a16="http://schemas.microsoft.com/office/drawing/2014/main" id="{D7B03CE7-5E91-C7FD-E9E5-0ED0838D99B8}"/>
                  </a:ext>
                </a:extLst>
              </p:cNvPr>
              <p:cNvSpPr/>
              <p:nvPr/>
            </p:nvSpPr>
            <p:spPr>
              <a:xfrm rot="5400000">
                <a:off x="2354205" y="710265"/>
                <a:ext cx="36000" cy="1440000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左中括号 36">
                <a:extLst>
                  <a:ext uri="{FF2B5EF4-FFF2-40B4-BE49-F238E27FC236}">
                    <a16:creationId xmlns:a16="http://schemas.microsoft.com/office/drawing/2014/main" id="{159672A8-912E-8E01-6F09-54630CE5C44D}"/>
                  </a:ext>
                </a:extLst>
              </p:cNvPr>
              <p:cNvSpPr/>
              <p:nvPr/>
            </p:nvSpPr>
            <p:spPr>
              <a:xfrm rot="5400000">
                <a:off x="2526112" y="403276"/>
                <a:ext cx="36000" cy="1800000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左中括号 37">
                <a:extLst>
                  <a:ext uri="{FF2B5EF4-FFF2-40B4-BE49-F238E27FC236}">
                    <a16:creationId xmlns:a16="http://schemas.microsoft.com/office/drawing/2014/main" id="{14470BD2-4334-B7E1-815F-9F1ECFD2A9BD}"/>
                  </a:ext>
                </a:extLst>
              </p:cNvPr>
              <p:cNvSpPr/>
              <p:nvPr/>
            </p:nvSpPr>
            <p:spPr>
              <a:xfrm rot="5400000">
                <a:off x="2709577" y="99226"/>
                <a:ext cx="36000" cy="2160000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左中括号 38">
                <a:extLst>
                  <a:ext uri="{FF2B5EF4-FFF2-40B4-BE49-F238E27FC236}">
                    <a16:creationId xmlns:a16="http://schemas.microsoft.com/office/drawing/2014/main" id="{44DE4882-16F6-C4D1-A17A-99092C1C69A1}"/>
                  </a:ext>
                </a:extLst>
              </p:cNvPr>
              <p:cNvSpPr/>
              <p:nvPr/>
            </p:nvSpPr>
            <p:spPr>
              <a:xfrm rot="5400000">
                <a:off x="2852394" y="-158193"/>
                <a:ext cx="36000" cy="2448000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左中括号 39">
                <a:extLst>
                  <a:ext uri="{FF2B5EF4-FFF2-40B4-BE49-F238E27FC236}">
                    <a16:creationId xmlns:a16="http://schemas.microsoft.com/office/drawing/2014/main" id="{5D12DBCA-E6AC-A007-3791-C0DEEA3B3C05}"/>
                  </a:ext>
                </a:extLst>
              </p:cNvPr>
              <p:cNvSpPr/>
              <p:nvPr/>
            </p:nvSpPr>
            <p:spPr>
              <a:xfrm rot="5400000">
                <a:off x="2999019" y="-404979"/>
                <a:ext cx="36000" cy="2736000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AA0F3FC-4174-7194-9E01-F1635274CA2C}"/>
                  </a:ext>
                </a:extLst>
              </p:cNvPr>
              <p:cNvSpPr txBox="1"/>
              <p:nvPr/>
            </p:nvSpPr>
            <p:spPr>
              <a:xfrm>
                <a:off x="2149038" y="1232511"/>
                <a:ext cx="744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***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18454BF-8E87-B1C0-0BB0-B2988F78BCCE}"/>
                  </a:ext>
                </a:extLst>
              </p:cNvPr>
              <p:cNvSpPr txBox="1"/>
              <p:nvPr/>
            </p:nvSpPr>
            <p:spPr>
              <a:xfrm>
                <a:off x="2328019" y="1092000"/>
                <a:ext cx="744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***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7899B92-559B-4EA4-DEEF-D8BFECEA0B06}"/>
                  </a:ext>
                </a:extLst>
              </p:cNvPr>
              <p:cNvSpPr txBox="1"/>
              <p:nvPr/>
            </p:nvSpPr>
            <p:spPr>
              <a:xfrm>
                <a:off x="2724637" y="855603"/>
                <a:ext cx="744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***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EB6A2E4-69B1-BDED-E11E-C77E2D0C8F8D}"/>
                  </a:ext>
                </a:extLst>
              </p:cNvPr>
              <p:cNvSpPr txBox="1"/>
              <p:nvPr/>
            </p:nvSpPr>
            <p:spPr>
              <a:xfrm>
                <a:off x="2908171" y="756467"/>
                <a:ext cx="744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***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1154DC3-638A-322A-413A-02A93C84081B}"/>
                  </a:ext>
                </a:extLst>
              </p:cNvPr>
              <p:cNvSpPr txBox="1"/>
              <p:nvPr/>
            </p:nvSpPr>
            <p:spPr>
              <a:xfrm>
                <a:off x="2457106" y="971195"/>
                <a:ext cx="744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***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左中括号 45">
                <a:extLst>
                  <a:ext uri="{FF2B5EF4-FFF2-40B4-BE49-F238E27FC236}">
                    <a16:creationId xmlns:a16="http://schemas.microsoft.com/office/drawing/2014/main" id="{047852F2-FEA7-A05D-31B2-0A698C7FFC3F}"/>
                  </a:ext>
                </a:extLst>
              </p:cNvPr>
              <p:cNvSpPr/>
              <p:nvPr/>
            </p:nvSpPr>
            <p:spPr>
              <a:xfrm rot="16200000">
                <a:off x="4091831" y="3566841"/>
                <a:ext cx="45719" cy="847942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42BA5D1-D14E-2580-63A3-9C167786CB33}"/>
                  </a:ext>
                </a:extLst>
              </p:cNvPr>
              <p:cNvSpPr txBox="1"/>
              <p:nvPr/>
            </p:nvSpPr>
            <p:spPr>
              <a:xfrm>
                <a:off x="3664987" y="4024460"/>
                <a:ext cx="89940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OD</a:t>
                </a:r>
                <a:r>
                  <a:rPr lang="en-US" altLang="zh-CN" sz="8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600</a:t>
                </a:r>
                <a:r>
                  <a:rPr lang="en-US" altLang="zh-CN" sz="8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=2.04</a:t>
                </a:r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288E6087-D9CB-F7F2-39BA-CF3097EDA20A}"/>
                  </a:ext>
                </a:extLst>
              </p:cNvPr>
              <p:cNvSpPr txBox="1"/>
              <p:nvPr/>
            </p:nvSpPr>
            <p:spPr>
              <a:xfrm rot="2325533">
                <a:off x="3253384" y="4038590"/>
                <a:ext cx="89940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OD</a:t>
                </a:r>
                <a:r>
                  <a:rPr lang="en-US" altLang="zh-CN" sz="8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600</a:t>
                </a:r>
                <a:r>
                  <a:rPr lang="en-US" altLang="zh-CN" sz="8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=1.22</a:t>
                </a:r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5EA1B488-38A0-A1D6-DFD4-2AFDE4EE2E08}"/>
                  </a:ext>
                </a:extLst>
              </p:cNvPr>
              <p:cNvSpPr txBox="1"/>
              <p:nvPr/>
            </p:nvSpPr>
            <p:spPr>
              <a:xfrm rot="2346085">
                <a:off x="2955759" y="4047353"/>
                <a:ext cx="89940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OD</a:t>
                </a:r>
                <a:r>
                  <a:rPr lang="en-US" altLang="zh-CN" sz="8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600</a:t>
                </a:r>
                <a:r>
                  <a:rPr lang="en-US" altLang="zh-CN" sz="8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=0.64</a:t>
                </a:r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6E51A2F-8850-50B1-D30F-8014371ED398}"/>
                  </a:ext>
                </a:extLst>
              </p:cNvPr>
              <p:cNvSpPr txBox="1"/>
              <p:nvPr/>
            </p:nvSpPr>
            <p:spPr>
              <a:xfrm>
                <a:off x="2255599" y="3778623"/>
                <a:ext cx="13374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■</a:t>
                </a: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9BE131EC-0B72-C3B3-EC44-C61B3315CA8A}"/>
                  </a:ext>
                </a:extLst>
              </p:cNvPr>
              <p:cNvSpPr txBox="1"/>
              <p:nvPr/>
            </p:nvSpPr>
            <p:spPr>
              <a:xfrm>
                <a:off x="2558705" y="3778623"/>
                <a:ext cx="13374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▲</a:t>
                </a: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2CB40534-8A4B-99C9-B145-AE4E36651123}"/>
                  </a:ext>
                </a:extLst>
              </p:cNvPr>
              <p:cNvSpPr txBox="1"/>
              <p:nvPr/>
            </p:nvSpPr>
            <p:spPr>
              <a:xfrm>
                <a:off x="2855142" y="3778623"/>
                <a:ext cx="13374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●</a:t>
                </a: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8706F440-9E5E-C9D5-8A64-4EC71FEE2A68}"/>
                  </a:ext>
                </a:extLst>
              </p:cNvPr>
              <p:cNvSpPr txBox="1"/>
              <p:nvPr/>
            </p:nvSpPr>
            <p:spPr>
              <a:xfrm>
                <a:off x="3742364" y="3778623"/>
                <a:ext cx="13374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■</a:t>
                </a: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078222B6-120A-AA31-6E13-7A347ED5AB8F}"/>
                  </a:ext>
                </a:extLst>
              </p:cNvPr>
              <p:cNvSpPr txBox="1"/>
              <p:nvPr/>
            </p:nvSpPr>
            <p:spPr>
              <a:xfrm>
                <a:off x="4045470" y="3778623"/>
                <a:ext cx="13374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▲</a:t>
                </a: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9176A29-CC3C-F2B2-68E9-7673B9BD08CC}"/>
                  </a:ext>
                </a:extLst>
              </p:cNvPr>
              <p:cNvSpPr txBox="1"/>
              <p:nvPr/>
            </p:nvSpPr>
            <p:spPr>
              <a:xfrm>
                <a:off x="4341907" y="3778623"/>
                <a:ext cx="13374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●</a:t>
                </a: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9BF14F7-C9ED-68A5-6F27-9E48CDBC0830}"/>
                  </a:ext>
                </a:extLst>
              </p:cNvPr>
              <p:cNvSpPr txBox="1"/>
              <p:nvPr/>
            </p:nvSpPr>
            <p:spPr>
              <a:xfrm>
                <a:off x="3154911" y="3778623"/>
                <a:ext cx="13374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■</a:t>
                </a: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C65669C7-11CE-C1A4-2FE7-002DAB6E54E2}"/>
                  </a:ext>
                </a:extLst>
              </p:cNvPr>
              <p:cNvSpPr txBox="1"/>
              <p:nvPr/>
            </p:nvSpPr>
            <p:spPr>
              <a:xfrm>
                <a:off x="3458017" y="3778623"/>
                <a:ext cx="13374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▲</a:t>
                </a:r>
              </a:p>
            </p:txBody>
          </p:sp>
          <p:sp>
            <p:nvSpPr>
              <p:cNvPr id="58" name="文本框 3">
                <a:extLst>
                  <a:ext uri="{FF2B5EF4-FFF2-40B4-BE49-F238E27FC236}">
                    <a16:creationId xmlns:a16="http://schemas.microsoft.com/office/drawing/2014/main" id="{1084EE9D-9EDB-7A71-F3E8-EE88245DC007}"/>
                  </a:ext>
                </a:extLst>
              </p:cNvPr>
              <p:cNvSpPr txBox="1"/>
              <p:nvPr/>
            </p:nvSpPr>
            <p:spPr>
              <a:xfrm>
                <a:off x="1637785" y="1668762"/>
                <a:ext cx="1728884" cy="731070"/>
              </a:xfrm>
              <a:prstGeom prst="rect">
                <a:avLst/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900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■ </a:t>
                </a:r>
                <a:r>
                  <a:rPr lang="en-US" altLang="zh-CN" sz="900" dirty="0">
                    <a:solidFill>
                      <a:schemeClr val="dk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Add Nutrients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9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■ </a:t>
                </a:r>
                <a:r>
                  <a:rPr lang="en-US" altLang="zh-CN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Mid-log phase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9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▲ </a:t>
                </a:r>
                <a:r>
                  <a:rPr lang="en-US" altLang="zh-CN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End-log phase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9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● </a:t>
                </a:r>
                <a:r>
                  <a:rPr lang="en-US" altLang="zh-CN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Stationary phase</a:t>
                </a: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1272720-5E0D-D63A-3E62-C9996727F91F}"/>
                </a:ext>
              </a:extLst>
            </p:cNvPr>
            <p:cNvSpPr txBox="1"/>
            <p:nvPr/>
          </p:nvSpPr>
          <p:spPr>
            <a:xfrm>
              <a:off x="6842806" y="2537462"/>
              <a:ext cx="13374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■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16F0858-6AE6-4534-6DBC-75D9CB29A72F}"/>
              </a:ext>
            </a:extLst>
          </p:cNvPr>
          <p:cNvCxnSpPr>
            <a:cxnSpLocks/>
          </p:cNvCxnSpPr>
          <p:nvPr/>
        </p:nvCxnSpPr>
        <p:spPr>
          <a:xfrm>
            <a:off x="5615726" y="840883"/>
            <a:ext cx="309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79E9F1C-EEC8-8E76-F52C-39AFAF17910E}"/>
              </a:ext>
            </a:extLst>
          </p:cNvPr>
          <p:cNvSpPr txBox="1"/>
          <p:nvPr/>
        </p:nvSpPr>
        <p:spPr>
          <a:xfrm>
            <a:off x="5504815" y="547087"/>
            <a:ext cx="5408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5 mm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41CABE1-3093-AFF2-8DD2-5B5D094289B0}"/>
              </a:ext>
            </a:extLst>
          </p:cNvPr>
          <p:cNvCxnSpPr>
            <a:cxnSpLocks/>
          </p:cNvCxnSpPr>
          <p:nvPr/>
        </p:nvCxnSpPr>
        <p:spPr>
          <a:xfrm>
            <a:off x="9534425" y="840883"/>
            <a:ext cx="32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86584D7-F741-3AB5-37C4-F039BA1BED8E}"/>
              </a:ext>
            </a:extLst>
          </p:cNvPr>
          <p:cNvSpPr txBox="1"/>
          <p:nvPr/>
        </p:nvSpPr>
        <p:spPr>
          <a:xfrm>
            <a:off x="9436770" y="544105"/>
            <a:ext cx="5408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2 cm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>
            <a:extLst>
              <a:ext uri="{FF2B5EF4-FFF2-40B4-BE49-F238E27FC236}">
                <a16:creationId xmlns:a16="http://schemas.microsoft.com/office/drawing/2014/main" id="{4364E760-9E6E-E60A-279A-3C7415B3CEDD}"/>
              </a:ext>
            </a:extLst>
          </p:cNvPr>
          <p:cNvGrpSpPr/>
          <p:nvPr/>
        </p:nvGrpSpPr>
        <p:grpSpPr>
          <a:xfrm>
            <a:off x="2522701" y="536703"/>
            <a:ext cx="3522273" cy="1628288"/>
            <a:chOff x="2368324" y="892963"/>
            <a:chExt cx="3522273" cy="1628288"/>
          </a:xfrm>
        </p:grpSpPr>
        <p:pic>
          <p:nvPicPr>
            <p:cNvPr id="87" name="图片 8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38" t="34121" r="49349" b="38927"/>
            <a:stretch>
              <a:fillRect/>
            </a:stretch>
          </p:blipFill>
          <p:spPr>
            <a:xfrm>
              <a:off x="2422051" y="1055563"/>
              <a:ext cx="1080000" cy="1080000"/>
            </a:xfrm>
            <a:prstGeom prst="ellipse">
              <a:avLst/>
            </a:prstGeom>
          </p:spPr>
        </p:pic>
        <p:pic>
          <p:nvPicPr>
            <p:cNvPr id="88" name="图片 8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41" t="35376" r="48702" b="39104"/>
            <a:stretch>
              <a:fillRect/>
            </a:stretch>
          </p:blipFill>
          <p:spPr>
            <a:xfrm>
              <a:off x="3600820" y="1055563"/>
              <a:ext cx="1080000" cy="1080000"/>
            </a:xfrm>
            <a:prstGeom prst="ellipse">
              <a:avLst/>
            </a:prstGeom>
          </p:spPr>
        </p:pic>
        <p:pic>
          <p:nvPicPr>
            <p:cNvPr id="89" name="图片 8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20" t="32258" r="46810" b="37922"/>
            <a:stretch>
              <a:fillRect/>
            </a:stretch>
          </p:blipFill>
          <p:spPr>
            <a:xfrm>
              <a:off x="4761923" y="1055563"/>
              <a:ext cx="1080000" cy="1080000"/>
            </a:xfrm>
            <a:prstGeom prst="ellipse">
              <a:avLst/>
            </a:prstGeom>
          </p:spPr>
        </p:pic>
        <p:sp>
          <p:nvSpPr>
            <p:cNvPr id="90" name="文本框 89"/>
            <p:cNvSpPr txBox="1"/>
            <p:nvPr/>
          </p:nvSpPr>
          <p:spPr>
            <a:xfrm>
              <a:off x="2536172" y="2177368"/>
              <a:ext cx="851759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900" dirty="0">
                  <a:latin typeface="Arial" panose="020B0604020202020204" pitchFamily="34" charset="0"/>
                  <a:cs typeface="Arial" panose="020B0604020202020204" pitchFamily="34" charset="0"/>
                </a:rPr>
                <a:t>S0825</a:t>
              </a:r>
              <a:endParaRPr lang="zh-CN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4832897" y="2177368"/>
              <a:ext cx="93805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900" dirty="0">
                  <a:latin typeface="Arial" panose="020B0604020202020204" pitchFamily="34" charset="0"/>
                  <a:cs typeface="Arial" panose="020B0604020202020204" pitchFamily="34" charset="0"/>
                </a:rPr>
                <a:t>F08102</a:t>
              </a:r>
              <a:endParaRPr lang="zh-CN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3714941" y="2177368"/>
              <a:ext cx="851759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900" dirty="0">
                  <a:latin typeface="Arial" panose="020B0604020202020204" pitchFamily="34" charset="0"/>
                  <a:cs typeface="Arial" panose="020B0604020202020204" pitchFamily="34" charset="0"/>
                </a:rPr>
                <a:t>S0862</a:t>
              </a:r>
              <a:endParaRPr lang="zh-CN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368324" y="892963"/>
              <a:ext cx="3522273" cy="16282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025A2FD-EA06-4EBB-8F3D-D2279A5B7940}"/>
              </a:ext>
            </a:extLst>
          </p:cNvPr>
          <p:cNvGrpSpPr/>
          <p:nvPr/>
        </p:nvGrpSpPr>
        <p:grpSpPr>
          <a:xfrm>
            <a:off x="6444803" y="524756"/>
            <a:ext cx="3522273" cy="1628288"/>
            <a:chOff x="6421053" y="881016"/>
            <a:chExt cx="3522273" cy="1628288"/>
          </a:xfrm>
        </p:grpSpPr>
        <p:pic>
          <p:nvPicPr>
            <p:cNvPr id="76" name="图片 7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67" t="12901" r="21322" b="16809"/>
            <a:stretch>
              <a:fillRect/>
            </a:stretch>
          </p:blipFill>
          <p:spPr>
            <a:xfrm>
              <a:off x="7653549" y="933552"/>
              <a:ext cx="1080000" cy="1080000"/>
            </a:xfrm>
            <a:prstGeom prst="ellipse">
              <a:avLst/>
            </a:prstGeom>
          </p:spPr>
        </p:pic>
        <p:pic>
          <p:nvPicPr>
            <p:cNvPr id="77" name="图片 76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56" t="11558" r="20916" b="17482"/>
            <a:stretch>
              <a:fillRect/>
            </a:stretch>
          </p:blipFill>
          <p:spPr>
            <a:xfrm>
              <a:off x="6474780" y="933552"/>
              <a:ext cx="1080000" cy="1080000"/>
            </a:xfrm>
            <a:prstGeom prst="ellipse">
              <a:avLst/>
            </a:prstGeom>
          </p:spPr>
        </p:pic>
        <p:pic>
          <p:nvPicPr>
            <p:cNvPr id="78" name="图片 77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"/>
                      </a14:imgEffect>
                      <a14:imgEffect>
                        <a14:colorTemperature colorTemp="5000"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13" t="10794" r="25147" b="17358"/>
            <a:stretch>
              <a:fillRect/>
            </a:stretch>
          </p:blipFill>
          <p:spPr>
            <a:xfrm>
              <a:off x="8814652" y="933552"/>
              <a:ext cx="1080000" cy="1080000"/>
            </a:xfrm>
            <a:prstGeom prst="ellipse">
              <a:avLst/>
            </a:prstGeom>
          </p:spPr>
        </p:pic>
        <p:sp>
          <p:nvSpPr>
            <p:cNvPr id="81" name="文本框 80"/>
            <p:cNvSpPr txBox="1"/>
            <p:nvPr/>
          </p:nvSpPr>
          <p:spPr>
            <a:xfrm>
              <a:off x="7680614" y="1964740"/>
              <a:ext cx="102587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latin typeface="Arial" panose="020B0604020202020204" pitchFamily="34" charset="0"/>
                  <a:cs typeface="Arial" panose="020B0604020202020204" pitchFamily="34" charset="0"/>
                </a:rPr>
                <a:t>S0825/</a:t>
              </a:r>
              <a:r>
                <a:rPr lang="en-US" altLang="zh-CN" sz="900" dirty="0">
                  <a:effectLst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sandwich agar plate of </a:t>
              </a:r>
              <a:r>
                <a:rPr lang="en-US" altLang="zh-CN" sz="900" i="1" dirty="0" err="1">
                  <a:effectLst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C.aestuarii</a:t>
              </a:r>
              <a:endParaRPr lang="en-US" altLang="zh-CN" sz="900" i="1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8863694" y="2115114"/>
              <a:ext cx="981917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latin typeface="Arial" panose="020B0604020202020204" pitchFamily="34" charset="0"/>
                  <a:cs typeface="Arial" panose="020B0604020202020204" pitchFamily="34" charset="0"/>
                </a:rPr>
                <a:t>S0825/MA</a:t>
              </a:r>
              <a:endParaRPr lang="en-US" altLang="zh-CN" sz="900" i="1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6483995" y="1967430"/>
              <a:ext cx="1061570" cy="507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900" dirty="0">
                  <a:effectLst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Blank sandwich agar plate of </a:t>
              </a:r>
              <a:r>
                <a:rPr lang="en-US" altLang="zh-CN" sz="900" i="1" dirty="0" err="1">
                  <a:effectLst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C.aestuarii</a:t>
              </a:r>
              <a:endParaRPr lang="zh-CN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421053" y="881016"/>
              <a:ext cx="3522273" cy="16282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184F736-EAAC-02E6-8DB0-A0D7D5F0A6BD}"/>
              </a:ext>
            </a:extLst>
          </p:cNvPr>
          <p:cNvGrpSpPr>
            <a:grpSpLocks noChangeAspect="1"/>
          </p:cNvGrpSpPr>
          <p:nvPr/>
        </p:nvGrpSpPr>
        <p:grpSpPr>
          <a:xfrm>
            <a:off x="2483409" y="2391194"/>
            <a:ext cx="3600000" cy="3456121"/>
            <a:chOff x="6446913" y="1083807"/>
            <a:chExt cx="3600000" cy="3456121"/>
          </a:xfrm>
        </p:grpSpPr>
        <p:graphicFrame>
          <p:nvGraphicFramePr>
            <p:cNvPr id="14" name="图表 13">
              <a:extLst>
                <a:ext uri="{FF2B5EF4-FFF2-40B4-BE49-F238E27FC236}">
                  <a16:creationId xmlns:a16="http://schemas.microsoft.com/office/drawing/2014/main" id="{11154159-713B-54F6-987A-703834D8ADFF}"/>
                </a:ext>
              </a:extLst>
            </p:cNvPr>
            <p:cNvGraphicFramePr/>
            <p:nvPr/>
          </p:nvGraphicFramePr>
          <p:xfrm>
            <a:off x="6446913" y="1479928"/>
            <a:ext cx="3600000" cy="306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  <p:sp>
          <p:nvSpPr>
            <p:cNvPr id="15" name="文本框 2">
              <a:extLst>
                <a:ext uri="{FF2B5EF4-FFF2-40B4-BE49-F238E27FC236}">
                  <a16:creationId xmlns:a16="http://schemas.microsoft.com/office/drawing/2014/main" id="{AF343B2A-B3F3-3273-645B-0FD5376A021E}"/>
                </a:ext>
              </a:extLst>
            </p:cNvPr>
            <p:cNvSpPr txBox="1"/>
            <p:nvPr/>
          </p:nvSpPr>
          <p:spPr>
            <a:xfrm>
              <a:off x="7105793" y="1783970"/>
              <a:ext cx="2152507" cy="1378180"/>
            </a:xfrm>
            <a:prstGeom prst="rect">
              <a:avLst/>
            </a:prstGeom>
            <a:noFill/>
            <a:ln w="6350" cmpd="sng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900" dirty="0">
                  <a:latin typeface="Arial" panose="020B0604020202020204" pitchFamily="34" charset="0"/>
                  <a:cs typeface="Arial" panose="020B0604020202020204" pitchFamily="34" charset="0"/>
                </a:rPr>
                <a:t>1, Negative control (MB)</a:t>
              </a:r>
            </a:p>
            <a:p>
              <a:pPr algn="l">
                <a:lnSpc>
                  <a:spcPct val="120000"/>
                </a:lnSpc>
              </a:pPr>
              <a:r>
                <a:rPr lang="en-US" altLang="zh-CN" sz="900" dirty="0">
                  <a:latin typeface="Arial" panose="020B0604020202020204" pitchFamily="34" charset="0"/>
                  <a:cs typeface="Arial" panose="020B0604020202020204" pitchFamily="34" charset="0"/>
                </a:rPr>
                <a:t>2, Positive control (cell lysate)</a:t>
              </a:r>
            </a:p>
            <a:p>
              <a:pPr algn="l">
                <a:lnSpc>
                  <a:spcPct val="120000"/>
                </a:lnSpc>
              </a:pPr>
              <a:r>
                <a:rPr lang="en-US" altLang="zh-CN" sz="900" dirty="0">
                  <a:latin typeface="Arial" panose="020B0604020202020204" pitchFamily="34" charset="0"/>
                  <a:cs typeface="Arial" panose="020B0604020202020204" pitchFamily="34" charset="0"/>
                </a:rPr>
                <a:t>3, &gt;10 </a:t>
              </a:r>
              <a:r>
                <a:rPr lang="en-US" altLang="zh-CN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kDa</a:t>
              </a:r>
              <a:r>
                <a:rPr lang="en-US" altLang="zh-CN" sz="900" dirty="0">
                  <a:latin typeface="Arial" panose="020B0604020202020204" pitchFamily="34" charset="0"/>
                  <a:cs typeface="Arial" panose="020B0604020202020204" pitchFamily="34" charset="0"/>
                </a:rPr>
                <a:t> fraction of Cell lysate</a:t>
              </a:r>
            </a:p>
            <a:p>
              <a:pPr algn="l">
                <a:lnSpc>
                  <a:spcPct val="120000"/>
                </a:lnSpc>
              </a:pPr>
              <a:r>
                <a:rPr lang="en-US" altLang="zh-CN" sz="900" dirty="0">
                  <a:latin typeface="Arial" panose="020B0604020202020204" pitchFamily="34" charset="0"/>
                  <a:cs typeface="Arial" panose="020B0604020202020204" pitchFamily="34" charset="0"/>
                </a:rPr>
                <a:t>4, &lt;10 </a:t>
              </a:r>
              <a:r>
                <a:rPr lang="en-US" altLang="zh-CN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kDa</a:t>
              </a:r>
              <a:r>
                <a:rPr lang="en-US" altLang="zh-CN" sz="900" dirty="0">
                  <a:latin typeface="Arial" panose="020B0604020202020204" pitchFamily="34" charset="0"/>
                  <a:cs typeface="Arial" panose="020B0604020202020204" pitchFamily="34" charset="0"/>
                </a:rPr>
                <a:t> fraction of Cell lysate</a:t>
              </a:r>
            </a:p>
            <a:p>
              <a:pPr algn="l">
                <a:lnSpc>
                  <a:spcPct val="120000"/>
                </a:lnSpc>
              </a:pPr>
              <a:r>
                <a:rPr lang="en-US" altLang="zh-CN" sz="900" dirty="0">
                  <a:latin typeface="Arial" panose="020B0604020202020204" pitchFamily="34" charset="0"/>
                  <a:cs typeface="Arial" panose="020B0604020202020204" pitchFamily="34" charset="0"/>
                </a:rPr>
                <a:t>5, MB with 1mg/mL nucleic acid </a:t>
              </a:r>
            </a:p>
            <a:p>
              <a:pPr algn="l">
                <a:lnSpc>
                  <a:spcPct val="120000"/>
                </a:lnSpc>
              </a:pPr>
              <a:r>
                <a:rPr lang="en-US" altLang="zh-CN" sz="900" dirty="0">
                  <a:latin typeface="Arial" panose="020B0604020202020204" pitchFamily="34" charset="0"/>
                  <a:cs typeface="Arial" panose="020B0604020202020204" pitchFamily="34" charset="0"/>
                </a:rPr>
                <a:t>6, MB with 1mg/mL polysaccharide</a:t>
              </a:r>
            </a:p>
            <a:p>
              <a:pPr algn="l">
                <a:lnSpc>
                  <a:spcPct val="120000"/>
                </a:lnSpc>
              </a:pPr>
              <a:r>
                <a:rPr lang="en-US" altLang="zh-CN" sz="900" dirty="0">
                  <a:latin typeface="Arial" panose="020B0604020202020204" pitchFamily="34" charset="0"/>
                  <a:cs typeface="Arial" panose="020B0604020202020204" pitchFamily="34" charset="0"/>
                </a:rPr>
                <a:t>7, Cell lysate treated with proteinase K</a:t>
              </a:r>
            </a:p>
            <a:p>
              <a:pPr algn="l">
                <a:lnSpc>
                  <a:spcPct val="120000"/>
                </a:lnSpc>
              </a:pPr>
              <a:r>
                <a:rPr lang="en-US" altLang="zh-CN" sz="900" dirty="0">
                  <a:latin typeface="Arial" panose="020B0604020202020204" pitchFamily="34" charset="0"/>
                  <a:cs typeface="Arial" panose="020B0604020202020204" pitchFamily="34" charset="0"/>
                </a:rPr>
                <a:t>8, Cell lysate treated with heating</a:t>
              </a:r>
              <a:endParaRPr lang="zh-CN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左中括号 15">
              <a:extLst>
                <a:ext uri="{FF2B5EF4-FFF2-40B4-BE49-F238E27FC236}">
                  <a16:creationId xmlns:a16="http://schemas.microsoft.com/office/drawing/2014/main" id="{C4D0EA96-2596-77A6-C400-C47552157D1B}"/>
                </a:ext>
              </a:extLst>
            </p:cNvPr>
            <p:cNvSpPr/>
            <p:nvPr/>
          </p:nvSpPr>
          <p:spPr>
            <a:xfrm rot="5400000">
              <a:off x="7386042" y="1442761"/>
              <a:ext cx="36000" cy="468000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左中括号 16">
              <a:extLst>
                <a:ext uri="{FF2B5EF4-FFF2-40B4-BE49-F238E27FC236}">
                  <a16:creationId xmlns:a16="http://schemas.microsoft.com/office/drawing/2014/main" id="{FFB9C519-5B82-2D92-344B-1359FAC603D0}"/>
                </a:ext>
              </a:extLst>
            </p:cNvPr>
            <p:cNvSpPr/>
            <p:nvPr/>
          </p:nvSpPr>
          <p:spPr>
            <a:xfrm rot="5400000">
              <a:off x="7549859" y="1146948"/>
              <a:ext cx="36000" cy="792000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左中括号 17">
              <a:extLst>
                <a:ext uri="{FF2B5EF4-FFF2-40B4-BE49-F238E27FC236}">
                  <a16:creationId xmlns:a16="http://schemas.microsoft.com/office/drawing/2014/main" id="{F31690C8-FF63-9137-4CDF-483A6890FA8B}"/>
                </a:ext>
              </a:extLst>
            </p:cNvPr>
            <p:cNvSpPr/>
            <p:nvPr/>
          </p:nvSpPr>
          <p:spPr>
            <a:xfrm rot="5400000">
              <a:off x="8286235" y="299075"/>
              <a:ext cx="36000" cy="2268000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左中括号 18">
              <a:extLst>
                <a:ext uri="{FF2B5EF4-FFF2-40B4-BE49-F238E27FC236}">
                  <a16:creationId xmlns:a16="http://schemas.microsoft.com/office/drawing/2014/main" id="{063991AF-07C8-7ADB-1AE3-7DF8C75D6C36}"/>
                </a:ext>
              </a:extLst>
            </p:cNvPr>
            <p:cNvSpPr/>
            <p:nvPr/>
          </p:nvSpPr>
          <p:spPr>
            <a:xfrm rot="5400000">
              <a:off x="8490628" y="-35236"/>
              <a:ext cx="36000" cy="2682000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E63D68D-4A58-4D79-6971-8B20ECEAF150}"/>
                </a:ext>
              </a:extLst>
            </p:cNvPr>
            <p:cNvSpPr txBox="1"/>
            <p:nvPr/>
          </p:nvSpPr>
          <p:spPr>
            <a:xfrm>
              <a:off x="7202477" y="1467977"/>
              <a:ext cx="46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E0565E4-DFD0-D454-75B0-BBE95652BEF9}"/>
                </a:ext>
              </a:extLst>
            </p:cNvPr>
            <p:cNvSpPr txBox="1"/>
            <p:nvPr/>
          </p:nvSpPr>
          <p:spPr>
            <a:xfrm>
              <a:off x="7337898" y="1329726"/>
              <a:ext cx="46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16AE991-518C-6D64-79F7-AE7F5D89055D}"/>
                </a:ext>
              </a:extLst>
            </p:cNvPr>
            <p:cNvSpPr txBox="1"/>
            <p:nvPr/>
          </p:nvSpPr>
          <p:spPr>
            <a:xfrm>
              <a:off x="8089853" y="1218376"/>
              <a:ext cx="482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785BD9C-56FB-53EB-D75D-854CDD37DFF1}"/>
                </a:ext>
              </a:extLst>
            </p:cNvPr>
            <p:cNvSpPr txBox="1"/>
            <p:nvPr/>
          </p:nvSpPr>
          <p:spPr>
            <a:xfrm>
              <a:off x="8307286" y="1083807"/>
              <a:ext cx="482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9156EAB-3900-0DF0-0C90-AC677D017ECE}"/>
              </a:ext>
            </a:extLst>
          </p:cNvPr>
          <p:cNvGrpSpPr/>
          <p:nvPr/>
        </p:nvGrpSpPr>
        <p:grpSpPr>
          <a:xfrm>
            <a:off x="6404566" y="2175996"/>
            <a:ext cx="3600000" cy="3894366"/>
            <a:chOff x="5863893" y="-496787"/>
            <a:chExt cx="3600000" cy="3894366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6A7ED24-3A51-16A1-7E57-BA7190BA1DB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63893" y="-496787"/>
              <a:ext cx="3600000" cy="3894366"/>
              <a:chOff x="981512" y="756467"/>
              <a:chExt cx="3600000" cy="3894366"/>
            </a:xfrm>
          </p:grpSpPr>
          <p:graphicFrame>
            <p:nvGraphicFramePr>
              <p:cNvPr id="27" name="图表 26">
                <a:extLst>
                  <a:ext uri="{FF2B5EF4-FFF2-40B4-BE49-F238E27FC236}">
                    <a16:creationId xmlns:a16="http://schemas.microsoft.com/office/drawing/2014/main" id="{7F975035-ADAF-2F06-7FEB-82872464AB3C}"/>
                  </a:ext>
                </a:extLst>
              </p:cNvPr>
              <p:cNvGraphicFramePr/>
              <p:nvPr/>
            </p:nvGraphicFramePr>
            <p:xfrm>
              <a:off x="981512" y="1069357"/>
              <a:ext cx="3600000" cy="306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3"/>
              </a:graphicData>
            </a:graphic>
          </p:graphicFrame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4A890EC-C3E2-7657-A599-A7F39B1C4D12}"/>
                  </a:ext>
                </a:extLst>
              </p:cNvPr>
              <p:cNvSpPr txBox="1"/>
              <p:nvPr/>
            </p:nvSpPr>
            <p:spPr>
              <a:xfrm>
                <a:off x="2143260" y="3983289"/>
                <a:ext cx="990425" cy="348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altLang="zh-CN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Spent-culture supernatant</a:t>
                </a:r>
                <a:endParaRPr lang="zh-CN" altLang="en-US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8118708-A468-A382-AD83-118D48A95B5D}"/>
                  </a:ext>
                </a:extLst>
              </p:cNvPr>
              <p:cNvSpPr txBox="1"/>
              <p:nvPr/>
            </p:nvSpPr>
            <p:spPr>
              <a:xfrm>
                <a:off x="3122487" y="4396917"/>
                <a:ext cx="1379072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05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Cell lysate biomass </a:t>
                </a:r>
                <a:endParaRPr lang="zh-CN" altLang="en-US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左中括号 29">
                <a:extLst>
                  <a:ext uri="{FF2B5EF4-FFF2-40B4-BE49-F238E27FC236}">
                    <a16:creationId xmlns:a16="http://schemas.microsoft.com/office/drawing/2014/main" id="{02E53EE2-DEC1-ED9A-D1BC-FB18BDFFE8DE}"/>
                  </a:ext>
                </a:extLst>
              </p:cNvPr>
              <p:cNvSpPr/>
              <p:nvPr/>
            </p:nvSpPr>
            <p:spPr>
              <a:xfrm rot="16200000">
                <a:off x="2590138" y="3559296"/>
                <a:ext cx="36000" cy="806265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左中括号 31">
                <a:extLst>
                  <a:ext uri="{FF2B5EF4-FFF2-40B4-BE49-F238E27FC236}">
                    <a16:creationId xmlns:a16="http://schemas.microsoft.com/office/drawing/2014/main" id="{4D81216A-1034-CEB2-619D-2D17F6A60F8A}"/>
                  </a:ext>
                </a:extLst>
              </p:cNvPr>
              <p:cNvSpPr/>
              <p:nvPr/>
            </p:nvSpPr>
            <p:spPr>
              <a:xfrm rot="16200000">
                <a:off x="3822151" y="3661420"/>
                <a:ext cx="36000" cy="1379072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左中括号 32">
                <a:extLst>
                  <a:ext uri="{FF2B5EF4-FFF2-40B4-BE49-F238E27FC236}">
                    <a16:creationId xmlns:a16="http://schemas.microsoft.com/office/drawing/2014/main" id="{04F48790-4142-CE84-F0C4-BF3F7607A0CB}"/>
                  </a:ext>
                </a:extLst>
              </p:cNvPr>
              <p:cNvSpPr/>
              <p:nvPr/>
            </p:nvSpPr>
            <p:spPr>
              <a:xfrm rot="16200000">
                <a:off x="1862243" y="3721757"/>
                <a:ext cx="36000" cy="484917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22B4C7E-A6A3-502F-9682-192864AABBE4}"/>
                  </a:ext>
                </a:extLst>
              </p:cNvPr>
              <p:cNvSpPr txBox="1"/>
              <p:nvPr/>
            </p:nvSpPr>
            <p:spPr>
              <a:xfrm>
                <a:off x="1582564" y="3989548"/>
                <a:ext cx="615188" cy="3473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altLang="zh-CN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Control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altLang="zh-CN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(MB)</a:t>
                </a:r>
                <a:endParaRPr lang="zh-CN" altLang="en-US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左中括号 34">
                <a:extLst>
                  <a:ext uri="{FF2B5EF4-FFF2-40B4-BE49-F238E27FC236}">
                    <a16:creationId xmlns:a16="http://schemas.microsoft.com/office/drawing/2014/main" id="{D7B03CE7-5E91-C7FD-E9E5-0ED0838D99B8}"/>
                  </a:ext>
                </a:extLst>
              </p:cNvPr>
              <p:cNvSpPr/>
              <p:nvPr/>
            </p:nvSpPr>
            <p:spPr>
              <a:xfrm rot="5400000">
                <a:off x="2354205" y="710265"/>
                <a:ext cx="36000" cy="1440000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左中括号 36">
                <a:extLst>
                  <a:ext uri="{FF2B5EF4-FFF2-40B4-BE49-F238E27FC236}">
                    <a16:creationId xmlns:a16="http://schemas.microsoft.com/office/drawing/2014/main" id="{159672A8-912E-8E01-6F09-54630CE5C44D}"/>
                  </a:ext>
                </a:extLst>
              </p:cNvPr>
              <p:cNvSpPr/>
              <p:nvPr/>
            </p:nvSpPr>
            <p:spPr>
              <a:xfrm rot="5400000">
                <a:off x="2526112" y="403276"/>
                <a:ext cx="36000" cy="1800000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左中括号 37">
                <a:extLst>
                  <a:ext uri="{FF2B5EF4-FFF2-40B4-BE49-F238E27FC236}">
                    <a16:creationId xmlns:a16="http://schemas.microsoft.com/office/drawing/2014/main" id="{14470BD2-4334-B7E1-815F-9F1ECFD2A9BD}"/>
                  </a:ext>
                </a:extLst>
              </p:cNvPr>
              <p:cNvSpPr/>
              <p:nvPr/>
            </p:nvSpPr>
            <p:spPr>
              <a:xfrm rot="5400000">
                <a:off x="2709577" y="99226"/>
                <a:ext cx="36000" cy="2160000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左中括号 38">
                <a:extLst>
                  <a:ext uri="{FF2B5EF4-FFF2-40B4-BE49-F238E27FC236}">
                    <a16:creationId xmlns:a16="http://schemas.microsoft.com/office/drawing/2014/main" id="{44DE4882-16F6-C4D1-A17A-99092C1C69A1}"/>
                  </a:ext>
                </a:extLst>
              </p:cNvPr>
              <p:cNvSpPr/>
              <p:nvPr/>
            </p:nvSpPr>
            <p:spPr>
              <a:xfrm rot="5400000">
                <a:off x="2852394" y="-158193"/>
                <a:ext cx="36000" cy="2448000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左中括号 39">
                <a:extLst>
                  <a:ext uri="{FF2B5EF4-FFF2-40B4-BE49-F238E27FC236}">
                    <a16:creationId xmlns:a16="http://schemas.microsoft.com/office/drawing/2014/main" id="{5D12DBCA-E6AC-A007-3791-C0DEEA3B3C05}"/>
                  </a:ext>
                </a:extLst>
              </p:cNvPr>
              <p:cNvSpPr/>
              <p:nvPr/>
            </p:nvSpPr>
            <p:spPr>
              <a:xfrm rot="5400000">
                <a:off x="2999019" y="-404979"/>
                <a:ext cx="36000" cy="2736000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AA0F3FC-4174-7194-9E01-F1635274CA2C}"/>
                  </a:ext>
                </a:extLst>
              </p:cNvPr>
              <p:cNvSpPr txBox="1"/>
              <p:nvPr/>
            </p:nvSpPr>
            <p:spPr>
              <a:xfrm>
                <a:off x="2149038" y="1232511"/>
                <a:ext cx="744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***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18454BF-8E87-B1C0-0BB0-B2988F78BCCE}"/>
                  </a:ext>
                </a:extLst>
              </p:cNvPr>
              <p:cNvSpPr txBox="1"/>
              <p:nvPr/>
            </p:nvSpPr>
            <p:spPr>
              <a:xfrm>
                <a:off x="2328019" y="1092000"/>
                <a:ext cx="744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***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7899B92-559B-4EA4-DEEF-D8BFECEA0B06}"/>
                  </a:ext>
                </a:extLst>
              </p:cNvPr>
              <p:cNvSpPr txBox="1"/>
              <p:nvPr/>
            </p:nvSpPr>
            <p:spPr>
              <a:xfrm>
                <a:off x="2724637" y="855603"/>
                <a:ext cx="744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***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EB6A2E4-69B1-BDED-E11E-C77E2D0C8F8D}"/>
                  </a:ext>
                </a:extLst>
              </p:cNvPr>
              <p:cNvSpPr txBox="1"/>
              <p:nvPr/>
            </p:nvSpPr>
            <p:spPr>
              <a:xfrm>
                <a:off x="2908171" y="756467"/>
                <a:ext cx="744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***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1154DC3-638A-322A-413A-02A93C84081B}"/>
                  </a:ext>
                </a:extLst>
              </p:cNvPr>
              <p:cNvSpPr txBox="1"/>
              <p:nvPr/>
            </p:nvSpPr>
            <p:spPr>
              <a:xfrm>
                <a:off x="2457106" y="971195"/>
                <a:ext cx="744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***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左中括号 45">
                <a:extLst>
                  <a:ext uri="{FF2B5EF4-FFF2-40B4-BE49-F238E27FC236}">
                    <a16:creationId xmlns:a16="http://schemas.microsoft.com/office/drawing/2014/main" id="{047852F2-FEA7-A05D-31B2-0A698C7FFC3F}"/>
                  </a:ext>
                </a:extLst>
              </p:cNvPr>
              <p:cNvSpPr/>
              <p:nvPr/>
            </p:nvSpPr>
            <p:spPr>
              <a:xfrm rot="16200000">
                <a:off x="4091831" y="3566841"/>
                <a:ext cx="45719" cy="847942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42BA5D1-D14E-2580-63A3-9C167786CB33}"/>
                  </a:ext>
                </a:extLst>
              </p:cNvPr>
              <p:cNvSpPr txBox="1"/>
              <p:nvPr/>
            </p:nvSpPr>
            <p:spPr>
              <a:xfrm>
                <a:off x="3664987" y="4024460"/>
                <a:ext cx="89940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OD</a:t>
                </a:r>
                <a:r>
                  <a:rPr lang="en-US" altLang="zh-CN" sz="8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600</a:t>
                </a:r>
                <a:r>
                  <a:rPr lang="en-US" altLang="zh-CN" sz="8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=2.04</a:t>
                </a:r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288E6087-D9CB-F7F2-39BA-CF3097EDA20A}"/>
                  </a:ext>
                </a:extLst>
              </p:cNvPr>
              <p:cNvSpPr txBox="1"/>
              <p:nvPr/>
            </p:nvSpPr>
            <p:spPr>
              <a:xfrm rot="2325533">
                <a:off x="3253384" y="4038590"/>
                <a:ext cx="89940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OD</a:t>
                </a:r>
                <a:r>
                  <a:rPr lang="en-US" altLang="zh-CN" sz="8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600</a:t>
                </a:r>
                <a:r>
                  <a:rPr lang="en-US" altLang="zh-CN" sz="8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=1.22</a:t>
                </a:r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5EA1B488-38A0-A1D6-DFD4-2AFDE4EE2E08}"/>
                  </a:ext>
                </a:extLst>
              </p:cNvPr>
              <p:cNvSpPr txBox="1"/>
              <p:nvPr/>
            </p:nvSpPr>
            <p:spPr>
              <a:xfrm rot="2346085">
                <a:off x="2955759" y="4047353"/>
                <a:ext cx="89940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OD</a:t>
                </a:r>
                <a:r>
                  <a:rPr lang="en-US" altLang="zh-CN" sz="8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600</a:t>
                </a:r>
                <a:r>
                  <a:rPr lang="en-US" altLang="zh-CN" sz="8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=0.64</a:t>
                </a:r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6E51A2F-8850-50B1-D30F-8014371ED398}"/>
                  </a:ext>
                </a:extLst>
              </p:cNvPr>
              <p:cNvSpPr txBox="1"/>
              <p:nvPr/>
            </p:nvSpPr>
            <p:spPr>
              <a:xfrm>
                <a:off x="2255599" y="3778623"/>
                <a:ext cx="13374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■</a:t>
                </a: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9BE131EC-0B72-C3B3-EC44-C61B3315CA8A}"/>
                  </a:ext>
                </a:extLst>
              </p:cNvPr>
              <p:cNvSpPr txBox="1"/>
              <p:nvPr/>
            </p:nvSpPr>
            <p:spPr>
              <a:xfrm>
                <a:off x="2558705" y="3778623"/>
                <a:ext cx="13374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▲</a:t>
                </a: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2CB40534-8A4B-99C9-B145-AE4E36651123}"/>
                  </a:ext>
                </a:extLst>
              </p:cNvPr>
              <p:cNvSpPr txBox="1"/>
              <p:nvPr/>
            </p:nvSpPr>
            <p:spPr>
              <a:xfrm>
                <a:off x="2855142" y="3778623"/>
                <a:ext cx="13374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●</a:t>
                </a: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8706F440-9E5E-C9D5-8A64-4EC71FEE2A68}"/>
                  </a:ext>
                </a:extLst>
              </p:cNvPr>
              <p:cNvSpPr txBox="1"/>
              <p:nvPr/>
            </p:nvSpPr>
            <p:spPr>
              <a:xfrm>
                <a:off x="3742364" y="3778623"/>
                <a:ext cx="13374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■</a:t>
                </a: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078222B6-120A-AA31-6E13-7A347ED5AB8F}"/>
                  </a:ext>
                </a:extLst>
              </p:cNvPr>
              <p:cNvSpPr txBox="1"/>
              <p:nvPr/>
            </p:nvSpPr>
            <p:spPr>
              <a:xfrm>
                <a:off x="4045470" y="3778623"/>
                <a:ext cx="13374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▲</a:t>
                </a: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9176A29-CC3C-F2B2-68E9-7673B9BD08CC}"/>
                  </a:ext>
                </a:extLst>
              </p:cNvPr>
              <p:cNvSpPr txBox="1"/>
              <p:nvPr/>
            </p:nvSpPr>
            <p:spPr>
              <a:xfrm>
                <a:off x="4341907" y="3778623"/>
                <a:ext cx="13374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●</a:t>
                </a: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9BF14F7-C9ED-68A5-6F27-9E48CDBC0830}"/>
                  </a:ext>
                </a:extLst>
              </p:cNvPr>
              <p:cNvSpPr txBox="1"/>
              <p:nvPr/>
            </p:nvSpPr>
            <p:spPr>
              <a:xfrm>
                <a:off x="3154911" y="3778623"/>
                <a:ext cx="13374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■</a:t>
                </a: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C65669C7-11CE-C1A4-2FE7-002DAB6E54E2}"/>
                  </a:ext>
                </a:extLst>
              </p:cNvPr>
              <p:cNvSpPr txBox="1"/>
              <p:nvPr/>
            </p:nvSpPr>
            <p:spPr>
              <a:xfrm>
                <a:off x="3458017" y="3778623"/>
                <a:ext cx="13374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▲</a:t>
                </a:r>
              </a:p>
            </p:txBody>
          </p:sp>
          <p:sp>
            <p:nvSpPr>
              <p:cNvPr id="58" name="文本框 3">
                <a:extLst>
                  <a:ext uri="{FF2B5EF4-FFF2-40B4-BE49-F238E27FC236}">
                    <a16:creationId xmlns:a16="http://schemas.microsoft.com/office/drawing/2014/main" id="{1084EE9D-9EDB-7A71-F3E8-EE88245DC007}"/>
                  </a:ext>
                </a:extLst>
              </p:cNvPr>
              <p:cNvSpPr txBox="1"/>
              <p:nvPr/>
            </p:nvSpPr>
            <p:spPr>
              <a:xfrm>
                <a:off x="1637785" y="1668762"/>
                <a:ext cx="1728884" cy="731070"/>
              </a:xfrm>
              <a:prstGeom prst="rect">
                <a:avLst/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900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■ </a:t>
                </a:r>
                <a:r>
                  <a:rPr lang="en-US" altLang="zh-CN" sz="900" dirty="0">
                    <a:solidFill>
                      <a:schemeClr val="dk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Add Nutrients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9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■ </a:t>
                </a:r>
                <a:r>
                  <a:rPr lang="en-US" altLang="zh-CN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Mid-log phase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9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▲ </a:t>
                </a:r>
                <a:r>
                  <a:rPr lang="en-US" altLang="zh-CN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End-log phase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9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● </a:t>
                </a:r>
                <a:r>
                  <a:rPr lang="en-US" altLang="zh-CN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Stationary phase</a:t>
                </a: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1272720-5E0D-D63A-3E62-C9996727F91F}"/>
                </a:ext>
              </a:extLst>
            </p:cNvPr>
            <p:cNvSpPr txBox="1"/>
            <p:nvPr/>
          </p:nvSpPr>
          <p:spPr>
            <a:xfrm>
              <a:off x="6842806" y="2537462"/>
              <a:ext cx="13374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■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16F0858-6AE6-4534-6DBC-75D9CB29A72F}"/>
              </a:ext>
            </a:extLst>
          </p:cNvPr>
          <p:cNvCxnSpPr>
            <a:cxnSpLocks/>
          </p:cNvCxnSpPr>
          <p:nvPr/>
        </p:nvCxnSpPr>
        <p:spPr>
          <a:xfrm>
            <a:off x="5615726" y="840883"/>
            <a:ext cx="309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79E9F1C-EEC8-8E76-F52C-39AFAF17910E}"/>
              </a:ext>
            </a:extLst>
          </p:cNvPr>
          <p:cNvSpPr txBox="1"/>
          <p:nvPr/>
        </p:nvSpPr>
        <p:spPr>
          <a:xfrm>
            <a:off x="5504815" y="547087"/>
            <a:ext cx="5408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5 mm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41CABE1-3093-AFF2-8DD2-5B5D094289B0}"/>
              </a:ext>
            </a:extLst>
          </p:cNvPr>
          <p:cNvCxnSpPr>
            <a:cxnSpLocks/>
          </p:cNvCxnSpPr>
          <p:nvPr/>
        </p:nvCxnSpPr>
        <p:spPr>
          <a:xfrm>
            <a:off x="9534425" y="840883"/>
            <a:ext cx="32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86584D7-F741-3AB5-37C4-F039BA1BED8E}"/>
              </a:ext>
            </a:extLst>
          </p:cNvPr>
          <p:cNvSpPr txBox="1"/>
          <p:nvPr/>
        </p:nvSpPr>
        <p:spPr>
          <a:xfrm>
            <a:off x="9436770" y="544105"/>
            <a:ext cx="5408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2 cm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2105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mEyMzdmY2IwYTQzZGE3ZDBjMjBhZTNjNGU5ZTBjNTQifQ=="/>
  <p:tag name="KSO_WPP_MARK_KEY" val="23cb3d82-2df0-4004-8f00-bde9868297c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294</Words>
  <Application>Microsoft Office PowerPoint</Application>
  <PresentationFormat>宽屏</PresentationFormat>
  <Paragraphs>98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992470633@qq.com</dc:creator>
  <cp:lastModifiedBy>liang qiyun</cp:lastModifiedBy>
  <cp:revision>370</cp:revision>
  <dcterms:created xsi:type="dcterms:W3CDTF">2021-09-23T06:51:00Z</dcterms:created>
  <dcterms:modified xsi:type="dcterms:W3CDTF">2023-02-12T07:16:47Z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E67ABB1407DB40258E7CB09AD1AA13E1</vt:lpwstr>
  </property>
  <property fmtid="{D5CDD505-2E9C-101B-9397-08002B2CF9AE}" pid="3" name="KSOProductBuildVer">
    <vt:lpwstr>2052-11.1.0.13703</vt:lpwstr>
  </property>
</Properties>
</file>