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40" r:id="rId1"/>
  </p:sldMasterIdLst>
  <p:notesMasterIdLst>
    <p:notesMasterId r:id="rId30"/>
  </p:notesMasterIdLst>
  <p:sldIdLst>
    <p:sldId id="256" r:id="rId2"/>
    <p:sldId id="257" r:id="rId3"/>
    <p:sldId id="259" r:id="rId4"/>
    <p:sldId id="258" r:id="rId5"/>
    <p:sldId id="282" r:id="rId6"/>
    <p:sldId id="260" r:id="rId7"/>
    <p:sldId id="261" r:id="rId8"/>
    <p:sldId id="262" r:id="rId9"/>
    <p:sldId id="263" r:id="rId10"/>
    <p:sldId id="264" r:id="rId11"/>
    <p:sldId id="283" r:id="rId12"/>
    <p:sldId id="270" r:id="rId13"/>
    <p:sldId id="265" r:id="rId14"/>
    <p:sldId id="266" r:id="rId15"/>
    <p:sldId id="271" r:id="rId16"/>
    <p:sldId id="267" r:id="rId17"/>
    <p:sldId id="268" r:id="rId18"/>
    <p:sldId id="272" r:id="rId19"/>
    <p:sldId id="269" r:id="rId20"/>
    <p:sldId id="273" r:id="rId21"/>
    <p:sldId id="274" r:id="rId22"/>
    <p:sldId id="275" r:id="rId23"/>
    <p:sldId id="276" r:id="rId24"/>
    <p:sldId id="280" r:id="rId25"/>
    <p:sldId id="277" r:id="rId26"/>
    <p:sldId id="278" r:id="rId27"/>
    <p:sldId id="279" r:id="rId28"/>
    <p:sldId id="28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47" d="100"/>
          <a:sy n="47" d="100"/>
        </p:scale>
        <p:origin x="1128"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C22B04-998B-45EE-A508-2FB0049B2126}" type="datetimeFigureOut">
              <a:rPr lang="en-US" smtClean="0"/>
              <a:t>10/19/2025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21E76C-AC49-46E5-B40F-D30F5FAFF466}" type="slidenum">
              <a:rPr lang="en-US" smtClean="0"/>
              <a:t>‹#›</a:t>
            </a:fld>
            <a:endParaRPr lang="en-US"/>
          </a:p>
        </p:txBody>
      </p:sp>
    </p:spTree>
    <p:extLst>
      <p:ext uri="{BB962C8B-B14F-4D97-AF65-F5344CB8AC3E}">
        <p14:creationId xmlns:p14="http://schemas.microsoft.com/office/powerpoint/2010/main" val="3341572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21E76C-AC49-46E5-B40F-D30F5FAFF466}" type="slidenum">
              <a:rPr lang="en-US" smtClean="0"/>
              <a:t>21</a:t>
            </a:fld>
            <a:endParaRPr lang="en-US"/>
          </a:p>
        </p:txBody>
      </p:sp>
    </p:spTree>
    <p:extLst>
      <p:ext uri="{BB962C8B-B14F-4D97-AF65-F5344CB8AC3E}">
        <p14:creationId xmlns:p14="http://schemas.microsoft.com/office/powerpoint/2010/main" val="221579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200"/>
          </a:p>
        </p:txBody>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6600" spc="-12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r>
              <a:rPr lang="en-US"/>
              <a:t>10/10/2025</a:t>
            </a:r>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r>
              <a:rPr lang="en-US"/>
              <a:t>clangd-graph-rag</a:t>
            </a:r>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10/10/2025</a:t>
            </a:r>
            <a:endParaRPr lang="en-US" dirty="0"/>
          </a:p>
        </p:txBody>
      </p:sp>
      <p:sp>
        <p:nvSpPr>
          <p:cNvPr id="5" name="Footer Placeholder 4"/>
          <p:cNvSpPr>
            <a:spLocks noGrp="1"/>
          </p:cNvSpPr>
          <p:nvPr>
            <p:ph type="ftr" sz="quarter" idx="11"/>
          </p:nvPr>
        </p:nvSpPr>
        <p:spPr/>
        <p:txBody>
          <a:bodyPr/>
          <a:lstStyle/>
          <a:p>
            <a:r>
              <a:rPr lang="en-US"/>
              <a:t>clangd-graph-rag</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10/10/2025</a:t>
            </a:r>
            <a:endParaRPr lang="en-US" dirty="0"/>
          </a:p>
        </p:txBody>
      </p:sp>
      <p:sp>
        <p:nvSpPr>
          <p:cNvPr id="5" name="Footer Placeholder 4"/>
          <p:cNvSpPr>
            <a:spLocks noGrp="1"/>
          </p:cNvSpPr>
          <p:nvPr>
            <p:ph type="ftr" sz="quarter" idx="11"/>
          </p:nvPr>
        </p:nvSpPr>
        <p:spPr/>
        <p:txBody>
          <a:bodyPr/>
          <a:lstStyle/>
          <a:p>
            <a:r>
              <a:rPr lang="en-US"/>
              <a:t>clangd-graph-rag</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10/10/2025</a:t>
            </a:r>
            <a:endParaRPr lang="en-US" dirty="0"/>
          </a:p>
        </p:txBody>
      </p:sp>
      <p:sp>
        <p:nvSpPr>
          <p:cNvPr id="5" name="Footer Placeholder 4"/>
          <p:cNvSpPr>
            <a:spLocks noGrp="1"/>
          </p:cNvSpPr>
          <p:nvPr>
            <p:ph type="ftr" sz="quarter" idx="11"/>
          </p:nvPr>
        </p:nvSpPr>
        <p:spPr/>
        <p:txBody>
          <a:bodyPr/>
          <a:lstStyle/>
          <a:p>
            <a:r>
              <a:rPr lang="en-US"/>
              <a:t>clangd-graph-rag</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66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10/10/2025</a:t>
            </a:r>
            <a:endParaRPr lang="en-US" dirty="0"/>
          </a:p>
        </p:txBody>
      </p:sp>
      <p:sp>
        <p:nvSpPr>
          <p:cNvPr id="5" name="Footer Placeholder 4"/>
          <p:cNvSpPr>
            <a:spLocks noGrp="1"/>
          </p:cNvSpPr>
          <p:nvPr>
            <p:ph type="ftr" sz="quarter" idx="11"/>
          </p:nvPr>
        </p:nvSpPr>
        <p:spPr/>
        <p:txBody>
          <a:bodyPr/>
          <a:lstStyle/>
          <a:p>
            <a:r>
              <a:rPr lang="en-US"/>
              <a:t>clangd-graph-rag</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6655" y="999460"/>
            <a:ext cx="5344243" cy="476600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07026" y="999460"/>
            <a:ext cx="5344243" cy="476600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10/10/2025</a:t>
            </a:r>
            <a:endParaRPr lang="en-US" dirty="0"/>
          </a:p>
        </p:txBody>
      </p:sp>
      <p:sp>
        <p:nvSpPr>
          <p:cNvPr id="6" name="Footer Placeholder 5"/>
          <p:cNvSpPr>
            <a:spLocks noGrp="1"/>
          </p:cNvSpPr>
          <p:nvPr>
            <p:ph type="ftr" sz="quarter" idx="11"/>
          </p:nvPr>
        </p:nvSpPr>
        <p:spPr/>
        <p:txBody>
          <a:bodyPr/>
          <a:lstStyle/>
          <a:p>
            <a:r>
              <a:rPr lang="en-US"/>
              <a:t>clangd-graph-rag</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945320"/>
            <a:ext cx="5347964"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5" y="1782756"/>
            <a:ext cx="5347963" cy="41707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82039" y="943288"/>
            <a:ext cx="5347964"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82034" y="1780662"/>
            <a:ext cx="5347963" cy="41707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10/10/2025</a:t>
            </a:r>
            <a:endParaRPr lang="en-US" dirty="0"/>
          </a:p>
        </p:txBody>
      </p:sp>
      <p:sp>
        <p:nvSpPr>
          <p:cNvPr id="8" name="Footer Placeholder 7"/>
          <p:cNvSpPr>
            <a:spLocks noGrp="1"/>
          </p:cNvSpPr>
          <p:nvPr>
            <p:ph type="ftr" sz="quarter" idx="11"/>
          </p:nvPr>
        </p:nvSpPr>
        <p:spPr/>
        <p:txBody>
          <a:bodyPr/>
          <a:lstStyle/>
          <a:p>
            <a:r>
              <a:rPr lang="en-US"/>
              <a:t>clangd-graph-rag</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10/10/2025</a:t>
            </a:r>
            <a:endParaRPr lang="en-US" dirty="0"/>
          </a:p>
        </p:txBody>
      </p:sp>
      <p:sp>
        <p:nvSpPr>
          <p:cNvPr id="4" name="Footer Placeholder 3"/>
          <p:cNvSpPr>
            <a:spLocks noGrp="1"/>
          </p:cNvSpPr>
          <p:nvPr>
            <p:ph type="ftr" sz="quarter" idx="11"/>
          </p:nvPr>
        </p:nvSpPr>
        <p:spPr/>
        <p:txBody>
          <a:bodyPr/>
          <a:lstStyle/>
          <a:p>
            <a:r>
              <a:rPr lang="en-US"/>
              <a:t>clangd-graph-rag</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10/10/2025</a:t>
            </a:r>
            <a:endParaRPr lang="en-US" dirty="0"/>
          </a:p>
        </p:txBody>
      </p:sp>
      <p:sp>
        <p:nvSpPr>
          <p:cNvPr id="3" name="Footer Placeholder 2"/>
          <p:cNvSpPr>
            <a:spLocks noGrp="1"/>
          </p:cNvSpPr>
          <p:nvPr>
            <p:ph type="ftr" sz="quarter" idx="11"/>
          </p:nvPr>
        </p:nvSpPr>
        <p:spPr/>
        <p:txBody>
          <a:bodyPr/>
          <a:lstStyle/>
          <a:p>
            <a:r>
              <a:rPr lang="en-US"/>
              <a:t>clangd-graph-rag</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1999"/>
            <a:ext cx="6096000" cy="535172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r>
              <a:rPr lang="en-US"/>
              <a:t>10/10/2025</a:t>
            </a:r>
            <a:endParaRPr lang="en-US" dirty="0"/>
          </a:p>
        </p:txBody>
      </p:sp>
      <p:sp>
        <p:nvSpPr>
          <p:cNvPr id="6" name="Footer Placeholder 5"/>
          <p:cNvSpPr>
            <a:spLocks noGrp="1"/>
          </p:cNvSpPr>
          <p:nvPr>
            <p:ph type="ftr" sz="quarter" idx="11"/>
          </p:nvPr>
        </p:nvSpPr>
        <p:spPr/>
        <p:txBody>
          <a:bodyPr/>
          <a:lstStyle/>
          <a:p>
            <a:r>
              <a:rPr lang="en-US"/>
              <a:t>clangd-graph-rag</a:t>
            </a:r>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r>
              <a:rPr lang="en-US"/>
              <a:t>10/10/2025</a:t>
            </a:r>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r>
              <a:rPr lang="en-US"/>
              <a:t>clangd-graph-rag</a:t>
            </a:r>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6274" y="74703"/>
            <a:ext cx="10772775" cy="73531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1046480"/>
            <a:ext cx="10753725" cy="522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76274" y="6576513"/>
            <a:ext cx="2268945" cy="228600"/>
          </a:xfrm>
          <a:prstGeom prst="rect">
            <a:avLst/>
          </a:prstGeom>
        </p:spPr>
        <p:txBody>
          <a:bodyPr vert="horz" lIns="91440" tIns="45720" rIns="91440" bIns="45720" rtlCol="0" anchor="ctr"/>
          <a:lstStyle>
            <a:lvl1pPr algn="l">
              <a:defRPr sz="950">
                <a:solidFill>
                  <a:schemeClr val="tx1">
                    <a:alpha val="80000"/>
                  </a:schemeClr>
                </a:solidFill>
              </a:defRPr>
            </a:lvl1pPr>
          </a:lstStyle>
          <a:p>
            <a:r>
              <a:rPr lang="en-US"/>
              <a:t>10/10/2025</a:t>
            </a:r>
            <a:endParaRPr lang="en-US" dirty="0"/>
          </a:p>
        </p:txBody>
      </p:sp>
      <p:sp>
        <p:nvSpPr>
          <p:cNvPr id="5" name="Footer Placeholder 4"/>
          <p:cNvSpPr>
            <a:spLocks noGrp="1"/>
          </p:cNvSpPr>
          <p:nvPr>
            <p:ph type="ftr" sz="quarter" idx="3"/>
          </p:nvPr>
        </p:nvSpPr>
        <p:spPr>
          <a:xfrm>
            <a:off x="3939363" y="6576513"/>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en-US"/>
              <a:t>clangd-graph-rag</a:t>
            </a:r>
            <a:endParaRPr lang="en-US" dirty="0"/>
          </a:p>
        </p:txBody>
      </p:sp>
      <p:sp>
        <p:nvSpPr>
          <p:cNvPr id="6" name="Slide Number Placeholder 5"/>
          <p:cNvSpPr>
            <a:spLocks noGrp="1"/>
          </p:cNvSpPr>
          <p:nvPr>
            <p:ph type="sldNum" sz="quarter" idx="4"/>
          </p:nvPr>
        </p:nvSpPr>
        <p:spPr>
          <a:xfrm>
            <a:off x="11355572" y="6422065"/>
            <a:ext cx="782534" cy="383048"/>
          </a:xfrm>
          <a:prstGeom prst="rect">
            <a:avLst/>
          </a:prstGeom>
        </p:spPr>
        <p:txBody>
          <a:bodyPr vert="horz" lIns="91440" tIns="45720" rIns="91440" bIns="45720" rtlCol="0" anchor="b"/>
          <a:lstStyle>
            <a:lvl1pPr algn="r">
              <a:defRPr sz="2400" b="0">
                <a:ln>
                  <a:noFill/>
                </a:ln>
                <a:solidFill>
                  <a:schemeClr val="accent1">
                    <a:lumMod val="50000"/>
                    <a:alpha val="25000"/>
                  </a:schemeClr>
                </a:solidFill>
                <a:latin typeface="+mj-lt"/>
              </a:defRPr>
            </a:lvl1pPr>
          </a:lstStyle>
          <a:p>
            <a:fld id="{4FAB73BC-B049-4115-A692-8D63A059BFB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p:txStyles>
    <p:titleStyle>
      <a:lvl1pPr algn="l" defTabSz="914400" rtl="0" eaLnBrk="1" latinLnBrk="0" hangingPunct="1">
        <a:lnSpc>
          <a:spcPct val="85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6075" indent="-293688" algn="l" defTabSz="914400" rtl="0" eaLnBrk="1" latinLnBrk="0" hangingPunct="1">
        <a:lnSpc>
          <a:spcPct val="85000"/>
        </a:lnSpc>
        <a:spcBef>
          <a:spcPts val="6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627063" indent="-287338" algn="l" defTabSz="914400" rtl="0" eaLnBrk="1" latinLnBrk="0" hangingPunct="1">
        <a:lnSpc>
          <a:spcPct val="85000"/>
        </a:lnSpc>
        <a:spcBef>
          <a:spcPts val="600"/>
        </a:spcBef>
        <a:buFont typeface="Courier New" panose="02070309020205020404" pitchFamily="49" charset="0"/>
        <a:buChar char="o"/>
        <a:defRPr sz="2000" i="1" kern="1200">
          <a:solidFill>
            <a:schemeClr val="tx1">
              <a:lumMod val="85000"/>
              <a:lumOff val="15000"/>
            </a:schemeClr>
          </a:solidFill>
          <a:latin typeface="+mn-lt"/>
          <a:ea typeface="+mn-ea"/>
          <a:cs typeface="+mn-cs"/>
        </a:defRPr>
      </a:lvl3pPr>
      <a:lvl4pPr marL="862013" indent="-234950" algn="l" defTabSz="914400" rtl="0" eaLnBrk="1" latinLnBrk="0" hangingPunct="1">
        <a:lnSpc>
          <a:spcPct val="85000"/>
        </a:lnSpc>
        <a:spcBef>
          <a:spcPts val="6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1147763" indent="-285750" algn="l" defTabSz="914400" rtl="0" eaLnBrk="1" latinLnBrk="0" hangingPunct="1">
        <a:lnSpc>
          <a:spcPct val="85000"/>
        </a:lnSpc>
        <a:spcBef>
          <a:spcPts val="600"/>
        </a:spcBef>
        <a:buFont typeface="Courier New" panose="02070309020205020404" pitchFamily="49" charset="0"/>
        <a:buChar char="o"/>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2640F-6E08-10E3-122E-159157A5720D}"/>
              </a:ext>
            </a:extLst>
          </p:cNvPr>
          <p:cNvSpPr>
            <a:spLocks noGrp="1"/>
          </p:cNvSpPr>
          <p:nvPr>
            <p:ph type="ctrTitle"/>
          </p:nvPr>
        </p:nvSpPr>
        <p:spPr/>
        <p:txBody>
          <a:bodyPr/>
          <a:lstStyle/>
          <a:p>
            <a:r>
              <a:rPr lang="en-US" sz="5400" b="1" dirty="0"/>
              <a:t>Building an AI-Ready Code Graph RAG based on </a:t>
            </a:r>
            <a:r>
              <a:rPr lang="en-US" sz="5400" b="1" dirty="0" err="1"/>
              <a:t>Clangd</a:t>
            </a:r>
            <a:r>
              <a:rPr lang="en-US" sz="5400" b="1" dirty="0"/>
              <a:t> Index</a:t>
            </a:r>
            <a:endParaRPr lang="en-US" sz="5400" dirty="0"/>
          </a:p>
        </p:txBody>
      </p:sp>
      <p:sp>
        <p:nvSpPr>
          <p:cNvPr id="3" name="Subtitle 2">
            <a:extLst>
              <a:ext uri="{FF2B5EF4-FFF2-40B4-BE49-F238E27FC236}">
                <a16:creationId xmlns:a16="http://schemas.microsoft.com/office/drawing/2014/main" id="{68C85462-B89B-1865-58B0-1DEF3AA38553}"/>
              </a:ext>
            </a:extLst>
          </p:cNvPr>
          <p:cNvSpPr>
            <a:spLocks noGrp="1"/>
          </p:cNvSpPr>
          <p:nvPr>
            <p:ph type="subTitle" idx="1"/>
          </p:nvPr>
        </p:nvSpPr>
        <p:spPr/>
        <p:txBody>
          <a:bodyPr/>
          <a:lstStyle/>
          <a:p>
            <a:r>
              <a:rPr lang="en-US" dirty="0"/>
              <a:t>Mason Li</a:t>
            </a:r>
          </a:p>
          <a:p>
            <a:r>
              <a:rPr lang="en-US" dirty="0"/>
              <a:t>10/10/2025</a:t>
            </a:r>
          </a:p>
        </p:txBody>
      </p:sp>
    </p:spTree>
    <p:extLst>
      <p:ext uri="{BB962C8B-B14F-4D97-AF65-F5344CB8AC3E}">
        <p14:creationId xmlns:p14="http://schemas.microsoft.com/office/powerpoint/2010/main" val="3401386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AA828-C331-70AC-76A3-B7731D156D17}"/>
              </a:ext>
            </a:extLst>
          </p:cNvPr>
          <p:cNvSpPr>
            <a:spLocks noGrp="1"/>
          </p:cNvSpPr>
          <p:nvPr>
            <p:ph type="title"/>
          </p:nvPr>
        </p:nvSpPr>
        <p:spPr/>
        <p:txBody>
          <a:bodyPr>
            <a:normAutofit/>
          </a:bodyPr>
          <a:lstStyle/>
          <a:p>
            <a:r>
              <a:rPr lang="en-US" b="1" dirty="0"/>
              <a:t>A Note on </a:t>
            </a:r>
            <a:r>
              <a:rPr lang="en-US" b="1" dirty="0" err="1"/>
              <a:t>RefKind</a:t>
            </a:r>
            <a:endParaRPr lang="en-US" dirty="0"/>
          </a:p>
        </p:txBody>
      </p:sp>
      <p:sp>
        <p:nvSpPr>
          <p:cNvPr id="3" name="Content Placeholder 2">
            <a:extLst>
              <a:ext uri="{FF2B5EF4-FFF2-40B4-BE49-F238E27FC236}">
                <a16:creationId xmlns:a16="http://schemas.microsoft.com/office/drawing/2014/main" id="{17DE50A6-574A-E94A-1FD1-107E029F8F39}"/>
              </a:ext>
            </a:extLst>
          </p:cNvPr>
          <p:cNvSpPr>
            <a:spLocks noGrp="1"/>
          </p:cNvSpPr>
          <p:nvPr>
            <p:ph idx="1"/>
          </p:nvPr>
        </p:nvSpPr>
        <p:spPr/>
        <p:txBody>
          <a:bodyPr/>
          <a:lstStyle/>
          <a:p>
            <a:pPr lvl="0"/>
            <a:r>
              <a:rPr lang="en-US" b="1" dirty="0"/>
              <a:t>What is </a:t>
            </a:r>
            <a:r>
              <a:rPr lang="en-US" b="1" dirty="0" err="1"/>
              <a:t>RefKind</a:t>
            </a:r>
            <a:r>
              <a:rPr lang="en-US" b="1" dirty="0"/>
              <a:t>?</a:t>
            </a:r>
            <a:r>
              <a:rPr lang="en-US" dirty="0"/>
              <a:t>: A numeric value in the </a:t>
            </a:r>
            <a:r>
              <a:rPr lang="en-US" dirty="0" err="1"/>
              <a:t>Clangd</a:t>
            </a:r>
            <a:r>
              <a:rPr lang="en-US" dirty="0"/>
              <a:t> index that specifies the </a:t>
            </a:r>
            <a:r>
              <a:rPr lang="en-US" i="1" dirty="0"/>
              <a:t>type</a:t>
            </a:r>
            <a:r>
              <a:rPr lang="en-US" dirty="0"/>
              <a:t> of a symbol reference (e.g., declaration, definition, call).</a:t>
            </a:r>
          </a:p>
          <a:p>
            <a:pPr lvl="0"/>
            <a:r>
              <a:rPr lang="en-US" b="1" dirty="0"/>
              <a:t>The Change</a:t>
            </a:r>
            <a:r>
              <a:rPr lang="en-US" dirty="0"/>
              <a:t>: The numeric values for a function call changed in newer versions of </a:t>
            </a:r>
            <a:r>
              <a:rPr lang="en-US" dirty="0" err="1"/>
              <a:t>Clangd</a:t>
            </a:r>
            <a:r>
              <a:rPr lang="en-US" dirty="0"/>
              <a:t>.</a:t>
            </a:r>
          </a:p>
          <a:p>
            <a:pPr lvl="1"/>
            <a:r>
              <a:rPr lang="en-US" b="1" dirty="0"/>
              <a:t>Old versions</a:t>
            </a:r>
            <a:r>
              <a:rPr lang="en-US" dirty="0"/>
              <a:t>: A call was Kind: 4, 12 (if spelled).</a:t>
            </a:r>
          </a:p>
          <a:p>
            <a:pPr lvl="1"/>
            <a:r>
              <a:rPr lang="en-US" b="1" dirty="0"/>
              <a:t>New versions</a:t>
            </a:r>
            <a:r>
              <a:rPr lang="en-US" dirty="0"/>
              <a:t>: A call is Kind: 20, 28 (if spelled).</a:t>
            </a:r>
          </a:p>
          <a:p>
            <a:pPr lvl="0"/>
            <a:r>
              <a:rPr lang="en-US" b="1" dirty="0"/>
              <a:t>Our Solution</a:t>
            </a:r>
            <a:r>
              <a:rPr lang="en-US" dirty="0"/>
              <a:t>: The call graph builder adaptively checks which kinds to look for based on metadata it infers from the index file itself, making the pipeline resilient to this version change.</a:t>
            </a:r>
          </a:p>
        </p:txBody>
      </p:sp>
      <p:sp>
        <p:nvSpPr>
          <p:cNvPr id="4" name="Date Placeholder 3">
            <a:extLst>
              <a:ext uri="{FF2B5EF4-FFF2-40B4-BE49-F238E27FC236}">
                <a16:creationId xmlns:a16="http://schemas.microsoft.com/office/drawing/2014/main" id="{DFAB404D-9FD2-399D-3F87-61E341A4D130}"/>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8AE5FE77-646A-5CD6-7AFA-07CEA9656CDE}"/>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61305E3C-37AD-E706-09B8-31411A257688}"/>
              </a:ext>
            </a:extLst>
          </p:cNvPr>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3532600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6E8232D-1EFC-9B22-9B14-7FBE2BA6D741}"/>
              </a:ext>
            </a:extLst>
          </p:cNvPr>
          <p:cNvSpPr>
            <a:spLocks noGrp="1"/>
          </p:cNvSpPr>
          <p:nvPr>
            <p:ph type="title"/>
          </p:nvPr>
        </p:nvSpPr>
        <p:spPr/>
        <p:txBody>
          <a:bodyPr vert="horz" lIns="91440" tIns="45720" rIns="91440" bIns="45720" rtlCol="0" anchor="ctr">
            <a:normAutofit/>
          </a:bodyPr>
          <a:lstStyle/>
          <a:p>
            <a:r>
              <a:rPr lang="en-US" b="1" dirty="0" err="1"/>
              <a:t>RefKind</a:t>
            </a:r>
            <a:r>
              <a:rPr lang="en-US" b="1" dirty="0"/>
              <a:t> Definition</a:t>
            </a:r>
          </a:p>
        </p:txBody>
      </p:sp>
      <p:sp>
        <p:nvSpPr>
          <p:cNvPr id="3" name="Content Placeholder 2">
            <a:extLst>
              <a:ext uri="{FF2B5EF4-FFF2-40B4-BE49-F238E27FC236}">
                <a16:creationId xmlns:a16="http://schemas.microsoft.com/office/drawing/2014/main" id="{71C8530F-83D3-3E73-96A3-5A0049EC3C36}"/>
              </a:ext>
            </a:extLst>
          </p:cNvPr>
          <p:cNvSpPr>
            <a:spLocks noGrp="1"/>
          </p:cNvSpPr>
          <p:nvPr>
            <p:ph sz="half" idx="1"/>
          </p:nvPr>
        </p:nvSpPr>
        <p:spPr/>
        <p:txBody>
          <a:bodyPr>
            <a:normAutofit fontScale="70000" lnSpcReduction="20000"/>
          </a:bodyPr>
          <a:lstStyle/>
          <a:p>
            <a:r>
              <a:rPr lang="en-US" dirty="0">
                <a:latin typeface="Courier New" panose="02070309020205020404" pitchFamily="49" charset="0"/>
                <a:cs typeface="Courier New" panose="02070309020205020404" pitchFamily="49" charset="0"/>
              </a:rPr>
              <a:t>In </a:t>
            </a:r>
            <a:r>
              <a:rPr lang="en-US" dirty="0" err="1">
                <a:latin typeface="Courier New" panose="02070309020205020404" pitchFamily="49" charset="0"/>
                <a:cs typeface="Courier New" panose="02070309020205020404" pitchFamily="49" charset="0"/>
              </a:rPr>
              <a:t>clangd</a:t>
            </a:r>
            <a:r>
              <a:rPr lang="en-US" dirty="0">
                <a:latin typeface="Courier New" panose="02070309020205020404" pitchFamily="49" charset="0"/>
                <a:cs typeface="Courier New" panose="02070309020205020404" pitchFamily="49" charset="0"/>
              </a:rPr>
              <a:t>-indexer 21.x --------</a:t>
            </a:r>
          </a:p>
          <a:p>
            <a:r>
              <a:rPr lang="en-US" dirty="0">
                <a:latin typeface="Courier New" panose="02070309020205020404" pitchFamily="49" charset="0"/>
                <a:cs typeface="Courier New" panose="02070309020205020404" pitchFamily="49" charset="0"/>
              </a:rPr>
              <a:t>// clang-tools-extra/</a:t>
            </a:r>
            <a:r>
              <a:rPr lang="en-US" dirty="0" err="1">
                <a:latin typeface="Courier New" panose="02070309020205020404" pitchFamily="49" charset="0"/>
                <a:cs typeface="Courier New" panose="02070309020205020404" pitchFamily="49" charset="0"/>
              </a:rPr>
              <a:t>clangd</a:t>
            </a:r>
            <a:r>
              <a:rPr lang="en-US" dirty="0">
                <a:latin typeface="Courier New" panose="02070309020205020404" pitchFamily="49" charset="0"/>
                <a:cs typeface="Courier New" panose="02070309020205020404" pitchFamily="49" charset="0"/>
              </a:rPr>
              <a:t>/index/</a:t>
            </a:r>
            <a:r>
              <a:rPr lang="en-US" dirty="0" err="1">
                <a:latin typeface="Courier New" panose="02070309020205020404" pitchFamily="49" charset="0"/>
                <a:cs typeface="Courier New" panose="02070309020205020404" pitchFamily="49" charset="0"/>
              </a:rPr>
              <a:t>Ref.h</a:t>
            </a:r>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enum</a:t>
            </a:r>
            <a:r>
              <a:rPr lang="en-US" dirty="0">
                <a:latin typeface="Courier New" panose="02070309020205020404" pitchFamily="49" charset="0"/>
                <a:cs typeface="Courier New" panose="02070309020205020404" pitchFamily="49" charset="0"/>
              </a:rPr>
              <a:t> class </a:t>
            </a:r>
            <a:r>
              <a:rPr lang="en-US" dirty="0" err="1">
                <a:latin typeface="Courier New" panose="02070309020205020404" pitchFamily="49" charset="0"/>
                <a:cs typeface="Courier New" panose="02070309020205020404" pitchFamily="49" charset="0"/>
              </a:rPr>
              <a:t>RefKind</a:t>
            </a:r>
            <a:r>
              <a:rPr lang="en-US" dirty="0">
                <a:latin typeface="Courier New" panose="02070309020205020404" pitchFamily="49" charset="0"/>
                <a:cs typeface="Courier New" panose="02070309020205020404" pitchFamily="49" charset="0"/>
              </a:rPr>
              <a:t> : uint8_t {</a:t>
            </a:r>
          </a:p>
          <a:p>
            <a:r>
              <a:rPr lang="en-US" dirty="0">
                <a:latin typeface="Courier New" panose="02070309020205020404" pitchFamily="49" charset="0"/>
                <a:cs typeface="Courier New" panose="02070309020205020404" pitchFamily="49" charset="0"/>
              </a:rPr>
              <a:t>  Unknown = 0,</a:t>
            </a:r>
          </a:p>
          <a:p>
            <a:r>
              <a:rPr lang="en-US" dirty="0">
                <a:latin typeface="Courier New" panose="02070309020205020404" pitchFamily="49" charset="0"/>
                <a:cs typeface="Courier New" panose="02070309020205020404" pitchFamily="49" charset="0"/>
              </a:rPr>
              <a:t>  Declaration = 1 &lt;&lt; 0, // 1</a:t>
            </a:r>
          </a:p>
          <a:p>
            <a:r>
              <a:rPr lang="en-US" dirty="0">
                <a:latin typeface="Courier New" panose="02070309020205020404" pitchFamily="49" charset="0"/>
                <a:cs typeface="Courier New" panose="02070309020205020404" pitchFamily="49" charset="0"/>
              </a:rPr>
              <a:t>  Definition = 1 &lt;&lt; 1,  // 2</a:t>
            </a:r>
          </a:p>
          <a:p>
            <a:r>
              <a:rPr lang="en-US" dirty="0">
                <a:latin typeface="Courier New" panose="02070309020205020404" pitchFamily="49" charset="0"/>
                <a:cs typeface="Courier New" panose="02070309020205020404" pitchFamily="49" charset="0"/>
              </a:rPr>
              <a:t>  Reference = 1 &lt;&lt; 2,   // 4</a:t>
            </a:r>
          </a:p>
          <a:p>
            <a:r>
              <a:rPr lang="en-US" dirty="0">
                <a:latin typeface="Courier New" panose="02070309020205020404" pitchFamily="49" charset="0"/>
                <a:cs typeface="Courier New" panose="02070309020205020404" pitchFamily="49" charset="0"/>
              </a:rPr>
              <a:t>  Spelled = 1 &lt;&lt; 3,     // 8  means the reference symbol is literally spelled name, not via Macro name</a:t>
            </a:r>
          </a:p>
          <a:p>
            <a:r>
              <a:rPr lang="en-US" dirty="0">
                <a:latin typeface="Courier New" panose="02070309020205020404" pitchFamily="49" charset="0"/>
                <a:cs typeface="Courier New" panose="02070309020205020404" pitchFamily="49" charset="0"/>
              </a:rPr>
              <a:t>  Call = 1 &lt;&lt; 4,        // 16 means this is function reference.</a:t>
            </a:r>
          </a:p>
          <a:p>
            <a:r>
              <a:rPr lang="en-US" dirty="0">
                <a:latin typeface="Courier New" panose="02070309020205020404" pitchFamily="49" charset="0"/>
                <a:cs typeface="Courier New" panose="02070309020205020404" pitchFamily="49" charset="0"/>
              </a:rPr>
              <a:t>  All = Declaration | Definition | Reference | Spelled,</a:t>
            </a:r>
          </a:p>
          <a:p>
            <a:r>
              <a:rPr lang="en-US" dirty="0">
                <a:latin typeface="Courier New" panose="02070309020205020404" pitchFamily="49" charset="0"/>
                <a:cs typeface="Courier New" panose="02070309020205020404" pitchFamily="49" charset="0"/>
              </a:rPr>
              <a:t>};</a:t>
            </a:r>
          </a:p>
        </p:txBody>
      </p:sp>
      <p:sp>
        <p:nvSpPr>
          <p:cNvPr id="8" name="Content Placeholder 7">
            <a:extLst>
              <a:ext uri="{FF2B5EF4-FFF2-40B4-BE49-F238E27FC236}">
                <a16:creationId xmlns:a16="http://schemas.microsoft.com/office/drawing/2014/main" id="{F6115F05-0D2D-20E2-6929-A2B4D1BE8DB6}"/>
              </a:ext>
            </a:extLst>
          </p:cNvPr>
          <p:cNvSpPr>
            <a:spLocks noGrp="1"/>
          </p:cNvSpPr>
          <p:nvPr>
            <p:ph sz="half" idx="2"/>
          </p:nvPr>
        </p:nvSpPr>
        <p:spPr/>
        <p:txBody>
          <a:bodyPr>
            <a:normAutofit fontScale="70000" lnSpcReduction="20000"/>
          </a:bodyPr>
          <a:lstStyle/>
          <a:p>
            <a:r>
              <a:rPr lang="en-US" dirty="0">
                <a:latin typeface="Courier New" panose="02070309020205020404" pitchFamily="49" charset="0"/>
                <a:cs typeface="Courier New" panose="02070309020205020404" pitchFamily="49" charset="0"/>
              </a:rPr>
              <a:t>In </a:t>
            </a:r>
            <a:r>
              <a:rPr lang="en-US" dirty="0" err="1">
                <a:latin typeface="Courier New" panose="02070309020205020404" pitchFamily="49" charset="0"/>
                <a:cs typeface="Courier New" panose="02070309020205020404" pitchFamily="49" charset="0"/>
              </a:rPr>
              <a:t>clangd</a:t>
            </a:r>
            <a:r>
              <a:rPr lang="en-US" dirty="0">
                <a:latin typeface="Courier New" panose="02070309020205020404" pitchFamily="49" charset="0"/>
                <a:cs typeface="Courier New" panose="02070309020205020404" pitchFamily="49" charset="0"/>
              </a:rPr>
              <a:t>-indexer 16.x --------</a:t>
            </a:r>
          </a:p>
          <a:p>
            <a:r>
              <a:rPr lang="en-US" dirty="0">
                <a:latin typeface="Courier New" panose="02070309020205020404" pitchFamily="49" charset="0"/>
                <a:cs typeface="Courier New" panose="02070309020205020404" pitchFamily="49" charset="0"/>
              </a:rPr>
              <a:t>// clang-tools-extra/</a:t>
            </a:r>
            <a:r>
              <a:rPr lang="en-US" dirty="0" err="1">
                <a:latin typeface="Courier New" panose="02070309020205020404" pitchFamily="49" charset="0"/>
                <a:cs typeface="Courier New" panose="02070309020205020404" pitchFamily="49" charset="0"/>
              </a:rPr>
              <a:t>clangd</a:t>
            </a:r>
            <a:r>
              <a:rPr lang="en-US" dirty="0">
                <a:latin typeface="Courier New" panose="02070309020205020404" pitchFamily="49" charset="0"/>
                <a:cs typeface="Courier New" panose="02070309020205020404" pitchFamily="49" charset="0"/>
              </a:rPr>
              <a:t>/index/</a:t>
            </a:r>
            <a:r>
              <a:rPr lang="en-US" dirty="0" err="1">
                <a:latin typeface="Courier New" panose="02070309020205020404" pitchFamily="49" charset="0"/>
                <a:cs typeface="Courier New" panose="02070309020205020404" pitchFamily="49" charset="0"/>
              </a:rPr>
              <a:t>Ref.h</a:t>
            </a:r>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enum</a:t>
            </a:r>
            <a:r>
              <a:rPr lang="en-US" dirty="0">
                <a:latin typeface="Courier New" panose="02070309020205020404" pitchFamily="49" charset="0"/>
                <a:cs typeface="Courier New" panose="02070309020205020404" pitchFamily="49" charset="0"/>
              </a:rPr>
              <a:t> class </a:t>
            </a:r>
            <a:r>
              <a:rPr lang="en-US" dirty="0" err="1">
                <a:latin typeface="Courier New" panose="02070309020205020404" pitchFamily="49" charset="0"/>
                <a:cs typeface="Courier New" panose="02070309020205020404" pitchFamily="49" charset="0"/>
              </a:rPr>
              <a:t>RefKind</a:t>
            </a:r>
            <a:r>
              <a:rPr lang="en-US" dirty="0">
                <a:latin typeface="Courier New" panose="02070309020205020404" pitchFamily="49" charset="0"/>
                <a:cs typeface="Courier New" panose="02070309020205020404" pitchFamily="49" charset="0"/>
              </a:rPr>
              <a:t> : uint8_t {</a:t>
            </a:r>
          </a:p>
          <a:p>
            <a:r>
              <a:rPr lang="en-US" dirty="0">
                <a:latin typeface="Courier New" panose="02070309020205020404" pitchFamily="49" charset="0"/>
                <a:cs typeface="Courier New" panose="02070309020205020404" pitchFamily="49" charset="0"/>
              </a:rPr>
              <a:t>  Unknown = 0,</a:t>
            </a:r>
          </a:p>
          <a:p>
            <a:r>
              <a:rPr lang="en-US" dirty="0">
                <a:latin typeface="Courier New" panose="02070309020205020404" pitchFamily="49" charset="0"/>
                <a:cs typeface="Courier New" panose="02070309020205020404" pitchFamily="49" charset="0"/>
              </a:rPr>
              <a:t>  Declaration = 1 &lt;&lt; 0, // 1</a:t>
            </a:r>
          </a:p>
          <a:p>
            <a:r>
              <a:rPr lang="en-US" dirty="0">
                <a:latin typeface="Courier New" panose="02070309020205020404" pitchFamily="49" charset="0"/>
                <a:cs typeface="Courier New" panose="02070309020205020404" pitchFamily="49" charset="0"/>
              </a:rPr>
              <a:t>  Definition = 1 &lt;&lt; 1,  // 2</a:t>
            </a:r>
          </a:p>
          <a:p>
            <a:r>
              <a:rPr lang="en-US" dirty="0">
                <a:latin typeface="Courier New" panose="02070309020205020404" pitchFamily="49" charset="0"/>
                <a:cs typeface="Courier New" panose="02070309020205020404" pitchFamily="49" charset="0"/>
              </a:rPr>
              <a:t>  Reference = 1 &lt;&lt; 2,   // 4</a:t>
            </a:r>
          </a:p>
          <a:p>
            <a:r>
              <a:rPr lang="en-US" dirty="0">
                <a:latin typeface="Courier New" panose="02070309020205020404" pitchFamily="49" charset="0"/>
                <a:cs typeface="Courier New" panose="02070309020205020404" pitchFamily="49" charset="0"/>
              </a:rPr>
              <a:t>  Spelled = 1 &lt;&lt; 3,     // 8  means it is not a MACRO defined name, but literally spelled</a:t>
            </a:r>
          </a:p>
          <a:p>
            <a:r>
              <a:rPr lang="en-US" dirty="0">
                <a:latin typeface="Courier New" panose="02070309020205020404" pitchFamily="49" charset="0"/>
                <a:cs typeface="Courier New" panose="02070309020205020404" pitchFamily="49" charset="0"/>
              </a:rPr>
              <a:t>  All = Declaration | Definition | Reference | Spelled,</a:t>
            </a:r>
          </a:p>
          <a:p>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4" name="Date Placeholder 3">
            <a:extLst>
              <a:ext uri="{FF2B5EF4-FFF2-40B4-BE49-F238E27FC236}">
                <a16:creationId xmlns:a16="http://schemas.microsoft.com/office/drawing/2014/main" id="{3A10717C-A651-ACD5-825B-C1BFF4F63972}"/>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A2A58918-92BA-AF8F-6A48-307DAFD145C6}"/>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E720CB35-7FB2-0AB5-6030-FFD60894D873}"/>
              </a:ext>
            </a:extLst>
          </p:cNvPr>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2923789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EAAE2-B32B-0EFE-5755-2108F3C35709}"/>
              </a:ext>
            </a:extLst>
          </p:cNvPr>
          <p:cNvSpPr>
            <a:spLocks noGrp="1"/>
          </p:cNvSpPr>
          <p:nvPr>
            <p:ph type="title"/>
          </p:nvPr>
        </p:nvSpPr>
        <p:spPr/>
        <p:txBody>
          <a:bodyPr/>
          <a:lstStyle/>
          <a:p>
            <a:r>
              <a:rPr lang="en-US" b="1" dirty="0"/>
              <a:t>Part 2: Pipeline Designs</a:t>
            </a:r>
            <a:endParaRPr lang="en-US" dirty="0"/>
          </a:p>
        </p:txBody>
      </p:sp>
      <p:sp>
        <p:nvSpPr>
          <p:cNvPr id="3" name="Text Placeholder 2">
            <a:extLst>
              <a:ext uri="{FF2B5EF4-FFF2-40B4-BE49-F238E27FC236}">
                <a16:creationId xmlns:a16="http://schemas.microsoft.com/office/drawing/2014/main" id="{6B0109C8-13C7-080C-CA9A-1AA05B1588E7}"/>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C207BE0B-4A59-736A-DD46-E822A2AA4D1E}"/>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30E8DF9C-2B4C-4040-07E9-7C9FA0653E59}"/>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AB851D0F-926F-16D1-9490-C22B7207FF3D}"/>
              </a:ext>
            </a:extLst>
          </p:cNvPr>
          <p:cNvSpPr>
            <a:spLocks noGrp="1"/>
          </p:cNvSpPr>
          <p:nvPr>
            <p:ph type="sldNum" sz="quarter" idx="12"/>
          </p:nvPr>
        </p:nvSpPr>
        <p:spPr/>
        <p:txBody>
          <a:bodyPr/>
          <a:lstStyle/>
          <a:p>
            <a:fld id="{4FAB73BC-B049-4115-A692-8D63A059BFB8}" type="slidenum">
              <a:rPr lang="en-US" smtClean="0"/>
              <a:pPr/>
              <a:t>12</a:t>
            </a:fld>
            <a:endParaRPr lang="en-US" dirty="0"/>
          </a:p>
        </p:txBody>
      </p:sp>
    </p:spTree>
    <p:extLst>
      <p:ext uri="{BB962C8B-B14F-4D97-AF65-F5344CB8AC3E}">
        <p14:creationId xmlns:p14="http://schemas.microsoft.com/office/powerpoint/2010/main" val="1044825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25FDF-E94C-AF8A-4A67-CA3A5E6DCA6C}"/>
              </a:ext>
            </a:extLst>
          </p:cNvPr>
          <p:cNvSpPr>
            <a:spLocks noGrp="1"/>
          </p:cNvSpPr>
          <p:nvPr>
            <p:ph type="title"/>
          </p:nvPr>
        </p:nvSpPr>
        <p:spPr/>
        <p:txBody>
          <a:bodyPr>
            <a:normAutofit fontScale="90000"/>
          </a:bodyPr>
          <a:lstStyle/>
          <a:p>
            <a:r>
              <a:rPr lang="en-US" b="1" dirty="0"/>
              <a:t>The Full Build Pipeline (clangd_graph_rag_builder.py)</a:t>
            </a:r>
            <a:endParaRPr lang="en-US" dirty="0"/>
          </a:p>
        </p:txBody>
      </p:sp>
      <p:sp>
        <p:nvSpPr>
          <p:cNvPr id="3" name="Content Placeholder 2">
            <a:extLst>
              <a:ext uri="{FF2B5EF4-FFF2-40B4-BE49-F238E27FC236}">
                <a16:creationId xmlns:a16="http://schemas.microsoft.com/office/drawing/2014/main" id="{B7966349-3CDE-504C-0B62-C3A84B1D49F7}"/>
              </a:ext>
            </a:extLst>
          </p:cNvPr>
          <p:cNvSpPr>
            <a:spLocks noGrp="1"/>
          </p:cNvSpPr>
          <p:nvPr>
            <p:ph idx="1"/>
          </p:nvPr>
        </p:nvSpPr>
        <p:spPr/>
        <p:txBody>
          <a:bodyPr>
            <a:normAutofit fontScale="92500" lnSpcReduction="20000"/>
          </a:bodyPr>
          <a:lstStyle/>
          <a:p>
            <a:r>
              <a:rPr lang="en-US" dirty="0"/>
              <a:t>This process builds the entire graph from scratch.</a:t>
            </a:r>
          </a:p>
          <a:p>
            <a:pPr lvl="0"/>
            <a:r>
              <a:rPr lang="en-US" b="1" dirty="0"/>
              <a:t>Pass 0: Parse </a:t>
            </a:r>
            <a:r>
              <a:rPr lang="en-US" b="1" dirty="0" err="1"/>
              <a:t>Clangd</a:t>
            </a:r>
            <a:r>
              <a:rPr lang="en-US" b="1" dirty="0"/>
              <a:t> Index</a:t>
            </a:r>
            <a:endParaRPr lang="en-US" dirty="0"/>
          </a:p>
          <a:p>
            <a:pPr lvl="1"/>
            <a:r>
              <a:rPr lang="en-US" dirty="0"/>
              <a:t>The massive YAML index is parsed in parallel into an in-memory collection of Symbol objects. Results are cached to a .</a:t>
            </a:r>
            <a:r>
              <a:rPr lang="en-US" dirty="0" err="1"/>
              <a:t>pkl</a:t>
            </a:r>
            <a:r>
              <a:rPr lang="en-US" dirty="0"/>
              <a:t> file for fast subsequent runs.</a:t>
            </a:r>
          </a:p>
          <a:p>
            <a:pPr lvl="0"/>
            <a:r>
              <a:rPr lang="en-US" b="1" dirty="0"/>
              <a:t>Pass 1: Ingest File &amp; Folder Structure</a:t>
            </a:r>
            <a:endParaRPr lang="en-US" dirty="0"/>
          </a:p>
          <a:p>
            <a:pPr lvl="1"/>
            <a:r>
              <a:rPr lang="en-US" dirty="0"/>
              <a:t>All unique file/folder paths are discovered from symbol locations.</a:t>
            </a:r>
          </a:p>
          <a:p>
            <a:pPr lvl="1"/>
            <a:r>
              <a:rPr lang="en-US" dirty="0"/>
              <a:t>:PROJECT, :FOLDER, and :FILE nodes are created in Neo4j, linked by :CONTAINS relationships.</a:t>
            </a:r>
          </a:p>
          <a:p>
            <a:pPr lvl="0"/>
            <a:r>
              <a:rPr lang="en-US" b="1" dirty="0"/>
              <a:t>Pass 2: Ingest Symbol Definitions</a:t>
            </a:r>
            <a:endParaRPr lang="en-US" dirty="0"/>
          </a:p>
          <a:p>
            <a:pPr lvl="1"/>
            <a:r>
              <a:rPr lang="en-US" dirty="0"/>
              <a:t>:FUNCTION and :DATA_STRUCTURE nodes are created.</a:t>
            </a:r>
          </a:p>
          <a:p>
            <a:pPr lvl="1"/>
            <a:r>
              <a:rPr lang="en-US" dirty="0"/>
              <a:t>:DEFINES relationships are created from :FILE nodes to the symbols they define.</a:t>
            </a:r>
          </a:p>
          <a:p>
            <a:pPr lvl="0"/>
            <a:r>
              <a:rPr lang="en-US" b="1" dirty="0"/>
              <a:t>Pass 3: Ingest Call Graph</a:t>
            </a:r>
            <a:endParaRPr lang="en-US" dirty="0"/>
          </a:p>
          <a:p>
            <a:pPr lvl="1"/>
            <a:r>
              <a:rPr lang="en-US" dirty="0"/>
              <a:t>The system adaptively chooses its strategy. If the Container field is present, it uses the direct method. If not, it falls back to the tree-sitter spatial lookup method.</a:t>
            </a:r>
          </a:p>
          <a:p>
            <a:pPr lvl="0"/>
            <a:r>
              <a:rPr lang="en-US" b="1" dirty="0"/>
              <a:t>Pass 4 &amp; 5: Cleanup &amp; RAG</a:t>
            </a:r>
            <a:endParaRPr lang="en-US" dirty="0"/>
          </a:p>
          <a:p>
            <a:pPr lvl="1"/>
            <a:r>
              <a:rPr lang="en-US" dirty="0"/>
              <a:t>Orphan nodes are removed, and the multi-pass RAG generation process is triggered.</a:t>
            </a:r>
          </a:p>
        </p:txBody>
      </p:sp>
      <p:sp>
        <p:nvSpPr>
          <p:cNvPr id="4" name="Date Placeholder 3">
            <a:extLst>
              <a:ext uri="{FF2B5EF4-FFF2-40B4-BE49-F238E27FC236}">
                <a16:creationId xmlns:a16="http://schemas.microsoft.com/office/drawing/2014/main" id="{433417EE-B715-3413-89C7-7AF26EE8CC61}"/>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3139784C-8B1C-BE25-F37D-F6B96FF8C337}"/>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EB3C47DA-6B74-B9BB-8A56-3713653EA5D0}"/>
              </a:ext>
            </a:extLst>
          </p:cNvPr>
          <p:cNvSpPr>
            <a:spLocks noGrp="1"/>
          </p:cNvSpPr>
          <p:nvPr>
            <p:ph type="sldNum" sz="quarter" idx="12"/>
          </p:nvPr>
        </p:nvSpPr>
        <p:spPr/>
        <p:txBody>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3599093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01D1-4D5B-0B67-D8C9-B3DFC19FC50E}"/>
              </a:ext>
            </a:extLst>
          </p:cNvPr>
          <p:cNvSpPr>
            <a:spLocks noGrp="1"/>
          </p:cNvSpPr>
          <p:nvPr>
            <p:ph type="title"/>
          </p:nvPr>
        </p:nvSpPr>
        <p:spPr>
          <a:xfrm>
            <a:off x="423080" y="74703"/>
            <a:ext cx="11559653" cy="819909"/>
          </a:xfrm>
        </p:spPr>
        <p:txBody>
          <a:bodyPr>
            <a:noAutofit/>
          </a:bodyPr>
          <a:lstStyle/>
          <a:p>
            <a:r>
              <a:rPr lang="en-US" sz="4000" b="1" dirty="0"/>
              <a:t>Incremental Update Pipeline (clangd_graph_rag_updater.py)</a:t>
            </a:r>
            <a:endParaRPr lang="en-US" sz="4000" dirty="0"/>
          </a:p>
        </p:txBody>
      </p:sp>
      <p:sp>
        <p:nvSpPr>
          <p:cNvPr id="3" name="Content Placeholder 2">
            <a:extLst>
              <a:ext uri="{FF2B5EF4-FFF2-40B4-BE49-F238E27FC236}">
                <a16:creationId xmlns:a16="http://schemas.microsoft.com/office/drawing/2014/main" id="{FAB62EEA-11A5-6727-FA49-7A52409F7506}"/>
              </a:ext>
            </a:extLst>
          </p:cNvPr>
          <p:cNvSpPr>
            <a:spLocks noGrp="1"/>
          </p:cNvSpPr>
          <p:nvPr>
            <p:ph idx="1"/>
          </p:nvPr>
        </p:nvSpPr>
        <p:spPr/>
        <p:txBody>
          <a:bodyPr>
            <a:normAutofit fontScale="85000" lnSpcReduction="20000"/>
          </a:bodyPr>
          <a:lstStyle/>
          <a:p>
            <a:r>
              <a:rPr lang="en-US" dirty="0"/>
              <a:t>This process efficiently updates the graph based on a git diff.</a:t>
            </a:r>
          </a:p>
          <a:p>
            <a:pPr lvl="0"/>
            <a:r>
              <a:rPr lang="en-US" b="1" dirty="0"/>
              <a:t>Phase 1: Identify Changed Files</a:t>
            </a:r>
            <a:endParaRPr lang="en-US" dirty="0"/>
          </a:p>
          <a:p>
            <a:pPr lvl="1"/>
            <a:r>
              <a:rPr lang="en-US" dirty="0"/>
              <a:t>Uses git to get a list of all added, modified, and deleted source files between two commits.</a:t>
            </a:r>
          </a:p>
          <a:p>
            <a:pPr lvl="0"/>
            <a:r>
              <a:rPr lang="en-US" b="1" dirty="0"/>
              <a:t>Phase 2: Purge Stale Data</a:t>
            </a:r>
            <a:endParaRPr lang="en-US" dirty="0"/>
          </a:p>
          <a:p>
            <a:pPr lvl="1"/>
            <a:r>
              <a:rPr lang="en-US" dirty="0"/>
              <a:t>Deletes nodes and relationships from the graph corresponding to the changed files (e.g., the :FILE node for a deleted file, and the :FUNCTION nodes from a modified file).</a:t>
            </a:r>
          </a:p>
          <a:p>
            <a:pPr lvl="0"/>
            <a:r>
              <a:rPr lang="en-US" b="1" dirty="0"/>
              <a:t>Phase 3: Build "Mini-Index"</a:t>
            </a:r>
            <a:endParaRPr lang="en-US" dirty="0"/>
          </a:p>
          <a:p>
            <a:pPr lvl="1"/>
            <a:r>
              <a:rPr lang="en-US" dirty="0"/>
              <a:t>This is the key optimization. Instead of re-processing the entire project, we build a small, in-memory index containing only:</a:t>
            </a:r>
          </a:p>
          <a:p>
            <a:pPr lvl="2"/>
            <a:r>
              <a:rPr lang="en-US" dirty="0"/>
              <a:t>Symbols defined in the </a:t>
            </a:r>
            <a:r>
              <a:rPr lang="en-US" b="1" dirty="0"/>
              <a:t>added/modified</a:t>
            </a:r>
            <a:r>
              <a:rPr lang="en-US" dirty="0"/>
              <a:t> files.</a:t>
            </a:r>
          </a:p>
          <a:p>
            <a:pPr lvl="2"/>
            <a:r>
              <a:rPr lang="en-US" dirty="0"/>
              <a:t>The 1-hop neighbors (callers and callees) of those symbols.</a:t>
            </a:r>
          </a:p>
          <a:p>
            <a:pPr lvl="0"/>
            <a:r>
              <a:rPr lang="en-US" b="1" dirty="0"/>
              <a:t>Phase 4: Re-run Ingestion Pipeline</a:t>
            </a:r>
            <a:endParaRPr lang="en-US" dirty="0"/>
          </a:p>
          <a:p>
            <a:pPr lvl="1"/>
            <a:r>
              <a:rPr lang="en-US" dirty="0"/>
              <a:t>The standard ingestion passes (1, 2, and 3) are re-run, but only on the tiny "mini-index". This patches the holes in the graph with the new data.</a:t>
            </a:r>
          </a:p>
          <a:p>
            <a:pPr lvl="0"/>
            <a:r>
              <a:rPr lang="en-US" b="1" dirty="0"/>
              <a:t>Phase 5: Targeted RAG Update</a:t>
            </a:r>
            <a:endParaRPr lang="en-US" dirty="0"/>
          </a:p>
          <a:p>
            <a:pPr lvl="1"/>
            <a:r>
              <a:rPr lang="en-US" dirty="0"/>
              <a:t>The RAG generation process is initiated, starting </a:t>
            </a:r>
            <a:r>
              <a:rPr lang="en-US" i="1" dirty="0"/>
              <a:t>only</a:t>
            </a:r>
            <a:r>
              <a:rPr lang="en-US" dirty="0"/>
              <a:t> with the functions that were directly changed. The process then intelligently expands to update contextual summaries of neighbors and roll up changes to parent files and folders.</a:t>
            </a:r>
          </a:p>
          <a:p>
            <a:pPr marL="0" indent="0">
              <a:buNone/>
            </a:pPr>
            <a:endParaRPr lang="en-US" dirty="0"/>
          </a:p>
        </p:txBody>
      </p:sp>
      <p:sp>
        <p:nvSpPr>
          <p:cNvPr id="4" name="Date Placeholder 3">
            <a:extLst>
              <a:ext uri="{FF2B5EF4-FFF2-40B4-BE49-F238E27FC236}">
                <a16:creationId xmlns:a16="http://schemas.microsoft.com/office/drawing/2014/main" id="{76212B66-52A9-4BB3-FA19-3B7A4B04D9B0}"/>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D21D386C-31D3-7F98-3640-D256CC82B399}"/>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671EFD3B-6363-6E84-710A-EAB26600AA18}"/>
              </a:ext>
            </a:extLst>
          </p:cNvPr>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4124951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3DE001-2941-BC87-2E11-78AE1AE40588}"/>
              </a:ext>
            </a:extLst>
          </p:cNvPr>
          <p:cNvSpPr>
            <a:spLocks noGrp="1"/>
          </p:cNvSpPr>
          <p:nvPr>
            <p:ph type="title"/>
          </p:nvPr>
        </p:nvSpPr>
        <p:spPr/>
        <p:txBody>
          <a:bodyPr/>
          <a:lstStyle/>
          <a:p>
            <a:r>
              <a:rPr lang="en-US" b="1" dirty="0"/>
              <a:t>Part 3: Source Code Architecture</a:t>
            </a:r>
            <a:endParaRPr lang="en-US" dirty="0"/>
          </a:p>
        </p:txBody>
      </p:sp>
      <p:sp>
        <p:nvSpPr>
          <p:cNvPr id="8" name="Text Placeholder 7">
            <a:extLst>
              <a:ext uri="{FF2B5EF4-FFF2-40B4-BE49-F238E27FC236}">
                <a16:creationId xmlns:a16="http://schemas.microsoft.com/office/drawing/2014/main" id="{CC8A54CC-5401-AC04-B6E4-32A301303C5D}"/>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A38F17C9-4C4B-E504-CA11-8F0161B69751}"/>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DE50E330-41B5-A212-F1CB-FD90A70DB681}"/>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058472D4-AD51-FB4D-AA09-AAD696A15E63}"/>
              </a:ext>
            </a:extLst>
          </p:cNvPr>
          <p:cNvSpPr>
            <a:spLocks noGrp="1"/>
          </p:cNvSpPr>
          <p:nvPr>
            <p:ph type="sldNum" sz="quarter" idx="12"/>
          </p:nvPr>
        </p:nvSpPr>
        <p:spPr/>
        <p:txBody>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351264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5140E-E3CC-ADAF-C196-EFB163DFC020}"/>
              </a:ext>
            </a:extLst>
          </p:cNvPr>
          <p:cNvSpPr>
            <a:spLocks noGrp="1"/>
          </p:cNvSpPr>
          <p:nvPr>
            <p:ph type="title"/>
          </p:nvPr>
        </p:nvSpPr>
        <p:spPr/>
        <p:txBody>
          <a:bodyPr/>
          <a:lstStyle/>
          <a:p>
            <a:r>
              <a:rPr lang="en-US" b="1" dirty="0"/>
              <a:t>Major Components &amp; Responsibilities</a:t>
            </a:r>
            <a:endParaRPr lang="en-US" dirty="0"/>
          </a:p>
        </p:txBody>
      </p:sp>
      <p:sp>
        <p:nvSpPr>
          <p:cNvPr id="3" name="Content Placeholder 2">
            <a:extLst>
              <a:ext uri="{FF2B5EF4-FFF2-40B4-BE49-F238E27FC236}">
                <a16:creationId xmlns:a16="http://schemas.microsoft.com/office/drawing/2014/main" id="{77AA78FA-D112-C63A-A07F-6505E1779341}"/>
              </a:ext>
            </a:extLst>
          </p:cNvPr>
          <p:cNvSpPr>
            <a:spLocks noGrp="1"/>
          </p:cNvSpPr>
          <p:nvPr>
            <p:ph idx="1"/>
          </p:nvPr>
        </p:nvSpPr>
        <p:spPr/>
        <p:txBody>
          <a:bodyPr>
            <a:normAutofit fontScale="77500" lnSpcReduction="20000"/>
          </a:bodyPr>
          <a:lstStyle/>
          <a:p>
            <a:pPr lvl="0"/>
            <a:r>
              <a:rPr lang="en-US" b="1" dirty="0"/>
              <a:t>clangd_index_yaml_parser.py</a:t>
            </a:r>
            <a:r>
              <a:rPr lang="en-US" dirty="0"/>
              <a:t> (</a:t>
            </a:r>
            <a:r>
              <a:rPr lang="en-US" dirty="0" err="1"/>
              <a:t>SymbolParser</a:t>
            </a:r>
            <a:r>
              <a:rPr lang="en-US" dirty="0"/>
              <a:t>)</a:t>
            </a:r>
          </a:p>
          <a:p>
            <a:pPr lvl="1"/>
            <a:r>
              <a:rPr lang="en-US" b="1" dirty="0"/>
              <a:t>Role</a:t>
            </a:r>
            <a:r>
              <a:rPr lang="en-US" dirty="0"/>
              <a:t>: The entry point for data.</a:t>
            </a:r>
          </a:p>
          <a:p>
            <a:pPr lvl="1"/>
            <a:r>
              <a:rPr lang="en-US" b="1" dirty="0"/>
              <a:t>Functionality</a:t>
            </a:r>
            <a:r>
              <a:rPr lang="en-US" dirty="0"/>
              <a:t>: High-speed, parallel YAML parsing. Caches results. Creates the in-memory Symbol object model.</a:t>
            </a:r>
          </a:p>
          <a:p>
            <a:pPr lvl="0"/>
            <a:r>
              <a:rPr lang="en-US" b="1" dirty="0"/>
              <a:t>clangd_symbol_nodes_builder.py</a:t>
            </a:r>
            <a:r>
              <a:rPr lang="en-US" dirty="0"/>
              <a:t> (</a:t>
            </a:r>
            <a:r>
              <a:rPr lang="en-US" dirty="0" err="1"/>
              <a:t>PathProcessor</a:t>
            </a:r>
            <a:r>
              <a:rPr lang="en-US" dirty="0"/>
              <a:t>, </a:t>
            </a:r>
            <a:r>
              <a:rPr lang="en-US" dirty="0" err="1"/>
              <a:t>SymbolProcessor</a:t>
            </a:r>
            <a:r>
              <a:rPr lang="en-US" dirty="0"/>
              <a:t>)</a:t>
            </a:r>
          </a:p>
          <a:p>
            <a:pPr lvl="1"/>
            <a:r>
              <a:rPr lang="en-US" b="1" dirty="0"/>
              <a:t>Role</a:t>
            </a:r>
            <a:r>
              <a:rPr lang="en-US" dirty="0"/>
              <a:t>: Builds the graph's structural backbone.</a:t>
            </a:r>
          </a:p>
          <a:p>
            <a:pPr lvl="1"/>
            <a:r>
              <a:rPr lang="en-US" b="1" dirty="0"/>
              <a:t>Functionality</a:t>
            </a:r>
            <a:r>
              <a:rPr lang="en-US" dirty="0"/>
              <a:t>: Creates :FILE, :FOLDER, :FUNCTION, and :DATA_STRUCTURE nodes. Manages the different strategies for creating :DEFINES relationships.</a:t>
            </a:r>
          </a:p>
          <a:p>
            <a:pPr lvl="0"/>
            <a:r>
              <a:rPr lang="en-US" b="1" dirty="0"/>
              <a:t>clangd_call_graph_builder.py</a:t>
            </a:r>
            <a:r>
              <a:rPr lang="en-US" dirty="0"/>
              <a:t> (</a:t>
            </a:r>
            <a:r>
              <a:rPr lang="en-US" dirty="0" err="1"/>
              <a:t>ClangdCallGraphExtractor</a:t>
            </a:r>
            <a:r>
              <a:rPr lang="en-US" dirty="0"/>
              <a:t>...)</a:t>
            </a:r>
          </a:p>
          <a:p>
            <a:pPr lvl="1"/>
            <a:r>
              <a:rPr lang="en-US" b="1" dirty="0"/>
              <a:t>Role</a:t>
            </a:r>
            <a:r>
              <a:rPr lang="en-US" dirty="0"/>
              <a:t>: Builds the behavioral part of the graph.</a:t>
            </a:r>
          </a:p>
          <a:p>
            <a:pPr lvl="1"/>
            <a:r>
              <a:rPr lang="en-US" b="1" dirty="0"/>
              <a:t>Functionality</a:t>
            </a:r>
            <a:r>
              <a:rPr lang="en-US" dirty="0"/>
              <a:t>: Creates the :CALLS relationships. Contains the logic to adapt between modern and legacy </a:t>
            </a:r>
            <a:r>
              <a:rPr lang="en-US" dirty="0" err="1"/>
              <a:t>Clangd</a:t>
            </a:r>
            <a:r>
              <a:rPr lang="en-US" dirty="0"/>
              <a:t> index formats.</a:t>
            </a:r>
          </a:p>
          <a:p>
            <a:pPr lvl="0"/>
            <a:r>
              <a:rPr lang="en-US" b="1" dirty="0"/>
              <a:t>function_span_provider.py</a:t>
            </a:r>
            <a:r>
              <a:rPr lang="en-US" dirty="0"/>
              <a:t> (</a:t>
            </a:r>
            <a:r>
              <a:rPr lang="en-US" dirty="0" err="1"/>
              <a:t>FunctionSpanProvider</a:t>
            </a:r>
            <a:r>
              <a:rPr lang="en-US" dirty="0"/>
              <a:t>)</a:t>
            </a:r>
          </a:p>
          <a:p>
            <a:pPr lvl="1"/>
            <a:r>
              <a:rPr lang="en-US" b="1" dirty="0"/>
              <a:t>Role</a:t>
            </a:r>
            <a:r>
              <a:rPr lang="en-US" dirty="0"/>
              <a:t>: The interface to the source code's physical layout.</a:t>
            </a:r>
          </a:p>
          <a:p>
            <a:pPr lvl="1"/>
            <a:r>
              <a:rPr lang="en-US" b="1" dirty="0"/>
              <a:t>Functionality</a:t>
            </a:r>
            <a:r>
              <a:rPr lang="en-US" dirty="0"/>
              <a:t>: Uses tree-sitter to get function body coordinates. Decouples the rest of the system from tree-sitter and provides data for both call graph construction and RAG.</a:t>
            </a:r>
          </a:p>
          <a:p>
            <a:pPr lvl="0"/>
            <a:r>
              <a:rPr lang="en-US" b="1" dirty="0"/>
              <a:t>code_graph_rag_generator.py</a:t>
            </a:r>
            <a:r>
              <a:rPr lang="en-US" dirty="0"/>
              <a:t> (</a:t>
            </a:r>
            <a:r>
              <a:rPr lang="en-US" dirty="0" err="1"/>
              <a:t>RagGenerator</a:t>
            </a:r>
            <a:r>
              <a:rPr lang="en-US" dirty="0"/>
              <a:t>)</a:t>
            </a:r>
          </a:p>
          <a:p>
            <a:pPr lvl="1"/>
            <a:r>
              <a:rPr lang="en-US" b="1" dirty="0"/>
              <a:t>Role</a:t>
            </a:r>
            <a:r>
              <a:rPr lang="en-US" dirty="0"/>
              <a:t>: The AI enrichment engine.</a:t>
            </a:r>
          </a:p>
          <a:p>
            <a:pPr lvl="1"/>
            <a:r>
              <a:rPr lang="en-US" b="1" dirty="0"/>
              <a:t>Functionality</a:t>
            </a:r>
            <a:r>
              <a:rPr lang="en-US" dirty="0"/>
              <a:t>: Orchestrates the multi-pass summarization and embedding generation.</a:t>
            </a:r>
          </a:p>
        </p:txBody>
      </p:sp>
      <p:sp>
        <p:nvSpPr>
          <p:cNvPr id="4" name="Date Placeholder 3">
            <a:extLst>
              <a:ext uri="{FF2B5EF4-FFF2-40B4-BE49-F238E27FC236}">
                <a16:creationId xmlns:a16="http://schemas.microsoft.com/office/drawing/2014/main" id="{77896372-B6FF-B471-078C-8674583CC17B}"/>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CB88FD27-DDB1-74C3-495A-C07892E62104}"/>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2306295C-D685-0984-CE6C-6E45BF925599}"/>
              </a:ext>
            </a:extLst>
          </p:cNvPr>
          <p:cNvSpPr>
            <a:spLocks noGrp="1"/>
          </p:cNvSpPr>
          <p:nvPr>
            <p:ph type="sldNum" sz="quarter" idx="12"/>
          </p:nvPr>
        </p:nvSpPr>
        <p:spPr/>
        <p:txBody>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1823016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E15FC-7CEC-0727-32BA-6F7A28D5AD99}"/>
              </a:ext>
            </a:extLst>
          </p:cNvPr>
          <p:cNvSpPr>
            <a:spLocks noGrp="1"/>
          </p:cNvSpPr>
          <p:nvPr>
            <p:ph type="title"/>
          </p:nvPr>
        </p:nvSpPr>
        <p:spPr/>
        <p:txBody>
          <a:bodyPr/>
          <a:lstStyle/>
          <a:p>
            <a:r>
              <a:rPr lang="en-US" b="1" dirty="0"/>
              <a:t>Orchestrator Deep Dive</a:t>
            </a:r>
            <a:endParaRPr lang="en-US" dirty="0"/>
          </a:p>
        </p:txBody>
      </p:sp>
      <p:sp>
        <p:nvSpPr>
          <p:cNvPr id="3" name="Content Placeholder 2">
            <a:extLst>
              <a:ext uri="{FF2B5EF4-FFF2-40B4-BE49-F238E27FC236}">
                <a16:creationId xmlns:a16="http://schemas.microsoft.com/office/drawing/2014/main" id="{CA29C1DA-B34B-429D-49C1-5CC4A91E0562}"/>
              </a:ext>
            </a:extLst>
          </p:cNvPr>
          <p:cNvSpPr>
            <a:spLocks noGrp="1"/>
          </p:cNvSpPr>
          <p:nvPr>
            <p:ph idx="1"/>
          </p:nvPr>
        </p:nvSpPr>
        <p:spPr/>
        <p:txBody>
          <a:bodyPr/>
          <a:lstStyle/>
          <a:p>
            <a:pPr lvl="0"/>
            <a:r>
              <a:rPr lang="en-US" b="1" dirty="0"/>
              <a:t>clangd_graph_rag_builder.py (</a:t>
            </a:r>
            <a:r>
              <a:rPr lang="en-US" b="1" dirty="0" err="1"/>
              <a:t>GraphBuilder</a:t>
            </a:r>
            <a:r>
              <a:rPr lang="en-US" b="1" dirty="0"/>
              <a:t>)</a:t>
            </a:r>
            <a:endParaRPr lang="en-US" dirty="0"/>
          </a:p>
          <a:p>
            <a:pPr lvl="1"/>
            <a:r>
              <a:rPr lang="en-US" dirty="0"/>
              <a:t>This class orchestrates the full, top-to-bottom build process.</a:t>
            </a:r>
          </a:p>
          <a:p>
            <a:pPr lvl="1"/>
            <a:r>
              <a:rPr lang="en-US" dirty="0"/>
              <a:t>Its build() method is a sequence of calls to private methods, each corresponding to a pass in the pipeline (e.g., _pass_0_parse_symbols, _pass_1_ingest_paths).</a:t>
            </a:r>
          </a:p>
          <a:p>
            <a:pPr lvl="1"/>
            <a:r>
              <a:rPr lang="en-US" dirty="0"/>
              <a:t>It manages the lifecycle of the core data objects, like the </a:t>
            </a:r>
            <a:r>
              <a:rPr lang="en-US" dirty="0" err="1"/>
              <a:t>SymbolParser</a:t>
            </a:r>
            <a:r>
              <a:rPr lang="en-US" dirty="0"/>
              <a:t> and Neo4jManager.</a:t>
            </a:r>
          </a:p>
          <a:p>
            <a:pPr lvl="0"/>
            <a:r>
              <a:rPr lang="en-US" b="1" dirty="0"/>
              <a:t>clangd_graph_rag_updater.py (</a:t>
            </a:r>
            <a:r>
              <a:rPr lang="en-US" b="1" dirty="0" err="1"/>
              <a:t>GraphUpdater</a:t>
            </a:r>
            <a:r>
              <a:rPr lang="en-US" b="1" dirty="0"/>
              <a:t>)</a:t>
            </a:r>
            <a:endParaRPr lang="en-US" dirty="0"/>
          </a:p>
          <a:p>
            <a:pPr lvl="1"/>
            <a:r>
              <a:rPr lang="en-US" dirty="0"/>
              <a:t>This class orchestrates the more complex incremental update.</a:t>
            </a:r>
          </a:p>
          <a:p>
            <a:pPr lvl="1"/>
            <a:r>
              <a:rPr lang="en-US" dirty="0"/>
              <a:t>Its update() method coordinates the multi-phase process: identifying changes, purging the graph, building the "mini-index", re-running a targeted ingestion, and triggering a targeted RAG update.</a:t>
            </a:r>
          </a:p>
          <a:p>
            <a:pPr lvl="1"/>
            <a:r>
              <a:rPr lang="en-US" dirty="0"/>
              <a:t>It relies on the same core components as the builder, but uses them in a more surgical way.</a:t>
            </a:r>
          </a:p>
        </p:txBody>
      </p:sp>
      <p:sp>
        <p:nvSpPr>
          <p:cNvPr id="4" name="Date Placeholder 3">
            <a:extLst>
              <a:ext uri="{FF2B5EF4-FFF2-40B4-BE49-F238E27FC236}">
                <a16:creationId xmlns:a16="http://schemas.microsoft.com/office/drawing/2014/main" id="{46DB00B2-C4F9-4E8B-88EE-B2E20B0DD48A}"/>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4594F16E-77D0-A40B-F528-547DB2CF707B}"/>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A9BEE11F-A212-97AB-1501-012858E214A6}"/>
              </a:ext>
            </a:extLst>
          </p:cNvPr>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1460389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11780-56C3-D324-99A0-EC8554A3C0D7}"/>
              </a:ext>
            </a:extLst>
          </p:cNvPr>
          <p:cNvSpPr>
            <a:spLocks noGrp="1"/>
          </p:cNvSpPr>
          <p:nvPr>
            <p:ph type="title"/>
          </p:nvPr>
        </p:nvSpPr>
        <p:spPr/>
        <p:txBody>
          <a:bodyPr/>
          <a:lstStyle/>
          <a:p>
            <a:r>
              <a:rPr lang="en-US" b="1" dirty="0"/>
              <a:t>Part 4: Supporting Modules &amp; Developer Tools</a:t>
            </a:r>
            <a:endParaRPr lang="en-US" dirty="0"/>
          </a:p>
        </p:txBody>
      </p:sp>
      <p:sp>
        <p:nvSpPr>
          <p:cNvPr id="3" name="Text Placeholder 2">
            <a:extLst>
              <a:ext uri="{FF2B5EF4-FFF2-40B4-BE49-F238E27FC236}">
                <a16:creationId xmlns:a16="http://schemas.microsoft.com/office/drawing/2014/main" id="{63C56E0D-C677-E09F-CC12-69EF0FC0E121}"/>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FE7FAFCA-B4E3-E96C-8898-E880104223F3}"/>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3ABEB46B-DFFC-D7EC-BA9D-6024E5DD8614}"/>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650642CB-8AEF-2E65-4F9B-0A5498035082}"/>
              </a:ext>
            </a:extLst>
          </p:cNvPr>
          <p:cNvSpPr>
            <a:spLocks noGrp="1"/>
          </p:cNvSpPr>
          <p:nvPr>
            <p:ph type="sldNum" sz="quarter" idx="12"/>
          </p:nvPr>
        </p:nvSpPr>
        <p:spPr/>
        <p:txBody>
          <a:bodyPr/>
          <a:lstStyle/>
          <a:p>
            <a:fld id="{4FAB73BC-B049-4115-A692-8D63A059BFB8}" type="slidenum">
              <a:rPr lang="en-US" smtClean="0"/>
              <a:pPr/>
              <a:t>18</a:t>
            </a:fld>
            <a:endParaRPr lang="en-US" dirty="0"/>
          </a:p>
        </p:txBody>
      </p:sp>
    </p:spTree>
    <p:extLst>
      <p:ext uri="{BB962C8B-B14F-4D97-AF65-F5344CB8AC3E}">
        <p14:creationId xmlns:p14="http://schemas.microsoft.com/office/powerpoint/2010/main" val="3262699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67687-ED33-14A5-2A72-59962C42B759}"/>
              </a:ext>
            </a:extLst>
          </p:cNvPr>
          <p:cNvSpPr>
            <a:spLocks noGrp="1"/>
          </p:cNvSpPr>
          <p:nvPr>
            <p:ph type="title"/>
          </p:nvPr>
        </p:nvSpPr>
        <p:spPr/>
        <p:txBody>
          <a:bodyPr>
            <a:normAutofit/>
          </a:bodyPr>
          <a:lstStyle/>
          <a:p>
            <a:r>
              <a:rPr lang="en-US" b="1" dirty="0"/>
              <a:t>Supporting Modules</a:t>
            </a:r>
            <a:endParaRPr lang="en-US" dirty="0"/>
          </a:p>
        </p:txBody>
      </p:sp>
      <p:sp>
        <p:nvSpPr>
          <p:cNvPr id="3" name="Content Placeholder 2">
            <a:extLst>
              <a:ext uri="{FF2B5EF4-FFF2-40B4-BE49-F238E27FC236}">
                <a16:creationId xmlns:a16="http://schemas.microsoft.com/office/drawing/2014/main" id="{219772C8-75D1-E079-6980-23A21D1FC010}"/>
              </a:ext>
            </a:extLst>
          </p:cNvPr>
          <p:cNvSpPr>
            <a:spLocks noGrp="1"/>
          </p:cNvSpPr>
          <p:nvPr>
            <p:ph idx="1"/>
          </p:nvPr>
        </p:nvSpPr>
        <p:spPr/>
        <p:txBody>
          <a:bodyPr>
            <a:normAutofit fontScale="92500" lnSpcReduction="20000"/>
          </a:bodyPr>
          <a:lstStyle/>
          <a:p>
            <a:pPr lvl="0"/>
            <a:r>
              <a:rPr lang="en-US" b="1" dirty="0"/>
              <a:t>neo4j_manager.py</a:t>
            </a:r>
            <a:endParaRPr lang="en-US" dirty="0"/>
          </a:p>
          <a:p>
            <a:pPr lvl="1"/>
            <a:r>
              <a:rPr lang="en-US" b="1" dirty="0"/>
              <a:t>Purpose</a:t>
            </a:r>
            <a:r>
              <a:rPr lang="en-US" dirty="0"/>
              <a:t>: A Data Access Layer (DAL) for the Neo4j database.</a:t>
            </a:r>
          </a:p>
          <a:p>
            <a:pPr lvl="1"/>
            <a:r>
              <a:rPr lang="en-US" b="1" dirty="0"/>
              <a:t>Functionality</a:t>
            </a:r>
            <a:r>
              <a:rPr lang="en-US" dirty="0"/>
              <a:t>: Encapsulates all Cypher queries, manages the database connection, and provides methods for schema creation, data purging, and batch transaction execution.</a:t>
            </a:r>
          </a:p>
          <a:p>
            <a:pPr lvl="0"/>
            <a:r>
              <a:rPr lang="en-US" b="1" dirty="0"/>
              <a:t>git_manager.py</a:t>
            </a:r>
            <a:endParaRPr lang="en-US" dirty="0"/>
          </a:p>
          <a:p>
            <a:pPr lvl="1"/>
            <a:r>
              <a:rPr lang="en-US" b="1" dirty="0"/>
              <a:t>Purpose</a:t>
            </a:r>
            <a:r>
              <a:rPr lang="en-US" dirty="0"/>
              <a:t>: An abstraction layer over the </a:t>
            </a:r>
            <a:r>
              <a:rPr lang="en-US" dirty="0" err="1"/>
              <a:t>GitPython</a:t>
            </a:r>
            <a:r>
              <a:rPr lang="en-US" dirty="0"/>
              <a:t> library.</a:t>
            </a:r>
          </a:p>
          <a:p>
            <a:pPr lvl="1"/>
            <a:r>
              <a:rPr lang="en-US" b="1" dirty="0"/>
              <a:t>Functionality</a:t>
            </a:r>
            <a:r>
              <a:rPr lang="en-US" dirty="0"/>
              <a:t>: Provides a clean method (</a:t>
            </a:r>
            <a:r>
              <a:rPr lang="en-US" dirty="0" err="1"/>
              <a:t>get_categorized_changed_files</a:t>
            </a:r>
            <a:r>
              <a:rPr lang="en-US" dirty="0"/>
              <a:t>) to identify added, modified, and deleted files between two commits, which is the foundation of the incremental update process.</a:t>
            </a:r>
          </a:p>
          <a:p>
            <a:pPr lvl="0"/>
            <a:r>
              <a:rPr lang="en-US" b="1" dirty="0"/>
              <a:t>llm_client.py</a:t>
            </a:r>
            <a:endParaRPr lang="en-US" dirty="0"/>
          </a:p>
          <a:p>
            <a:pPr lvl="1"/>
            <a:r>
              <a:rPr lang="en-US" b="1" dirty="0"/>
              <a:t>Purpose</a:t>
            </a:r>
            <a:r>
              <a:rPr lang="en-US" dirty="0"/>
              <a:t>: A factory for creating clients for various Language Model APIs.</a:t>
            </a:r>
          </a:p>
          <a:p>
            <a:pPr lvl="1"/>
            <a:r>
              <a:rPr lang="en-US" b="1" dirty="0"/>
              <a:t>Functionality</a:t>
            </a:r>
            <a:r>
              <a:rPr lang="en-US" dirty="0"/>
              <a:t>: Provides a consistent </a:t>
            </a:r>
            <a:r>
              <a:rPr lang="en-US" dirty="0" err="1"/>
              <a:t>LlmClient</a:t>
            </a:r>
            <a:r>
              <a:rPr lang="en-US" dirty="0"/>
              <a:t> interface. Concrete implementations (</a:t>
            </a:r>
            <a:r>
              <a:rPr lang="en-US" dirty="0" err="1"/>
              <a:t>OpenAiClient</a:t>
            </a:r>
            <a:r>
              <a:rPr lang="en-US" dirty="0"/>
              <a:t>, </a:t>
            </a:r>
            <a:r>
              <a:rPr lang="en-US" dirty="0" err="1"/>
              <a:t>OllamaClient</a:t>
            </a:r>
            <a:r>
              <a:rPr lang="en-US" dirty="0"/>
              <a:t>, </a:t>
            </a:r>
            <a:r>
              <a:rPr lang="en-US" dirty="0" err="1"/>
              <a:t>FakeLlmClient</a:t>
            </a:r>
            <a:r>
              <a:rPr lang="en-US" dirty="0"/>
              <a:t>) handle the specifics of each API. This makes the core logic model-agnostic.</a:t>
            </a:r>
          </a:p>
          <a:p>
            <a:pPr lvl="0"/>
            <a:r>
              <a:rPr lang="en-US" b="1" dirty="0"/>
              <a:t>input_params.py</a:t>
            </a:r>
            <a:endParaRPr lang="en-US" dirty="0"/>
          </a:p>
          <a:p>
            <a:pPr lvl="1"/>
            <a:r>
              <a:rPr lang="en-US" b="1" dirty="0"/>
              <a:t>Purpose</a:t>
            </a:r>
            <a:r>
              <a:rPr lang="en-US" dirty="0"/>
              <a:t>: Centralizes command-line argument definitions.</a:t>
            </a:r>
          </a:p>
          <a:p>
            <a:pPr lvl="1"/>
            <a:r>
              <a:rPr lang="en-US" b="1" dirty="0"/>
              <a:t>Functionality</a:t>
            </a:r>
            <a:r>
              <a:rPr lang="en-US" dirty="0"/>
              <a:t>: Provides functions that add logical groups of arguments to a parser, ensuring consistency and eliminating duplicate definitions across the multiple executable scripts.</a:t>
            </a:r>
          </a:p>
        </p:txBody>
      </p:sp>
      <p:sp>
        <p:nvSpPr>
          <p:cNvPr id="4" name="Date Placeholder 3">
            <a:extLst>
              <a:ext uri="{FF2B5EF4-FFF2-40B4-BE49-F238E27FC236}">
                <a16:creationId xmlns:a16="http://schemas.microsoft.com/office/drawing/2014/main" id="{C2036C8F-4940-6DB3-FFE1-9381B22C8CE0}"/>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F9407B8D-6F27-D0FA-0D74-C02816F62F5B}"/>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87A9F122-AC68-2E9F-D962-BCA3DFAA1E6C}"/>
              </a:ext>
            </a:extLst>
          </p:cNvPr>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3471829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6BE94-7921-B8A1-4174-75A3F7C73C58}"/>
              </a:ext>
            </a:extLst>
          </p:cNvPr>
          <p:cNvSpPr>
            <a:spLocks noGrp="1"/>
          </p:cNvSpPr>
          <p:nvPr>
            <p:ph type="title"/>
          </p:nvPr>
        </p:nvSpPr>
        <p:spPr/>
        <p:txBody>
          <a:bodyPr>
            <a:normAutofit/>
          </a:bodyPr>
          <a:lstStyle/>
          <a:p>
            <a:r>
              <a:rPr lang="en-US" b="1" dirty="0"/>
              <a:t>What does </a:t>
            </a:r>
            <a:r>
              <a:rPr lang="en-US" b="1" dirty="0" err="1"/>
              <a:t>clangd</a:t>
            </a:r>
            <a:r>
              <a:rPr lang="en-US" b="1" dirty="0"/>
              <a:t>-graph-rag project do?</a:t>
            </a:r>
            <a:endParaRPr lang="en-US" dirty="0"/>
          </a:p>
        </p:txBody>
      </p:sp>
      <p:sp>
        <p:nvSpPr>
          <p:cNvPr id="3" name="Content Placeholder 2">
            <a:extLst>
              <a:ext uri="{FF2B5EF4-FFF2-40B4-BE49-F238E27FC236}">
                <a16:creationId xmlns:a16="http://schemas.microsoft.com/office/drawing/2014/main" id="{928DFCC8-A5A0-0E1D-1AFE-7C8F81F8DFCD}"/>
              </a:ext>
            </a:extLst>
          </p:cNvPr>
          <p:cNvSpPr>
            <a:spLocks noGrp="1"/>
          </p:cNvSpPr>
          <p:nvPr>
            <p:ph idx="1"/>
          </p:nvPr>
        </p:nvSpPr>
        <p:spPr/>
        <p:txBody>
          <a:bodyPr/>
          <a:lstStyle/>
          <a:p>
            <a:pPr lvl="0"/>
            <a:r>
              <a:rPr lang="en-US" b="1" dirty="0"/>
              <a:t>What</a:t>
            </a:r>
            <a:r>
              <a:rPr lang="en-US" dirty="0"/>
              <a:t>: The project ingests </a:t>
            </a:r>
            <a:r>
              <a:rPr lang="en-US" dirty="0" err="1"/>
              <a:t>clangd</a:t>
            </a:r>
            <a:r>
              <a:rPr lang="en-US" dirty="0"/>
              <a:t> index files into a Neo4j graph database.</a:t>
            </a:r>
          </a:p>
          <a:p>
            <a:pPr lvl="0"/>
            <a:r>
              <a:rPr lang="en-US" b="1" dirty="0"/>
              <a:t>Code Graph</a:t>
            </a:r>
            <a:r>
              <a:rPr lang="en-US" dirty="0"/>
              <a:t>: It builds a code graph with file/folder structure, symbol definitions, and call graph.</a:t>
            </a:r>
          </a:p>
          <a:p>
            <a:pPr lvl="0"/>
            <a:r>
              <a:rPr lang="en-US" b="1" dirty="0"/>
              <a:t>Vector index</a:t>
            </a:r>
            <a:r>
              <a:rPr lang="en-US" dirty="0"/>
              <a:t>: Has a RAG generation pass enriches the graph with AI-generated summaries and embeddings.</a:t>
            </a:r>
          </a:p>
          <a:p>
            <a:pPr lvl="0"/>
            <a:r>
              <a:rPr lang="en-US" b="1" dirty="0"/>
              <a:t>Performance</a:t>
            </a:r>
            <a:r>
              <a:rPr lang="en-US" dirty="0"/>
              <a:t>: The pipeline is designed for performance, with parallel data processing and optimized database interactions.</a:t>
            </a:r>
          </a:p>
          <a:p>
            <a:pPr lvl="0"/>
            <a:r>
              <a:rPr lang="en-US" b="1" dirty="0"/>
              <a:t>Modular</a:t>
            </a:r>
            <a:r>
              <a:rPr lang="en-US" dirty="0"/>
              <a:t>: The system is modular, with different Python scripts responsible for specific passes of the ingestion process.</a:t>
            </a:r>
          </a:p>
          <a:p>
            <a:pPr lvl="0"/>
            <a:r>
              <a:rPr lang="en-US" b="1" dirty="0"/>
              <a:t>Compatibility</a:t>
            </a:r>
            <a:r>
              <a:rPr lang="en-US" dirty="0"/>
              <a:t>: It can adapt to different </a:t>
            </a:r>
            <a:r>
              <a:rPr lang="en-US" dirty="0" err="1"/>
              <a:t>clangd</a:t>
            </a:r>
            <a:r>
              <a:rPr lang="en-US" dirty="0"/>
              <a:t> indexer versions.</a:t>
            </a:r>
          </a:p>
          <a:p>
            <a:r>
              <a:rPr lang="en-US" dirty="0"/>
              <a:t>In this document, we give a deep dive into the design and architecture of the </a:t>
            </a:r>
            <a:r>
              <a:rPr lang="en-US" dirty="0" err="1"/>
              <a:t>clangd</a:t>
            </a:r>
            <a:r>
              <a:rPr lang="en-US" dirty="0"/>
              <a:t>-graph-rag project.</a:t>
            </a:r>
          </a:p>
        </p:txBody>
      </p:sp>
      <p:sp>
        <p:nvSpPr>
          <p:cNvPr id="4" name="Date Placeholder 3">
            <a:extLst>
              <a:ext uri="{FF2B5EF4-FFF2-40B4-BE49-F238E27FC236}">
                <a16:creationId xmlns:a16="http://schemas.microsoft.com/office/drawing/2014/main" id="{383FDA29-0104-7E91-BBC9-380463D05827}"/>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DC91C8DE-C5E3-927E-B8D4-467577192B68}"/>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990C9FB3-0C50-4C2B-3066-65687BD7CC8C}"/>
              </a:ext>
            </a:extLst>
          </p:cNvPr>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2674611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82D74-1E4C-E70F-BDAC-E4E7BCEA389B}"/>
              </a:ext>
            </a:extLst>
          </p:cNvPr>
          <p:cNvSpPr>
            <a:spLocks noGrp="1"/>
          </p:cNvSpPr>
          <p:nvPr>
            <p:ph type="title"/>
          </p:nvPr>
        </p:nvSpPr>
        <p:spPr/>
        <p:txBody>
          <a:bodyPr>
            <a:normAutofit/>
          </a:bodyPr>
          <a:lstStyle/>
          <a:p>
            <a:r>
              <a:rPr lang="en-US" b="1" dirty="0"/>
              <a:t>Developer Tools (tools/)</a:t>
            </a:r>
            <a:endParaRPr lang="en-US" dirty="0"/>
          </a:p>
        </p:txBody>
      </p:sp>
      <p:sp>
        <p:nvSpPr>
          <p:cNvPr id="3" name="Content Placeholder 2">
            <a:extLst>
              <a:ext uri="{FF2B5EF4-FFF2-40B4-BE49-F238E27FC236}">
                <a16:creationId xmlns:a16="http://schemas.microsoft.com/office/drawing/2014/main" id="{B8862165-5C87-D579-99BC-23CDA1A21DCD}"/>
              </a:ext>
            </a:extLst>
          </p:cNvPr>
          <p:cNvSpPr>
            <a:spLocks noGrp="1"/>
          </p:cNvSpPr>
          <p:nvPr>
            <p:ph idx="1"/>
          </p:nvPr>
        </p:nvSpPr>
        <p:spPr/>
        <p:txBody>
          <a:bodyPr>
            <a:normAutofit lnSpcReduction="10000"/>
          </a:bodyPr>
          <a:lstStyle/>
          <a:p>
            <a:r>
              <a:rPr lang="en-US" dirty="0"/>
              <a:t>These are simple, standalone scripts created to assist with development, debugging, and direct interaction with the project's dependencies.</a:t>
            </a:r>
          </a:p>
          <a:p>
            <a:pPr lvl="0"/>
            <a:r>
              <a:rPr lang="en-US" b="1" dirty="0"/>
              <a:t>get_git_changed_files.py</a:t>
            </a:r>
            <a:r>
              <a:rPr lang="en-US" dirty="0"/>
              <a:t>: A CLI wrapper for </a:t>
            </a:r>
            <a:r>
              <a:rPr lang="en-US" dirty="0" err="1"/>
              <a:t>git_manager</a:t>
            </a:r>
            <a:r>
              <a:rPr lang="en-US" dirty="0"/>
              <a:t> to quickly see the categorized file changes between two commits from the command line.</a:t>
            </a:r>
          </a:p>
          <a:p>
            <a:pPr lvl="0"/>
            <a:r>
              <a:rPr lang="en-US" b="1" dirty="0"/>
              <a:t>run_cyper_file.py</a:t>
            </a:r>
            <a:r>
              <a:rPr lang="en-US" dirty="0"/>
              <a:t>: A utility to execute a .</a:t>
            </a:r>
            <a:r>
              <a:rPr lang="en-US" dirty="0" err="1"/>
              <a:t>cql</a:t>
            </a:r>
            <a:r>
              <a:rPr lang="en-US" dirty="0"/>
              <a:t> file containing one or more Cypher queries against the database. Useful for manual data inspection, debugging, or applying manual patches.</a:t>
            </a:r>
          </a:p>
          <a:p>
            <a:pPr lvl="0"/>
            <a:r>
              <a:rPr lang="en-US" b="1" dirty="0"/>
              <a:t>unique_yaml_lines_with_markers.py</a:t>
            </a:r>
            <a:r>
              <a:rPr lang="en-US" dirty="0"/>
              <a:t>: A simple parsing tool to help debug and inspect the raw </a:t>
            </a:r>
            <a:r>
              <a:rPr lang="en-US" dirty="0" err="1"/>
              <a:t>clangd</a:t>
            </a:r>
            <a:r>
              <a:rPr lang="en-US" dirty="0"/>
              <a:t> YAML index format.</a:t>
            </a:r>
          </a:p>
          <a:p>
            <a:pPr lvl="0"/>
            <a:r>
              <a:rPr lang="en-US" b="1" dirty="0"/>
              <a:t>c_ast_to_dot.py</a:t>
            </a:r>
            <a:r>
              <a:rPr lang="en-US" dirty="0"/>
              <a:t>: A utility to visualize the Abstract Syntax Tree (AST) of a C source file. It uses tree-sitter to parse the code and </a:t>
            </a:r>
            <a:r>
              <a:rPr lang="en-US" dirty="0" err="1"/>
              <a:t>graphviz</a:t>
            </a:r>
            <a:r>
              <a:rPr lang="en-US" dirty="0"/>
              <a:t> to render the AST as an image, which is invaluable for debugging parsing logic.</a:t>
            </a:r>
          </a:p>
          <a:p>
            <a:pPr lvl="0"/>
            <a:r>
              <a:rPr lang="en-US" b="1" dirty="0"/>
              <a:t>check_if_c_header.py</a:t>
            </a:r>
            <a:r>
              <a:rPr lang="en-US" dirty="0"/>
              <a:t>: A helper script that heuristically determines if a .h file is a C or C++ header by checking for sibling C++ files or C++-only keywords in the content. It's used to prevent the C parser from failing on C++ code.</a:t>
            </a:r>
          </a:p>
        </p:txBody>
      </p:sp>
      <p:sp>
        <p:nvSpPr>
          <p:cNvPr id="4" name="Date Placeholder 3">
            <a:extLst>
              <a:ext uri="{FF2B5EF4-FFF2-40B4-BE49-F238E27FC236}">
                <a16:creationId xmlns:a16="http://schemas.microsoft.com/office/drawing/2014/main" id="{299D471D-7FF3-338E-4915-49730C277C21}"/>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842A3B39-F9DB-5980-7B1E-48499E1127F8}"/>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401618AC-4274-0AE0-D7DA-DEE6B1078361}"/>
              </a:ext>
            </a:extLst>
          </p:cNvPr>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57814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F88C3-B543-9D1F-77BD-F5F149DCE79F}"/>
              </a:ext>
            </a:extLst>
          </p:cNvPr>
          <p:cNvSpPr>
            <a:spLocks noGrp="1"/>
          </p:cNvSpPr>
          <p:nvPr>
            <p:ph type="title"/>
          </p:nvPr>
        </p:nvSpPr>
        <p:spPr/>
        <p:txBody>
          <a:bodyPr/>
          <a:lstStyle/>
          <a:p>
            <a:r>
              <a:rPr lang="en-US" b="1" dirty="0"/>
              <a:t>Part 5: Deep Dive into Design &amp; Performance</a:t>
            </a:r>
            <a:endParaRPr lang="en-US" dirty="0"/>
          </a:p>
        </p:txBody>
      </p:sp>
      <p:sp>
        <p:nvSpPr>
          <p:cNvPr id="3" name="Text Placeholder 2">
            <a:extLst>
              <a:ext uri="{FF2B5EF4-FFF2-40B4-BE49-F238E27FC236}">
                <a16:creationId xmlns:a16="http://schemas.microsoft.com/office/drawing/2014/main" id="{D9040B37-BBE7-F4EC-500A-2897E229F20D}"/>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D24B2BB5-4E12-2CE8-6A0C-956F7BB07B5B}"/>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1E91DA6E-1C7B-2D79-2A48-7C2FCCE1D495}"/>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E0BE92AF-DEAA-CEA7-A4D7-795540208F28}"/>
              </a:ext>
            </a:extLst>
          </p:cNvPr>
          <p:cNvSpPr>
            <a:spLocks noGrp="1"/>
          </p:cNvSpPr>
          <p:nvPr>
            <p:ph type="sldNum" sz="quarter" idx="12"/>
          </p:nvPr>
        </p:nvSpPr>
        <p:spPr/>
        <p:txBody>
          <a:bodyPr/>
          <a:lstStyle/>
          <a:p>
            <a:fld id="{4FAB73BC-B049-4115-A692-8D63A059BFB8}" type="slidenum">
              <a:rPr lang="en-US" smtClean="0"/>
              <a:pPr/>
              <a:t>21</a:t>
            </a:fld>
            <a:endParaRPr lang="en-US" dirty="0"/>
          </a:p>
        </p:txBody>
      </p:sp>
    </p:spTree>
    <p:extLst>
      <p:ext uri="{BB962C8B-B14F-4D97-AF65-F5344CB8AC3E}">
        <p14:creationId xmlns:p14="http://schemas.microsoft.com/office/powerpoint/2010/main" val="2725165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D334501-DD3D-95D0-4B40-96376110ABAD}"/>
              </a:ext>
            </a:extLst>
          </p:cNvPr>
          <p:cNvSpPr>
            <a:spLocks noGrp="1"/>
          </p:cNvSpPr>
          <p:nvPr>
            <p:ph type="title"/>
          </p:nvPr>
        </p:nvSpPr>
        <p:spPr/>
        <p:txBody>
          <a:bodyPr>
            <a:normAutofit/>
          </a:bodyPr>
          <a:lstStyle/>
          <a:p>
            <a:r>
              <a:rPr lang="en-US" b="1" dirty="0"/>
              <a:t>Design for Reuse: Full vs. Incremental Pipelines</a:t>
            </a:r>
            <a:endParaRPr lang="en-US" dirty="0"/>
          </a:p>
        </p:txBody>
      </p:sp>
      <p:sp>
        <p:nvSpPr>
          <p:cNvPr id="8" name="Content Placeholder 7">
            <a:extLst>
              <a:ext uri="{FF2B5EF4-FFF2-40B4-BE49-F238E27FC236}">
                <a16:creationId xmlns:a16="http://schemas.microsoft.com/office/drawing/2014/main" id="{7CCD8672-FEA9-83A3-F4F5-AAB73BD2E042}"/>
              </a:ext>
            </a:extLst>
          </p:cNvPr>
          <p:cNvSpPr>
            <a:spLocks noGrp="1"/>
          </p:cNvSpPr>
          <p:nvPr>
            <p:ph idx="1"/>
          </p:nvPr>
        </p:nvSpPr>
        <p:spPr/>
        <p:txBody>
          <a:bodyPr>
            <a:normAutofit fontScale="85000" lnSpcReduction="20000"/>
          </a:bodyPr>
          <a:lstStyle/>
          <a:p>
            <a:pPr lvl="0"/>
            <a:r>
              <a:rPr lang="en-US" b="1" dirty="0"/>
              <a:t>The Challenge</a:t>
            </a:r>
            <a:r>
              <a:rPr lang="en-US" dirty="0"/>
              <a:t>: How do you support both a full, from-scratch graph build and a surgical, incremental update without writing the core logic twice?</a:t>
            </a:r>
          </a:p>
          <a:p>
            <a:pPr lvl="0"/>
            <a:r>
              <a:rPr lang="en-US" b="1" dirty="0"/>
              <a:t>The Principle</a:t>
            </a:r>
            <a:r>
              <a:rPr lang="en-US" dirty="0"/>
              <a:t>: Decouple the </a:t>
            </a:r>
            <a:r>
              <a:rPr lang="en-US" b="1" dirty="0"/>
              <a:t>Orchestrators</a:t>
            </a:r>
            <a:r>
              <a:rPr lang="en-US" dirty="0"/>
              <a:t> from the </a:t>
            </a:r>
            <a:r>
              <a:rPr lang="en-US" b="1" dirty="0"/>
              <a:t>Processors</a:t>
            </a:r>
            <a:r>
              <a:rPr lang="en-US" dirty="0"/>
              <a:t>.</a:t>
            </a:r>
          </a:p>
          <a:p>
            <a:pPr lvl="1"/>
            <a:r>
              <a:rPr lang="en-US" b="1" dirty="0"/>
              <a:t>Orchestrators</a:t>
            </a:r>
            <a:r>
              <a:rPr lang="en-US" dirty="0"/>
              <a:t> (</a:t>
            </a:r>
            <a:r>
              <a:rPr lang="en-US" dirty="0" err="1"/>
              <a:t>GraphBuilder</a:t>
            </a:r>
            <a:r>
              <a:rPr lang="en-US" dirty="0"/>
              <a:t>, </a:t>
            </a:r>
            <a:r>
              <a:rPr lang="en-US" dirty="0" err="1"/>
              <a:t>GraphUpdater</a:t>
            </a:r>
            <a:r>
              <a:rPr lang="en-US" dirty="0"/>
              <a:t>) are responsible for </a:t>
            </a:r>
            <a:r>
              <a:rPr lang="en-US" i="1" dirty="0"/>
              <a:t>what</a:t>
            </a:r>
            <a:r>
              <a:rPr lang="en-US" dirty="0"/>
              <a:t> data to process.</a:t>
            </a:r>
          </a:p>
          <a:p>
            <a:pPr lvl="1"/>
            <a:r>
              <a:rPr lang="en-US" b="1" dirty="0"/>
              <a:t>Processors</a:t>
            </a:r>
            <a:r>
              <a:rPr lang="en-US" dirty="0"/>
              <a:t> (</a:t>
            </a:r>
            <a:r>
              <a:rPr lang="en-US" dirty="0" err="1"/>
              <a:t>SymbolProcessor</a:t>
            </a:r>
            <a:r>
              <a:rPr lang="en-US" dirty="0"/>
              <a:t>, </a:t>
            </a:r>
            <a:r>
              <a:rPr lang="en-US" dirty="0" err="1"/>
              <a:t>RagGenerator</a:t>
            </a:r>
            <a:r>
              <a:rPr lang="en-US" dirty="0"/>
              <a:t>, etc.) are responsible for </a:t>
            </a:r>
            <a:r>
              <a:rPr lang="en-US" i="1" dirty="0"/>
              <a:t>how</a:t>
            </a:r>
            <a:r>
              <a:rPr lang="en-US" dirty="0"/>
              <a:t> to process the data they are given.</a:t>
            </a:r>
          </a:p>
          <a:p>
            <a:pPr lvl="0"/>
            <a:r>
              <a:rPr lang="en-US" b="1" dirty="0"/>
              <a:t>Example 1: </a:t>
            </a:r>
            <a:r>
              <a:rPr lang="en-US" b="1" dirty="0" err="1"/>
              <a:t>SymbolProcessor</a:t>
            </a:r>
            <a:endParaRPr lang="en-US" dirty="0"/>
          </a:p>
          <a:p>
            <a:pPr lvl="1"/>
            <a:r>
              <a:rPr lang="en-US" dirty="0"/>
              <a:t>This class ingests symbol data. Its methods operate on a dictionary of Symbol objects.</a:t>
            </a:r>
          </a:p>
          <a:p>
            <a:pPr lvl="1"/>
            <a:r>
              <a:rPr lang="en-US" dirty="0"/>
              <a:t>In a full build, </a:t>
            </a:r>
            <a:r>
              <a:rPr lang="en-US" dirty="0" err="1"/>
              <a:t>GraphBuilder</a:t>
            </a:r>
            <a:r>
              <a:rPr lang="en-US" dirty="0"/>
              <a:t> passes it the </a:t>
            </a:r>
            <a:r>
              <a:rPr lang="en-US" i="1" dirty="0"/>
              <a:t>entire</a:t>
            </a:r>
            <a:r>
              <a:rPr lang="en-US" dirty="0"/>
              <a:t> symbol dictionary from the main parser.</a:t>
            </a:r>
          </a:p>
          <a:p>
            <a:pPr lvl="1"/>
            <a:r>
              <a:rPr lang="en-US" dirty="0"/>
              <a:t>In an update, </a:t>
            </a:r>
            <a:r>
              <a:rPr lang="en-US" dirty="0" err="1"/>
              <a:t>GraphUpdater</a:t>
            </a:r>
            <a:r>
              <a:rPr lang="en-US" dirty="0"/>
              <a:t> passes it the much smaller dictionary from the "mini-index".</a:t>
            </a:r>
          </a:p>
          <a:p>
            <a:pPr lvl="1"/>
            <a:r>
              <a:rPr lang="en-US" dirty="0"/>
              <a:t>The </a:t>
            </a:r>
            <a:r>
              <a:rPr lang="en-US" dirty="0" err="1"/>
              <a:t>SymbolProcessor's</a:t>
            </a:r>
            <a:r>
              <a:rPr lang="en-US" dirty="0"/>
              <a:t> code is identical in both cases; it is agnostic to the overall context.</a:t>
            </a:r>
          </a:p>
          <a:p>
            <a:pPr lvl="0"/>
            <a:r>
              <a:rPr lang="en-US" b="1" dirty="0"/>
              <a:t>Example 2: </a:t>
            </a:r>
            <a:r>
              <a:rPr lang="en-US" b="1" dirty="0" err="1"/>
              <a:t>RagGenerator</a:t>
            </a:r>
            <a:endParaRPr lang="en-US" dirty="0"/>
          </a:p>
          <a:p>
            <a:pPr lvl="1"/>
            <a:r>
              <a:rPr lang="en-US" dirty="0"/>
              <a:t>This class has two entry points: </a:t>
            </a:r>
            <a:r>
              <a:rPr lang="en-US" dirty="0" err="1"/>
              <a:t>summarize_code_graph</a:t>
            </a:r>
            <a:r>
              <a:rPr lang="en-US" dirty="0"/>
              <a:t>() for a full build and </a:t>
            </a:r>
            <a:r>
              <a:rPr lang="en-US" dirty="0" err="1"/>
              <a:t>summarize_targeted_update</a:t>
            </a:r>
            <a:r>
              <a:rPr lang="en-US" dirty="0"/>
              <a:t>() for an incremental one.</a:t>
            </a:r>
          </a:p>
          <a:p>
            <a:pPr lvl="1"/>
            <a:r>
              <a:rPr lang="en-US" dirty="0"/>
              <a:t>The full build method queries for </a:t>
            </a:r>
            <a:r>
              <a:rPr lang="en-US" i="1" dirty="0"/>
              <a:t>all</a:t>
            </a:r>
            <a:r>
              <a:rPr lang="en-US" dirty="0"/>
              <a:t> nodes needing a summary.</a:t>
            </a:r>
          </a:p>
          <a:p>
            <a:pPr lvl="1"/>
            <a:r>
              <a:rPr lang="en-US" dirty="0"/>
              <a:t>The targeted update method receives a small set of "seed" IDs and intelligently expands the scope just enough to update the affected parts of the graph and its hierarchy.</a:t>
            </a:r>
          </a:p>
          <a:p>
            <a:pPr lvl="1"/>
            <a:r>
              <a:rPr lang="en-US" dirty="0"/>
              <a:t>Both entry points ultimately use the same underlying worker methods (e.g., _</a:t>
            </a:r>
            <a:r>
              <a:rPr lang="en-US" dirty="0" err="1"/>
              <a:t>process_one_function</a:t>
            </a:r>
            <a:r>
              <a:rPr lang="en-US" dirty="0"/>
              <a:t>...), achieving maximum code reuse.</a:t>
            </a:r>
          </a:p>
        </p:txBody>
      </p:sp>
      <p:sp>
        <p:nvSpPr>
          <p:cNvPr id="4" name="Date Placeholder 3">
            <a:extLst>
              <a:ext uri="{FF2B5EF4-FFF2-40B4-BE49-F238E27FC236}">
                <a16:creationId xmlns:a16="http://schemas.microsoft.com/office/drawing/2014/main" id="{B474F634-4284-638C-E014-72E64E8CD489}"/>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D178FEDC-1D2B-BC47-9CB4-2EE302BCA689}"/>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666077AF-7271-7D20-2D29-D467F67B0917}"/>
              </a:ext>
            </a:extLst>
          </p:cNvPr>
          <p:cNvSpPr>
            <a:spLocks noGrp="1"/>
          </p:cNvSpPr>
          <p:nvPr>
            <p:ph type="sldNum" sz="quarter" idx="12"/>
          </p:nvPr>
        </p:nvSpPr>
        <p:spPr/>
        <p:txBody>
          <a:bodyPr/>
          <a:lstStyle/>
          <a:p>
            <a:fld id="{4FAB73BC-B049-4115-A692-8D63A059BFB8}" type="slidenum">
              <a:rPr lang="en-US" smtClean="0"/>
              <a:pPr/>
              <a:t>22</a:t>
            </a:fld>
            <a:endParaRPr lang="en-US" dirty="0"/>
          </a:p>
        </p:txBody>
      </p:sp>
    </p:spTree>
    <p:extLst>
      <p:ext uri="{BB962C8B-B14F-4D97-AF65-F5344CB8AC3E}">
        <p14:creationId xmlns:p14="http://schemas.microsoft.com/office/powerpoint/2010/main" val="3196030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51A9F-009D-0CE9-FA7D-AD6BD20526A1}"/>
              </a:ext>
            </a:extLst>
          </p:cNvPr>
          <p:cNvSpPr>
            <a:spLocks noGrp="1"/>
          </p:cNvSpPr>
          <p:nvPr>
            <p:ph type="title"/>
          </p:nvPr>
        </p:nvSpPr>
        <p:spPr/>
        <p:txBody>
          <a:bodyPr/>
          <a:lstStyle/>
          <a:p>
            <a:r>
              <a:rPr lang="en-US" b="1" dirty="0"/>
              <a:t>Performance: Parallelism Strategy</a:t>
            </a:r>
            <a:endParaRPr lang="en-US" dirty="0"/>
          </a:p>
        </p:txBody>
      </p:sp>
      <p:sp>
        <p:nvSpPr>
          <p:cNvPr id="3" name="Content Placeholder 2">
            <a:extLst>
              <a:ext uri="{FF2B5EF4-FFF2-40B4-BE49-F238E27FC236}">
                <a16:creationId xmlns:a16="http://schemas.microsoft.com/office/drawing/2014/main" id="{F6E3F4B9-38D8-2182-15D1-165A2AB1FFBA}"/>
              </a:ext>
            </a:extLst>
          </p:cNvPr>
          <p:cNvSpPr>
            <a:spLocks noGrp="1"/>
          </p:cNvSpPr>
          <p:nvPr>
            <p:ph idx="1"/>
          </p:nvPr>
        </p:nvSpPr>
        <p:spPr/>
        <p:txBody>
          <a:bodyPr>
            <a:normAutofit fontScale="92500" lnSpcReduction="10000"/>
          </a:bodyPr>
          <a:lstStyle/>
          <a:p>
            <a:pPr lvl="0"/>
            <a:r>
              <a:rPr lang="en-US" b="1" dirty="0"/>
              <a:t>The Principle</a:t>
            </a:r>
            <a:r>
              <a:rPr lang="en-US" dirty="0"/>
              <a:t>: Use the right tool for the right job: Processes for CPU-bound tasks and Threads for I/O-bound tasks.</a:t>
            </a:r>
          </a:p>
          <a:p>
            <a:pPr lvl="0"/>
            <a:r>
              <a:rPr lang="en-US" b="1" dirty="0"/>
              <a:t>CPU-Bound: YAML Parsing (</a:t>
            </a:r>
            <a:r>
              <a:rPr lang="en-US" b="1" dirty="0" err="1"/>
              <a:t>ProcessPoolExecutor</a:t>
            </a:r>
            <a:r>
              <a:rPr lang="en-US" b="1" dirty="0"/>
              <a:t>)</a:t>
            </a:r>
            <a:endParaRPr lang="en-US" dirty="0"/>
          </a:p>
          <a:p>
            <a:pPr lvl="1"/>
            <a:r>
              <a:rPr lang="en-US" b="1" dirty="0"/>
              <a:t>Task</a:t>
            </a:r>
            <a:r>
              <a:rPr lang="en-US" dirty="0"/>
              <a:t>: Parsing the massive, multi-gigabyte </a:t>
            </a:r>
            <a:r>
              <a:rPr lang="en-US" dirty="0" err="1"/>
              <a:t>clangd</a:t>
            </a:r>
            <a:r>
              <a:rPr lang="en-US" dirty="0"/>
              <a:t> index YAML file is a computationally intensive task.</a:t>
            </a:r>
          </a:p>
          <a:p>
            <a:pPr lvl="1"/>
            <a:r>
              <a:rPr lang="en-US" b="1" dirty="0"/>
              <a:t>Solution</a:t>
            </a:r>
            <a:r>
              <a:rPr lang="en-US" dirty="0"/>
              <a:t>: The file is split into large, independent chunks in memory. The </a:t>
            </a:r>
            <a:r>
              <a:rPr lang="en-US" dirty="0" err="1"/>
              <a:t>ProcessPoolExecutor</a:t>
            </a:r>
            <a:r>
              <a:rPr lang="en-US" dirty="0"/>
              <a:t> distributes these chunks across multiple CPU cores. Because each process has its own memory space and Python interpreter, this strategy effectively bypasses the Global Interpreter Lock (GIL) and achieves true parallel processing.</a:t>
            </a:r>
          </a:p>
          <a:p>
            <a:pPr lvl="0"/>
            <a:r>
              <a:rPr lang="en-US" b="1" dirty="0"/>
              <a:t>I/O-Bound: RAG Generation (</a:t>
            </a:r>
            <a:r>
              <a:rPr lang="en-US" b="1" dirty="0" err="1"/>
              <a:t>ThreadPoolExecutor</a:t>
            </a:r>
            <a:r>
              <a:rPr lang="en-US" b="1" dirty="0"/>
              <a:t>)</a:t>
            </a:r>
            <a:endParaRPr lang="en-US" dirty="0"/>
          </a:p>
          <a:p>
            <a:pPr lvl="1"/>
            <a:r>
              <a:rPr lang="en-US" b="1" dirty="0"/>
              <a:t>Task</a:t>
            </a:r>
            <a:r>
              <a:rPr lang="en-US" dirty="0"/>
              <a:t>: Generating summaries involves making hundreds or thousands of network calls to an LLM API. The program spends most of its time waiting for responses.</a:t>
            </a:r>
          </a:p>
          <a:p>
            <a:pPr lvl="1"/>
            <a:r>
              <a:rPr lang="en-US" b="1" dirty="0"/>
              <a:t>Solution</a:t>
            </a:r>
            <a:r>
              <a:rPr lang="en-US" dirty="0"/>
              <a:t>: The </a:t>
            </a:r>
            <a:r>
              <a:rPr lang="en-US" dirty="0" err="1"/>
              <a:t>ThreadPoolExecutor</a:t>
            </a:r>
            <a:r>
              <a:rPr lang="en-US" dirty="0"/>
              <a:t> is used to manage a large number of lightweight threads. While one thread is blocked waiting for a network response, the Python GIL is released, allowing other threads to run and send their own network requests. This allows for massive concurrency (e.g., 100+ simultaneous API calls) and maximizes throughput.</a:t>
            </a:r>
          </a:p>
        </p:txBody>
      </p:sp>
      <p:sp>
        <p:nvSpPr>
          <p:cNvPr id="4" name="Date Placeholder 3">
            <a:extLst>
              <a:ext uri="{FF2B5EF4-FFF2-40B4-BE49-F238E27FC236}">
                <a16:creationId xmlns:a16="http://schemas.microsoft.com/office/drawing/2014/main" id="{7DAE3F7B-43A2-6770-6AC5-2C6002691BFF}"/>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A27E3A71-0409-DD45-342D-1E72DAA117A9}"/>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A4E6D040-2B3D-9A46-CA2C-F674323A945B}"/>
              </a:ext>
            </a:extLst>
          </p:cNvPr>
          <p:cNvSpPr>
            <a:spLocks noGrp="1"/>
          </p:cNvSpPr>
          <p:nvPr>
            <p:ph type="sldNum" sz="quarter" idx="12"/>
          </p:nvPr>
        </p:nvSpPr>
        <p:spPr/>
        <p:txBody>
          <a:bodyPr/>
          <a:lstStyle/>
          <a:p>
            <a:fld id="{4FAB73BC-B049-4115-A692-8D63A059BFB8}" type="slidenum">
              <a:rPr lang="en-US" smtClean="0"/>
              <a:t>23</a:t>
            </a:fld>
            <a:endParaRPr lang="en-US" dirty="0"/>
          </a:p>
        </p:txBody>
      </p:sp>
    </p:spTree>
    <p:extLst>
      <p:ext uri="{BB962C8B-B14F-4D97-AF65-F5344CB8AC3E}">
        <p14:creationId xmlns:p14="http://schemas.microsoft.com/office/powerpoint/2010/main" val="1698016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76C76-05D5-FBA6-4780-DDB04937B7CB}"/>
              </a:ext>
            </a:extLst>
          </p:cNvPr>
          <p:cNvSpPr>
            <a:spLocks noGrp="1"/>
          </p:cNvSpPr>
          <p:nvPr>
            <p:ph type="title"/>
          </p:nvPr>
        </p:nvSpPr>
        <p:spPr/>
        <p:txBody>
          <a:bodyPr/>
          <a:lstStyle/>
          <a:p>
            <a:r>
              <a:rPr lang="en-US" b="1" dirty="0"/>
              <a:t>Performance: Data Ingestion Strategies</a:t>
            </a:r>
            <a:endParaRPr lang="en-US" dirty="0"/>
          </a:p>
        </p:txBody>
      </p:sp>
      <p:sp>
        <p:nvSpPr>
          <p:cNvPr id="3" name="Content Placeholder 2">
            <a:extLst>
              <a:ext uri="{FF2B5EF4-FFF2-40B4-BE49-F238E27FC236}">
                <a16:creationId xmlns:a16="http://schemas.microsoft.com/office/drawing/2014/main" id="{F941431A-9E5C-F6FC-5BDB-5115AFA959F1}"/>
              </a:ext>
            </a:extLst>
          </p:cNvPr>
          <p:cNvSpPr>
            <a:spLocks noGrp="1"/>
          </p:cNvSpPr>
          <p:nvPr>
            <p:ph idx="1"/>
          </p:nvPr>
        </p:nvSpPr>
        <p:spPr/>
        <p:txBody>
          <a:bodyPr>
            <a:normAutofit fontScale="85000" lnSpcReduction="20000"/>
          </a:bodyPr>
          <a:lstStyle/>
          <a:p>
            <a:pPr lvl="0"/>
            <a:r>
              <a:rPr lang="en-US" b="1" dirty="0"/>
              <a:t>The Challenge</a:t>
            </a:r>
            <a:r>
              <a:rPr lang="en-US" dirty="0"/>
              <a:t>: Ingesting millions of :DEFINES relationships can be a major bottleneck. The system provides three strategies, allowing users to choose the best trade-off between speed, safety, and dependencies.</a:t>
            </a:r>
          </a:p>
          <a:p>
            <a:pPr lvl="0"/>
            <a:r>
              <a:rPr lang="en-US" b="1" dirty="0"/>
              <a:t>1. unwind-sequential</a:t>
            </a:r>
            <a:endParaRPr lang="en-US" dirty="0"/>
          </a:p>
          <a:p>
            <a:pPr lvl="1"/>
            <a:r>
              <a:rPr lang="en-US" b="1" dirty="0"/>
              <a:t>How</a:t>
            </a:r>
            <a:r>
              <a:rPr lang="en-US" dirty="0"/>
              <a:t>: Uses a standard UNWIND clause to process batches of relationships sequentially in a single transaction.</a:t>
            </a:r>
          </a:p>
          <a:p>
            <a:pPr lvl="1"/>
            <a:r>
              <a:rPr lang="en-US" b="1" dirty="0"/>
              <a:t>Pros</a:t>
            </a:r>
            <a:r>
              <a:rPr lang="en-US" dirty="0"/>
              <a:t>: Simple, 100% idempotent (uses MERGE), and requires no special database plugins.</a:t>
            </a:r>
          </a:p>
          <a:p>
            <a:pPr lvl="1"/>
            <a:r>
              <a:rPr lang="en-US" b="1" dirty="0"/>
              <a:t>Cons</a:t>
            </a:r>
            <a:r>
              <a:rPr lang="en-US" dirty="0"/>
              <a:t>: Slower than parallel methods for large-scale initial imports.</a:t>
            </a:r>
          </a:p>
          <a:p>
            <a:pPr lvl="0"/>
            <a:r>
              <a:rPr lang="en-US" b="1" dirty="0"/>
              <a:t>2. isolated-parallel </a:t>
            </a:r>
            <a:endParaRPr lang="en-US" dirty="0"/>
          </a:p>
          <a:p>
            <a:pPr lvl="1"/>
            <a:r>
              <a:rPr lang="en-US" b="1" dirty="0"/>
              <a:t>How</a:t>
            </a:r>
            <a:r>
              <a:rPr lang="en-US" dirty="0"/>
              <a:t>: Groups all relationships by their source :FILE node </a:t>
            </a:r>
            <a:r>
              <a:rPr lang="en-US" i="1" dirty="0"/>
              <a:t>before</a:t>
            </a:r>
            <a:r>
              <a:rPr lang="en-US" dirty="0"/>
              <a:t> ingestion. It then uses </a:t>
            </a:r>
            <a:r>
              <a:rPr lang="en-US" dirty="0" err="1"/>
              <a:t>apoc.periodic.iterate</a:t>
            </a:r>
            <a:r>
              <a:rPr lang="en-US" dirty="0"/>
              <a:t> to process these groups in parallel.</a:t>
            </a:r>
          </a:p>
          <a:p>
            <a:pPr lvl="1"/>
            <a:r>
              <a:rPr lang="en-US" b="1" dirty="0"/>
              <a:t>Pros</a:t>
            </a:r>
            <a:r>
              <a:rPr lang="en-US" dirty="0"/>
              <a:t>: This is the safest parallel strategy. By ensuring all relationships for a given file are in the same unit of work, it guarantees that no two threads will ever try to lock the same :FILE node, completely </a:t>
            </a:r>
            <a:r>
              <a:rPr lang="en-US" b="1" dirty="0"/>
              <a:t>eliminating the risk of deadlocks</a:t>
            </a:r>
            <a:r>
              <a:rPr lang="en-US" dirty="0"/>
              <a:t>.</a:t>
            </a:r>
          </a:p>
          <a:p>
            <a:pPr lvl="0"/>
            <a:r>
              <a:rPr lang="en-US" b="1" dirty="0"/>
              <a:t>3. batched-parallel (Default)</a:t>
            </a:r>
            <a:endParaRPr lang="en-US" dirty="0"/>
          </a:p>
          <a:p>
            <a:pPr lvl="1"/>
            <a:r>
              <a:rPr lang="en-US" b="1" dirty="0"/>
              <a:t>How</a:t>
            </a:r>
            <a:r>
              <a:rPr lang="en-US" dirty="0"/>
              <a:t>: Sends raw batches of relationships directly to </a:t>
            </a:r>
            <a:r>
              <a:rPr lang="en-US" dirty="0" err="1"/>
              <a:t>apoc.periodic.iterate</a:t>
            </a:r>
            <a:r>
              <a:rPr lang="en-US" dirty="0"/>
              <a:t> for parallel processing without any pre-grouping.</a:t>
            </a:r>
          </a:p>
          <a:p>
            <a:pPr lvl="1"/>
            <a:r>
              <a:rPr lang="en-US" b="1" dirty="0"/>
              <a:t>Pros</a:t>
            </a:r>
            <a:r>
              <a:rPr lang="en-US" dirty="0"/>
              <a:t>: The fastest method, as it avoids the client-side grouping overhead.</a:t>
            </a:r>
          </a:p>
          <a:p>
            <a:pPr lvl="1"/>
            <a:r>
              <a:rPr lang="en-US" b="1" dirty="0"/>
              <a:t>Cons</a:t>
            </a:r>
            <a:r>
              <a:rPr lang="en-US" dirty="0"/>
              <a:t>: Carries a small, theoretical risk of deadlocks if multiple threads happen to write to the same file node at once. This risk is minimal on a clean build, making it the default for its speed.</a:t>
            </a:r>
          </a:p>
        </p:txBody>
      </p:sp>
      <p:sp>
        <p:nvSpPr>
          <p:cNvPr id="4" name="Date Placeholder 3">
            <a:extLst>
              <a:ext uri="{FF2B5EF4-FFF2-40B4-BE49-F238E27FC236}">
                <a16:creationId xmlns:a16="http://schemas.microsoft.com/office/drawing/2014/main" id="{A6A03344-AF61-8562-E10B-6EE1835FE81E}"/>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7EEFDF9D-FBC5-8E0B-65F6-674407C9CCD4}"/>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582620D9-0682-D756-3BE1-42E14899044B}"/>
              </a:ext>
            </a:extLst>
          </p:cNvPr>
          <p:cNvSpPr>
            <a:spLocks noGrp="1"/>
          </p:cNvSpPr>
          <p:nvPr>
            <p:ph type="sldNum" sz="quarter" idx="12"/>
          </p:nvPr>
        </p:nvSpPr>
        <p:spPr/>
        <p:txBody>
          <a:bodyPr/>
          <a:lstStyle/>
          <a:p>
            <a:fld id="{4FAB73BC-B049-4115-A692-8D63A059BFB8}" type="slidenum">
              <a:rPr lang="en-US" smtClean="0"/>
              <a:t>24</a:t>
            </a:fld>
            <a:endParaRPr lang="en-US" dirty="0"/>
          </a:p>
        </p:txBody>
      </p:sp>
    </p:spTree>
    <p:extLst>
      <p:ext uri="{BB962C8B-B14F-4D97-AF65-F5344CB8AC3E}">
        <p14:creationId xmlns:p14="http://schemas.microsoft.com/office/powerpoint/2010/main" val="1026727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EDBCF-D686-4130-E43F-9E2572CA0B94}"/>
              </a:ext>
            </a:extLst>
          </p:cNvPr>
          <p:cNvSpPr>
            <a:spLocks noGrp="1"/>
          </p:cNvSpPr>
          <p:nvPr>
            <p:ph type="title"/>
          </p:nvPr>
        </p:nvSpPr>
        <p:spPr/>
        <p:txBody>
          <a:bodyPr>
            <a:normAutofit/>
          </a:bodyPr>
          <a:lstStyle/>
          <a:p>
            <a:r>
              <a:rPr lang="en-US" b="1" dirty="0"/>
              <a:t>Performance: Caching Mechanisms</a:t>
            </a:r>
            <a:endParaRPr lang="en-US" dirty="0"/>
          </a:p>
        </p:txBody>
      </p:sp>
      <p:sp>
        <p:nvSpPr>
          <p:cNvPr id="3" name="Content Placeholder 2">
            <a:extLst>
              <a:ext uri="{FF2B5EF4-FFF2-40B4-BE49-F238E27FC236}">
                <a16:creationId xmlns:a16="http://schemas.microsoft.com/office/drawing/2014/main" id="{AE8784BF-1429-B038-A6CA-317D51E788C0}"/>
              </a:ext>
            </a:extLst>
          </p:cNvPr>
          <p:cNvSpPr>
            <a:spLocks noGrp="1"/>
          </p:cNvSpPr>
          <p:nvPr>
            <p:ph idx="1"/>
          </p:nvPr>
        </p:nvSpPr>
        <p:spPr/>
        <p:txBody>
          <a:bodyPr>
            <a:normAutofit fontScale="92500" lnSpcReduction="10000"/>
          </a:bodyPr>
          <a:lstStyle/>
          <a:p>
            <a:pPr lvl="0"/>
            <a:r>
              <a:rPr lang="en-US" b="1" dirty="0"/>
              <a:t>The Principle</a:t>
            </a:r>
            <a:r>
              <a:rPr lang="en-US" dirty="0"/>
              <a:t>: Never do the same expensive work twice. The pipeline uses two distinct caching strategies.</a:t>
            </a:r>
          </a:p>
          <a:p>
            <a:pPr lvl="0"/>
            <a:r>
              <a:rPr lang="en-US" b="1" dirty="0"/>
              <a:t>1. Index Parsing Cache (.</a:t>
            </a:r>
            <a:r>
              <a:rPr lang="en-US" b="1" dirty="0" err="1"/>
              <a:t>pkl</a:t>
            </a:r>
            <a:r>
              <a:rPr lang="en-US" b="1" dirty="0"/>
              <a:t> file)</a:t>
            </a:r>
            <a:endParaRPr lang="en-US" dirty="0"/>
          </a:p>
          <a:p>
            <a:pPr lvl="1"/>
            <a:r>
              <a:rPr lang="en-US" b="1" dirty="0"/>
              <a:t>What</a:t>
            </a:r>
            <a:r>
              <a:rPr lang="en-US" dirty="0"/>
              <a:t>: After the initial, slow parse of the </a:t>
            </a:r>
            <a:r>
              <a:rPr lang="en-US" dirty="0" err="1"/>
              <a:t>clangd</a:t>
            </a:r>
            <a:r>
              <a:rPr lang="en-US" dirty="0"/>
              <a:t> YAML file, the resulting in-memory </a:t>
            </a:r>
            <a:r>
              <a:rPr lang="en-US" dirty="0" err="1"/>
              <a:t>SymbolParser</a:t>
            </a:r>
            <a:r>
              <a:rPr lang="en-US" dirty="0"/>
              <a:t> object is serialized to a .</a:t>
            </a:r>
            <a:r>
              <a:rPr lang="en-US" dirty="0" err="1"/>
              <a:t>pkl</a:t>
            </a:r>
            <a:r>
              <a:rPr lang="en-US" dirty="0"/>
              <a:t> file.</a:t>
            </a:r>
          </a:p>
          <a:p>
            <a:pPr lvl="1"/>
            <a:r>
              <a:rPr lang="en-US" b="1" dirty="0"/>
              <a:t>Validity Check</a:t>
            </a:r>
            <a:r>
              <a:rPr lang="en-US" dirty="0"/>
              <a:t>: On subsequent runs, the script compares the file modification time of the .</a:t>
            </a:r>
            <a:r>
              <a:rPr lang="en-US" dirty="0" err="1"/>
              <a:t>yaml</a:t>
            </a:r>
            <a:r>
              <a:rPr lang="en-US" dirty="0"/>
              <a:t> source file and the .</a:t>
            </a:r>
            <a:r>
              <a:rPr lang="en-US" dirty="0" err="1"/>
              <a:t>pkl</a:t>
            </a:r>
            <a:r>
              <a:rPr lang="en-US" dirty="0"/>
              <a:t> cache file. If the cache is newer, it is loaded directly, skipping the entire parsing step and saving minutes of startup time.</a:t>
            </a:r>
          </a:p>
          <a:p>
            <a:pPr lvl="0"/>
            <a:r>
              <a:rPr lang="en-US" b="1" dirty="0"/>
              <a:t>2. Function Span Cache (.</a:t>
            </a:r>
            <a:r>
              <a:rPr lang="en-US" b="1" dirty="0" err="1"/>
              <a:t>function_spans.pkl</a:t>
            </a:r>
            <a:r>
              <a:rPr lang="en-US" b="1" dirty="0"/>
              <a:t>)</a:t>
            </a:r>
            <a:endParaRPr lang="en-US" dirty="0"/>
          </a:p>
          <a:p>
            <a:pPr lvl="1"/>
            <a:r>
              <a:rPr lang="en-US" b="1" dirty="0"/>
              <a:t>What</a:t>
            </a:r>
            <a:r>
              <a:rPr lang="en-US" dirty="0"/>
              <a:t>: The results of running tree-sitter to find all function coordinates are also cached.</a:t>
            </a:r>
          </a:p>
          <a:p>
            <a:pPr lvl="1"/>
            <a:r>
              <a:rPr lang="en-US" b="1" dirty="0"/>
              <a:t>Validity Check (Git)</a:t>
            </a:r>
            <a:r>
              <a:rPr lang="en-US" dirty="0"/>
              <a:t>: The primary and most robust method. The cache stores the current Git commit hash. The cache is only considered valid if the current commit hash matches the stored one and the working tree is clean (git status).</a:t>
            </a:r>
          </a:p>
          <a:p>
            <a:pPr lvl="1"/>
            <a:r>
              <a:rPr lang="en-US" b="1" dirty="0"/>
              <a:t>Validity Check (Fallback)</a:t>
            </a:r>
            <a:r>
              <a:rPr lang="en-US" dirty="0"/>
              <a:t>: If the project is not a Git repository, it falls back to comparing the cache file's modification time against the modification times of all source files in the project.</a:t>
            </a:r>
          </a:p>
        </p:txBody>
      </p:sp>
      <p:sp>
        <p:nvSpPr>
          <p:cNvPr id="4" name="Date Placeholder 3">
            <a:extLst>
              <a:ext uri="{FF2B5EF4-FFF2-40B4-BE49-F238E27FC236}">
                <a16:creationId xmlns:a16="http://schemas.microsoft.com/office/drawing/2014/main" id="{131DBA67-0761-8B11-E161-55DD8FC367A0}"/>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0AF7D2E5-ADC5-1531-CECE-45A96A606003}"/>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E3CA7465-095F-422B-D32F-D6D329BBBB20}"/>
              </a:ext>
            </a:extLst>
          </p:cNvPr>
          <p:cNvSpPr>
            <a:spLocks noGrp="1"/>
          </p:cNvSpPr>
          <p:nvPr>
            <p:ph type="sldNum" sz="quarter" idx="12"/>
          </p:nvPr>
        </p:nvSpPr>
        <p:spPr/>
        <p:txBody>
          <a:bodyPr/>
          <a:lstStyle/>
          <a:p>
            <a:fld id="{4FAB73BC-B049-4115-A692-8D63A059BFB8}" type="slidenum">
              <a:rPr lang="en-US" smtClean="0"/>
              <a:t>25</a:t>
            </a:fld>
            <a:endParaRPr lang="en-US" dirty="0"/>
          </a:p>
        </p:txBody>
      </p:sp>
    </p:spTree>
    <p:extLst>
      <p:ext uri="{BB962C8B-B14F-4D97-AF65-F5344CB8AC3E}">
        <p14:creationId xmlns:p14="http://schemas.microsoft.com/office/powerpoint/2010/main" val="3263070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49BB-1D48-6CAC-048E-811E55C5EDF9}"/>
              </a:ext>
            </a:extLst>
          </p:cNvPr>
          <p:cNvSpPr>
            <a:spLocks noGrp="1"/>
          </p:cNvSpPr>
          <p:nvPr>
            <p:ph type="title"/>
          </p:nvPr>
        </p:nvSpPr>
        <p:spPr/>
        <p:txBody>
          <a:bodyPr>
            <a:normAutofit/>
          </a:bodyPr>
          <a:lstStyle/>
          <a:p>
            <a:r>
              <a:rPr lang="en-US" b="1" dirty="0"/>
              <a:t>Memory Optimization</a:t>
            </a:r>
            <a:endParaRPr lang="en-US" dirty="0"/>
          </a:p>
        </p:txBody>
      </p:sp>
      <p:sp>
        <p:nvSpPr>
          <p:cNvPr id="3" name="Content Placeholder 2">
            <a:extLst>
              <a:ext uri="{FF2B5EF4-FFF2-40B4-BE49-F238E27FC236}">
                <a16:creationId xmlns:a16="http://schemas.microsoft.com/office/drawing/2014/main" id="{00A61A6C-B7FA-35E3-CB97-3C6BA088F2A1}"/>
              </a:ext>
            </a:extLst>
          </p:cNvPr>
          <p:cNvSpPr>
            <a:spLocks noGrp="1"/>
          </p:cNvSpPr>
          <p:nvPr>
            <p:ph idx="1"/>
          </p:nvPr>
        </p:nvSpPr>
        <p:spPr/>
        <p:txBody>
          <a:bodyPr>
            <a:normAutofit lnSpcReduction="10000"/>
          </a:bodyPr>
          <a:lstStyle/>
          <a:p>
            <a:pPr lvl="0"/>
            <a:r>
              <a:rPr lang="en-US" b="1" dirty="0"/>
              <a:t>The Challenge</a:t>
            </a:r>
            <a:r>
              <a:rPr lang="en-US" dirty="0"/>
              <a:t>: The in-memory </a:t>
            </a:r>
            <a:r>
              <a:rPr lang="en-US" dirty="0" err="1"/>
              <a:t>SymbolParser</a:t>
            </a:r>
            <a:r>
              <a:rPr lang="en-US" dirty="0"/>
              <a:t> object, holding the entire project index, can consume many gigabytes of RAM.</a:t>
            </a:r>
          </a:p>
          <a:p>
            <a:pPr lvl="0"/>
            <a:r>
              <a:rPr lang="en-US" b="1" dirty="0"/>
              <a:t>The Solution</a:t>
            </a:r>
            <a:r>
              <a:rPr lang="en-US" dirty="0"/>
              <a:t>: A careful, phased approach to data handling and garbage collection.</a:t>
            </a:r>
          </a:p>
          <a:p>
            <a:pPr lvl="0"/>
            <a:r>
              <a:rPr lang="en-US" altLang="zh-CN" b="1" dirty="0"/>
              <a:t>Example</a:t>
            </a:r>
            <a:r>
              <a:rPr lang="en-US" b="1" dirty="0"/>
              <a:t>: The </a:t>
            </a:r>
            <a:r>
              <a:rPr lang="en-US" b="1" dirty="0" err="1"/>
              <a:t>FunctionSpanProvider</a:t>
            </a:r>
            <a:r>
              <a:rPr lang="en-US" b="1" dirty="0"/>
              <a:t> as a Cache</a:t>
            </a:r>
            <a:endParaRPr lang="en-US" dirty="0"/>
          </a:p>
          <a:p>
            <a:pPr lvl="1"/>
            <a:r>
              <a:rPr lang="en-US" dirty="0"/>
              <a:t>The large </a:t>
            </a:r>
            <a:r>
              <a:rPr lang="en-US" dirty="0" err="1"/>
              <a:t>SymbolParser</a:t>
            </a:r>
            <a:r>
              <a:rPr lang="en-US" dirty="0"/>
              <a:t> object is created and used for the initial graph ingestion passes.</a:t>
            </a:r>
          </a:p>
          <a:p>
            <a:pPr lvl="1"/>
            <a:r>
              <a:rPr lang="en-US" dirty="0"/>
              <a:t>The </a:t>
            </a:r>
            <a:r>
              <a:rPr lang="en-US" dirty="0" err="1"/>
              <a:t>FunctionSpanProvider</a:t>
            </a:r>
            <a:r>
              <a:rPr lang="en-US" dirty="0"/>
              <a:t> is then initialized. It iterates through the </a:t>
            </a:r>
            <a:r>
              <a:rPr lang="en-US" dirty="0" err="1"/>
              <a:t>SymbolParser</a:t>
            </a:r>
            <a:r>
              <a:rPr lang="en-US" dirty="0"/>
              <a:t> once, extracts </a:t>
            </a:r>
            <a:r>
              <a:rPr lang="en-US" i="1" dirty="0"/>
              <a:t>only</a:t>
            </a:r>
            <a:r>
              <a:rPr lang="en-US" dirty="0"/>
              <a:t> the function span data it needs for RAG, and stores it in its own, much smaller internal dictionary.</a:t>
            </a:r>
          </a:p>
          <a:p>
            <a:pPr lvl="1"/>
            <a:r>
              <a:rPr lang="en-US" dirty="0"/>
              <a:t>Crucially, the </a:t>
            </a:r>
            <a:r>
              <a:rPr lang="en-US" dirty="0" err="1"/>
              <a:t>FunctionSpanProvider</a:t>
            </a:r>
            <a:r>
              <a:rPr lang="en-US" dirty="0"/>
              <a:t> then </a:t>
            </a:r>
            <a:r>
              <a:rPr lang="en-US" b="1" dirty="0"/>
              <a:t>sets its internal reference to the </a:t>
            </a:r>
            <a:r>
              <a:rPr lang="en-US" b="1" dirty="0" err="1"/>
              <a:t>SymbolParser</a:t>
            </a:r>
            <a:r>
              <a:rPr lang="en-US" b="1" dirty="0"/>
              <a:t> to None</a:t>
            </a:r>
            <a:r>
              <a:rPr lang="en-US" dirty="0"/>
              <a:t>.</a:t>
            </a:r>
          </a:p>
          <a:p>
            <a:pPr lvl="1"/>
            <a:r>
              <a:rPr lang="en-US" dirty="0"/>
              <a:t>This allows the main </a:t>
            </a:r>
            <a:r>
              <a:rPr lang="en-US" dirty="0" err="1"/>
              <a:t>GraphBuilder</a:t>
            </a:r>
            <a:r>
              <a:rPr lang="en-US" dirty="0"/>
              <a:t> orchestrator to safely del the main </a:t>
            </a:r>
            <a:r>
              <a:rPr lang="en-US" dirty="0" err="1"/>
              <a:t>SymbolParser</a:t>
            </a:r>
            <a:r>
              <a:rPr lang="en-US" dirty="0"/>
              <a:t> object.</a:t>
            </a:r>
          </a:p>
          <a:p>
            <a:pPr lvl="1"/>
            <a:r>
              <a:rPr lang="en-US" dirty="0"/>
              <a:t>Because no other objects hold a reference to it, the Python garbage collector can now free the gigabytes of memory used by the parser </a:t>
            </a:r>
            <a:r>
              <a:rPr lang="en-US" i="1" dirty="0"/>
              <a:t>before</a:t>
            </a:r>
            <a:r>
              <a:rPr lang="en-US" dirty="0"/>
              <a:t> the memory-intensive RAG process begins.</a:t>
            </a:r>
          </a:p>
        </p:txBody>
      </p:sp>
      <p:sp>
        <p:nvSpPr>
          <p:cNvPr id="4" name="Date Placeholder 3">
            <a:extLst>
              <a:ext uri="{FF2B5EF4-FFF2-40B4-BE49-F238E27FC236}">
                <a16:creationId xmlns:a16="http://schemas.microsoft.com/office/drawing/2014/main" id="{2DDF6192-7F90-56E1-5AAC-DE439BF3EF38}"/>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295988BE-37AB-2C44-4F3A-C7CE9C53FF28}"/>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D45D1A41-3794-E86E-B9EF-439CC24A71BA}"/>
              </a:ext>
            </a:extLst>
          </p:cNvPr>
          <p:cNvSpPr>
            <a:spLocks noGrp="1"/>
          </p:cNvSpPr>
          <p:nvPr>
            <p:ph type="sldNum" sz="quarter" idx="12"/>
          </p:nvPr>
        </p:nvSpPr>
        <p:spPr/>
        <p:txBody>
          <a:bodyPr/>
          <a:lstStyle/>
          <a:p>
            <a:fld id="{4FAB73BC-B049-4115-A692-8D63A059BFB8}" type="slidenum">
              <a:rPr lang="en-US" smtClean="0"/>
              <a:t>26</a:t>
            </a:fld>
            <a:endParaRPr lang="en-US" dirty="0"/>
          </a:p>
        </p:txBody>
      </p:sp>
    </p:spTree>
    <p:extLst>
      <p:ext uri="{BB962C8B-B14F-4D97-AF65-F5344CB8AC3E}">
        <p14:creationId xmlns:p14="http://schemas.microsoft.com/office/powerpoint/2010/main" val="728183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D5326-E9EB-FE68-C3F4-F792EEAE0E3A}"/>
              </a:ext>
            </a:extLst>
          </p:cNvPr>
          <p:cNvSpPr>
            <a:spLocks noGrp="1"/>
          </p:cNvSpPr>
          <p:nvPr>
            <p:ph type="title"/>
          </p:nvPr>
        </p:nvSpPr>
        <p:spPr/>
        <p:txBody>
          <a:bodyPr/>
          <a:lstStyle/>
          <a:p>
            <a:r>
              <a:rPr lang="en-US" b="1" dirty="0"/>
              <a:t>Developer Experience Designs</a:t>
            </a:r>
            <a:endParaRPr lang="en-US" dirty="0"/>
          </a:p>
        </p:txBody>
      </p:sp>
      <p:sp>
        <p:nvSpPr>
          <p:cNvPr id="3" name="Content Placeholder 2">
            <a:extLst>
              <a:ext uri="{FF2B5EF4-FFF2-40B4-BE49-F238E27FC236}">
                <a16:creationId xmlns:a16="http://schemas.microsoft.com/office/drawing/2014/main" id="{C5676A7C-4666-70C7-BF93-6868CDB9ABA3}"/>
              </a:ext>
            </a:extLst>
          </p:cNvPr>
          <p:cNvSpPr>
            <a:spLocks noGrp="1"/>
          </p:cNvSpPr>
          <p:nvPr>
            <p:ph idx="1"/>
          </p:nvPr>
        </p:nvSpPr>
        <p:spPr/>
        <p:txBody>
          <a:bodyPr>
            <a:normAutofit fontScale="92500" lnSpcReduction="20000"/>
          </a:bodyPr>
          <a:lstStyle/>
          <a:p>
            <a:pPr lvl="0"/>
            <a:r>
              <a:rPr lang="en-US" b="1" dirty="0"/>
              <a:t>Polymorphic Mocking (</a:t>
            </a:r>
            <a:r>
              <a:rPr lang="en-US" b="1" dirty="0" err="1"/>
              <a:t>FakeLlmClient</a:t>
            </a:r>
            <a:r>
              <a:rPr lang="en-US" b="1" dirty="0"/>
              <a:t>)</a:t>
            </a:r>
            <a:endParaRPr lang="en-US" dirty="0"/>
          </a:p>
          <a:p>
            <a:pPr lvl="1"/>
            <a:r>
              <a:rPr lang="en-US" b="1" dirty="0"/>
              <a:t>Problem</a:t>
            </a:r>
            <a:r>
              <a:rPr lang="en-US" dirty="0"/>
              <a:t>: Calling real LLM APIs is slow and expensive, hindering rapid development and testing.</a:t>
            </a:r>
          </a:p>
          <a:p>
            <a:pPr lvl="1"/>
            <a:r>
              <a:rPr lang="en-US" b="1" dirty="0"/>
              <a:t>Solution</a:t>
            </a:r>
            <a:r>
              <a:rPr lang="en-US" dirty="0"/>
              <a:t>: A </a:t>
            </a:r>
            <a:r>
              <a:rPr lang="en-US" dirty="0" err="1"/>
              <a:t>FakeLlmClient</a:t>
            </a:r>
            <a:r>
              <a:rPr lang="en-US" dirty="0"/>
              <a:t> was created that conforms to the same base </a:t>
            </a:r>
            <a:r>
              <a:rPr lang="en-US" dirty="0" err="1"/>
              <a:t>LlmClient</a:t>
            </a:r>
            <a:r>
              <a:rPr lang="en-US" dirty="0"/>
              <a:t> interface but simply returns a hardcoded string. The </a:t>
            </a:r>
            <a:r>
              <a:rPr lang="en-US" dirty="0" err="1"/>
              <a:t>get_llm_client</a:t>
            </a:r>
            <a:r>
              <a:rPr lang="en-US" dirty="0"/>
              <a:t> factory returns this client when the user specifies --</a:t>
            </a:r>
            <a:r>
              <a:rPr lang="en-US" dirty="0" err="1"/>
              <a:t>llm-api</a:t>
            </a:r>
            <a:r>
              <a:rPr lang="en-US" dirty="0"/>
              <a:t> fake.</a:t>
            </a:r>
          </a:p>
          <a:p>
            <a:pPr lvl="1"/>
            <a:r>
              <a:rPr lang="en-US" b="1" dirty="0"/>
              <a:t>Benefit</a:t>
            </a:r>
            <a:r>
              <a:rPr lang="en-US" dirty="0"/>
              <a:t>: This is a clean, polymorphic design. The </a:t>
            </a:r>
            <a:r>
              <a:rPr lang="en-US" dirty="0" err="1"/>
              <a:t>RagGenerator</a:t>
            </a:r>
            <a:r>
              <a:rPr lang="en-US" dirty="0"/>
              <a:t> is completely unaware it is using a fake client; it just calls the </a:t>
            </a:r>
            <a:r>
              <a:rPr lang="en-US" dirty="0" err="1"/>
              <a:t>generate_summary</a:t>
            </a:r>
            <a:r>
              <a:rPr lang="en-US" dirty="0"/>
              <a:t> method. This allows for a powerful debugging/dry-run mode without adding any conditional if/else logic to the core application or production clients.</a:t>
            </a:r>
          </a:p>
          <a:p>
            <a:pPr lvl="0"/>
            <a:r>
              <a:rPr lang="en-US" b="1" dirty="0"/>
              <a:t>Centralized Arguments (input_params.py)</a:t>
            </a:r>
            <a:endParaRPr lang="en-US" dirty="0"/>
          </a:p>
          <a:p>
            <a:pPr lvl="1"/>
            <a:r>
              <a:rPr lang="en-US" b="1" dirty="0"/>
              <a:t>Problem</a:t>
            </a:r>
            <a:r>
              <a:rPr lang="en-US" dirty="0"/>
              <a:t>: Multiple scripts with shared command-line options led to duplicated code and inconsistencies.</a:t>
            </a:r>
          </a:p>
          <a:p>
            <a:pPr lvl="1"/>
            <a:r>
              <a:rPr lang="en-US" b="1" dirty="0"/>
              <a:t>Solution</a:t>
            </a:r>
            <a:r>
              <a:rPr lang="en-US" dirty="0"/>
              <a:t>: A dedicated input_params.py module was created to define logical groups of arguments. Each script now declaratively calls functions like </a:t>
            </a:r>
            <a:r>
              <a:rPr lang="en-US" dirty="0" err="1"/>
              <a:t>add_rag_args</a:t>
            </a:r>
            <a:r>
              <a:rPr lang="en-US" dirty="0"/>
              <a:t>(parser) to build its CLI.</a:t>
            </a:r>
          </a:p>
          <a:p>
            <a:pPr lvl="1"/>
            <a:r>
              <a:rPr lang="en-US" b="1" dirty="0"/>
              <a:t>Benefit</a:t>
            </a:r>
            <a:r>
              <a:rPr lang="en-US" dirty="0"/>
              <a:t>: This ensures consistency, improves maintainability (update an argument in one place), and makes the main scripts cleaner.</a:t>
            </a:r>
          </a:p>
        </p:txBody>
      </p:sp>
      <p:sp>
        <p:nvSpPr>
          <p:cNvPr id="4" name="Date Placeholder 3">
            <a:extLst>
              <a:ext uri="{FF2B5EF4-FFF2-40B4-BE49-F238E27FC236}">
                <a16:creationId xmlns:a16="http://schemas.microsoft.com/office/drawing/2014/main" id="{CED6A2A0-42F5-BEF2-90E3-96BABD681393}"/>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A3896B84-A84A-B613-6F24-85FA86193B50}"/>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4C147582-00D7-0592-1DB0-CC71663DBC04}"/>
              </a:ext>
            </a:extLst>
          </p:cNvPr>
          <p:cNvSpPr>
            <a:spLocks noGrp="1"/>
          </p:cNvSpPr>
          <p:nvPr>
            <p:ph type="sldNum" sz="quarter" idx="12"/>
          </p:nvPr>
        </p:nvSpPr>
        <p:spPr/>
        <p:txBody>
          <a:bodyPr/>
          <a:lstStyle/>
          <a:p>
            <a:fld id="{4FAB73BC-B049-4115-A692-8D63A059BFB8}" type="slidenum">
              <a:rPr lang="en-US" smtClean="0"/>
              <a:t>27</a:t>
            </a:fld>
            <a:endParaRPr lang="en-US" dirty="0"/>
          </a:p>
        </p:txBody>
      </p:sp>
    </p:spTree>
    <p:extLst>
      <p:ext uri="{BB962C8B-B14F-4D97-AF65-F5344CB8AC3E}">
        <p14:creationId xmlns:p14="http://schemas.microsoft.com/office/powerpoint/2010/main" val="3175839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6D1F27-9186-C7C6-535D-E82F1825E24B}"/>
              </a:ext>
            </a:extLst>
          </p:cNvPr>
          <p:cNvSpPr>
            <a:spLocks noGrp="1"/>
          </p:cNvSpPr>
          <p:nvPr>
            <p:ph type="ctrTitle"/>
          </p:nvPr>
        </p:nvSpPr>
        <p:spPr/>
        <p:txBody>
          <a:bodyPr/>
          <a:lstStyle/>
          <a:p>
            <a:r>
              <a:rPr lang="en-US" dirty="0"/>
              <a:t>Thanks!</a:t>
            </a:r>
          </a:p>
        </p:txBody>
      </p:sp>
      <p:sp>
        <p:nvSpPr>
          <p:cNvPr id="4" name="Date Placeholder 3">
            <a:extLst>
              <a:ext uri="{FF2B5EF4-FFF2-40B4-BE49-F238E27FC236}">
                <a16:creationId xmlns:a16="http://schemas.microsoft.com/office/drawing/2014/main" id="{F615E148-5DA5-3230-7154-089EF29F8908}"/>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1ACC43A2-1215-20C4-D0AE-DF03B17DD58D}"/>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720382FD-FFB4-71D5-D03A-F493BF0682C3}"/>
              </a:ext>
            </a:extLst>
          </p:cNvPr>
          <p:cNvSpPr>
            <a:spLocks noGrp="1"/>
          </p:cNvSpPr>
          <p:nvPr>
            <p:ph type="sldNum" sz="quarter" idx="12"/>
          </p:nvPr>
        </p:nvSpPr>
        <p:spPr/>
        <p:txBody>
          <a:bodyPr/>
          <a:lstStyle/>
          <a:p>
            <a:fld id="{4FAB73BC-B049-4115-A692-8D63A059BFB8}" type="slidenum">
              <a:rPr lang="en-US" smtClean="0"/>
              <a:t>28</a:t>
            </a:fld>
            <a:endParaRPr lang="en-US" dirty="0"/>
          </a:p>
        </p:txBody>
      </p:sp>
    </p:spTree>
    <p:extLst>
      <p:ext uri="{BB962C8B-B14F-4D97-AF65-F5344CB8AC3E}">
        <p14:creationId xmlns:p14="http://schemas.microsoft.com/office/powerpoint/2010/main" val="1256187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BD86122-CBB0-D093-F50A-6F29B3F38837}"/>
              </a:ext>
            </a:extLst>
          </p:cNvPr>
          <p:cNvSpPr>
            <a:spLocks noGrp="1"/>
          </p:cNvSpPr>
          <p:nvPr>
            <p:ph type="title"/>
          </p:nvPr>
        </p:nvSpPr>
        <p:spPr/>
        <p:txBody>
          <a:bodyPr/>
          <a:lstStyle/>
          <a:p>
            <a:r>
              <a:rPr lang="en-US" altLang="zh-CN" b="1" dirty="0"/>
              <a:t>Part 1: </a:t>
            </a:r>
            <a:r>
              <a:rPr lang="en-US" b="1" dirty="0"/>
              <a:t>High-Level Concepts</a:t>
            </a:r>
            <a:endParaRPr lang="en-US" dirty="0"/>
          </a:p>
        </p:txBody>
      </p:sp>
      <p:sp>
        <p:nvSpPr>
          <p:cNvPr id="8" name="Text Placeholder 7">
            <a:extLst>
              <a:ext uri="{FF2B5EF4-FFF2-40B4-BE49-F238E27FC236}">
                <a16:creationId xmlns:a16="http://schemas.microsoft.com/office/drawing/2014/main" id="{DCB7A91C-AF4E-5514-C7C7-AC75A7AE2F10}"/>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356C8561-B488-90E6-2E2C-E77CDCB3529A}"/>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35F50018-0F7D-BDC4-140B-68DD50EE1AE0}"/>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72170E87-2FBE-F7A5-AEE5-CBEDBE430627}"/>
              </a:ext>
            </a:extLst>
          </p:cNvPr>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2926352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85062-B0CF-F5FC-BBCC-282D5A3F39C8}"/>
              </a:ext>
            </a:extLst>
          </p:cNvPr>
          <p:cNvSpPr>
            <a:spLocks noGrp="1"/>
          </p:cNvSpPr>
          <p:nvPr>
            <p:ph type="title"/>
          </p:nvPr>
        </p:nvSpPr>
        <p:spPr/>
        <p:txBody>
          <a:bodyPr/>
          <a:lstStyle/>
          <a:p>
            <a:r>
              <a:rPr lang="en-US" b="1" dirty="0"/>
              <a:t>The Foundation: What is a </a:t>
            </a:r>
            <a:r>
              <a:rPr lang="en-US" b="1" dirty="0" err="1"/>
              <a:t>Clangd</a:t>
            </a:r>
            <a:r>
              <a:rPr lang="en-US" b="1" dirty="0"/>
              <a:t> Index?</a:t>
            </a:r>
            <a:endParaRPr lang="en-US" dirty="0"/>
          </a:p>
        </p:txBody>
      </p:sp>
      <p:sp>
        <p:nvSpPr>
          <p:cNvPr id="3" name="Content Placeholder 2">
            <a:extLst>
              <a:ext uri="{FF2B5EF4-FFF2-40B4-BE49-F238E27FC236}">
                <a16:creationId xmlns:a16="http://schemas.microsoft.com/office/drawing/2014/main" id="{526C28F8-B04B-E5D1-FA21-59885CA0719F}"/>
              </a:ext>
            </a:extLst>
          </p:cNvPr>
          <p:cNvSpPr>
            <a:spLocks noGrp="1"/>
          </p:cNvSpPr>
          <p:nvPr>
            <p:ph idx="1"/>
          </p:nvPr>
        </p:nvSpPr>
        <p:spPr/>
        <p:txBody>
          <a:bodyPr/>
          <a:lstStyle/>
          <a:p>
            <a:pPr lvl="0"/>
            <a:r>
              <a:rPr lang="en-US" b="1" dirty="0"/>
              <a:t>Source of Truth</a:t>
            </a:r>
            <a:r>
              <a:rPr lang="en-US" dirty="0"/>
              <a:t>: A </a:t>
            </a:r>
            <a:r>
              <a:rPr lang="en-US" dirty="0" err="1"/>
              <a:t>Clangd</a:t>
            </a:r>
            <a:r>
              <a:rPr lang="en-US" dirty="0"/>
              <a:t> index is a structured dump of the compiler's knowledge about a codebase. It's generated by </a:t>
            </a:r>
            <a:r>
              <a:rPr lang="en-US" dirty="0" err="1"/>
              <a:t>clangd</a:t>
            </a:r>
            <a:r>
              <a:rPr lang="en-US" dirty="0"/>
              <a:t>-indexer, LLVM's language server tool.</a:t>
            </a:r>
          </a:p>
          <a:p>
            <a:pPr lvl="0"/>
            <a:r>
              <a:rPr lang="en-US" b="1" dirty="0"/>
              <a:t>Rich Symbol Information</a:t>
            </a:r>
            <a:r>
              <a:rPr lang="en-US" dirty="0"/>
              <a:t>: It contains detailed information about every symbol (functions, structs, classes, etc.), including:</a:t>
            </a:r>
          </a:p>
          <a:p>
            <a:pPr lvl="1"/>
            <a:r>
              <a:rPr lang="en-US" dirty="0"/>
              <a:t>Unique ID (USR)</a:t>
            </a:r>
          </a:p>
          <a:p>
            <a:pPr lvl="1"/>
            <a:r>
              <a:rPr lang="en-US" dirty="0"/>
              <a:t>Name and Type</a:t>
            </a:r>
          </a:p>
          <a:p>
            <a:pPr lvl="1"/>
            <a:r>
              <a:rPr lang="en-US" dirty="0"/>
              <a:t>Source Location (declaration and definition)</a:t>
            </a:r>
          </a:p>
          <a:p>
            <a:pPr lvl="0"/>
            <a:r>
              <a:rPr lang="en-US" b="1" dirty="0"/>
              <a:t>Reference Data</a:t>
            </a:r>
            <a:r>
              <a:rPr lang="en-US" dirty="0"/>
              <a:t>: Crucially, it also indexes every single place a symbol is referenced or used in the code.</a:t>
            </a:r>
          </a:p>
          <a:p>
            <a:pPr lvl="0"/>
            <a:r>
              <a:rPr lang="en-US" b="1" dirty="0"/>
              <a:t>Relation Data</a:t>
            </a:r>
            <a:r>
              <a:rPr lang="en-US" dirty="0"/>
              <a:t>: For class inheritance etc. Not existing in C-language index</a:t>
            </a:r>
          </a:p>
          <a:p>
            <a:pPr lvl="0"/>
            <a:r>
              <a:rPr lang="en-US" b="1" dirty="0"/>
              <a:t>My Goal</a:t>
            </a:r>
            <a:r>
              <a:rPr lang="en-US" dirty="0"/>
              <a:t>: To transform this raw, compiler-centric data into a connected knowledge graph that an AI can understand and reason about.</a:t>
            </a:r>
          </a:p>
        </p:txBody>
      </p:sp>
      <p:sp>
        <p:nvSpPr>
          <p:cNvPr id="4" name="Date Placeholder 3">
            <a:extLst>
              <a:ext uri="{FF2B5EF4-FFF2-40B4-BE49-F238E27FC236}">
                <a16:creationId xmlns:a16="http://schemas.microsoft.com/office/drawing/2014/main" id="{6A7CE9C1-8757-994F-3735-48DCC9B0CCBD}"/>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90D63F2B-E89B-71A1-74FB-D95391F85AC1}"/>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CFB0264F-5E7A-A0E3-26F5-0E4D7E50DD72}"/>
              </a:ext>
            </a:extLst>
          </p:cNvPr>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971207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3F99189-313B-A5FE-FEFB-86CBF6DB5A8E}"/>
              </a:ext>
            </a:extLst>
          </p:cNvPr>
          <p:cNvSpPr>
            <a:spLocks noGrp="1"/>
          </p:cNvSpPr>
          <p:nvPr>
            <p:ph type="title"/>
          </p:nvPr>
        </p:nvSpPr>
        <p:spPr/>
        <p:txBody>
          <a:bodyPr/>
          <a:lstStyle/>
          <a:p>
            <a:r>
              <a:rPr lang="en-US" dirty="0"/>
              <a:t>Symbol and Refs</a:t>
            </a:r>
          </a:p>
        </p:txBody>
      </p:sp>
      <p:sp>
        <p:nvSpPr>
          <p:cNvPr id="8" name="Content Placeholder 7">
            <a:extLst>
              <a:ext uri="{FF2B5EF4-FFF2-40B4-BE49-F238E27FC236}">
                <a16:creationId xmlns:a16="http://schemas.microsoft.com/office/drawing/2014/main" id="{E9515160-6A20-7C6B-FF7B-86223BE47E7F}"/>
              </a:ext>
            </a:extLst>
          </p:cNvPr>
          <p:cNvSpPr>
            <a:spLocks noGrp="1"/>
          </p:cNvSpPr>
          <p:nvPr>
            <p:ph sz="half" idx="1"/>
          </p:nvPr>
        </p:nvSpPr>
        <p:spPr>
          <a:xfrm>
            <a:off x="676655" y="999460"/>
            <a:ext cx="5344243" cy="4766002"/>
          </a:xfrm>
        </p:spPr>
        <p:txBody>
          <a:bodyPr vert="horz" lIns="91440" tIns="45720" rIns="91440" bIns="45720" rtlCol="0">
            <a:normAutofit fontScale="32500" lnSpcReduction="20000"/>
          </a:bodyPr>
          <a:lstStyle/>
          <a:p>
            <a:pPr>
              <a:lnSpc>
                <a:spcPct val="120000"/>
              </a:lnSpc>
              <a:spcBef>
                <a:spcPts val="0"/>
              </a:spcBef>
            </a:pPr>
            <a:r>
              <a:rPr lang="en-US" dirty="0">
                <a:latin typeface="Courier New" panose="02070309020205020404" pitchFamily="49" charset="0"/>
                <a:cs typeface="Courier New" panose="02070309020205020404" pitchFamily="49" charset="0"/>
              </a:rPr>
              <a:t>--- !Symbol</a:t>
            </a:r>
          </a:p>
          <a:p>
            <a:pPr>
              <a:lnSpc>
                <a:spcPct val="120000"/>
              </a:lnSpc>
              <a:spcBef>
                <a:spcPts val="0"/>
              </a:spcBef>
            </a:pPr>
            <a:r>
              <a:rPr lang="en-US" dirty="0">
                <a:latin typeface="Courier New" panose="02070309020205020404" pitchFamily="49" charset="0"/>
                <a:cs typeface="Courier New" panose="02070309020205020404" pitchFamily="49" charset="0"/>
              </a:rPr>
              <a:t>ID:              BAA4D7A9E4AEF0DA</a:t>
            </a:r>
          </a:p>
          <a:p>
            <a:pPr>
              <a:lnSpc>
                <a:spcPct val="120000"/>
              </a:lnSpc>
              <a:spcBef>
                <a:spcPts val="0"/>
              </a:spcBef>
            </a:pPr>
            <a:r>
              <a:rPr lang="en-US" dirty="0">
                <a:latin typeface="Courier New" panose="02070309020205020404" pitchFamily="49" charset="0"/>
                <a:cs typeface="Courier New" panose="02070309020205020404" pitchFamily="49" charset="0"/>
              </a:rPr>
              <a:t>Name:            </a:t>
            </a:r>
            <a:r>
              <a:rPr lang="en-US" dirty="0" err="1">
                <a:latin typeface="Courier New" panose="02070309020205020404" pitchFamily="49" charset="0"/>
                <a:cs typeface="Courier New" panose="02070309020205020404" pitchFamily="49" charset="0"/>
              </a:rPr>
              <a:t>free_java_object</a:t>
            </a:r>
            <a:endParaRPr lang="en-US" dirty="0">
              <a:latin typeface="Courier New" panose="02070309020205020404" pitchFamily="49" charset="0"/>
              <a:cs typeface="Courier New" panose="02070309020205020404" pitchFamily="49" charset="0"/>
            </a:endParaRPr>
          </a:p>
          <a:p>
            <a:pPr>
              <a:lnSpc>
                <a:spcPct val="120000"/>
              </a:lnSpc>
              <a:spcBef>
                <a:spcPts val="0"/>
              </a:spcBef>
            </a:pPr>
            <a:r>
              <a:rPr lang="en-US" dirty="0">
                <a:latin typeface="Courier New" panose="02070309020205020404" pitchFamily="49" charset="0"/>
                <a:cs typeface="Courier New" panose="02070309020205020404" pitchFamily="49" charset="0"/>
              </a:rPr>
              <a:t>Scope:           ''</a:t>
            </a:r>
          </a:p>
          <a:p>
            <a:pPr>
              <a:lnSpc>
                <a:spcPct val="120000"/>
              </a:lnSpc>
              <a:spcBef>
                <a:spcPts val="0"/>
              </a:spcBef>
            </a:pPr>
            <a:r>
              <a:rPr lang="en-US" dirty="0" err="1">
                <a:latin typeface="Courier New" panose="02070309020205020404" pitchFamily="49" charset="0"/>
                <a:cs typeface="Courier New" panose="02070309020205020404" pitchFamily="49" charset="0"/>
              </a:rPr>
              <a:t>SymInfo</a:t>
            </a:r>
            <a:r>
              <a:rPr lang="en-US" dirty="0">
                <a:latin typeface="Courier New" panose="02070309020205020404" pitchFamily="49" charset="0"/>
                <a:cs typeface="Courier New" panose="02070309020205020404" pitchFamily="49" charset="0"/>
              </a:rPr>
              <a:t>:</a:t>
            </a:r>
          </a:p>
          <a:p>
            <a:pPr>
              <a:lnSpc>
                <a:spcPct val="120000"/>
              </a:lnSpc>
              <a:spcBef>
                <a:spcPts val="0"/>
              </a:spcBef>
            </a:pPr>
            <a:r>
              <a:rPr lang="en-US" dirty="0">
                <a:latin typeface="Courier New" panose="02070309020205020404" pitchFamily="49" charset="0"/>
                <a:cs typeface="Courier New" panose="02070309020205020404" pitchFamily="49" charset="0"/>
              </a:rPr>
              <a:t>  Kind:            Function</a:t>
            </a:r>
          </a:p>
          <a:p>
            <a:pPr>
              <a:lnSpc>
                <a:spcPct val="120000"/>
              </a:lnSpc>
              <a:spcBef>
                <a:spcPts val="0"/>
              </a:spcBef>
            </a:pPr>
            <a:r>
              <a:rPr lang="en-US" dirty="0">
                <a:latin typeface="Courier New" panose="02070309020205020404" pitchFamily="49" charset="0"/>
                <a:cs typeface="Courier New" panose="02070309020205020404" pitchFamily="49" charset="0"/>
              </a:rPr>
              <a:t>  Lang:            C</a:t>
            </a:r>
          </a:p>
          <a:p>
            <a:pPr>
              <a:lnSpc>
                <a:spcPct val="120000"/>
              </a:lnSpc>
              <a:spcBef>
                <a:spcPts val="0"/>
              </a:spcBef>
            </a:pPr>
            <a:r>
              <a:rPr lang="en-US" dirty="0" err="1">
                <a:latin typeface="Courier New" panose="02070309020205020404" pitchFamily="49" charset="0"/>
                <a:cs typeface="Courier New" panose="02070309020205020404" pitchFamily="49" charset="0"/>
              </a:rPr>
              <a:t>CanonicalDeclaration</a:t>
            </a:r>
            <a:r>
              <a:rPr lang="en-US" dirty="0">
                <a:latin typeface="Courier New" panose="02070309020205020404" pitchFamily="49" charset="0"/>
                <a:cs typeface="Courier New" panose="02070309020205020404" pitchFamily="49" charset="0"/>
              </a:rPr>
              <a:t>:</a:t>
            </a:r>
          </a:p>
          <a:p>
            <a:pPr>
              <a:lnSpc>
                <a:spcPct val="120000"/>
              </a:lnSpc>
              <a:spcBef>
                <a:spcPts val="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FileURI</a:t>
            </a:r>
            <a:r>
              <a:rPr lang="en-US" dirty="0">
                <a:latin typeface="Courier New" panose="02070309020205020404" pitchFamily="49" charset="0"/>
                <a:cs typeface="Courier New" panose="02070309020205020404" pitchFamily="49" charset="0"/>
              </a:rPr>
              <a:t>:         'file:///home/xli/NAS/home/bin/mini-</a:t>
            </a:r>
            <a:r>
              <a:rPr lang="en-US" dirty="0" err="1">
                <a:latin typeface="Courier New" panose="02070309020205020404" pitchFamily="49" charset="0"/>
                <a:cs typeface="Courier New" panose="02070309020205020404" pitchFamily="49" charset="0"/>
              </a:rPr>
              <a:t>jvm</a:t>
            </a:r>
            <a:r>
              <a:rPr lang="en-US" dirty="0">
                <a:latin typeface="Courier New" panose="02070309020205020404" pitchFamily="49" charset="0"/>
                <a:cs typeface="Courier New" panose="02070309020205020404" pitchFamily="49" charset="0"/>
              </a:rPr>
              <a:t>/include/</a:t>
            </a:r>
            <a:r>
              <a:rPr lang="en-US" dirty="0" err="1">
                <a:latin typeface="Courier New" panose="02070309020205020404" pitchFamily="49" charset="0"/>
                <a:cs typeface="Courier New" panose="02070309020205020404" pitchFamily="49" charset="0"/>
              </a:rPr>
              <a:t>gc_for_vm.h</a:t>
            </a:r>
            <a:r>
              <a:rPr lang="en-US" dirty="0">
                <a:latin typeface="Courier New" panose="02070309020205020404" pitchFamily="49" charset="0"/>
                <a:cs typeface="Courier New" panose="02070309020205020404" pitchFamily="49" charset="0"/>
              </a:rPr>
              <a:t>'</a:t>
            </a:r>
          </a:p>
          <a:p>
            <a:pPr>
              <a:lnSpc>
                <a:spcPct val="120000"/>
              </a:lnSpc>
              <a:spcBef>
                <a:spcPts val="0"/>
              </a:spcBef>
            </a:pPr>
            <a:r>
              <a:rPr lang="en-US" dirty="0">
                <a:latin typeface="Courier New" panose="02070309020205020404" pitchFamily="49" charset="0"/>
                <a:cs typeface="Courier New" panose="02070309020205020404" pitchFamily="49" charset="0"/>
              </a:rPr>
              <a:t>  Start:</a:t>
            </a:r>
          </a:p>
          <a:p>
            <a:pPr>
              <a:lnSpc>
                <a:spcPct val="120000"/>
              </a:lnSpc>
              <a:spcBef>
                <a:spcPts val="0"/>
              </a:spcBef>
            </a:pPr>
            <a:r>
              <a:rPr lang="en-US" dirty="0">
                <a:latin typeface="Courier New" panose="02070309020205020404" pitchFamily="49" charset="0"/>
                <a:cs typeface="Courier New" panose="02070309020205020404" pitchFamily="49" charset="0"/>
              </a:rPr>
              <a:t>    Line:            17</a:t>
            </a:r>
          </a:p>
          <a:p>
            <a:pPr>
              <a:lnSpc>
                <a:spcPct val="120000"/>
              </a:lnSpc>
              <a:spcBef>
                <a:spcPts val="0"/>
              </a:spcBef>
            </a:pPr>
            <a:r>
              <a:rPr lang="en-US" dirty="0">
                <a:latin typeface="Courier New" panose="02070309020205020404" pitchFamily="49" charset="0"/>
                <a:cs typeface="Courier New" panose="02070309020205020404" pitchFamily="49" charset="0"/>
              </a:rPr>
              <a:t>    Column:          5</a:t>
            </a:r>
          </a:p>
          <a:p>
            <a:pPr>
              <a:lnSpc>
                <a:spcPct val="120000"/>
              </a:lnSpc>
              <a:spcBef>
                <a:spcPts val="0"/>
              </a:spcBef>
            </a:pPr>
            <a:r>
              <a:rPr lang="en-US" dirty="0">
                <a:latin typeface="Courier New" panose="02070309020205020404" pitchFamily="49" charset="0"/>
                <a:cs typeface="Courier New" panose="02070309020205020404" pitchFamily="49" charset="0"/>
              </a:rPr>
              <a:t>  End:</a:t>
            </a:r>
          </a:p>
          <a:p>
            <a:pPr>
              <a:lnSpc>
                <a:spcPct val="120000"/>
              </a:lnSpc>
              <a:spcBef>
                <a:spcPts val="0"/>
              </a:spcBef>
            </a:pPr>
            <a:r>
              <a:rPr lang="en-US" dirty="0">
                <a:latin typeface="Courier New" panose="02070309020205020404" pitchFamily="49" charset="0"/>
                <a:cs typeface="Courier New" panose="02070309020205020404" pitchFamily="49" charset="0"/>
              </a:rPr>
              <a:t>    Line:            17</a:t>
            </a:r>
          </a:p>
          <a:p>
            <a:pPr>
              <a:lnSpc>
                <a:spcPct val="120000"/>
              </a:lnSpc>
              <a:spcBef>
                <a:spcPts val="0"/>
              </a:spcBef>
            </a:pPr>
            <a:r>
              <a:rPr lang="en-US" dirty="0">
                <a:latin typeface="Courier New" panose="02070309020205020404" pitchFamily="49" charset="0"/>
                <a:cs typeface="Courier New" panose="02070309020205020404" pitchFamily="49" charset="0"/>
              </a:rPr>
              <a:t>    Column:          21</a:t>
            </a:r>
          </a:p>
          <a:p>
            <a:pPr>
              <a:lnSpc>
                <a:spcPct val="120000"/>
              </a:lnSpc>
              <a:spcBef>
                <a:spcPts val="0"/>
              </a:spcBef>
            </a:pPr>
            <a:r>
              <a:rPr lang="en-US" dirty="0">
                <a:latin typeface="Courier New" panose="02070309020205020404" pitchFamily="49" charset="0"/>
                <a:cs typeface="Courier New" panose="02070309020205020404" pitchFamily="49" charset="0"/>
              </a:rPr>
              <a:t>Definition:</a:t>
            </a:r>
          </a:p>
          <a:p>
            <a:pPr>
              <a:lnSpc>
                <a:spcPct val="120000"/>
              </a:lnSpc>
              <a:spcBef>
                <a:spcPts val="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FileURI</a:t>
            </a:r>
            <a:r>
              <a:rPr lang="en-US" dirty="0">
                <a:latin typeface="Courier New" panose="02070309020205020404" pitchFamily="49" charset="0"/>
                <a:cs typeface="Courier New" panose="02070309020205020404" pitchFamily="49" charset="0"/>
              </a:rPr>
              <a:t>:         'file:///home/xli/NAS/home/bin/mini-</a:t>
            </a:r>
            <a:r>
              <a:rPr lang="en-US" dirty="0" err="1">
                <a:latin typeface="Courier New" panose="02070309020205020404" pitchFamily="49" charset="0"/>
                <a:cs typeface="Courier New" panose="02070309020205020404" pitchFamily="49" charset="0"/>
              </a:rPr>
              <a:t>jvm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gc</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object_create.c</a:t>
            </a:r>
            <a:r>
              <a:rPr lang="en-US" dirty="0">
                <a:latin typeface="Courier New" panose="02070309020205020404" pitchFamily="49" charset="0"/>
                <a:cs typeface="Courier New" panose="02070309020205020404" pitchFamily="49" charset="0"/>
              </a:rPr>
              <a:t>'</a:t>
            </a:r>
          </a:p>
          <a:p>
            <a:pPr>
              <a:lnSpc>
                <a:spcPct val="120000"/>
              </a:lnSpc>
              <a:spcBef>
                <a:spcPts val="0"/>
              </a:spcBef>
            </a:pPr>
            <a:r>
              <a:rPr lang="en-US" dirty="0">
                <a:latin typeface="Courier New" panose="02070309020205020404" pitchFamily="49" charset="0"/>
                <a:cs typeface="Courier New" panose="02070309020205020404" pitchFamily="49" charset="0"/>
              </a:rPr>
              <a:t>  Start:</a:t>
            </a:r>
          </a:p>
          <a:p>
            <a:pPr>
              <a:lnSpc>
                <a:spcPct val="120000"/>
              </a:lnSpc>
              <a:spcBef>
                <a:spcPts val="0"/>
              </a:spcBef>
            </a:pPr>
            <a:r>
              <a:rPr lang="en-US" dirty="0">
                <a:latin typeface="Courier New" panose="02070309020205020404" pitchFamily="49" charset="0"/>
                <a:cs typeface="Courier New" panose="02070309020205020404" pitchFamily="49" charset="0"/>
              </a:rPr>
              <a:t>    Line:            61</a:t>
            </a:r>
          </a:p>
          <a:p>
            <a:pPr>
              <a:lnSpc>
                <a:spcPct val="120000"/>
              </a:lnSpc>
              <a:spcBef>
                <a:spcPts val="0"/>
              </a:spcBef>
            </a:pPr>
            <a:r>
              <a:rPr lang="en-US" dirty="0">
                <a:latin typeface="Courier New" panose="02070309020205020404" pitchFamily="49" charset="0"/>
                <a:cs typeface="Courier New" panose="02070309020205020404" pitchFamily="49" charset="0"/>
              </a:rPr>
              <a:t>    Column:          5</a:t>
            </a:r>
          </a:p>
          <a:p>
            <a:pPr>
              <a:lnSpc>
                <a:spcPct val="120000"/>
              </a:lnSpc>
              <a:spcBef>
                <a:spcPts val="0"/>
              </a:spcBef>
            </a:pPr>
            <a:r>
              <a:rPr lang="en-US" dirty="0">
                <a:latin typeface="Courier New" panose="02070309020205020404" pitchFamily="49" charset="0"/>
                <a:cs typeface="Courier New" panose="02070309020205020404" pitchFamily="49" charset="0"/>
              </a:rPr>
              <a:t>  End:</a:t>
            </a:r>
          </a:p>
          <a:p>
            <a:pPr>
              <a:lnSpc>
                <a:spcPct val="120000"/>
              </a:lnSpc>
              <a:spcBef>
                <a:spcPts val="0"/>
              </a:spcBef>
            </a:pPr>
            <a:r>
              <a:rPr lang="en-US" dirty="0">
                <a:latin typeface="Courier New" panose="02070309020205020404" pitchFamily="49" charset="0"/>
                <a:cs typeface="Courier New" panose="02070309020205020404" pitchFamily="49" charset="0"/>
              </a:rPr>
              <a:t>    Line:            61</a:t>
            </a:r>
          </a:p>
          <a:p>
            <a:pPr>
              <a:lnSpc>
                <a:spcPct val="120000"/>
              </a:lnSpc>
              <a:spcBef>
                <a:spcPts val="0"/>
              </a:spcBef>
            </a:pPr>
            <a:r>
              <a:rPr lang="en-US" dirty="0">
                <a:latin typeface="Courier New" panose="02070309020205020404" pitchFamily="49" charset="0"/>
                <a:cs typeface="Courier New" panose="02070309020205020404" pitchFamily="49" charset="0"/>
              </a:rPr>
              <a:t>    Column:          21</a:t>
            </a:r>
          </a:p>
          <a:p>
            <a:pPr>
              <a:lnSpc>
                <a:spcPct val="120000"/>
              </a:lnSpc>
              <a:spcBef>
                <a:spcPts val="0"/>
              </a:spcBef>
            </a:pPr>
            <a:r>
              <a:rPr lang="en-US" dirty="0">
                <a:latin typeface="Courier New" panose="02070309020205020404" pitchFamily="49" charset="0"/>
                <a:cs typeface="Courier New" panose="02070309020205020404" pitchFamily="49" charset="0"/>
              </a:rPr>
              <a:t>Flags:           9</a:t>
            </a:r>
          </a:p>
          <a:p>
            <a:pPr>
              <a:lnSpc>
                <a:spcPct val="120000"/>
              </a:lnSpc>
              <a:spcBef>
                <a:spcPts val="0"/>
              </a:spcBef>
            </a:pPr>
            <a:r>
              <a:rPr lang="en-US" dirty="0">
                <a:latin typeface="Courier New" panose="02070309020205020404" pitchFamily="49" charset="0"/>
                <a:cs typeface="Courier New" panose="02070309020205020404" pitchFamily="49" charset="0"/>
              </a:rPr>
              <a:t>Signature:       '(</a:t>
            </a:r>
            <a:r>
              <a:rPr lang="en-US" dirty="0" err="1">
                <a:latin typeface="Courier New" panose="02070309020205020404" pitchFamily="49" charset="0"/>
                <a:cs typeface="Courier New" panose="02070309020205020404" pitchFamily="49" charset="0"/>
              </a:rPr>
              <a:t>korp_object</a:t>
            </a:r>
            <a:r>
              <a:rPr lang="en-US" dirty="0">
                <a:latin typeface="Courier New" panose="02070309020205020404" pitchFamily="49" charset="0"/>
                <a:cs typeface="Courier New" panose="02070309020205020404" pitchFamily="49" charset="0"/>
              </a:rPr>
              <a:t> *)'</a:t>
            </a:r>
          </a:p>
          <a:p>
            <a:pPr>
              <a:lnSpc>
                <a:spcPct val="120000"/>
              </a:lnSpc>
              <a:spcBef>
                <a:spcPts val="0"/>
              </a:spcBef>
            </a:pPr>
            <a:r>
              <a:rPr lang="en-US" dirty="0" err="1">
                <a:latin typeface="Courier New" panose="02070309020205020404" pitchFamily="49" charset="0"/>
                <a:cs typeface="Courier New" panose="02070309020205020404" pitchFamily="49" charset="0"/>
              </a:rPr>
              <a:t>TemplateSpecializationArgs</a:t>
            </a:r>
            <a:r>
              <a:rPr lang="en-US" dirty="0">
                <a:latin typeface="Courier New" panose="02070309020205020404" pitchFamily="49" charset="0"/>
                <a:cs typeface="Courier New" panose="02070309020205020404" pitchFamily="49" charset="0"/>
              </a:rPr>
              <a:t>: ''</a:t>
            </a:r>
          </a:p>
          <a:p>
            <a:pPr>
              <a:lnSpc>
                <a:spcPct val="120000"/>
              </a:lnSpc>
              <a:spcBef>
                <a:spcPts val="0"/>
              </a:spcBef>
            </a:pPr>
            <a:r>
              <a:rPr lang="en-US" dirty="0" err="1">
                <a:latin typeface="Courier New" panose="02070309020205020404" pitchFamily="49" charset="0"/>
                <a:cs typeface="Courier New" panose="02070309020205020404" pitchFamily="49" charset="0"/>
              </a:rPr>
              <a:t>CompletionSnippetSuffix</a:t>
            </a:r>
            <a:r>
              <a:rPr lang="en-US" dirty="0">
                <a:latin typeface="Courier New" panose="02070309020205020404" pitchFamily="49" charset="0"/>
                <a:cs typeface="Courier New" panose="02070309020205020404" pitchFamily="49" charset="0"/>
              </a:rPr>
              <a:t>: '(${1:korp_object *})'</a:t>
            </a:r>
          </a:p>
          <a:p>
            <a:pPr>
              <a:lnSpc>
                <a:spcPct val="120000"/>
              </a:lnSpc>
              <a:spcBef>
                <a:spcPts val="0"/>
              </a:spcBef>
            </a:pPr>
            <a:r>
              <a:rPr lang="en-US" dirty="0">
                <a:latin typeface="Courier New" panose="02070309020205020404" pitchFamily="49" charset="0"/>
                <a:cs typeface="Courier New" panose="02070309020205020404" pitchFamily="49" charset="0"/>
              </a:rPr>
              <a:t>Documentation:   ''</a:t>
            </a:r>
          </a:p>
          <a:p>
            <a:pPr>
              <a:lnSpc>
                <a:spcPct val="120000"/>
              </a:lnSpc>
              <a:spcBef>
                <a:spcPts val="0"/>
              </a:spcBef>
            </a:pPr>
            <a:r>
              <a:rPr lang="en-US" dirty="0" err="1">
                <a:latin typeface="Courier New" panose="02070309020205020404" pitchFamily="49" charset="0"/>
                <a:cs typeface="Courier New" panose="02070309020205020404" pitchFamily="49" charset="0"/>
              </a:rPr>
              <a:t>ReturnType</a:t>
            </a:r>
            <a:r>
              <a:rPr lang="en-US" dirty="0">
                <a:latin typeface="Courier New" panose="02070309020205020404" pitchFamily="49" charset="0"/>
                <a:cs typeface="Courier New" panose="02070309020205020404" pitchFamily="49" charset="0"/>
              </a:rPr>
              <a:t>:      void</a:t>
            </a:r>
          </a:p>
          <a:p>
            <a:pPr>
              <a:lnSpc>
                <a:spcPct val="120000"/>
              </a:lnSpc>
              <a:spcBef>
                <a:spcPts val="0"/>
              </a:spcBef>
            </a:pPr>
            <a:r>
              <a:rPr lang="en-US" dirty="0">
                <a:latin typeface="Courier New" panose="02070309020205020404" pitchFamily="49" charset="0"/>
                <a:cs typeface="Courier New" panose="02070309020205020404" pitchFamily="49" charset="0"/>
              </a:rPr>
              <a:t>Type:            '</a:t>
            </a:r>
            <a:r>
              <a:rPr lang="en-US" dirty="0" err="1">
                <a:latin typeface="Courier New" panose="02070309020205020404" pitchFamily="49" charset="0"/>
                <a:cs typeface="Courier New" panose="02070309020205020404" pitchFamily="49" charset="0"/>
              </a:rPr>
              <a:t>c:v</a:t>
            </a:r>
            <a:r>
              <a:rPr lang="en-US" dirty="0">
                <a:latin typeface="Courier New" panose="02070309020205020404" pitchFamily="49" charset="0"/>
                <a:cs typeface="Courier New" panose="02070309020205020404" pitchFamily="49" charset="0"/>
              </a:rPr>
              <a:t>'</a:t>
            </a:r>
          </a:p>
          <a:p>
            <a:pPr>
              <a:lnSpc>
                <a:spcPct val="120000"/>
              </a:lnSpc>
              <a:spcBef>
                <a:spcPts val="0"/>
              </a:spcBef>
            </a:pPr>
            <a:r>
              <a:rPr lang="en-US" dirty="0" err="1">
                <a:latin typeface="Courier New" panose="02070309020205020404" pitchFamily="49" charset="0"/>
                <a:cs typeface="Courier New" panose="02070309020205020404" pitchFamily="49" charset="0"/>
              </a:rPr>
              <a:t>IncludeHeaders</a:t>
            </a:r>
            <a:r>
              <a:rPr lang="en-US" dirty="0">
                <a:latin typeface="Courier New" panose="02070309020205020404" pitchFamily="49" charset="0"/>
                <a:cs typeface="Courier New" panose="02070309020205020404" pitchFamily="49" charset="0"/>
              </a:rPr>
              <a:t>:</a:t>
            </a:r>
          </a:p>
          <a:p>
            <a:pPr>
              <a:lnSpc>
                <a:spcPct val="120000"/>
              </a:lnSpc>
              <a:spcBef>
                <a:spcPts val="0"/>
              </a:spcBef>
            </a:pPr>
            <a:r>
              <a:rPr lang="en-US" dirty="0">
                <a:latin typeface="Courier New" panose="02070309020205020404" pitchFamily="49" charset="0"/>
                <a:cs typeface="Courier New" panose="02070309020205020404" pitchFamily="49" charset="0"/>
              </a:rPr>
              <a:t>  - Header:          'file:///home/xli/NAS/home/bin/mini-</a:t>
            </a:r>
            <a:r>
              <a:rPr lang="en-US" dirty="0" err="1">
                <a:latin typeface="Courier New" panose="02070309020205020404" pitchFamily="49" charset="0"/>
                <a:cs typeface="Courier New" panose="02070309020205020404" pitchFamily="49" charset="0"/>
              </a:rPr>
              <a:t>jvm</a:t>
            </a:r>
            <a:r>
              <a:rPr lang="en-US" dirty="0">
                <a:latin typeface="Courier New" panose="02070309020205020404" pitchFamily="49" charset="0"/>
                <a:cs typeface="Courier New" panose="02070309020205020404" pitchFamily="49" charset="0"/>
              </a:rPr>
              <a:t>/include/</a:t>
            </a:r>
            <a:r>
              <a:rPr lang="en-US" dirty="0" err="1">
                <a:latin typeface="Courier New" panose="02070309020205020404" pitchFamily="49" charset="0"/>
                <a:cs typeface="Courier New" panose="02070309020205020404" pitchFamily="49" charset="0"/>
              </a:rPr>
              <a:t>gc_for_vm.h</a:t>
            </a:r>
            <a:r>
              <a:rPr lang="en-US" dirty="0">
                <a:latin typeface="Courier New" panose="02070309020205020404" pitchFamily="49" charset="0"/>
                <a:cs typeface="Courier New" panose="02070309020205020404" pitchFamily="49" charset="0"/>
              </a:rPr>
              <a:t>'</a:t>
            </a:r>
          </a:p>
          <a:p>
            <a:pPr>
              <a:lnSpc>
                <a:spcPct val="120000"/>
              </a:lnSpc>
              <a:spcBef>
                <a:spcPts val="0"/>
              </a:spcBef>
            </a:pPr>
            <a:r>
              <a:rPr lang="en-US" dirty="0">
                <a:latin typeface="Courier New" panose="02070309020205020404" pitchFamily="49" charset="0"/>
                <a:cs typeface="Courier New" panose="02070309020205020404" pitchFamily="49" charset="0"/>
              </a:rPr>
              <a:t>    References:      2</a:t>
            </a:r>
          </a:p>
          <a:p>
            <a:pPr>
              <a:lnSpc>
                <a:spcPct val="120000"/>
              </a:lnSpc>
              <a:spcBef>
                <a:spcPts val="0"/>
              </a:spcBef>
            </a:pPr>
            <a:r>
              <a:rPr lang="en-US" dirty="0">
                <a:latin typeface="Courier New" panose="02070309020205020404" pitchFamily="49" charset="0"/>
                <a:cs typeface="Courier New" panose="02070309020205020404" pitchFamily="49" charset="0"/>
              </a:rPr>
              <a:t>...</a:t>
            </a:r>
          </a:p>
          <a:p>
            <a:pPr>
              <a:lnSpc>
                <a:spcPct val="120000"/>
              </a:lnSpc>
              <a:spcBef>
                <a:spcPts val="0"/>
              </a:spcBef>
            </a:pPr>
            <a:endParaRPr lang="en-US" dirty="0">
              <a:latin typeface="Courier New" panose="02070309020205020404" pitchFamily="49" charset="0"/>
              <a:cs typeface="Courier New" panose="02070309020205020404" pitchFamily="49" charset="0"/>
            </a:endParaRPr>
          </a:p>
        </p:txBody>
      </p:sp>
      <p:sp>
        <p:nvSpPr>
          <p:cNvPr id="9" name="Content Placeholder 8">
            <a:extLst>
              <a:ext uri="{FF2B5EF4-FFF2-40B4-BE49-F238E27FC236}">
                <a16:creationId xmlns:a16="http://schemas.microsoft.com/office/drawing/2014/main" id="{65D44384-0ED5-DB69-A646-F00350EE118B}"/>
              </a:ext>
            </a:extLst>
          </p:cNvPr>
          <p:cNvSpPr>
            <a:spLocks noGrp="1"/>
          </p:cNvSpPr>
          <p:nvPr>
            <p:ph sz="half" idx="2"/>
          </p:nvPr>
        </p:nvSpPr>
        <p:spPr/>
        <p:txBody>
          <a:bodyPr vert="horz" lIns="91440" tIns="45720" rIns="91440" bIns="45720" rtlCol="0">
            <a:normAutofit fontScale="32500" lnSpcReduction="20000"/>
          </a:bodyPr>
          <a:lstStyle/>
          <a:p>
            <a:pPr>
              <a:lnSpc>
                <a:spcPct val="120000"/>
              </a:lnSpc>
              <a:spcBef>
                <a:spcPts val="0"/>
              </a:spcBef>
            </a:pPr>
            <a:r>
              <a:rPr lang="en-US" dirty="0">
                <a:latin typeface="Courier New" panose="02070309020205020404" pitchFamily="49" charset="0"/>
                <a:cs typeface="Courier New" panose="02070309020205020404" pitchFamily="49" charset="0"/>
              </a:rPr>
              <a:t>--- !Refs</a:t>
            </a:r>
          </a:p>
          <a:p>
            <a:pPr>
              <a:lnSpc>
                <a:spcPct val="120000"/>
              </a:lnSpc>
              <a:spcBef>
                <a:spcPts val="0"/>
              </a:spcBef>
            </a:pPr>
            <a:r>
              <a:rPr lang="en-US" dirty="0">
                <a:latin typeface="Courier New" panose="02070309020205020404" pitchFamily="49" charset="0"/>
                <a:cs typeface="Courier New" panose="02070309020205020404" pitchFamily="49" charset="0"/>
              </a:rPr>
              <a:t>ID:              BAA4D7A9E4AEF0DA</a:t>
            </a:r>
          </a:p>
          <a:p>
            <a:pPr>
              <a:lnSpc>
                <a:spcPct val="120000"/>
              </a:lnSpc>
              <a:spcBef>
                <a:spcPts val="0"/>
              </a:spcBef>
            </a:pPr>
            <a:r>
              <a:rPr lang="en-US" dirty="0">
                <a:latin typeface="Courier New" panose="02070309020205020404" pitchFamily="49" charset="0"/>
                <a:cs typeface="Courier New" panose="02070309020205020404" pitchFamily="49" charset="0"/>
              </a:rPr>
              <a:t>References:</a:t>
            </a:r>
          </a:p>
          <a:p>
            <a:pPr>
              <a:lnSpc>
                <a:spcPct val="120000"/>
              </a:lnSpc>
              <a:spcBef>
                <a:spcPts val="0"/>
              </a:spcBef>
            </a:pPr>
            <a:r>
              <a:rPr lang="en-US" dirty="0">
                <a:latin typeface="Courier New" panose="02070309020205020404" pitchFamily="49" charset="0"/>
                <a:cs typeface="Courier New" panose="02070309020205020404" pitchFamily="49" charset="0"/>
              </a:rPr>
              <a:t>  - Kind:            26</a:t>
            </a:r>
          </a:p>
          <a:p>
            <a:pPr>
              <a:lnSpc>
                <a:spcPct val="120000"/>
              </a:lnSpc>
              <a:spcBef>
                <a:spcPts val="0"/>
              </a:spcBef>
            </a:pPr>
            <a:r>
              <a:rPr lang="en-US" dirty="0">
                <a:latin typeface="Courier New" panose="02070309020205020404" pitchFamily="49" charset="0"/>
                <a:cs typeface="Courier New" panose="02070309020205020404" pitchFamily="49" charset="0"/>
              </a:rPr>
              <a:t>    Location:</a:t>
            </a:r>
          </a:p>
          <a:p>
            <a:pPr>
              <a:lnSpc>
                <a:spcPct val="120000"/>
              </a:lnSpc>
              <a:spcBef>
                <a:spcPts val="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FileURI</a:t>
            </a:r>
            <a:r>
              <a:rPr lang="en-US" dirty="0">
                <a:latin typeface="Courier New" panose="02070309020205020404" pitchFamily="49" charset="0"/>
                <a:cs typeface="Courier New" panose="02070309020205020404" pitchFamily="49" charset="0"/>
              </a:rPr>
              <a:t>:         'file:///home/xli/NAS/home/bin/mini-</a:t>
            </a:r>
            <a:r>
              <a:rPr lang="en-US" dirty="0" err="1">
                <a:latin typeface="Courier New" panose="02070309020205020404" pitchFamily="49" charset="0"/>
                <a:cs typeface="Courier New" panose="02070309020205020404" pitchFamily="49" charset="0"/>
              </a:rPr>
              <a:t>jvm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gc</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object_create.c</a:t>
            </a:r>
            <a:r>
              <a:rPr lang="en-US" dirty="0">
                <a:latin typeface="Courier New" panose="02070309020205020404" pitchFamily="49" charset="0"/>
                <a:cs typeface="Courier New" panose="02070309020205020404" pitchFamily="49" charset="0"/>
              </a:rPr>
              <a:t>'</a:t>
            </a:r>
          </a:p>
          <a:p>
            <a:pPr>
              <a:lnSpc>
                <a:spcPct val="120000"/>
              </a:lnSpc>
              <a:spcBef>
                <a:spcPts val="0"/>
              </a:spcBef>
            </a:pPr>
            <a:r>
              <a:rPr lang="en-US" dirty="0">
                <a:latin typeface="Courier New" panose="02070309020205020404" pitchFamily="49" charset="0"/>
                <a:cs typeface="Courier New" panose="02070309020205020404" pitchFamily="49" charset="0"/>
              </a:rPr>
              <a:t>      Start:</a:t>
            </a:r>
          </a:p>
          <a:p>
            <a:pPr>
              <a:lnSpc>
                <a:spcPct val="120000"/>
              </a:lnSpc>
              <a:spcBef>
                <a:spcPts val="0"/>
              </a:spcBef>
            </a:pPr>
            <a:r>
              <a:rPr lang="en-US" dirty="0">
                <a:latin typeface="Courier New" panose="02070309020205020404" pitchFamily="49" charset="0"/>
                <a:cs typeface="Courier New" panose="02070309020205020404" pitchFamily="49" charset="0"/>
              </a:rPr>
              <a:t>        Line:            61</a:t>
            </a:r>
          </a:p>
          <a:p>
            <a:pPr>
              <a:lnSpc>
                <a:spcPct val="120000"/>
              </a:lnSpc>
              <a:spcBef>
                <a:spcPts val="0"/>
              </a:spcBef>
            </a:pPr>
            <a:r>
              <a:rPr lang="en-US" dirty="0">
                <a:latin typeface="Courier New" panose="02070309020205020404" pitchFamily="49" charset="0"/>
                <a:cs typeface="Courier New" panose="02070309020205020404" pitchFamily="49" charset="0"/>
              </a:rPr>
              <a:t>        Column:          5</a:t>
            </a:r>
          </a:p>
          <a:p>
            <a:pPr>
              <a:lnSpc>
                <a:spcPct val="120000"/>
              </a:lnSpc>
              <a:spcBef>
                <a:spcPts val="0"/>
              </a:spcBef>
            </a:pPr>
            <a:r>
              <a:rPr lang="en-US" dirty="0">
                <a:latin typeface="Courier New" panose="02070309020205020404" pitchFamily="49" charset="0"/>
                <a:cs typeface="Courier New" panose="02070309020205020404" pitchFamily="49" charset="0"/>
              </a:rPr>
              <a:t>      End:</a:t>
            </a:r>
          </a:p>
          <a:p>
            <a:pPr>
              <a:lnSpc>
                <a:spcPct val="120000"/>
              </a:lnSpc>
              <a:spcBef>
                <a:spcPts val="0"/>
              </a:spcBef>
            </a:pPr>
            <a:r>
              <a:rPr lang="en-US" dirty="0">
                <a:latin typeface="Courier New" panose="02070309020205020404" pitchFamily="49" charset="0"/>
                <a:cs typeface="Courier New" panose="02070309020205020404" pitchFamily="49" charset="0"/>
              </a:rPr>
              <a:t>        Line:            61</a:t>
            </a:r>
          </a:p>
          <a:p>
            <a:pPr>
              <a:lnSpc>
                <a:spcPct val="120000"/>
              </a:lnSpc>
              <a:spcBef>
                <a:spcPts val="0"/>
              </a:spcBef>
            </a:pPr>
            <a:r>
              <a:rPr lang="en-US" dirty="0">
                <a:latin typeface="Courier New" panose="02070309020205020404" pitchFamily="49" charset="0"/>
                <a:cs typeface="Courier New" panose="02070309020205020404" pitchFamily="49" charset="0"/>
              </a:rPr>
              <a:t>        Column:          21</a:t>
            </a:r>
          </a:p>
          <a:p>
            <a:pPr>
              <a:lnSpc>
                <a:spcPct val="120000"/>
              </a:lnSpc>
              <a:spcBef>
                <a:spcPts val="0"/>
              </a:spcBef>
            </a:pPr>
            <a:r>
              <a:rPr lang="en-US" dirty="0">
                <a:latin typeface="Courier New" panose="02070309020205020404" pitchFamily="49" charset="0"/>
                <a:cs typeface="Courier New" panose="02070309020205020404" pitchFamily="49" charset="0"/>
              </a:rPr>
              <a:t>    Container:</a:t>
            </a:r>
          </a:p>
          <a:p>
            <a:pPr>
              <a:lnSpc>
                <a:spcPct val="120000"/>
              </a:lnSpc>
              <a:spcBef>
                <a:spcPts val="0"/>
              </a:spcBef>
            </a:pPr>
            <a:r>
              <a:rPr lang="en-US" dirty="0">
                <a:latin typeface="Courier New" panose="02070309020205020404" pitchFamily="49" charset="0"/>
                <a:cs typeface="Courier New" panose="02070309020205020404" pitchFamily="49" charset="0"/>
              </a:rPr>
              <a:t>      ID:              '0000000000000000'</a:t>
            </a:r>
          </a:p>
          <a:p>
            <a:pPr>
              <a:lnSpc>
                <a:spcPct val="120000"/>
              </a:lnSpc>
              <a:spcBef>
                <a:spcPts val="0"/>
              </a:spcBef>
            </a:pPr>
            <a:r>
              <a:rPr lang="en-US" dirty="0">
                <a:latin typeface="Courier New" panose="02070309020205020404" pitchFamily="49" charset="0"/>
                <a:cs typeface="Courier New" panose="02070309020205020404" pitchFamily="49" charset="0"/>
              </a:rPr>
              <a:t>  - Kind:            25</a:t>
            </a:r>
          </a:p>
          <a:p>
            <a:pPr>
              <a:lnSpc>
                <a:spcPct val="120000"/>
              </a:lnSpc>
              <a:spcBef>
                <a:spcPts val="0"/>
              </a:spcBef>
            </a:pPr>
            <a:r>
              <a:rPr lang="en-US" dirty="0">
                <a:latin typeface="Courier New" panose="02070309020205020404" pitchFamily="49" charset="0"/>
                <a:cs typeface="Courier New" panose="02070309020205020404" pitchFamily="49" charset="0"/>
              </a:rPr>
              <a:t>    Location:</a:t>
            </a:r>
          </a:p>
          <a:p>
            <a:pPr>
              <a:lnSpc>
                <a:spcPct val="120000"/>
              </a:lnSpc>
              <a:spcBef>
                <a:spcPts val="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FileURI</a:t>
            </a:r>
            <a:r>
              <a:rPr lang="en-US" dirty="0">
                <a:latin typeface="Courier New" panose="02070309020205020404" pitchFamily="49" charset="0"/>
                <a:cs typeface="Courier New" panose="02070309020205020404" pitchFamily="49" charset="0"/>
              </a:rPr>
              <a:t>:         'file:///home/xli/NAS/home/bin/mini-</a:t>
            </a:r>
            <a:r>
              <a:rPr lang="en-US" dirty="0" err="1">
                <a:latin typeface="Courier New" panose="02070309020205020404" pitchFamily="49" charset="0"/>
                <a:cs typeface="Courier New" panose="02070309020205020404" pitchFamily="49" charset="0"/>
              </a:rPr>
              <a:t>jvm</a:t>
            </a:r>
            <a:r>
              <a:rPr lang="en-US" dirty="0">
                <a:latin typeface="Courier New" panose="02070309020205020404" pitchFamily="49" charset="0"/>
                <a:cs typeface="Courier New" panose="02070309020205020404" pitchFamily="49" charset="0"/>
              </a:rPr>
              <a:t>/include/</a:t>
            </a:r>
            <a:r>
              <a:rPr lang="en-US" dirty="0" err="1">
                <a:latin typeface="Courier New" panose="02070309020205020404" pitchFamily="49" charset="0"/>
                <a:cs typeface="Courier New" panose="02070309020205020404" pitchFamily="49" charset="0"/>
              </a:rPr>
              <a:t>gc_for_vm.h</a:t>
            </a:r>
            <a:r>
              <a:rPr lang="en-US" dirty="0">
                <a:latin typeface="Courier New" panose="02070309020205020404" pitchFamily="49" charset="0"/>
                <a:cs typeface="Courier New" panose="02070309020205020404" pitchFamily="49" charset="0"/>
              </a:rPr>
              <a:t>'</a:t>
            </a:r>
          </a:p>
          <a:p>
            <a:pPr>
              <a:lnSpc>
                <a:spcPct val="120000"/>
              </a:lnSpc>
              <a:spcBef>
                <a:spcPts val="0"/>
              </a:spcBef>
            </a:pPr>
            <a:r>
              <a:rPr lang="en-US" dirty="0">
                <a:latin typeface="Courier New" panose="02070309020205020404" pitchFamily="49" charset="0"/>
                <a:cs typeface="Courier New" panose="02070309020205020404" pitchFamily="49" charset="0"/>
              </a:rPr>
              <a:t>      Start:</a:t>
            </a:r>
          </a:p>
          <a:p>
            <a:pPr>
              <a:lnSpc>
                <a:spcPct val="120000"/>
              </a:lnSpc>
              <a:spcBef>
                <a:spcPts val="0"/>
              </a:spcBef>
            </a:pPr>
            <a:r>
              <a:rPr lang="en-US" dirty="0">
                <a:latin typeface="Courier New" panose="02070309020205020404" pitchFamily="49" charset="0"/>
                <a:cs typeface="Courier New" panose="02070309020205020404" pitchFamily="49" charset="0"/>
              </a:rPr>
              <a:t>        Line:            17</a:t>
            </a:r>
          </a:p>
          <a:p>
            <a:pPr>
              <a:lnSpc>
                <a:spcPct val="120000"/>
              </a:lnSpc>
              <a:spcBef>
                <a:spcPts val="0"/>
              </a:spcBef>
            </a:pPr>
            <a:r>
              <a:rPr lang="en-US" dirty="0">
                <a:latin typeface="Courier New" panose="02070309020205020404" pitchFamily="49" charset="0"/>
                <a:cs typeface="Courier New" panose="02070309020205020404" pitchFamily="49" charset="0"/>
              </a:rPr>
              <a:t>        Column:          5</a:t>
            </a:r>
          </a:p>
          <a:p>
            <a:pPr>
              <a:lnSpc>
                <a:spcPct val="120000"/>
              </a:lnSpc>
              <a:spcBef>
                <a:spcPts val="0"/>
              </a:spcBef>
            </a:pPr>
            <a:r>
              <a:rPr lang="en-US" dirty="0">
                <a:latin typeface="Courier New" panose="02070309020205020404" pitchFamily="49" charset="0"/>
                <a:cs typeface="Courier New" panose="02070309020205020404" pitchFamily="49" charset="0"/>
              </a:rPr>
              <a:t>      End:</a:t>
            </a:r>
          </a:p>
          <a:p>
            <a:pPr>
              <a:lnSpc>
                <a:spcPct val="120000"/>
              </a:lnSpc>
              <a:spcBef>
                <a:spcPts val="0"/>
              </a:spcBef>
            </a:pPr>
            <a:r>
              <a:rPr lang="en-US" dirty="0">
                <a:latin typeface="Courier New" panose="02070309020205020404" pitchFamily="49" charset="0"/>
                <a:cs typeface="Courier New" panose="02070309020205020404" pitchFamily="49" charset="0"/>
              </a:rPr>
              <a:t>        Line:            17</a:t>
            </a:r>
          </a:p>
          <a:p>
            <a:pPr>
              <a:lnSpc>
                <a:spcPct val="120000"/>
              </a:lnSpc>
              <a:spcBef>
                <a:spcPts val="0"/>
              </a:spcBef>
            </a:pPr>
            <a:r>
              <a:rPr lang="en-US" dirty="0">
                <a:latin typeface="Courier New" panose="02070309020205020404" pitchFamily="49" charset="0"/>
                <a:cs typeface="Courier New" panose="02070309020205020404" pitchFamily="49" charset="0"/>
              </a:rPr>
              <a:t>        Column:          21</a:t>
            </a:r>
          </a:p>
          <a:p>
            <a:pPr>
              <a:lnSpc>
                <a:spcPct val="120000"/>
              </a:lnSpc>
              <a:spcBef>
                <a:spcPts val="0"/>
              </a:spcBef>
            </a:pPr>
            <a:r>
              <a:rPr lang="en-US" dirty="0">
                <a:latin typeface="Courier New" panose="02070309020205020404" pitchFamily="49" charset="0"/>
                <a:cs typeface="Courier New" panose="02070309020205020404" pitchFamily="49" charset="0"/>
              </a:rPr>
              <a:t>    Container:</a:t>
            </a:r>
          </a:p>
          <a:p>
            <a:pPr>
              <a:lnSpc>
                <a:spcPct val="120000"/>
              </a:lnSpc>
              <a:spcBef>
                <a:spcPts val="0"/>
              </a:spcBef>
            </a:pPr>
            <a:r>
              <a:rPr lang="en-US" dirty="0">
                <a:latin typeface="Courier New" panose="02070309020205020404" pitchFamily="49" charset="0"/>
                <a:cs typeface="Courier New" panose="02070309020205020404" pitchFamily="49" charset="0"/>
              </a:rPr>
              <a:t>      ID:              '0000000000000000'</a:t>
            </a:r>
          </a:p>
          <a:p>
            <a:pPr>
              <a:lnSpc>
                <a:spcPct val="120000"/>
              </a:lnSpc>
              <a:spcBef>
                <a:spcPts val="0"/>
              </a:spcBef>
            </a:pPr>
            <a:r>
              <a:rPr lang="en-US" dirty="0">
                <a:latin typeface="Courier New" panose="02070309020205020404" pitchFamily="49" charset="0"/>
                <a:cs typeface="Courier New" panose="02070309020205020404" pitchFamily="49" charset="0"/>
              </a:rPr>
              <a:t>  - Kind:            28</a:t>
            </a:r>
          </a:p>
          <a:p>
            <a:pPr>
              <a:lnSpc>
                <a:spcPct val="120000"/>
              </a:lnSpc>
              <a:spcBef>
                <a:spcPts val="0"/>
              </a:spcBef>
            </a:pPr>
            <a:r>
              <a:rPr lang="en-US" dirty="0">
                <a:latin typeface="Courier New" panose="02070309020205020404" pitchFamily="49" charset="0"/>
                <a:cs typeface="Courier New" panose="02070309020205020404" pitchFamily="49" charset="0"/>
              </a:rPr>
              <a:t>    Location:</a:t>
            </a:r>
          </a:p>
          <a:p>
            <a:pPr>
              <a:lnSpc>
                <a:spcPct val="120000"/>
              </a:lnSpc>
              <a:spcBef>
                <a:spcPts val="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FileURI</a:t>
            </a:r>
            <a:r>
              <a:rPr lang="en-US" dirty="0">
                <a:latin typeface="Courier New" panose="02070309020205020404" pitchFamily="49" charset="0"/>
                <a:cs typeface="Courier New" panose="02070309020205020404" pitchFamily="49" charset="0"/>
              </a:rPr>
              <a:t>:         'file:///home/xli/NAS/home/bin/mini-</a:t>
            </a:r>
            <a:r>
              <a:rPr lang="en-US" dirty="0" err="1">
                <a:latin typeface="Courier New" panose="02070309020205020404" pitchFamily="49" charset="0"/>
                <a:cs typeface="Courier New" panose="02070309020205020404" pitchFamily="49" charset="0"/>
              </a:rPr>
              <a:t>jvm</a:t>
            </a:r>
            <a:r>
              <a:rPr lang="en-US" dirty="0">
                <a:latin typeface="Courier New" panose="02070309020205020404" pitchFamily="49" charset="0"/>
                <a:cs typeface="Courier New" panose="02070309020205020404" pitchFamily="49" charset="0"/>
              </a:rPr>
              <a:t>/natives/</a:t>
            </a:r>
            <a:r>
              <a:rPr lang="en-US" dirty="0" err="1">
                <a:latin typeface="Courier New" panose="02070309020205020404" pitchFamily="49" charset="0"/>
                <a:cs typeface="Courier New" panose="02070309020205020404" pitchFamily="49" charset="0"/>
              </a:rPr>
              <a:t>java_lang.c</a:t>
            </a:r>
            <a:r>
              <a:rPr lang="en-US" dirty="0">
                <a:latin typeface="Courier New" panose="02070309020205020404" pitchFamily="49" charset="0"/>
                <a:cs typeface="Courier New" panose="02070309020205020404" pitchFamily="49" charset="0"/>
              </a:rPr>
              <a:t>'</a:t>
            </a:r>
          </a:p>
          <a:p>
            <a:pPr>
              <a:lnSpc>
                <a:spcPct val="120000"/>
              </a:lnSpc>
              <a:spcBef>
                <a:spcPts val="0"/>
              </a:spcBef>
            </a:pPr>
            <a:r>
              <a:rPr lang="en-US" dirty="0">
                <a:latin typeface="Courier New" panose="02070309020205020404" pitchFamily="49" charset="0"/>
                <a:cs typeface="Courier New" panose="02070309020205020404" pitchFamily="49" charset="0"/>
              </a:rPr>
              <a:t>      Start:</a:t>
            </a:r>
          </a:p>
          <a:p>
            <a:pPr>
              <a:lnSpc>
                <a:spcPct val="120000"/>
              </a:lnSpc>
              <a:spcBef>
                <a:spcPts val="0"/>
              </a:spcBef>
            </a:pPr>
            <a:r>
              <a:rPr lang="en-US" dirty="0">
                <a:latin typeface="Courier New" panose="02070309020205020404" pitchFamily="49" charset="0"/>
                <a:cs typeface="Courier New" panose="02070309020205020404" pitchFamily="49" charset="0"/>
              </a:rPr>
              <a:t>        Line:            132</a:t>
            </a:r>
          </a:p>
          <a:p>
            <a:pPr>
              <a:lnSpc>
                <a:spcPct val="120000"/>
              </a:lnSpc>
              <a:spcBef>
                <a:spcPts val="0"/>
              </a:spcBef>
            </a:pPr>
            <a:r>
              <a:rPr lang="en-US" dirty="0">
                <a:latin typeface="Courier New" panose="02070309020205020404" pitchFamily="49" charset="0"/>
                <a:cs typeface="Courier New" panose="02070309020205020404" pitchFamily="49" charset="0"/>
              </a:rPr>
              <a:t>        Column:          8</a:t>
            </a:r>
          </a:p>
          <a:p>
            <a:pPr>
              <a:lnSpc>
                <a:spcPct val="120000"/>
              </a:lnSpc>
              <a:spcBef>
                <a:spcPts val="0"/>
              </a:spcBef>
            </a:pPr>
            <a:r>
              <a:rPr lang="en-US" dirty="0">
                <a:latin typeface="Courier New" panose="02070309020205020404" pitchFamily="49" charset="0"/>
                <a:cs typeface="Courier New" panose="02070309020205020404" pitchFamily="49" charset="0"/>
              </a:rPr>
              <a:t>      End:</a:t>
            </a:r>
          </a:p>
          <a:p>
            <a:pPr>
              <a:lnSpc>
                <a:spcPct val="120000"/>
              </a:lnSpc>
              <a:spcBef>
                <a:spcPts val="0"/>
              </a:spcBef>
            </a:pPr>
            <a:r>
              <a:rPr lang="en-US" dirty="0">
                <a:latin typeface="Courier New" panose="02070309020205020404" pitchFamily="49" charset="0"/>
                <a:cs typeface="Courier New" panose="02070309020205020404" pitchFamily="49" charset="0"/>
              </a:rPr>
              <a:t>        Line:            132</a:t>
            </a:r>
          </a:p>
          <a:p>
            <a:pPr>
              <a:lnSpc>
                <a:spcPct val="120000"/>
              </a:lnSpc>
              <a:spcBef>
                <a:spcPts val="0"/>
              </a:spcBef>
            </a:pPr>
            <a:r>
              <a:rPr lang="en-US" dirty="0">
                <a:latin typeface="Courier New" panose="02070309020205020404" pitchFamily="49" charset="0"/>
                <a:cs typeface="Courier New" panose="02070309020205020404" pitchFamily="49" charset="0"/>
              </a:rPr>
              <a:t>        Column:          24</a:t>
            </a:r>
          </a:p>
          <a:p>
            <a:pPr>
              <a:lnSpc>
                <a:spcPct val="120000"/>
              </a:lnSpc>
              <a:spcBef>
                <a:spcPts val="0"/>
              </a:spcBef>
            </a:pPr>
            <a:r>
              <a:rPr lang="en-US" dirty="0">
                <a:latin typeface="Courier New" panose="02070309020205020404" pitchFamily="49" charset="0"/>
                <a:cs typeface="Courier New" panose="02070309020205020404" pitchFamily="49" charset="0"/>
              </a:rPr>
              <a:t>    Container:</a:t>
            </a:r>
          </a:p>
          <a:p>
            <a:pPr>
              <a:lnSpc>
                <a:spcPct val="120000"/>
              </a:lnSpc>
              <a:spcBef>
                <a:spcPts val="0"/>
              </a:spcBef>
            </a:pPr>
            <a:r>
              <a:rPr lang="en-US" dirty="0">
                <a:latin typeface="Courier New" panose="02070309020205020404" pitchFamily="49" charset="0"/>
                <a:cs typeface="Courier New" panose="02070309020205020404" pitchFamily="49" charset="0"/>
              </a:rPr>
              <a:t>      ID:              D5AF2A8844BD6186</a:t>
            </a:r>
          </a:p>
          <a:p>
            <a:pPr>
              <a:lnSpc>
                <a:spcPct val="120000"/>
              </a:lnSpc>
              <a:spcBef>
                <a:spcPts val="0"/>
              </a:spcBef>
            </a:pPr>
            <a:r>
              <a:rPr lang="en-US" dirty="0">
                <a:latin typeface="Courier New" panose="02070309020205020404" pitchFamily="49" charset="0"/>
                <a:cs typeface="Courier New" panose="02070309020205020404" pitchFamily="49" charset="0"/>
              </a:rPr>
              <a:t>...</a:t>
            </a:r>
          </a:p>
          <a:p>
            <a:pPr>
              <a:lnSpc>
                <a:spcPct val="120000"/>
              </a:lnSpc>
              <a:spcBef>
                <a:spcPts val="0"/>
              </a:spcBef>
            </a:pPr>
            <a:endParaRPr lang="en-US" dirty="0">
              <a:latin typeface="Courier New" panose="02070309020205020404" pitchFamily="49" charset="0"/>
              <a:cs typeface="Courier New" panose="02070309020205020404" pitchFamily="49" charset="0"/>
            </a:endParaRPr>
          </a:p>
        </p:txBody>
      </p:sp>
      <p:sp>
        <p:nvSpPr>
          <p:cNvPr id="4" name="Date Placeholder 3">
            <a:extLst>
              <a:ext uri="{FF2B5EF4-FFF2-40B4-BE49-F238E27FC236}">
                <a16:creationId xmlns:a16="http://schemas.microsoft.com/office/drawing/2014/main" id="{649C61AB-E2CC-0C1A-BA0B-B2636B1FF225}"/>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5696681E-979E-B7E2-E419-A036B7D2D710}"/>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429E31B2-A808-3094-3FA4-EDC42E0E47AD}"/>
              </a:ext>
            </a:extLst>
          </p:cNvPr>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3152820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3D2F-C3E8-E39D-D40B-DE1B32544BBC}"/>
              </a:ext>
            </a:extLst>
          </p:cNvPr>
          <p:cNvSpPr>
            <a:spLocks noGrp="1"/>
          </p:cNvSpPr>
          <p:nvPr>
            <p:ph type="title"/>
          </p:nvPr>
        </p:nvSpPr>
        <p:spPr/>
        <p:txBody>
          <a:bodyPr>
            <a:normAutofit/>
          </a:bodyPr>
          <a:lstStyle/>
          <a:p>
            <a:r>
              <a:rPr lang="en-US" b="1" dirty="0"/>
              <a:t>Building the Call Graph: The "Easy Way“</a:t>
            </a:r>
            <a:endParaRPr lang="en-US" dirty="0"/>
          </a:p>
        </p:txBody>
      </p:sp>
      <p:sp>
        <p:nvSpPr>
          <p:cNvPr id="3" name="Content Placeholder 2">
            <a:extLst>
              <a:ext uri="{FF2B5EF4-FFF2-40B4-BE49-F238E27FC236}">
                <a16:creationId xmlns:a16="http://schemas.microsoft.com/office/drawing/2014/main" id="{71589C73-6CE5-3E8B-B71F-3317CB2721C1}"/>
              </a:ext>
            </a:extLst>
          </p:cNvPr>
          <p:cNvSpPr>
            <a:spLocks noGrp="1"/>
          </p:cNvSpPr>
          <p:nvPr>
            <p:ph idx="1"/>
          </p:nvPr>
        </p:nvSpPr>
        <p:spPr/>
        <p:txBody>
          <a:bodyPr/>
          <a:lstStyle/>
          <a:p>
            <a:pPr lvl="0"/>
            <a:r>
              <a:rPr lang="en-US" b="1" dirty="0"/>
              <a:t>The Key Enabler: The Container Field</a:t>
            </a:r>
            <a:endParaRPr lang="en-US" dirty="0"/>
          </a:p>
          <a:p>
            <a:pPr lvl="1"/>
            <a:r>
              <a:rPr lang="en-US" dirty="0"/>
              <a:t>Starting </a:t>
            </a:r>
            <a:r>
              <a:rPr lang="en-US" altLang="zh-CN" dirty="0"/>
              <a:t>from</a:t>
            </a:r>
            <a:r>
              <a:rPr lang="en-US" dirty="0"/>
              <a:t> </a:t>
            </a:r>
            <a:r>
              <a:rPr lang="en-US" dirty="0" err="1"/>
              <a:t>Clangd</a:t>
            </a:r>
            <a:r>
              <a:rPr lang="en-US" dirty="0"/>
              <a:t> v21, the index format was improved significantly.</a:t>
            </a:r>
          </a:p>
          <a:p>
            <a:pPr lvl="1"/>
            <a:r>
              <a:rPr lang="en-US" dirty="0"/>
              <a:t>When a function foo calls another function bar, the reference to bar now includes a Container field pointing to the unique ID of foo.</a:t>
            </a:r>
          </a:p>
          <a:p>
            <a:pPr lvl="0"/>
            <a:r>
              <a:rPr lang="en-US" b="1" dirty="0"/>
              <a:t>Direct Graph Construction</a:t>
            </a:r>
            <a:r>
              <a:rPr lang="en-US" dirty="0"/>
              <a:t>: This provides a direct, explicit link from a function call (a reference) to its containing function (the caller).</a:t>
            </a:r>
          </a:p>
          <a:p>
            <a:pPr lvl="0"/>
            <a:r>
              <a:rPr lang="en-US" b="1" dirty="0"/>
              <a:t>Our Strategy</a:t>
            </a:r>
            <a:r>
              <a:rPr lang="en-US" dirty="0"/>
              <a:t>: We simply traverse these links to build the call graph. For every function call reference, we create a [:CALLS] relationship from the Container (caller) to the symbol being referenced (callee).</a:t>
            </a:r>
          </a:p>
          <a:p>
            <a:pPr lvl="1"/>
            <a:r>
              <a:rPr lang="en-US" dirty="0"/>
              <a:t>This is extremely fast, reliable, and requires no complex analysis.</a:t>
            </a:r>
          </a:p>
        </p:txBody>
      </p:sp>
      <p:sp>
        <p:nvSpPr>
          <p:cNvPr id="4" name="Date Placeholder 3">
            <a:extLst>
              <a:ext uri="{FF2B5EF4-FFF2-40B4-BE49-F238E27FC236}">
                <a16:creationId xmlns:a16="http://schemas.microsoft.com/office/drawing/2014/main" id="{89E25F9A-CC85-D66F-5D18-7F3B952AE94F}"/>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98F60215-9890-B525-3B39-B954B6B062D0}"/>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B2C710EA-6CE0-C518-48E3-2391A0BC9C38}"/>
              </a:ext>
            </a:extLst>
          </p:cNvPr>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219974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4C47E-28B5-6027-2FA3-4A3B3DEB2A93}"/>
              </a:ext>
            </a:extLst>
          </p:cNvPr>
          <p:cNvSpPr>
            <a:spLocks noGrp="1"/>
          </p:cNvSpPr>
          <p:nvPr>
            <p:ph type="title"/>
          </p:nvPr>
        </p:nvSpPr>
        <p:spPr/>
        <p:txBody>
          <a:bodyPr>
            <a:normAutofit fontScale="90000"/>
          </a:bodyPr>
          <a:lstStyle/>
          <a:p>
            <a:r>
              <a:rPr lang="en-US" b="1" dirty="0"/>
              <a:t>The Challenge: What If There's No Container Field?</a:t>
            </a:r>
            <a:endParaRPr lang="en-US" dirty="0"/>
          </a:p>
        </p:txBody>
      </p:sp>
      <p:sp>
        <p:nvSpPr>
          <p:cNvPr id="3" name="Content Placeholder 2">
            <a:extLst>
              <a:ext uri="{FF2B5EF4-FFF2-40B4-BE49-F238E27FC236}">
                <a16:creationId xmlns:a16="http://schemas.microsoft.com/office/drawing/2014/main" id="{219B89F4-797F-B08F-113E-82F2C3E81F2F}"/>
              </a:ext>
            </a:extLst>
          </p:cNvPr>
          <p:cNvSpPr>
            <a:spLocks noGrp="1"/>
          </p:cNvSpPr>
          <p:nvPr>
            <p:ph idx="1"/>
          </p:nvPr>
        </p:nvSpPr>
        <p:spPr/>
        <p:txBody>
          <a:bodyPr/>
          <a:lstStyle/>
          <a:p>
            <a:pPr lvl="0"/>
            <a:r>
              <a:rPr lang="en-US" b="1" dirty="0"/>
              <a:t>The Problem</a:t>
            </a:r>
            <a:r>
              <a:rPr lang="en-US" dirty="0"/>
              <a:t>: Older </a:t>
            </a:r>
            <a:r>
              <a:rPr lang="en-US" dirty="0" err="1"/>
              <a:t>Clangd</a:t>
            </a:r>
            <a:r>
              <a:rPr lang="en-US" dirty="0"/>
              <a:t> versions (and some build systems) do not generate the Container field.</a:t>
            </a:r>
          </a:p>
          <a:p>
            <a:pPr lvl="0"/>
            <a:r>
              <a:rPr lang="en-US" b="1" dirty="0"/>
              <a:t>The Gap</a:t>
            </a:r>
            <a:r>
              <a:rPr lang="en-US" dirty="0"/>
              <a:t>: The index tells us that function bar was called at file.c:52, but it </a:t>
            </a:r>
            <a:r>
              <a:rPr lang="en-US" i="1" dirty="0"/>
              <a:t>doesn't</a:t>
            </a:r>
            <a:r>
              <a:rPr lang="en-US" dirty="0"/>
              <a:t> tell us which function that line of code belongs to. We know the callee, but not the caller.</a:t>
            </a:r>
          </a:p>
          <a:p>
            <a:pPr lvl="0"/>
            <a:r>
              <a:rPr lang="en-US" b="1" dirty="0"/>
              <a:t>The Question</a:t>
            </a:r>
            <a:r>
              <a:rPr lang="en-US" dirty="0"/>
              <a:t>: How do we spatially map a source code location (file.c:52) to the function that contains it?</a:t>
            </a:r>
          </a:p>
          <a:p>
            <a:endParaRPr lang="en-US" dirty="0"/>
          </a:p>
        </p:txBody>
      </p:sp>
      <p:sp>
        <p:nvSpPr>
          <p:cNvPr id="4" name="Date Placeholder 3">
            <a:extLst>
              <a:ext uri="{FF2B5EF4-FFF2-40B4-BE49-F238E27FC236}">
                <a16:creationId xmlns:a16="http://schemas.microsoft.com/office/drawing/2014/main" id="{0ECBB386-C5D9-81C6-DC39-4AF0710CE699}"/>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470AEEDE-9088-EC6B-542F-36D21E639A4E}"/>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2F05FF35-8CA1-CDFE-3E9A-FAD8791B5ABF}"/>
              </a:ext>
            </a:extLst>
          </p:cNvPr>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1633871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53C57-410A-A334-61D9-D770E3B6855F}"/>
              </a:ext>
            </a:extLst>
          </p:cNvPr>
          <p:cNvSpPr>
            <a:spLocks noGrp="1"/>
          </p:cNvSpPr>
          <p:nvPr>
            <p:ph type="title"/>
          </p:nvPr>
        </p:nvSpPr>
        <p:spPr/>
        <p:txBody>
          <a:bodyPr/>
          <a:lstStyle/>
          <a:p>
            <a:r>
              <a:rPr lang="en-US" b="1" dirty="0"/>
              <a:t>The Solution: Tree-sitter</a:t>
            </a:r>
            <a:endParaRPr lang="en-US" dirty="0"/>
          </a:p>
        </p:txBody>
      </p:sp>
      <p:sp>
        <p:nvSpPr>
          <p:cNvPr id="3" name="Content Placeholder 2">
            <a:extLst>
              <a:ext uri="{FF2B5EF4-FFF2-40B4-BE49-F238E27FC236}">
                <a16:creationId xmlns:a16="http://schemas.microsoft.com/office/drawing/2014/main" id="{5B196B85-8848-5F77-539C-D2CEE63C3F0A}"/>
              </a:ext>
            </a:extLst>
          </p:cNvPr>
          <p:cNvSpPr>
            <a:spLocks noGrp="1"/>
          </p:cNvSpPr>
          <p:nvPr>
            <p:ph idx="1"/>
          </p:nvPr>
        </p:nvSpPr>
        <p:spPr/>
        <p:txBody>
          <a:bodyPr>
            <a:normAutofit lnSpcReduction="10000"/>
          </a:bodyPr>
          <a:lstStyle/>
          <a:p>
            <a:pPr lvl="0"/>
            <a:r>
              <a:rPr lang="en-US" b="1" dirty="0"/>
              <a:t>What is Tree-sitter?</a:t>
            </a:r>
            <a:endParaRPr lang="en-US" dirty="0"/>
          </a:p>
          <a:p>
            <a:pPr lvl="1"/>
            <a:r>
              <a:rPr lang="en-US" dirty="0"/>
              <a:t>A high-performance, incremental parser generator.</a:t>
            </a:r>
          </a:p>
          <a:p>
            <a:pPr lvl="1"/>
            <a:r>
              <a:rPr lang="en-US" dirty="0"/>
              <a:t>It builds a concrete syntax tree (CST) that is a detailed, lossless representation of the source code text.</a:t>
            </a:r>
          </a:p>
          <a:p>
            <a:pPr lvl="1"/>
            <a:r>
              <a:rPr lang="en-US" dirty="0"/>
              <a:t>Unlike an Abstract Syntax Tree (AST), a CST retains all information, including comments, parentheses, and precise source locations.</a:t>
            </a:r>
          </a:p>
          <a:p>
            <a:pPr lvl="0"/>
            <a:r>
              <a:rPr lang="en-US" b="1" dirty="0"/>
              <a:t>Our Strategy: Spatial Lookup</a:t>
            </a:r>
            <a:endParaRPr lang="en-US" dirty="0"/>
          </a:p>
          <a:p>
            <a:pPr lvl="1"/>
            <a:r>
              <a:rPr lang="en-US" dirty="0"/>
              <a:t>We use tree-sitter to parse every source file in the project.</a:t>
            </a:r>
          </a:p>
          <a:p>
            <a:pPr lvl="1"/>
            <a:r>
              <a:rPr lang="en-US" dirty="0"/>
              <a:t>From the resulting syntax trees, we extract the precise start and end coordinates (line and column) of every function's body ({...}). This gives us a map of all function boundaries.</a:t>
            </a:r>
          </a:p>
          <a:p>
            <a:pPr lvl="1"/>
            <a:r>
              <a:rPr lang="en-US" dirty="0"/>
              <a:t>For each function call from the </a:t>
            </a:r>
            <a:r>
              <a:rPr lang="en-US" dirty="0" err="1"/>
              <a:t>Clangd</a:t>
            </a:r>
            <a:r>
              <a:rPr lang="en-US" dirty="0"/>
              <a:t> index, we take its location and perform a spatial search: "Which of the function bodies we just mapped contains this location?"</a:t>
            </a:r>
          </a:p>
          <a:p>
            <a:pPr lvl="1"/>
            <a:r>
              <a:rPr lang="en-US" dirty="0"/>
              <a:t>Once a containing function is found, we can create the [:CALLS] relationship.</a:t>
            </a:r>
          </a:p>
        </p:txBody>
      </p:sp>
      <p:sp>
        <p:nvSpPr>
          <p:cNvPr id="4" name="Date Placeholder 3">
            <a:extLst>
              <a:ext uri="{FF2B5EF4-FFF2-40B4-BE49-F238E27FC236}">
                <a16:creationId xmlns:a16="http://schemas.microsoft.com/office/drawing/2014/main" id="{34A37DA5-037E-A2A0-DE44-50CF9AD077BD}"/>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EFD6261D-742B-781F-63C8-BEE885EE5CE1}"/>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9E4DBCF2-FDA0-D8CA-ED7C-556B2D5F516D}"/>
              </a:ext>
            </a:extLst>
          </p:cNvPr>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4111798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C9BAC-12BA-63DA-426C-7948C0D9744B}"/>
              </a:ext>
            </a:extLst>
          </p:cNvPr>
          <p:cNvSpPr>
            <a:spLocks noGrp="1"/>
          </p:cNvSpPr>
          <p:nvPr>
            <p:ph type="title"/>
          </p:nvPr>
        </p:nvSpPr>
        <p:spPr/>
        <p:txBody>
          <a:bodyPr>
            <a:normAutofit/>
          </a:bodyPr>
          <a:lstStyle/>
          <a:p>
            <a:r>
              <a:rPr lang="en-US" b="1" dirty="0"/>
              <a:t>RAG Summaries and the Role of Tree-sitter</a:t>
            </a:r>
            <a:endParaRPr lang="en-US" dirty="0"/>
          </a:p>
        </p:txBody>
      </p:sp>
      <p:sp>
        <p:nvSpPr>
          <p:cNvPr id="3" name="Content Placeholder 2">
            <a:extLst>
              <a:ext uri="{FF2B5EF4-FFF2-40B4-BE49-F238E27FC236}">
                <a16:creationId xmlns:a16="http://schemas.microsoft.com/office/drawing/2014/main" id="{FCABE4B0-2D0A-A812-011B-1840E7275CF7}"/>
              </a:ext>
            </a:extLst>
          </p:cNvPr>
          <p:cNvSpPr>
            <a:spLocks noGrp="1"/>
          </p:cNvSpPr>
          <p:nvPr>
            <p:ph idx="1"/>
          </p:nvPr>
        </p:nvSpPr>
        <p:spPr/>
        <p:txBody>
          <a:bodyPr>
            <a:normAutofit lnSpcReduction="10000"/>
          </a:bodyPr>
          <a:lstStyle/>
          <a:p>
            <a:pPr lvl="0"/>
            <a:r>
              <a:rPr lang="en-US" b="1" dirty="0"/>
              <a:t>The Need for Source Code</a:t>
            </a:r>
            <a:r>
              <a:rPr lang="en-US" dirty="0"/>
              <a:t>: To generate a meaningful summary of a function, an LLM needs to see its actual source code.</a:t>
            </a:r>
          </a:p>
          <a:p>
            <a:pPr lvl="0"/>
            <a:r>
              <a:rPr lang="en-US" b="1" dirty="0"/>
              <a:t>The Problem</a:t>
            </a:r>
            <a:r>
              <a:rPr lang="en-US" dirty="0"/>
              <a:t>: The </a:t>
            </a:r>
            <a:r>
              <a:rPr lang="en-US" dirty="0" err="1"/>
              <a:t>Clangd</a:t>
            </a:r>
            <a:r>
              <a:rPr lang="en-US" dirty="0"/>
              <a:t> index only provides the </a:t>
            </a:r>
            <a:r>
              <a:rPr lang="en-US" i="1" dirty="0"/>
              <a:t>location</a:t>
            </a:r>
            <a:r>
              <a:rPr lang="en-US" dirty="0"/>
              <a:t> of a function's definition, not the code itself.</a:t>
            </a:r>
          </a:p>
          <a:p>
            <a:pPr lvl="0"/>
            <a:r>
              <a:rPr lang="en-US" b="1" dirty="0"/>
              <a:t>Tree-sitter to the Rescue (Again)</a:t>
            </a:r>
            <a:r>
              <a:rPr lang="en-US" dirty="0"/>
              <a:t>: We reuse the function body coordinates extracted by tree-sitter.</a:t>
            </a:r>
          </a:p>
          <a:p>
            <a:pPr lvl="0"/>
            <a:r>
              <a:rPr lang="en-US" b="1" dirty="0"/>
              <a:t>The RAG Workflow</a:t>
            </a:r>
            <a:r>
              <a:rPr lang="en-US" dirty="0"/>
              <a:t>:</a:t>
            </a:r>
          </a:p>
          <a:p>
            <a:pPr lvl="1"/>
            <a:r>
              <a:rPr lang="en-US" dirty="0"/>
              <a:t>For a given function, get its body coordinates from the tree-sitter data.</a:t>
            </a:r>
          </a:p>
          <a:p>
            <a:pPr lvl="1"/>
            <a:r>
              <a:rPr lang="en-US" dirty="0"/>
              <a:t>Read those specific lines from the source file on disk.</a:t>
            </a:r>
          </a:p>
          <a:p>
            <a:pPr lvl="1"/>
            <a:r>
              <a:rPr lang="en-US" dirty="0"/>
              <a:t>Provide the extracted source code to an LLM with a prompt like, "Summarize the purpose of this function."</a:t>
            </a:r>
          </a:p>
          <a:p>
            <a:pPr lvl="0"/>
            <a:r>
              <a:rPr lang="en-US" b="1" dirty="0"/>
              <a:t>Conclusion</a:t>
            </a:r>
            <a:r>
              <a:rPr lang="en-US" dirty="0"/>
              <a:t>: tree-sitter is a mandatory dependency for this project, as it's essential for RAG generation, even if the call graph can be built without it (using a modern </a:t>
            </a:r>
            <a:r>
              <a:rPr lang="en-US" dirty="0" err="1"/>
              <a:t>Clangd</a:t>
            </a:r>
            <a:r>
              <a:rPr lang="en-US" dirty="0"/>
              <a:t> index).</a:t>
            </a:r>
          </a:p>
        </p:txBody>
      </p:sp>
      <p:sp>
        <p:nvSpPr>
          <p:cNvPr id="4" name="Date Placeholder 3">
            <a:extLst>
              <a:ext uri="{FF2B5EF4-FFF2-40B4-BE49-F238E27FC236}">
                <a16:creationId xmlns:a16="http://schemas.microsoft.com/office/drawing/2014/main" id="{85F0F11B-A2B4-0329-0919-201207003739}"/>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0599C418-CDEB-9F6F-40EC-EB5504CFDF71}"/>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52530851-464C-ADF7-F6F8-C4FA9D1AFA14}"/>
              </a:ext>
            </a:extLst>
          </p:cNvPr>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3382453656"/>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Building an AI-Ready Code Graph RAG based on Clangd.pptx" id="{FBF2978E-56C9-41D5-9D2F-90E2EC660A51}" vid="{F25AF5EE-FF91-4E2D-BCA5-BD58A6A29F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125</TotalTime>
  <Words>4162</Words>
  <Application>Microsoft Office PowerPoint</Application>
  <PresentationFormat>Widescreen</PresentationFormat>
  <Paragraphs>374</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Aptos</vt:lpstr>
      <vt:lpstr>Arial</vt:lpstr>
      <vt:lpstr>Calibri Light</vt:lpstr>
      <vt:lpstr>Courier New</vt:lpstr>
      <vt:lpstr>Metropolitan</vt:lpstr>
      <vt:lpstr>Building an AI-Ready Code Graph RAG based on Clangd Index</vt:lpstr>
      <vt:lpstr>What does clangd-graph-rag project do?</vt:lpstr>
      <vt:lpstr>Part 1: High-Level Concepts</vt:lpstr>
      <vt:lpstr>The Foundation: What is a Clangd Index?</vt:lpstr>
      <vt:lpstr>Symbol and Refs</vt:lpstr>
      <vt:lpstr>Building the Call Graph: The "Easy Way“</vt:lpstr>
      <vt:lpstr>The Challenge: What If There's No Container Field?</vt:lpstr>
      <vt:lpstr>The Solution: Tree-sitter</vt:lpstr>
      <vt:lpstr>RAG Summaries and the Role of Tree-sitter</vt:lpstr>
      <vt:lpstr>A Note on RefKind</vt:lpstr>
      <vt:lpstr>RefKind Definition</vt:lpstr>
      <vt:lpstr>Part 2: Pipeline Designs</vt:lpstr>
      <vt:lpstr>The Full Build Pipeline (clangd_graph_rag_builder.py)</vt:lpstr>
      <vt:lpstr>Incremental Update Pipeline (clangd_graph_rag_updater.py)</vt:lpstr>
      <vt:lpstr>Part 3: Source Code Architecture</vt:lpstr>
      <vt:lpstr>Major Components &amp; Responsibilities</vt:lpstr>
      <vt:lpstr>Orchestrator Deep Dive</vt:lpstr>
      <vt:lpstr>Part 4: Supporting Modules &amp; Developer Tools</vt:lpstr>
      <vt:lpstr>Supporting Modules</vt:lpstr>
      <vt:lpstr>Developer Tools (tools/)</vt:lpstr>
      <vt:lpstr>Part 5: Deep Dive into Design &amp; Performance</vt:lpstr>
      <vt:lpstr>Design for Reuse: Full vs. Incremental Pipelines</vt:lpstr>
      <vt:lpstr>Performance: Parallelism Strategy</vt:lpstr>
      <vt:lpstr>Performance: Data Ingestion Strategies</vt:lpstr>
      <vt:lpstr>Performance: Caching Mechanisms</vt:lpstr>
      <vt:lpstr>Memory Optimization</vt:lpstr>
      <vt:lpstr>Developer Experience Designs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Xiao-Feng Li</dc:creator>
  <cp:lastModifiedBy>Xiao-Feng Li</cp:lastModifiedBy>
  <cp:revision>3</cp:revision>
  <dcterms:created xsi:type="dcterms:W3CDTF">2025-10-19T15:27:22Z</dcterms:created>
  <dcterms:modified xsi:type="dcterms:W3CDTF">2025-10-19T17:32:50Z</dcterms:modified>
</cp:coreProperties>
</file>