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71" d="100"/>
          <a:sy n="71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2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4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4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7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47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8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7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94BDE-749B-4B81-9C60-7616CE225707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0C815-2ED2-40F6-A1D8-487A996BF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3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 err="1" smtClean="0"/>
              <a:t>binder_transaction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0767"/>
            <a:ext cx="10515600" cy="474619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Structure </a:t>
            </a:r>
            <a:r>
              <a:rPr lang="en-US" dirty="0" err="1" smtClean="0"/>
              <a:t>binder_transaction</a:t>
            </a:r>
            <a:r>
              <a:rPr lang="en-US" dirty="0" smtClean="0"/>
              <a:t> records the data of a transaction between a client and a server thread</a:t>
            </a:r>
          </a:p>
          <a:p>
            <a:pPr lvl="1"/>
            <a:r>
              <a:rPr lang="en-US" dirty="0" smtClean="0"/>
              <a:t>Shared between the client and the server (all in kernel space), generated by BC_TRANSACTION processing, and passed to BR_TRANSACTION processing</a:t>
            </a:r>
          </a:p>
          <a:p>
            <a:pPr lvl="1"/>
            <a:r>
              <a:rPr lang="en-US" dirty="0" smtClean="0"/>
              <a:t>BC_REPLY and BR_REPLY for the same transaction consume the data (destructing it)</a:t>
            </a:r>
          </a:p>
          <a:p>
            <a:pPr lvl="1"/>
            <a:r>
              <a:rPr lang="en-US" dirty="0" err="1" smtClean="0"/>
              <a:t>binder_transaction</a:t>
            </a:r>
            <a:r>
              <a:rPr lang="en-US" dirty="0" smtClean="0"/>
              <a:t> behaves like a stack frame for local function call</a:t>
            </a:r>
            <a:endParaRPr lang="en-US" dirty="0" smtClean="0"/>
          </a:p>
          <a:p>
            <a:r>
              <a:rPr lang="en-US" dirty="0" smtClean="0"/>
              <a:t>In order to serve its client, </a:t>
            </a:r>
            <a:r>
              <a:rPr lang="en-US" dirty="0" smtClean="0"/>
              <a:t>a server may initiate a new transaction</a:t>
            </a:r>
          </a:p>
          <a:p>
            <a:pPr lvl="1"/>
            <a:r>
              <a:rPr lang="en-US" dirty="0" smtClean="0"/>
              <a:t>The server has to receive result from the new transaction, before it can return to its client. That is, A calls B, B calls C; C replies to B, B replies to A.</a:t>
            </a:r>
          </a:p>
          <a:p>
            <a:pPr lvl="1"/>
            <a:r>
              <a:rPr lang="en-US" dirty="0" smtClean="0"/>
              <a:t>In this case, there are two </a:t>
            </a:r>
            <a:r>
              <a:rPr lang="en-US" dirty="0" err="1" smtClean="0"/>
              <a:t>binder_transactions</a:t>
            </a:r>
            <a:r>
              <a:rPr lang="en-US" dirty="0"/>
              <a:t> </a:t>
            </a:r>
            <a:r>
              <a:rPr lang="en-US" dirty="0" smtClean="0"/>
              <a:t>(A-&gt;B and B-&gt;C) in the system that are serving a single task. They behave like a ”global call stack” for A-&gt;B-&gt;C.</a:t>
            </a:r>
          </a:p>
          <a:p>
            <a:pPr lvl="1"/>
            <a:r>
              <a:rPr lang="en-US" dirty="0" smtClean="0"/>
              <a:t>A single task can have many </a:t>
            </a:r>
            <a:r>
              <a:rPr lang="en-US" dirty="0" err="1" smtClean="0"/>
              <a:t>binder_transactions</a:t>
            </a:r>
            <a:r>
              <a:rPr lang="en-US" dirty="0" smtClean="0"/>
              <a:t> for service calls </a:t>
            </a:r>
            <a:r>
              <a:rPr lang="en-US" dirty="0" smtClean="0"/>
              <a:t>across processes</a:t>
            </a:r>
            <a:r>
              <a:rPr lang="en-US" dirty="0" smtClean="0"/>
              <a:t>. They are chained together via its </a:t>
            </a:r>
            <a:r>
              <a:rPr lang="en-US" dirty="0" err="1" smtClean="0"/>
              <a:t>from_parent</a:t>
            </a:r>
            <a:r>
              <a:rPr lang="en-US" dirty="0" smtClean="0"/>
              <a:t> pointer, </a:t>
            </a:r>
            <a:r>
              <a:rPr lang="en-US" dirty="0" smtClean="0"/>
              <a:t>forming </a:t>
            </a:r>
            <a:r>
              <a:rPr lang="en-US" dirty="0" smtClean="0"/>
              <a:t>the</a:t>
            </a:r>
            <a:r>
              <a:rPr lang="en-US" dirty="0" smtClean="0"/>
              <a:t> “global call stack”.</a:t>
            </a:r>
          </a:p>
          <a:p>
            <a:pPr lvl="2"/>
            <a:r>
              <a:rPr lang="en-US" dirty="0" smtClean="0"/>
              <a:t>One </a:t>
            </a:r>
            <a:r>
              <a:rPr lang="en-US" dirty="0" err="1" smtClean="0"/>
              <a:t>binder_transaction</a:t>
            </a:r>
            <a:r>
              <a:rPr lang="en-US" dirty="0" smtClean="0"/>
              <a:t> is a stack frame</a:t>
            </a:r>
          </a:p>
          <a:p>
            <a:pPr lvl="2"/>
            <a:r>
              <a:rPr lang="en-US" dirty="0" smtClean="0"/>
              <a:t>The system can find all the involved threads by traversing the global call stack from stack top</a:t>
            </a:r>
          </a:p>
        </p:txBody>
      </p:sp>
    </p:spTree>
    <p:extLst>
      <p:ext uri="{BB962C8B-B14F-4D97-AF65-F5344CB8AC3E}">
        <p14:creationId xmlns:p14="http://schemas.microsoft.com/office/powerpoint/2010/main" val="75575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2762"/>
          </a:xfrm>
        </p:spPr>
        <p:txBody>
          <a:bodyPr/>
          <a:lstStyle/>
          <a:p>
            <a:r>
              <a:rPr lang="en-US" dirty="0" err="1" smtClean="0"/>
              <a:t>transaction_stack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464"/>
            <a:ext cx="10515600" cy="48214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All the </a:t>
            </a:r>
            <a:r>
              <a:rPr lang="en-US" dirty="0" err="1" smtClean="0"/>
              <a:t>binder_transactions</a:t>
            </a:r>
            <a:r>
              <a:rPr lang="en-US" dirty="0" smtClean="0"/>
              <a:t> to and from a same thread are linked together, forming a local transaction stack.</a:t>
            </a:r>
          </a:p>
          <a:p>
            <a:pPr lvl="1"/>
            <a:r>
              <a:rPr lang="en-US" dirty="0" smtClean="0"/>
              <a:t>Newer transaction of the thread stay higher in the stack.</a:t>
            </a:r>
          </a:p>
          <a:p>
            <a:pPr lvl="1"/>
            <a:r>
              <a:rPr lang="en-US" dirty="0" err="1" smtClean="0"/>
              <a:t>binder_thread</a:t>
            </a:r>
            <a:r>
              <a:rPr lang="en-US" dirty="0" smtClean="0"/>
              <a:t>-&gt;</a:t>
            </a:r>
            <a:r>
              <a:rPr lang="en-US" dirty="0" err="1" smtClean="0"/>
              <a:t>transaction_stack</a:t>
            </a:r>
            <a:r>
              <a:rPr lang="en-US" dirty="0" smtClean="0"/>
              <a:t> is the top pointer to the local task stack.</a:t>
            </a:r>
          </a:p>
          <a:p>
            <a:pPr lvl="1"/>
            <a:r>
              <a:rPr lang="en-US" dirty="0" smtClean="0"/>
              <a:t>Since a transaction is shared by both client and server threads, it is always in the stacks of both client and server.</a:t>
            </a:r>
          </a:p>
          <a:p>
            <a:pPr lvl="1"/>
            <a:r>
              <a:rPr lang="en-US" dirty="0" smtClean="0"/>
              <a:t>Not a real stack, because two consecutive elements do not have direct “call” relation. It is only a data structure to maintain the transactions of a thread.</a:t>
            </a:r>
          </a:p>
          <a:p>
            <a:r>
              <a:rPr lang="en-US" dirty="0" smtClean="0"/>
              <a:t>When a service call in a global task call chain comes to a process that is already in the call chain (i.e., a thread T is processing a transaction in the call chain), the system finds the thread T by traversing the call chain,</a:t>
            </a:r>
          </a:p>
          <a:p>
            <a:pPr lvl="1"/>
            <a:r>
              <a:rPr lang="en-US" dirty="0" smtClean="0"/>
              <a:t>Use that same thread T to serve the newly incoming service call</a:t>
            </a:r>
          </a:p>
          <a:p>
            <a:pPr lvl="1"/>
            <a:r>
              <a:rPr lang="en-US" dirty="0" smtClean="0"/>
              <a:t>This makes the global call chain A (in T)-&gt;B-&gt;...-&gt;X(in T) look like a local call A-&gt;X in T</a:t>
            </a:r>
            <a:endParaRPr lang="en-US" dirty="0"/>
          </a:p>
          <a:p>
            <a:pPr lvl="1"/>
            <a:r>
              <a:rPr lang="en-US" dirty="0" smtClean="0"/>
              <a:t>Now the </a:t>
            </a:r>
            <a:r>
              <a:rPr lang="en-US" dirty="0" err="1" smtClean="0"/>
              <a:t>transaction_stack</a:t>
            </a:r>
            <a:r>
              <a:rPr lang="en-US" dirty="0" smtClean="0"/>
              <a:t> for T looks like a real stack</a:t>
            </a:r>
          </a:p>
        </p:txBody>
      </p:sp>
    </p:spTree>
    <p:extLst>
      <p:ext uri="{BB962C8B-B14F-4D97-AF65-F5344CB8AC3E}">
        <p14:creationId xmlns:p14="http://schemas.microsoft.com/office/powerpoint/2010/main" val="224628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53789" y="1690829"/>
            <a:ext cx="1032733" cy="38708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411368" y="361876"/>
            <a:ext cx="3508102" cy="185561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52880" cy="753670"/>
          </a:xfrm>
        </p:spPr>
        <p:txBody>
          <a:bodyPr/>
          <a:lstStyle/>
          <a:p>
            <a:r>
              <a:rPr lang="en-US" dirty="0" err="1" smtClean="0"/>
              <a:t>transaction_stack</a:t>
            </a:r>
            <a:r>
              <a:rPr lang="en-US" dirty="0" smtClean="0"/>
              <a:t> illustration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430767" y="1937355"/>
            <a:ext cx="559398" cy="3624350"/>
            <a:chOff x="1430767" y="3360964"/>
            <a:chExt cx="559398" cy="313665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430767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1710466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990165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1204856" y="1290045"/>
            <a:ext cx="99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</a:t>
            </a:r>
          </a:p>
          <a:p>
            <a:pPr algn="ctr"/>
            <a:r>
              <a:rPr lang="en-US" dirty="0"/>
              <a:t>a</a:t>
            </a:r>
            <a:r>
              <a:rPr lang="en-US" dirty="0" smtClean="0"/>
              <a:t>1 </a:t>
            </a:r>
            <a:r>
              <a:rPr lang="en-US" dirty="0"/>
              <a:t>a</a:t>
            </a:r>
            <a:r>
              <a:rPr lang="en-US" dirty="0" smtClean="0"/>
              <a:t>2 </a:t>
            </a:r>
            <a:r>
              <a:rPr lang="en-US" dirty="0"/>
              <a:t>a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00699" y="2142743"/>
            <a:ext cx="23439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BC_TRANSACTION/BR_TRANSACTION</a:t>
            </a:r>
            <a:endParaRPr lang="en-US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3122296" y="1291023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</a:t>
            </a:r>
            <a:endParaRPr lang="en-US" dirty="0" smtClean="0"/>
          </a:p>
          <a:p>
            <a:pPr algn="ctr"/>
            <a:r>
              <a:rPr lang="en-US" dirty="0"/>
              <a:t>b</a:t>
            </a:r>
            <a:r>
              <a:rPr lang="en-US" dirty="0" smtClean="0"/>
              <a:t>1 b2 b3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964452" y="680555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0695387" y="361877"/>
            <a:ext cx="700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1369362" y="680555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1265666" y="362272"/>
            <a:ext cx="82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97432" y="600446"/>
            <a:ext cx="238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one</a:t>
            </a:r>
            <a:r>
              <a:rPr lang="en-US" dirty="0" smtClean="0"/>
              <a:t> </a:t>
            </a:r>
            <a:r>
              <a:rPr lang="en-US" dirty="0" err="1" smtClean="0"/>
              <a:t>binder_transaction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265077" y="2478009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3464435" y="2462449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318288" y="1937354"/>
            <a:ext cx="559398" cy="3624351"/>
            <a:chOff x="1430767" y="3360964"/>
            <a:chExt cx="559398" cy="3136655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1430767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710466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990165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5082718" y="1291023"/>
            <a:ext cx="958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</a:t>
            </a:r>
          </a:p>
          <a:p>
            <a:pPr algn="ctr"/>
            <a:r>
              <a:rPr lang="en-US" dirty="0" smtClean="0"/>
              <a:t>c1 c2 c3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5663456" y="3058279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5254665" y="1937354"/>
            <a:ext cx="559398" cy="3624351"/>
            <a:chOff x="1430767" y="3360964"/>
            <a:chExt cx="559398" cy="3136655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1430767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710466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990165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464435" y="3058280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103098" y="1290046"/>
            <a:ext cx="1007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</a:t>
            </a:r>
            <a:endParaRPr lang="en-US" dirty="0" smtClean="0"/>
          </a:p>
          <a:p>
            <a:pPr algn="ctr"/>
            <a:r>
              <a:rPr lang="en-US" dirty="0"/>
              <a:t>d</a:t>
            </a:r>
            <a:r>
              <a:rPr lang="en-US" dirty="0" smtClean="0"/>
              <a:t>1 </a:t>
            </a:r>
            <a:r>
              <a:rPr lang="en-US" dirty="0"/>
              <a:t>d</a:t>
            </a:r>
            <a:r>
              <a:rPr lang="en-US" dirty="0" smtClean="0"/>
              <a:t>2 </a:t>
            </a:r>
            <a:r>
              <a:rPr lang="en-US" dirty="0"/>
              <a:t>d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7718638" y="3621205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299089" y="1936378"/>
            <a:ext cx="559398" cy="3625328"/>
            <a:chOff x="1430767" y="3360964"/>
            <a:chExt cx="559398" cy="3136655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1430767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710466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990165" y="3360964"/>
              <a:ext cx="0" cy="31366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5663456" y="3621205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1125816" y="785112"/>
            <a:ext cx="40491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718638" y="4220385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68029" y="4233555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430767" y="2565705"/>
            <a:ext cx="2195032" cy="117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597987" y="3154892"/>
            <a:ext cx="2195032" cy="117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835108" y="3729379"/>
            <a:ext cx="2023379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587230" y="4327964"/>
            <a:ext cx="4282015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5663456" y="4820512"/>
            <a:ext cx="301214" cy="20911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464435" y="4820513"/>
            <a:ext cx="301214" cy="209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597987" y="4917125"/>
            <a:ext cx="2195032" cy="1173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26766" y="2392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526766" y="29806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26766" y="35372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26766" y="41534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26766" y="4732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789" y="1900867"/>
            <a:ext cx="1283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order in</a:t>
            </a:r>
          </a:p>
          <a:p>
            <a:r>
              <a:rPr lang="en-US" sz="1400" dirty="0" smtClean="0"/>
              <a:t>global stack</a:t>
            </a:r>
            <a:endParaRPr lang="en-US" sz="1400" dirty="0"/>
          </a:p>
        </p:txBody>
      </p:sp>
      <p:sp>
        <p:nvSpPr>
          <p:cNvPr id="68" name="Freeform 67"/>
          <p:cNvSpPr/>
          <p:nvPr/>
        </p:nvSpPr>
        <p:spPr>
          <a:xfrm rot="16200000" flipH="1">
            <a:off x="1149053" y="2277772"/>
            <a:ext cx="402879" cy="209778"/>
          </a:xfrm>
          <a:custGeom>
            <a:avLst/>
            <a:gdLst>
              <a:gd name="connsiteX0" fmla="*/ 247426 w 247426"/>
              <a:gd name="connsiteY0" fmla="*/ 267805 h 267805"/>
              <a:gd name="connsiteX1" fmla="*/ 193638 w 247426"/>
              <a:gd name="connsiteY1" fmla="*/ 31137 h 267805"/>
              <a:gd name="connsiteX2" fmla="*/ 0 w 247426"/>
              <a:gd name="connsiteY2" fmla="*/ 9622 h 26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7426" h="267805">
                <a:moveTo>
                  <a:pt x="247426" y="267805"/>
                </a:moveTo>
                <a:cubicBezTo>
                  <a:pt x="241151" y="170986"/>
                  <a:pt x="234876" y="74167"/>
                  <a:pt x="193638" y="31137"/>
                </a:cubicBezTo>
                <a:cubicBezTo>
                  <a:pt x="152400" y="-11894"/>
                  <a:pt x="76200" y="-1136"/>
                  <a:pt x="0" y="9622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/>
          <p:cNvSpPr/>
          <p:nvPr/>
        </p:nvSpPr>
        <p:spPr>
          <a:xfrm>
            <a:off x="6884894" y="3808207"/>
            <a:ext cx="1011219" cy="505609"/>
          </a:xfrm>
          <a:custGeom>
            <a:avLst/>
            <a:gdLst>
              <a:gd name="connsiteX0" fmla="*/ 1011219 w 1011219"/>
              <a:gd name="connsiteY0" fmla="*/ 505609 h 505609"/>
              <a:gd name="connsiteX1" fmla="*/ 763793 w 1011219"/>
              <a:gd name="connsiteY1" fmla="*/ 268941 h 505609"/>
              <a:gd name="connsiteX2" fmla="*/ 290457 w 1011219"/>
              <a:gd name="connsiteY2" fmla="*/ 225911 h 505609"/>
              <a:gd name="connsiteX3" fmla="*/ 0 w 1011219"/>
              <a:gd name="connsiteY3" fmla="*/ 0 h 50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219" h="505609">
                <a:moveTo>
                  <a:pt x="1011219" y="505609"/>
                </a:moveTo>
                <a:cubicBezTo>
                  <a:pt x="947569" y="410583"/>
                  <a:pt x="883920" y="315557"/>
                  <a:pt x="763793" y="268941"/>
                </a:cubicBezTo>
                <a:cubicBezTo>
                  <a:pt x="643666" y="222325"/>
                  <a:pt x="417756" y="270735"/>
                  <a:pt x="290457" y="225911"/>
                </a:cubicBezTo>
                <a:cubicBezTo>
                  <a:pt x="163158" y="181087"/>
                  <a:pt x="81579" y="90543"/>
                  <a:pt x="0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3614569" y="4356847"/>
            <a:ext cx="1398495" cy="537882"/>
          </a:xfrm>
          <a:custGeom>
            <a:avLst/>
            <a:gdLst>
              <a:gd name="connsiteX0" fmla="*/ 0 w 1398495"/>
              <a:gd name="connsiteY0" fmla="*/ 537882 h 537882"/>
              <a:gd name="connsiteX1" fmla="*/ 204396 w 1398495"/>
              <a:gd name="connsiteY1" fmla="*/ 322729 h 537882"/>
              <a:gd name="connsiteX2" fmla="*/ 989704 w 1398495"/>
              <a:gd name="connsiteY2" fmla="*/ 268941 h 537882"/>
              <a:gd name="connsiteX3" fmla="*/ 1398495 w 1398495"/>
              <a:gd name="connsiteY3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8495" h="537882">
                <a:moveTo>
                  <a:pt x="0" y="537882"/>
                </a:moveTo>
                <a:cubicBezTo>
                  <a:pt x="19722" y="452717"/>
                  <a:pt x="39445" y="367553"/>
                  <a:pt x="204396" y="322729"/>
                </a:cubicBezTo>
                <a:cubicBezTo>
                  <a:pt x="369347" y="277905"/>
                  <a:pt x="790688" y="322729"/>
                  <a:pt x="989704" y="268941"/>
                </a:cubicBezTo>
                <a:cubicBezTo>
                  <a:pt x="1188721" y="215153"/>
                  <a:pt x="1293608" y="107576"/>
                  <a:pt x="1398495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/>
          <p:cNvSpPr/>
          <p:nvPr/>
        </p:nvSpPr>
        <p:spPr>
          <a:xfrm>
            <a:off x="4784851" y="3216348"/>
            <a:ext cx="1011219" cy="505609"/>
          </a:xfrm>
          <a:custGeom>
            <a:avLst/>
            <a:gdLst>
              <a:gd name="connsiteX0" fmla="*/ 1011219 w 1011219"/>
              <a:gd name="connsiteY0" fmla="*/ 505609 h 505609"/>
              <a:gd name="connsiteX1" fmla="*/ 763793 w 1011219"/>
              <a:gd name="connsiteY1" fmla="*/ 268941 h 505609"/>
              <a:gd name="connsiteX2" fmla="*/ 290457 w 1011219"/>
              <a:gd name="connsiteY2" fmla="*/ 225911 h 505609"/>
              <a:gd name="connsiteX3" fmla="*/ 0 w 1011219"/>
              <a:gd name="connsiteY3" fmla="*/ 0 h 50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219" h="505609">
                <a:moveTo>
                  <a:pt x="1011219" y="505609"/>
                </a:moveTo>
                <a:cubicBezTo>
                  <a:pt x="947569" y="410583"/>
                  <a:pt x="883920" y="315557"/>
                  <a:pt x="763793" y="268941"/>
                </a:cubicBezTo>
                <a:cubicBezTo>
                  <a:pt x="643666" y="222325"/>
                  <a:pt x="417756" y="270735"/>
                  <a:pt x="290457" y="225911"/>
                </a:cubicBezTo>
                <a:cubicBezTo>
                  <a:pt x="163158" y="181087"/>
                  <a:pt x="81579" y="90543"/>
                  <a:pt x="0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2500794" y="2589358"/>
            <a:ext cx="1011219" cy="505609"/>
          </a:xfrm>
          <a:custGeom>
            <a:avLst/>
            <a:gdLst>
              <a:gd name="connsiteX0" fmla="*/ 1011219 w 1011219"/>
              <a:gd name="connsiteY0" fmla="*/ 505609 h 505609"/>
              <a:gd name="connsiteX1" fmla="*/ 763793 w 1011219"/>
              <a:gd name="connsiteY1" fmla="*/ 268941 h 505609"/>
              <a:gd name="connsiteX2" fmla="*/ 290457 w 1011219"/>
              <a:gd name="connsiteY2" fmla="*/ 225911 h 505609"/>
              <a:gd name="connsiteX3" fmla="*/ 0 w 1011219"/>
              <a:gd name="connsiteY3" fmla="*/ 0 h 50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219" h="505609">
                <a:moveTo>
                  <a:pt x="1011219" y="505609"/>
                </a:moveTo>
                <a:cubicBezTo>
                  <a:pt x="947569" y="410583"/>
                  <a:pt x="883920" y="315557"/>
                  <a:pt x="763793" y="268941"/>
                </a:cubicBezTo>
                <a:cubicBezTo>
                  <a:pt x="643666" y="222325"/>
                  <a:pt x="417756" y="270735"/>
                  <a:pt x="290457" y="225911"/>
                </a:cubicBezTo>
                <a:cubicBezTo>
                  <a:pt x="163158" y="181087"/>
                  <a:pt x="81579" y="90543"/>
                  <a:pt x="0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 rot="20260099">
            <a:off x="10866600" y="1045824"/>
            <a:ext cx="401392" cy="271672"/>
          </a:xfrm>
          <a:custGeom>
            <a:avLst/>
            <a:gdLst>
              <a:gd name="connsiteX0" fmla="*/ 1011219 w 1011219"/>
              <a:gd name="connsiteY0" fmla="*/ 505609 h 505609"/>
              <a:gd name="connsiteX1" fmla="*/ 763793 w 1011219"/>
              <a:gd name="connsiteY1" fmla="*/ 268941 h 505609"/>
              <a:gd name="connsiteX2" fmla="*/ 290457 w 1011219"/>
              <a:gd name="connsiteY2" fmla="*/ 225911 h 505609"/>
              <a:gd name="connsiteX3" fmla="*/ 0 w 1011219"/>
              <a:gd name="connsiteY3" fmla="*/ 0 h 505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1219" h="505609">
                <a:moveTo>
                  <a:pt x="1011219" y="505609"/>
                </a:moveTo>
                <a:cubicBezTo>
                  <a:pt x="947569" y="410583"/>
                  <a:pt x="883920" y="315557"/>
                  <a:pt x="763793" y="268941"/>
                </a:cubicBezTo>
                <a:cubicBezTo>
                  <a:pt x="643666" y="222325"/>
                  <a:pt x="417756" y="270735"/>
                  <a:pt x="290457" y="225911"/>
                </a:cubicBezTo>
                <a:cubicBezTo>
                  <a:pt x="163158" y="181087"/>
                  <a:pt x="81579" y="90543"/>
                  <a:pt x="0" y="0"/>
                </a:cubicBezTo>
              </a:path>
            </a:pathLst>
          </a:custGeom>
          <a:noFill/>
          <a:ln cmpd="sng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9455174" y="974341"/>
            <a:ext cx="137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from_parent</a:t>
            </a:r>
            <a:endParaRPr lang="en-US" dirty="0"/>
          </a:p>
        </p:txBody>
      </p:sp>
      <p:sp>
        <p:nvSpPr>
          <p:cNvPr id="78" name="Freeform 77"/>
          <p:cNvSpPr/>
          <p:nvPr/>
        </p:nvSpPr>
        <p:spPr>
          <a:xfrm>
            <a:off x="5873675" y="3829722"/>
            <a:ext cx="849855" cy="1065007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/>
          <p:cNvSpPr/>
          <p:nvPr/>
        </p:nvSpPr>
        <p:spPr>
          <a:xfrm>
            <a:off x="3690455" y="3231147"/>
            <a:ext cx="973594" cy="1065007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/>
          <p:cNvSpPr/>
          <p:nvPr/>
        </p:nvSpPr>
        <p:spPr>
          <a:xfrm>
            <a:off x="7893063" y="3442447"/>
            <a:ext cx="245122" cy="302256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/>
          <p:cNvSpPr/>
          <p:nvPr/>
        </p:nvSpPr>
        <p:spPr>
          <a:xfrm>
            <a:off x="5818269" y="2860359"/>
            <a:ext cx="245122" cy="302256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643792" y="2279510"/>
            <a:ext cx="395208" cy="326709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 rot="1918828">
            <a:off x="10852817" y="1300271"/>
            <a:ext cx="395208" cy="326709"/>
          </a:xfrm>
          <a:custGeom>
            <a:avLst/>
            <a:gdLst>
              <a:gd name="connsiteX0" fmla="*/ 0 w 1001138"/>
              <a:gd name="connsiteY0" fmla="*/ 1065007 h 1065007"/>
              <a:gd name="connsiteX1" fmla="*/ 839097 w 1001138"/>
              <a:gd name="connsiteY1" fmla="*/ 774551 h 1065007"/>
              <a:gd name="connsiteX2" fmla="*/ 1000461 w 1001138"/>
              <a:gd name="connsiteY2" fmla="*/ 0 h 106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138" h="1065007">
                <a:moveTo>
                  <a:pt x="0" y="1065007"/>
                </a:moveTo>
                <a:cubicBezTo>
                  <a:pt x="336177" y="1008529"/>
                  <a:pt x="672354" y="952052"/>
                  <a:pt x="839097" y="774551"/>
                </a:cubicBezTo>
                <a:cubicBezTo>
                  <a:pt x="1005840" y="597050"/>
                  <a:pt x="1003150" y="298525"/>
                  <a:pt x="1000461" y="0"/>
                </a:cubicBezTo>
              </a:path>
            </a:pathLst>
          </a:custGeom>
          <a:noFill/>
          <a:ln cmpd="thickThin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9687028" y="1321497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to_parent</a:t>
            </a:r>
            <a:endParaRPr lang="en-US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1430767" y="2606220"/>
            <a:ext cx="871369" cy="743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3597987" y="4925070"/>
            <a:ext cx="898709" cy="48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 flipV="1">
            <a:off x="4664049" y="4925070"/>
            <a:ext cx="1150014" cy="462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6960199" y="4356848"/>
            <a:ext cx="898288" cy="454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 flipV="1">
            <a:off x="10830038" y="1813795"/>
            <a:ext cx="327356" cy="18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8999601" y="1690829"/>
            <a:ext cx="183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transaction_stack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8383306" y="2325504"/>
            <a:ext cx="3543727" cy="39703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Traverse all transaction stack: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thread.transaction_stack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tmp</a:t>
            </a:r>
            <a:r>
              <a:rPr lang="en-US" dirty="0" smtClean="0"/>
              <a:t> != null){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from_parent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b="1" dirty="0" smtClean="0"/>
              <a:t>Traverse thread’s transaction stack:</a:t>
            </a:r>
          </a:p>
          <a:p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thread.transaction_stack</a:t>
            </a:r>
            <a:endParaRPr lang="en-US" dirty="0" smtClean="0"/>
          </a:p>
          <a:p>
            <a:r>
              <a:rPr lang="en-US" dirty="0" smtClean="0"/>
              <a:t>while (</a:t>
            </a:r>
            <a:r>
              <a:rPr lang="en-US" dirty="0" err="1" smtClean="0"/>
              <a:t>tmp</a:t>
            </a:r>
            <a:r>
              <a:rPr lang="en-US" dirty="0" smtClean="0"/>
              <a:t> != null){</a:t>
            </a:r>
          </a:p>
          <a:p>
            <a:r>
              <a:rPr lang="en-US" dirty="0" smtClean="0"/>
              <a:t>    if( </a:t>
            </a:r>
            <a:r>
              <a:rPr lang="en-US" dirty="0" err="1" smtClean="0"/>
              <a:t>tmp</a:t>
            </a:r>
            <a:r>
              <a:rPr lang="en-US" dirty="0" smtClean="0"/>
              <a:t>-&gt;</a:t>
            </a:r>
            <a:r>
              <a:rPr lang="en-US" dirty="0" err="1" smtClean="0"/>
              <a:t>to_thread</a:t>
            </a:r>
            <a:r>
              <a:rPr lang="en-US" dirty="0" smtClean="0"/>
              <a:t> == thread)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00B050"/>
                </a:solidFill>
              </a:rPr>
              <a:t>to_parent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/>
              <a:t> </a:t>
            </a:r>
            <a:r>
              <a:rPr lang="en-US" dirty="0" smtClean="0"/>
              <a:t>   else</a:t>
            </a:r>
          </a:p>
          <a:p>
            <a:r>
              <a:rPr lang="en-US" dirty="0"/>
              <a:t> </a:t>
            </a:r>
            <a:r>
              <a:rPr lang="en-US" dirty="0" smtClean="0"/>
              <a:t>       </a:t>
            </a:r>
            <a:r>
              <a:rPr lang="en-US" dirty="0" err="1" smtClean="0"/>
              <a:t>tmp</a:t>
            </a:r>
            <a:r>
              <a:rPr lang="en-US" dirty="0" smtClean="0"/>
              <a:t> = </a:t>
            </a:r>
            <a:r>
              <a:rPr lang="en-US" dirty="0" err="1" smtClean="0"/>
              <a:t>tmp</a:t>
            </a:r>
            <a:r>
              <a:rPr lang="en-US" dirty="0" smtClean="0"/>
              <a:t>-&gt;</a:t>
            </a:r>
            <a:r>
              <a:rPr lang="en-US" dirty="0" err="1" smtClean="0">
                <a:solidFill>
                  <a:srgbClr val="FF0000"/>
                </a:solidFill>
              </a:rPr>
              <a:t>from</a:t>
            </a:r>
            <a:r>
              <a:rPr lang="en-US" dirty="0" err="1" smtClean="0">
                <a:solidFill>
                  <a:srgbClr val="FF0000"/>
                </a:solidFill>
              </a:rPr>
              <a:t>_parent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}</a:t>
            </a:r>
            <a:endParaRPr lang="en-US" dirty="0"/>
          </a:p>
        </p:txBody>
      </p:sp>
      <p:grpSp>
        <p:nvGrpSpPr>
          <p:cNvPr id="130" name="Group 129"/>
          <p:cNvGrpSpPr/>
          <p:nvPr/>
        </p:nvGrpSpPr>
        <p:grpSpPr>
          <a:xfrm>
            <a:off x="3962386" y="2169796"/>
            <a:ext cx="149195" cy="112932"/>
            <a:chOff x="8138185" y="268941"/>
            <a:chExt cx="584425" cy="322574"/>
          </a:xfrm>
        </p:grpSpPr>
        <p:cxnSp>
          <p:nvCxnSpPr>
            <p:cNvPr id="131" name="Straight Connector 130"/>
            <p:cNvCxnSpPr/>
            <p:nvPr/>
          </p:nvCxnSpPr>
          <p:spPr>
            <a:xfrm>
              <a:off x="8256518" y="268941"/>
              <a:ext cx="34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8138185" y="580913"/>
              <a:ext cx="584425" cy="1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191970" y="430149"/>
              <a:ext cx="466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5994667" y="2729230"/>
            <a:ext cx="149195" cy="112932"/>
            <a:chOff x="8138185" y="268941"/>
            <a:chExt cx="584425" cy="322574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8256518" y="268941"/>
              <a:ext cx="34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8138185" y="580913"/>
              <a:ext cx="584425" cy="1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8191970" y="430149"/>
              <a:ext cx="466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>
            <a:off x="8058469" y="3322477"/>
            <a:ext cx="149195" cy="112932"/>
            <a:chOff x="8138185" y="268941"/>
            <a:chExt cx="584425" cy="322574"/>
          </a:xfrm>
        </p:grpSpPr>
        <p:cxnSp>
          <p:nvCxnSpPr>
            <p:cNvPr id="139" name="Straight Connector 138"/>
            <p:cNvCxnSpPr/>
            <p:nvPr/>
          </p:nvCxnSpPr>
          <p:spPr>
            <a:xfrm>
              <a:off x="8256518" y="268941"/>
              <a:ext cx="34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flipV="1">
              <a:off x="8138185" y="580913"/>
              <a:ext cx="584425" cy="1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8191970" y="430149"/>
              <a:ext cx="466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TextBox 142"/>
          <p:cNvSpPr txBox="1"/>
          <p:nvPr/>
        </p:nvSpPr>
        <p:spPr>
          <a:xfrm>
            <a:off x="305549" y="5760288"/>
            <a:ext cx="80777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new transaction’s </a:t>
            </a:r>
            <a:r>
              <a:rPr lang="en-US" dirty="0" err="1" smtClean="0">
                <a:solidFill>
                  <a:srgbClr val="FF0000"/>
                </a:solidFill>
              </a:rPr>
              <a:t>from_parent</a:t>
            </a:r>
            <a:r>
              <a:rPr lang="en-US" dirty="0" smtClean="0"/>
              <a:t> points to the client thread  transaction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new transaction’s </a:t>
            </a:r>
            <a:r>
              <a:rPr lang="en-US" dirty="0" err="1" smtClean="0">
                <a:solidFill>
                  <a:srgbClr val="00B050"/>
                </a:solidFill>
              </a:rPr>
              <a:t>to_parent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points to the server’s thread  transaction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this way, the new transaction is pushed into the stacks of both client and server</a:t>
            </a:r>
            <a:endParaRPr lang="en-US" dirty="0"/>
          </a:p>
        </p:txBody>
      </p:sp>
      <p:grpSp>
        <p:nvGrpSpPr>
          <p:cNvPr id="144" name="Group 143"/>
          <p:cNvGrpSpPr/>
          <p:nvPr/>
        </p:nvGrpSpPr>
        <p:grpSpPr>
          <a:xfrm>
            <a:off x="1186896" y="2083502"/>
            <a:ext cx="149195" cy="112932"/>
            <a:chOff x="8138185" y="268941"/>
            <a:chExt cx="584425" cy="322574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8256518" y="268941"/>
              <a:ext cx="3495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8138185" y="580913"/>
              <a:ext cx="584425" cy="106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8191970" y="430149"/>
              <a:ext cx="46609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0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546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binder_transaction</vt:lpstr>
      <vt:lpstr>transaction_stack</vt:lpstr>
      <vt:lpstr>transaction_stack illustration</vt:lpstr>
    </vt:vector>
  </TitlesOfParts>
  <Company>Huawei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Xiaofeng Li</dc:creator>
  <cp:lastModifiedBy>Xiaofeng Li</cp:lastModifiedBy>
  <cp:revision>175</cp:revision>
  <dcterms:created xsi:type="dcterms:W3CDTF">2019-06-14T04:41:08Z</dcterms:created>
  <dcterms:modified xsi:type="dcterms:W3CDTF">2019-06-15T17:14:52Z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1560487128</vt:lpwstr>
  </property>
</Properties>
</file>