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44"/>
  </p:notesMasterIdLst>
  <p:sldIdLst>
    <p:sldId id="256" r:id="rId2"/>
    <p:sldId id="257" r:id="rId3"/>
    <p:sldId id="260" r:id="rId4"/>
    <p:sldId id="261" r:id="rId5"/>
    <p:sldId id="262" r:id="rId6"/>
    <p:sldId id="263" r:id="rId7"/>
    <p:sldId id="264" r:id="rId8"/>
    <p:sldId id="268" r:id="rId9"/>
    <p:sldId id="267" r:id="rId10"/>
    <p:sldId id="266" r:id="rId11"/>
    <p:sldId id="269" r:id="rId12"/>
    <p:sldId id="273" r:id="rId13"/>
    <p:sldId id="270" r:id="rId14"/>
    <p:sldId id="271" r:id="rId15"/>
    <p:sldId id="272" r:id="rId16"/>
    <p:sldId id="275" r:id="rId17"/>
    <p:sldId id="276" r:id="rId18"/>
    <p:sldId id="277" r:id="rId19"/>
    <p:sldId id="278" r:id="rId20"/>
    <p:sldId id="279" r:id="rId21"/>
    <p:sldId id="280" r:id="rId22"/>
    <p:sldId id="281" r:id="rId23"/>
    <p:sldId id="282" r:id="rId24"/>
    <p:sldId id="298" r:id="rId25"/>
    <p:sldId id="283" r:id="rId26"/>
    <p:sldId id="284" r:id="rId27"/>
    <p:sldId id="285" r:id="rId28"/>
    <p:sldId id="286" r:id="rId29"/>
    <p:sldId id="287" r:id="rId30"/>
    <p:sldId id="288" r:id="rId31"/>
    <p:sldId id="289" r:id="rId32"/>
    <p:sldId id="299" r:id="rId33"/>
    <p:sldId id="290" r:id="rId34"/>
    <p:sldId id="291" r:id="rId35"/>
    <p:sldId id="292" r:id="rId36"/>
    <p:sldId id="293" r:id="rId37"/>
    <p:sldId id="294" r:id="rId38"/>
    <p:sldId id="295" r:id="rId39"/>
    <p:sldId id="296" r:id="rId40"/>
    <p:sldId id="297" r:id="rId41"/>
    <p:sldId id="258" r:id="rId42"/>
    <p:sldId id="2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B020E7-B3CE-4DEF-927E-DD499E0BF763}">
          <p14:sldIdLst>
            <p14:sldId id="256"/>
            <p14:sldId id="257"/>
          </p14:sldIdLst>
        </p14:section>
        <p14:section name="Untitled Section" id="{BF9A7F8F-DF8A-4F99-916B-DF364F670A3F}">
          <p14:sldIdLst>
            <p14:sldId id="260"/>
            <p14:sldId id="261"/>
            <p14:sldId id="262"/>
            <p14:sldId id="263"/>
            <p14:sldId id="264"/>
          </p14:sldIdLst>
        </p14:section>
        <p14:section name="Untitled Section" id="{A5628213-C93A-43E0-950E-6604BFF790B5}">
          <p14:sldIdLst>
            <p14:sldId id="268"/>
            <p14:sldId id="267"/>
            <p14:sldId id="266"/>
            <p14:sldId id="269"/>
            <p14:sldId id="273"/>
            <p14:sldId id="270"/>
            <p14:sldId id="271"/>
          </p14:sldIdLst>
        </p14:section>
        <p14:section name="Untitled Section" id="{7AFAB45B-25A1-4D5E-9849-1FA1879C40DE}">
          <p14:sldIdLst>
            <p14:sldId id="272"/>
            <p14:sldId id="275"/>
            <p14:sldId id="276"/>
          </p14:sldIdLst>
        </p14:section>
        <p14:section name="Untitled Section" id="{A755CC58-8964-4007-AEF9-B6DD463977A2}">
          <p14:sldIdLst>
            <p14:sldId id="277"/>
            <p14:sldId id="278"/>
            <p14:sldId id="279"/>
            <p14:sldId id="280"/>
            <p14:sldId id="281"/>
            <p14:sldId id="282"/>
          </p14:sldIdLst>
        </p14:section>
        <p14:section name="Untitled Section" id="{7B4933D9-E014-4D23-861C-5D37566D9BCD}">
          <p14:sldIdLst>
            <p14:sldId id="298"/>
            <p14:sldId id="283"/>
            <p14:sldId id="284"/>
            <p14:sldId id="285"/>
            <p14:sldId id="286"/>
            <p14:sldId id="287"/>
            <p14:sldId id="288"/>
            <p14:sldId id="289"/>
          </p14:sldIdLst>
        </p14:section>
        <p14:section name="Untitled Section" id="{3D7267A6-26F5-493D-A6DC-12284DBB34A7}">
          <p14:sldIdLst>
            <p14:sldId id="299"/>
            <p14:sldId id="290"/>
            <p14:sldId id="291"/>
          </p14:sldIdLst>
        </p14:section>
        <p14:section name="Untitled Section" id="{821C0F98-FDF3-436D-BCCC-C833614B543E}">
          <p14:sldIdLst>
            <p14:sldId id="292"/>
            <p14:sldId id="293"/>
            <p14:sldId id="294"/>
            <p14:sldId id="295"/>
            <p14:sldId id="296"/>
            <p14:sldId id="297"/>
          </p14:sldIdLst>
        </p14:section>
        <p14:section name="Untitled Section" id="{8D39575B-BEDF-4C88-BF17-79350934ADCD}">
          <p14:sldIdLst>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43" d="100"/>
          <a:sy n="43" d="100"/>
        </p:scale>
        <p:origin x="72" y="97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5_2" csCatId="accent5" phldr="1"/>
      <dgm:spPr/>
    </dgm:pt>
    <dgm:pt modelId="{B2571EF2-EC04-40B9-BDD6-62D48044EA81}">
      <dgm:prSet phldrT="[Text]" custT="1"/>
      <dgm:spPr>
        <a:solidFill>
          <a:schemeClr val="accent5">
            <a:lumMod val="50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solidFill>
          <a:schemeClr val="accent5">
            <a:lumMod val="75000"/>
          </a:schemeClr>
        </a:solidFill>
        <a:ln>
          <a:noFill/>
        </a:ln>
      </dgm:spPr>
      <dgm:t>
        <a:bodyPr/>
        <a:lstStyle/>
        <a:p>
          <a:r>
            <a:rPr lang="en-US" sz="1800" dirty="0" smtClean="0"/>
            <a:t>App launches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solidFill>
          <a:schemeClr val="accent5">
            <a:lumMod val="75000"/>
          </a:schemeClr>
        </a:solidFill>
        <a:ln>
          <a:noFill/>
        </a:ln>
      </dgm:spPr>
      <dgm:t>
        <a:bodyPr/>
        <a:lstStyle/>
        <a:p>
          <a:r>
            <a:rPr lang="en-US" sz="1800" dirty="0" smtClean="0"/>
            <a:t>Retrieve </a:t>
          </a:r>
          <a:r>
            <a:rPr lang="en-US" sz="1800" dirty="0" err="1" smtClean="0"/>
            <a:t>Args</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FCD755AB-6F0E-4135-A640-748EB0BEE067}">
      <dgm:prSet phldrT="[Text]" custT="1"/>
      <dgm:spPr>
        <a:solidFill>
          <a:schemeClr val="accent5">
            <a:lumMod val="75000"/>
          </a:schemeClr>
        </a:solidFill>
        <a:ln>
          <a:noFill/>
        </a:ln>
      </dgm:spPr>
      <dgm:t>
        <a:bodyPr/>
        <a:lstStyle/>
        <a:p>
          <a:r>
            <a:rPr lang="en-US" sz="1800" dirty="0" smtClean="0"/>
            <a:t>Take actions</a:t>
          </a:r>
          <a:endParaRPr lang="en-US" sz="1800" dirty="0"/>
        </a:p>
      </dgm:t>
    </dgm:pt>
    <dgm:pt modelId="{108FB009-D494-490B-B18B-661CF321C05E}" type="parTrans" cxnId="{E88522E1-617E-4192-B539-FA1B0C02FB05}">
      <dgm:prSet/>
      <dgm:spPr/>
      <dgm:t>
        <a:bodyPr/>
        <a:lstStyle/>
        <a:p>
          <a:endParaRPr lang="en-US" sz="1800"/>
        </a:p>
      </dgm:t>
    </dgm:pt>
    <dgm:pt modelId="{452B6140-B019-4476-967E-6750C0EFF379}" type="sibTrans" cxnId="{E88522E1-617E-4192-B539-FA1B0C02FB05}">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4">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4">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4">
        <dgm:presLayoutVars>
          <dgm:chMax val="0"/>
          <dgm:chPref val="0"/>
          <dgm:bulletEnabled val="1"/>
        </dgm:presLayoutVars>
      </dgm:prSet>
      <dgm:spPr/>
      <dgm:t>
        <a:bodyPr/>
        <a:lstStyle/>
        <a:p>
          <a:endParaRPr lang="en-US"/>
        </a:p>
      </dgm:t>
    </dgm:pt>
    <dgm:pt modelId="{1DD99CF0-E529-415A-8BB0-4EC501929010}" type="pres">
      <dgm:prSet presAssocID="{09D95470-7F86-41EB-9CBF-83CF872A34D9}" presName="parTxOnlySpace" presStyleCnt="0"/>
      <dgm:spPr/>
    </dgm:pt>
    <dgm:pt modelId="{117DDA0D-3A4F-465C-B5BE-22046C1990A3}" type="pres">
      <dgm:prSet presAssocID="{FCD755AB-6F0E-4135-A640-748EB0BEE067}" presName="parTxOnly" presStyleLbl="node1" presStyleIdx="3" presStyleCnt="4">
        <dgm:presLayoutVars>
          <dgm:chMax val="0"/>
          <dgm:chPref val="0"/>
          <dgm:bulletEnabled val="1"/>
        </dgm:presLayoutVars>
      </dgm:prSet>
      <dgm:spPr/>
      <dgm:t>
        <a:bodyPr/>
        <a:lstStyle/>
        <a:p>
          <a:endParaRPr lang="en-US"/>
        </a:p>
      </dgm:t>
    </dgm:pt>
  </dgm:ptLst>
  <dgm:cxnLst>
    <dgm:cxn modelId="{F3294674-FFC0-43CE-8A5C-0F8528724E11}" srcId="{4877F7CC-0F26-4CFC-9C6F-CB5B204AA4EC}" destId="{9D8D474C-0F1E-48D9-8500-B90E6C75B97F}" srcOrd="1" destOrd="0" parTransId="{639D3B96-2E03-47E1-8725-98AB0E4C957C}" sibTransId="{C5BCBAC1-EBFB-46CF-B0C7-8645500A450E}"/>
    <dgm:cxn modelId="{7D695B8B-FFA9-45A9-9919-18F831D4048F}" type="presOf" srcId="{9D8D474C-0F1E-48D9-8500-B90E6C75B97F}" destId="{1B31DDDC-418D-466C-809F-94F1FFA54E33}" srcOrd="0" destOrd="0" presId="urn:microsoft.com/office/officeart/2005/8/layout/chevron1"/>
    <dgm:cxn modelId="{EBF27BC0-73EA-4D89-A26C-2B3A1999CDC7}" type="presOf" srcId="{B2571EF2-EC04-40B9-BDD6-62D48044EA81}" destId="{A5777A17-1962-413A-B8E3-D3462FAF665A}" srcOrd="0" destOrd="0" presId="urn:microsoft.com/office/officeart/2005/8/layout/chevron1"/>
    <dgm:cxn modelId="{A7BCE728-54E6-4B92-9BD2-E7EBD8B49B87}" type="presOf" srcId="{FCD755AB-6F0E-4135-A640-748EB0BEE067}" destId="{117DDA0D-3A4F-465C-B5BE-22046C1990A3}" srcOrd="0" destOrd="0" presId="urn:microsoft.com/office/officeart/2005/8/layout/chevron1"/>
    <dgm:cxn modelId="{2042BD0F-708D-4244-8C74-284E8A1DD373}" type="presOf" srcId="{615BD821-D7CB-475F-886E-BBFB69C5ECA1}" destId="{939F3DAE-F0D8-4603-BF59-8A423CC0012A}" srcOrd="0" destOrd="0" presId="urn:microsoft.com/office/officeart/2005/8/layout/chevron1"/>
    <dgm:cxn modelId="{E88522E1-617E-4192-B539-FA1B0C02FB05}" srcId="{4877F7CC-0F26-4CFC-9C6F-CB5B204AA4EC}" destId="{FCD755AB-6F0E-4135-A640-748EB0BEE067}" srcOrd="3" destOrd="0" parTransId="{108FB009-D494-490B-B18B-661CF321C05E}" sibTransId="{452B6140-B019-4476-967E-6750C0EFF379}"/>
    <dgm:cxn modelId="{8A3C1F6A-CFE1-4614-83D0-62736F8FC87B}" srcId="{4877F7CC-0F26-4CFC-9C6F-CB5B204AA4EC}" destId="{B2571EF2-EC04-40B9-BDD6-62D48044EA81}" srcOrd="0" destOrd="0" parTransId="{679E6D11-C34B-4CB3-8B01-3E7BB9811DE2}" sibTransId="{1C18244C-4E19-4AD6-98F7-51CE1D8F3A52}"/>
    <dgm:cxn modelId="{9207BC08-3C79-405C-A7C0-A25C49C93021}" type="presOf" srcId="{4877F7CC-0F26-4CFC-9C6F-CB5B204AA4EC}" destId="{EE69B408-71AB-40B5-98F8-094E0FDCC6F8}" srcOrd="0" destOrd="0" presId="urn:microsoft.com/office/officeart/2005/8/layout/chevron1"/>
    <dgm:cxn modelId="{0BF0D499-FB98-4F9F-A880-70148E533FDB}" srcId="{4877F7CC-0F26-4CFC-9C6F-CB5B204AA4EC}" destId="{615BD821-D7CB-475F-886E-BBFB69C5ECA1}" srcOrd="2" destOrd="0" parTransId="{6408C4F8-12CD-427A-A6C1-C03090593EE4}" sibTransId="{09D95470-7F86-41EB-9CBF-83CF872A34D9}"/>
    <dgm:cxn modelId="{0A2E309E-2BEE-4584-B19E-DEA2B6321669}" type="presParOf" srcId="{EE69B408-71AB-40B5-98F8-094E0FDCC6F8}" destId="{A5777A17-1962-413A-B8E3-D3462FAF665A}" srcOrd="0" destOrd="0" presId="urn:microsoft.com/office/officeart/2005/8/layout/chevron1"/>
    <dgm:cxn modelId="{F28BEDD8-68CE-46AD-AFD3-AAC4294C41F2}" type="presParOf" srcId="{EE69B408-71AB-40B5-98F8-094E0FDCC6F8}" destId="{2056AA50-8357-4B52-BAEC-9DC415D5971A}" srcOrd="1" destOrd="0" presId="urn:microsoft.com/office/officeart/2005/8/layout/chevron1"/>
    <dgm:cxn modelId="{98891E7A-54C9-4534-A00D-4ACF159B50E8}" type="presParOf" srcId="{EE69B408-71AB-40B5-98F8-094E0FDCC6F8}" destId="{1B31DDDC-418D-466C-809F-94F1FFA54E33}" srcOrd="2" destOrd="0" presId="urn:microsoft.com/office/officeart/2005/8/layout/chevron1"/>
    <dgm:cxn modelId="{8FBF0341-CE29-4DDB-839F-E8AD1F350CA1}" type="presParOf" srcId="{EE69B408-71AB-40B5-98F8-094E0FDCC6F8}" destId="{E089C049-B2D7-4BDD-9364-8E9E17FFEC82}" srcOrd="3" destOrd="0" presId="urn:microsoft.com/office/officeart/2005/8/layout/chevron1"/>
    <dgm:cxn modelId="{F83990BB-2779-467A-8CA5-A6A5F48DD5A3}" type="presParOf" srcId="{EE69B408-71AB-40B5-98F8-094E0FDCC6F8}" destId="{939F3DAE-F0D8-4603-BF59-8A423CC0012A}" srcOrd="4" destOrd="0" presId="urn:microsoft.com/office/officeart/2005/8/layout/chevron1"/>
    <dgm:cxn modelId="{7CF1DFBC-F526-4EA1-96A1-D2E89B076E27}" type="presParOf" srcId="{EE69B408-71AB-40B5-98F8-094E0FDCC6F8}" destId="{1DD99CF0-E529-415A-8BB0-4EC501929010}" srcOrd="5" destOrd="0" presId="urn:microsoft.com/office/officeart/2005/8/layout/chevron1"/>
    <dgm:cxn modelId="{06FB394C-0E5A-4B2A-96D0-ED95AE0F2311}" type="presParOf" srcId="{EE69B408-71AB-40B5-98F8-094E0FDCC6F8}" destId="{117DDA0D-3A4F-465C-B5BE-22046C1990A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Task launches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ln>
          <a:noFill/>
        </a:ln>
      </dgm:spPr>
      <dgm:t>
        <a:bodyPr/>
        <a:lstStyle/>
        <a:p>
          <a:r>
            <a:rPr lang="en-US" sz="1800" dirty="0" smtClean="0"/>
            <a:t>Retrieve </a:t>
          </a:r>
          <a:r>
            <a:rPr lang="en-US" sz="1800" dirty="0" err="1" smtClean="0"/>
            <a:t>Args</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C81453DB-805F-4152-A5F7-5102C1546E50}">
      <dgm:prSet phldrT="[Text]" custT="1"/>
      <dgm:spPr>
        <a:ln>
          <a:noFill/>
        </a:ln>
      </dgm:spPr>
      <dgm:t>
        <a:bodyPr/>
        <a:lstStyle/>
        <a:p>
          <a:r>
            <a:rPr lang="en-US" sz="1800" dirty="0" smtClean="0"/>
            <a:t>Take actions</a:t>
          </a:r>
          <a:endParaRPr lang="en-US" sz="1800" dirty="0"/>
        </a:p>
      </dgm:t>
    </dgm:pt>
    <dgm:pt modelId="{1AF80E9F-9AC0-4D4E-9313-3A18F3B19570}" type="parTrans" cxnId="{64D5BC67-8C4B-47E8-B8B6-CB13035DB566}">
      <dgm:prSet/>
      <dgm:spPr/>
      <dgm:t>
        <a:bodyPr/>
        <a:lstStyle/>
        <a:p>
          <a:endParaRPr lang="en-US" sz="1800"/>
        </a:p>
      </dgm:t>
    </dgm:pt>
    <dgm:pt modelId="{47B6834D-6FC4-4F14-A6F5-7735875E948B}" type="sibTrans" cxnId="{64D5BC67-8C4B-47E8-B8B6-CB13035DB566}">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4">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4">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4">
        <dgm:presLayoutVars>
          <dgm:chMax val="0"/>
          <dgm:chPref val="0"/>
          <dgm:bulletEnabled val="1"/>
        </dgm:presLayoutVars>
      </dgm:prSet>
      <dgm:spPr/>
      <dgm:t>
        <a:bodyPr/>
        <a:lstStyle/>
        <a:p>
          <a:endParaRPr lang="en-US"/>
        </a:p>
      </dgm:t>
    </dgm:pt>
    <dgm:pt modelId="{3EB2A6EF-D9F9-452B-B6E3-C7F9501E3153}" type="pres">
      <dgm:prSet presAssocID="{09D95470-7F86-41EB-9CBF-83CF872A34D9}" presName="parTxOnlySpace" presStyleCnt="0"/>
      <dgm:spPr/>
    </dgm:pt>
    <dgm:pt modelId="{B60994E4-C1E0-406D-864E-2AB809C966CC}" type="pres">
      <dgm:prSet presAssocID="{C81453DB-805F-4152-A5F7-5102C1546E50}" presName="parTxOnly" presStyleLbl="node1" presStyleIdx="3" presStyleCnt="4">
        <dgm:presLayoutVars>
          <dgm:chMax val="0"/>
          <dgm:chPref val="0"/>
          <dgm:bulletEnabled val="1"/>
        </dgm:presLayoutVars>
      </dgm:prSet>
      <dgm:spPr/>
      <dgm:t>
        <a:bodyPr/>
        <a:lstStyle/>
        <a:p>
          <a:endParaRPr lang="en-US"/>
        </a:p>
      </dgm:t>
    </dgm:pt>
  </dgm:ptLst>
  <dgm:cxnLst>
    <dgm:cxn modelId="{33F2458B-92BF-48EB-81E7-3E990B809642}" type="presOf" srcId="{615BD821-D7CB-475F-886E-BBFB69C5ECA1}" destId="{939F3DAE-F0D8-4603-BF59-8A423CC0012A}" srcOrd="0" destOrd="0" presId="urn:microsoft.com/office/officeart/2005/8/layout/chevron1"/>
    <dgm:cxn modelId="{F3294674-FFC0-43CE-8A5C-0F8528724E11}" srcId="{4877F7CC-0F26-4CFC-9C6F-CB5B204AA4EC}" destId="{9D8D474C-0F1E-48D9-8500-B90E6C75B97F}" srcOrd="1" destOrd="0" parTransId="{639D3B96-2E03-47E1-8725-98AB0E4C957C}" sibTransId="{C5BCBAC1-EBFB-46CF-B0C7-8645500A450E}"/>
    <dgm:cxn modelId="{6B6DCC3C-594D-4418-B6D6-EC1E3E281DDB}" type="presOf" srcId="{B2571EF2-EC04-40B9-BDD6-62D48044EA81}" destId="{A5777A17-1962-413A-B8E3-D3462FAF665A}" srcOrd="0" destOrd="0" presId="urn:microsoft.com/office/officeart/2005/8/layout/chevron1"/>
    <dgm:cxn modelId="{61FD745E-4F0F-4791-B68A-75F95F345DF5}" type="presOf" srcId="{9D8D474C-0F1E-48D9-8500-B90E6C75B97F}" destId="{1B31DDDC-418D-466C-809F-94F1FFA54E33}" srcOrd="0" destOrd="0" presId="urn:microsoft.com/office/officeart/2005/8/layout/chevron1"/>
    <dgm:cxn modelId="{A4C185ED-9EAB-424B-842E-59048CBCCF19}" type="presOf" srcId="{4877F7CC-0F26-4CFC-9C6F-CB5B204AA4EC}" destId="{EE69B408-71AB-40B5-98F8-094E0FDCC6F8}" srcOrd="0" destOrd="0" presId="urn:microsoft.com/office/officeart/2005/8/layout/chevron1"/>
    <dgm:cxn modelId="{71F65277-3D10-4358-B519-82B0C2078BD5}" type="presOf" srcId="{C81453DB-805F-4152-A5F7-5102C1546E50}" destId="{B60994E4-C1E0-406D-864E-2AB809C966CC}" srcOrd="0" destOrd="0" presId="urn:microsoft.com/office/officeart/2005/8/layout/chevron1"/>
    <dgm:cxn modelId="{64D5BC67-8C4B-47E8-B8B6-CB13035DB566}" srcId="{4877F7CC-0F26-4CFC-9C6F-CB5B204AA4EC}" destId="{C81453DB-805F-4152-A5F7-5102C1546E50}" srcOrd="3" destOrd="0" parTransId="{1AF80E9F-9AC0-4D4E-9313-3A18F3B19570}" sibTransId="{47B6834D-6FC4-4F14-A6F5-7735875E948B}"/>
    <dgm:cxn modelId="{8A3C1F6A-CFE1-4614-83D0-62736F8FC87B}" srcId="{4877F7CC-0F26-4CFC-9C6F-CB5B204AA4EC}" destId="{B2571EF2-EC04-40B9-BDD6-62D48044EA81}" srcOrd="0" destOrd="0" parTransId="{679E6D11-C34B-4CB3-8B01-3E7BB9811DE2}" sibTransId="{1C18244C-4E19-4AD6-98F7-51CE1D8F3A52}"/>
    <dgm:cxn modelId="{0BF0D499-FB98-4F9F-A880-70148E533FDB}" srcId="{4877F7CC-0F26-4CFC-9C6F-CB5B204AA4EC}" destId="{615BD821-D7CB-475F-886E-BBFB69C5ECA1}" srcOrd="2" destOrd="0" parTransId="{6408C4F8-12CD-427A-A6C1-C03090593EE4}" sibTransId="{09D95470-7F86-41EB-9CBF-83CF872A34D9}"/>
    <dgm:cxn modelId="{E50267E1-C7A9-4DD3-AB67-23C61CA68CA4}" type="presParOf" srcId="{EE69B408-71AB-40B5-98F8-094E0FDCC6F8}" destId="{A5777A17-1962-413A-B8E3-D3462FAF665A}" srcOrd="0" destOrd="0" presId="urn:microsoft.com/office/officeart/2005/8/layout/chevron1"/>
    <dgm:cxn modelId="{811D28EF-C56C-471C-AC1E-5CE9511B6729}" type="presParOf" srcId="{EE69B408-71AB-40B5-98F8-094E0FDCC6F8}" destId="{2056AA50-8357-4B52-BAEC-9DC415D5971A}" srcOrd="1" destOrd="0" presId="urn:microsoft.com/office/officeart/2005/8/layout/chevron1"/>
    <dgm:cxn modelId="{B346EB7D-DAE0-4415-9015-88C38A79206F}" type="presParOf" srcId="{EE69B408-71AB-40B5-98F8-094E0FDCC6F8}" destId="{1B31DDDC-418D-466C-809F-94F1FFA54E33}" srcOrd="2" destOrd="0" presId="urn:microsoft.com/office/officeart/2005/8/layout/chevron1"/>
    <dgm:cxn modelId="{D8037E20-A2B5-4CB0-877B-840E65F56D5F}" type="presParOf" srcId="{EE69B408-71AB-40B5-98F8-094E0FDCC6F8}" destId="{E089C049-B2D7-4BDD-9364-8E9E17FFEC82}" srcOrd="3" destOrd="0" presId="urn:microsoft.com/office/officeart/2005/8/layout/chevron1"/>
    <dgm:cxn modelId="{65CD6A6C-AC19-44D0-8084-64C09302951A}" type="presParOf" srcId="{EE69B408-71AB-40B5-98F8-094E0FDCC6F8}" destId="{939F3DAE-F0D8-4603-BF59-8A423CC0012A}" srcOrd="4" destOrd="0" presId="urn:microsoft.com/office/officeart/2005/8/layout/chevron1"/>
    <dgm:cxn modelId="{B35D77DF-6C09-4854-A2CA-CBE902D1E16C}" type="presParOf" srcId="{EE69B408-71AB-40B5-98F8-094E0FDCC6F8}" destId="{3EB2A6EF-D9F9-452B-B6E3-C7F9501E3153}" srcOrd="5" destOrd="0" presId="urn:microsoft.com/office/officeart/2005/8/layout/chevron1"/>
    <dgm:cxn modelId="{1239A15B-F33C-4A49-A3ED-9D530011CA01}" type="presParOf" srcId="{EE69B408-71AB-40B5-98F8-094E0FDCC6F8}" destId="{B60994E4-C1E0-406D-864E-2AB809C966CC}"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Protocol activates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ln>
          <a:noFill/>
        </a:ln>
      </dgm:spPr>
      <dgm:t>
        <a:bodyPr/>
        <a:lstStyle/>
        <a:p>
          <a:r>
            <a:rPr lang="en-US" sz="1800" dirty="0" smtClean="0"/>
            <a:t>Web / app</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3">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3">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3">
        <dgm:presLayoutVars>
          <dgm:chMax val="0"/>
          <dgm:chPref val="0"/>
          <dgm:bulletEnabled val="1"/>
        </dgm:presLayoutVars>
      </dgm:prSet>
      <dgm:spPr/>
      <dgm:t>
        <a:bodyPr/>
        <a:lstStyle/>
        <a:p>
          <a:endParaRPr lang="en-US"/>
        </a:p>
      </dgm:t>
    </dgm:pt>
  </dgm:ptLst>
  <dgm:cxnLst>
    <dgm:cxn modelId="{0BF0D499-FB98-4F9F-A880-70148E533FDB}" srcId="{4877F7CC-0F26-4CFC-9C6F-CB5B204AA4EC}" destId="{615BD821-D7CB-475F-886E-BBFB69C5ECA1}" srcOrd="2" destOrd="0" parTransId="{6408C4F8-12CD-427A-A6C1-C03090593EE4}" sibTransId="{09D95470-7F86-41EB-9CBF-83CF872A34D9}"/>
    <dgm:cxn modelId="{8A3C1F6A-CFE1-4614-83D0-62736F8FC87B}" srcId="{4877F7CC-0F26-4CFC-9C6F-CB5B204AA4EC}" destId="{B2571EF2-EC04-40B9-BDD6-62D48044EA81}" srcOrd="0" destOrd="0" parTransId="{679E6D11-C34B-4CB3-8B01-3E7BB9811DE2}" sibTransId="{1C18244C-4E19-4AD6-98F7-51CE1D8F3A52}"/>
    <dgm:cxn modelId="{78EB2304-EF5C-4AA4-9B43-1BC1FBDCF850}" type="presOf" srcId="{9D8D474C-0F1E-48D9-8500-B90E6C75B97F}" destId="{1B31DDDC-418D-466C-809F-94F1FFA54E33}" srcOrd="0" destOrd="0" presId="urn:microsoft.com/office/officeart/2005/8/layout/chevron1"/>
    <dgm:cxn modelId="{75B3864B-C58B-4478-94BE-F6DBB5A2D7B8}" type="presOf" srcId="{615BD821-D7CB-475F-886E-BBFB69C5ECA1}" destId="{939F3DAE-F0D8-4603-BF59-8A423CC0012A}" srcOrd="0" destOrd="0" presId="urn:microsoft.com/office/officeart/2005/8/layout/chevron1"/>
    <dgm:cxn modelId="{82B76B2D-A53A-4E80-A8EE-B5473CAA1F0B}" type="presOf" srcId="{4877F7CC-0F26-4CFC-9C6F-CB5B204AA4EC}" destId="{EE69B408-71AB-40B5-98F8-094E0FDCC6F8}" srcOrd="0" destOrd="0" presId="urn:microsoft.com/office/officeart/2005/8/layout/chevron1"/>
    <dgm:cxn modelId="{A5279198-625F-44C1-8D81-20D53AB0E9A1}" type="presOf" srcId="{B2571EF2-EC04-40B9-BDD6-62D48044EA81}" destId="{A5777A17-1962-413A-B8E3-D3462FAF665A}" srcOrd="0" destOrd="0" presId="urn:microsoft.com/office/officeart/2005/8/layout/chevron1"/>
    <dgm:cxn modelId="{F3294674-FFC0-43CE-8A5C-0F8528724E11}" srcId="{4877F7CC-0F26-4CFC-9C6F-CB5B204AA4EC}" destId="{9D8D474C-0F1E-48D9-8500-B90E6C75B97F}" srcOrd="1" destOrd="0" parTransId="{639D3B96-2E03-47E1-8725-98AB0E4C957C}" sibTransId="{C5BCBAC1-EBFB-46CF-B0C7-8645500A450E}"/>
    <dgm:cxn modelId="{8156BFC9-8E8A-462B-AB86-BD7B36966BFF}" type="presParOf" srcId="{EE69B408-71AB-40B5-98F8-094E0FDCC6F8}" destId="{A5777A17-1962-413A-B8E3-D3462FAF665A}" srcOrd="0" destOrd="0" presId="urn:microsoft.com/office/officeart/2005/8/layout/chevron1"/>
    <dgm:cxn modelId="{1F981543-E9D7-4F42-AD85-F2FF63D02FE1}" type="presParOf" srcId="{EE69B408-71AB-40B5-98F8-094E0FDCC6F8}" destId="{2056AA50-8357-4B52-BAEC-9DC415D5971A}" srcOrd="1" destOrd="0" presId="urn:microsoft.com/office/officeart/2005/8/layout/chevron1"/>
    <dgm:cxn modelId="{0B2197CE-ECE9-4C29-96D9-26AD7E1EE818}" type="presParOf" srcId="{EE69B408-71AB-40B5-98F8-094E0FDCC6F8}" destId="{1B31DDDC-418D-466C-809F-94F1FFA54E33}" srcOrd="2" destOrd="0" presId="urn:microsoft.com/office/officeart/2005/8/layout/chevron1"/>
    <dgm:cxn modelId="{78634C37-0DA1-4767-8B5C-B283CA39E72B}" type="presParOf" srcId="{EE69B408-71AB-40B5-98F8-094E0FDCC6F8}" destId="{E089C049-B2D7-4BDD-9364-8E9E17FFEC82}" srcOrd="3" destOrd="0" presId="urn:microsoft.com/office/officeart/2005/8/layout/chevron1"/>
    <dgm:cxn modelId="{3E35A9CA-1A1D-4DC0-91E7-A027F88BD1C1}" type="presParOf" srcId="{EE69B408-71AB-40B5-98F8-094E0FDCC6F8}" destId="{939F3DAE-F0D8-4603-BF59-8A423CC0012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System handles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2">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2">
        <dgm:presLayoutVars>
          <dgm:chMax val="0"/>
          <dgm:chPref val="0"/>
          <dgm:bulletEnabled val="1"/>
        </dgm:presLayoutVars>
      </dgm:prSet>
      <dgm:spPr/>
      <dgm:t>
        <a:bodyPr/>
        <a:lstStyle/>
        <a:p>
          <a:endParaRPr lang="en-US"/>
        </a:p>
      </dgm:t>
    </dgm:pt>
  </dgm:ptLst>
  <dgm:cxnLst>
    <dgm:cxn modelId="{F3294674-FFC0-43CE-8A5C-0F8528724E11}" srcId="{4877F7CC-0F26-4CFC-9C6F-CB5B204AA4EC}" destId="{9D8D474C-0F1E-48D9-8500-B90E6C75B97F}" srcOrd="1" destOrd="0" parTransId="{639D3B96-2E03-47E1-8725-98AB0E4C957C}" sibTransId="{C5BCBAC1-EBFB-46CF-B0C7-8645500A450E}"/>
    <dgm:cxn modelId="{1408C702-F687-45C4-AA1F-C8AABEFD08FB}" type="presOf" srcId="{9D8D474C-0F1E-48D9-8500-B90E6C75B97F}" destId="{1B31DDDC-418D-466C-809F-94F1FFA54E33}" srcOrd="0" destOrd="0" presId="urn:microsoft.com/office/officeart/2005/8/layout/chevron1"/>
    <dgm:cxn modelId="{8A3C1F6A-CFE1-4614-83D0-62736F8FC87B}" srcId="{4877F7CC-0F26-4CFC-9C6F-CB5B204AA4EC}" destId="{B2571EF2-EC04-40B9-BDD6-62D48044EA81}" srcOrd="0" destOrd="0" parTransId="{679E6D11-C34B-4CB3-8B01-3E7BB9811DE2}" sibTransId="{1C18244C-4E19-4AD6-98F7-51CE1D8F3A52}"/>
    <dgm:cxn modelId="{9E457DC4-7B05-4998-89A1-586F145FC11F}" type="presOf" srcId="{4877F7CC-0F26-4CFC-9C6F-CB5B204AA4EC}" destId="{EE69B408-71AB-40B5-98F8-094E0FDCC6F8}" srcOrd="0" destOrd="0" presId="urn:microsoft.com/office/officeart/2005/8/layout/chevron1"/>
    <dgm:cxn modelId="{ECC9B1BA-DFD7-4997-8BCC-252B7B27FB71}" type="presOf" srcId="{B2571EF2-EC04-40B9-BDD6-62D48044EA81}" destId="{A5777A17-1962-413A-B8E3-D3462FAF665A}" srcOrd="0" destOrd="0" presId="urn:microsoft.com/office/officeart/2005/8/layout/chevron1"/>
    <dgm:cxn modelId="{10728021-5A66-4FEC-9F3D-BE79BA34CC75}" type="presParOf" srcId="{EE69B408-71AB-40B5-98F8-094E0FDCC6F8}" destId="{A5777A17-1962-413A-B8E3-D3462FAF665A}" srcOrd="0" destOrd="0" presId="urn:microsoft.com/office/officeart/2005/8/layout/chevron1"/>
    <dgm:cxn modelId="{3DA8050B-05BE-4EBC-908C-6432CF12E04D}" type="presParOf" srcId="{EE69B408-71AB-40B5-98F8-094E0FDCC6F8}" destId="{2056AA50-8357-4B52-BAEC-9DC415D5971A}" srcOrd="1" destOrd="0" presId="urn:microsoft.com/office/officeart/2005/8/layout/chevron1"/>
    <dgm:cxn modelId="{BF843F85-89E5-4475-8D85-3834FED30BEA}" type="presParOf" srcId="{EE69B408-71AB-40B5-98F8-094E0FDCC6F8}" destId="{1B31DDDC-418D-466C-809F-94F1FFA54E33}" srcOrd="2"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268" y="0"/>
          <a:ext cx="3066620" cy="821723"/>
        </a:xfrm>
        <a:prstGeom prst="chevron">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6130" y="0"/>
        <a:ext cx="2244897" cy="821723"/>
      </dsp:txXfrm>
    </dsp:sp>
    <dsp:sp modelId="{1B31DDDC-418D-466C-809F-94F1FFA54E33}">
      <dsp:nvSpPr>
        <dsp:cNvPr id="0" name=""/>
        <dsp:cNvSpPr/>
      </dsp:nvSpPr>
      <dsp:spPr>
        <a:xfrm>
          <a:off x="2765226" y="0"/>
          <a:ext cx="3066620" cy="821723"/>
        </a:xfrm>
        <a:prstGeom prst="chevron">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App launches</a:t>
          </a:r>
          <a:endParaRPr lang="en-US" sz="1800" kern="1200" dirty="0"/>
        </a:p>
      </dsp:txBody>
      <dsp:txXfrm>
        <a:off x="3176088" y="0"/>
        <a:ext cx="2244897" cy="821723"/>
      </dsp:txXfrm>
    </dsp:sp>
    <dsp:sp modelId="{939F3DAE-F0D8-4603-BF59-8A423CC0012A}">
      <dsp:nvSpPr>
        <dsp:cNvPr id="0" name=""/>
        <dsp:cNvSpPr/>
      </dsp:nvSpPr>
      <dsp:spPr>
        <a:xfrm>
          <a:off x="5525184" y="0"/>
          <a:ext cx="3066620" cy="821723"/>
        </a:xfrm>
        <a:prstGeom prst="chevron">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Retrieve </a:t>
          </a:r>
          <a:r>
            <a:rPr lang="en-US" sz="1800" kern="1200" dirty="0" err="1" smtClean="0"/>
            <a:t>Args</a:t>
          </a:r>
          <a:endParaRPr lang="en-US" sz="1800" kern="1200" dirty="0"/>
        </a:p>
      </dsp:txBody>
      <dsp:txXfrm>
        <a:off x="5936046" y="0"/>
        <a:ext cx="2244897" cy="821723"/>
      </dsp:txXfrm>
    </dsp:sp>
    <dsp:sp modelId="{117DDA0D-3A4F-465C-B5BE-22046C1990A3}">
      <dsp:nvSpPr>
        <dsp:cNvPr id="0" name=""/>
        <dsp:cNvSpPr/>
      </dsp:nvSpPr>
      <dsp:spPr>
        <a:xfrm>
          <a:off x="8285143" y="0"/>
          <a:ext cx="3066620" cy="821723"/>
        </a:xfrm>
        <a:prstGeom prst="chevron">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Take actions</a:t>
          </a:r>
          <a:endParaRPr lang="en-US" sz="1800" kern="1200" dirty="0"/>
        </a:p>
      </dsp:txBody>
      <dsp:txXfrm>
        <a:off x="8696005" y="0"/>
        <a:ext cx="2244897" cy="821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267" y="0"/>
          <a:ext cx="3065994" cy="821723"/>
        </a:xfrm>
        <a:prstGeom prst="chevron">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6129" y="0"/>
        <a:ext cx="2244271" cy="821723"/>
      </dsp:txXfrm>
    </dsp:sp>
    <dsp:sp modelId="{1B31DDDC-418D-466C-809F-94F1FFA54E33}">
      <dsp:nvSpPr>
        <dsp:cNvPr id="0" name=""/>
        <dsp:cNvSpPr/>
      </dsp:nvSpPr>
      <dsp:spPr>
        <a:xfrm>
          <a:off x="2764662" y="0"/>
          <a:ext cx="3065994"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Task launches</a:t>
          </a:r>
          <a:endParaRPr lang="en-US" sz="1800" kern="1200" dirty="0"/>
        </a:p>
      </dsp:txBody>
      <dsp:txXfrm>
        <a:off x="3175524" y="0"/>
        <a:ext cx="2244271" cy="821723"/>
      </dsp:txXfrm>
    </dsp:sp>
    <dsp:sp modelId="{939F3DAE-F0D8-4603-BF59-8A423CC0012A}">
      <dsp:nvSpPr>
        <dsp:cNvPr id="0" name=""/>
        <dsp:cNvSpPr/>
      </dsp:nvSpPr>
      <dsp:spPr>
        <a:xfrm>
          <a:off x="5524057" y="0"/>
          <a:ext cx="3065994"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Retrieve </a:t>
          </a:r>
          <a:r>
            <a:rPr lang="en-US" sz="1800" kern="1200" dirty="0" err="1" smtClean="0"/>
            <a:t>Args</a:t>
          </a:r>
          <a:endParaRPr lang="en-US" sz="1800" kern="1200" dirty="0"/>
        </a:p>
      </dsp:txBody>
      <dsp:txXfrm>
        <a:off x="5934919" y="0"/>
        <a:ext cx="2244271" cy="821723"/>
      </dsp:txXfrm>
    </dsp:sp>
    <dsp:sp modelId="{B60994E4-C1E0-406D-864E-2AB809C966CC}">
      <dsp:nvSpPr>
        <dsp:cNvPr id="0" name=""/>
        <dsp:cNvSpPr/>
      </dsp:nvSpPr>
      <dsp:spPr>
        <a:xfrm>
          <a:off x="8283453" y="0"/>
          <a:ext cx="3065994"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Take actions</a:t>
          </a:r>
          <a:endParaRPr lang="en-US" sz="1800" kern="1200" dirty="0"/>
        </a:p>
      </dsp:txBody>
      <dsp:txXfrm>
        <a:off x="8694315" y="0"/>
        <a:ext cx="2244271" cy="821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2495" y="0"/>
          <a:ext cx="3040486" cy="821723"/>
        </a:xfrm>
        <a:prstGeom prst="chevron">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3357" y="0"/>
        <a:ext cx="2218763" cy="821723"/>
      </dsp:txXfrm>
    </dsp:sp>
    <dsp:sp modelId="{1B31DDDC-418D-466C-809F-94F1FFA54E33}">
      <dsp:nvSpPr>
        <dsp:cNvPr id="0" name=""/>
        <dsp:cNvSpPr/>
      </dsp:nvSpPr>
      <dsp:spPr>
        <a:xfrm>
          <a:off x="2738933" y="0"/>
          <a:ext cx="3040486"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Protocol activates</a:t>
          </a:r>
          <a:endParaRPr lang="en-US" sz="1800" kern="1200" dirty="0"/>
        </a:p>
      </dsp:txBody>
      <dsp:txXfrm>
        <a:off x="3149795" y="0"/>
        <a:ext cx="2218763" cy="821723"/>
      </dsp:txXfrm>
    </dsp:sp>
    <dsp:sp modelId="{939F3DAE-F0D8-4603-BF59-8A423CC0012A}">
      <dsp:nvSpPr>
        <dsp:cNvPr id="0" name=""/>
        <dsp:cNvSpPr/>
      </dsp:nvSpPr>
      <dsp:spPr>
        <a:xfrm>
          <a:off x="5475371" y="0"/>
          <a:ext cx="3040486"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Web / app</a:t>
          </a:r>
          <a:endParaRPr lang="en-US" sz="1800" kern="1200" dirty="0"/>
        </a:p>
      </dsp:txBody>
      <dsp:txXfrm>
        <a:off x="5886233" y="0"/>
        <a:ext cx="2218763" cy="821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055" y="0"/>
          <a:ext cx="3022078" cy="821723"/>
        </a:xfrm>
        <a:prstGeom prst="chevron">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5917" y="0"/>
        <a:ext cx="2200355" cy="821723"/>
      </dsp:txXfrm>
    </dsp:sp>
    <dsp:sp modelId="{1B31DDDC-418D-466C-809F-94F1FFA54E33}">
      <dsp:nvSpPr>
        <dsp:cNvPr id="0" name=""/>
        <dsp:cNvSpPr/>
      </dsp:nvSpPr>
      <dsp:spPr>
        <a:xfrm>
          <a:off x="2724926" y="0"/>
          <a:ext cx="3022078" cy="821723"/>
        </a:xfrm>
        <a:prstGeom prst="chevron">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System handles</a:t>
          </a:r>
          <a:endParaRPr lang="en-US" sz="1800" kern="1200" dirty="0"/>
        </a:p>
      </dsp:txBody>
      <dsp:txXfrm>
        <a:off x="3135788" y="0"/>
        <a:ext cx="2200355" cy="8217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0BA83-C5C2-4211-9B92-8B40D59BAF28}" type="datetimeFigureOut">
              <a:rPr lang="en-US" smtClean="0"/>
              <a:t>5/15/2015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2391A-A9ED-4DFC-BA8F-F789D9BEA59E}" type="slidenum">
              <a:rPr lang="en-US" smtClean="0"/>
              <a:t>‹#›</a:t>
            </a:fld>
            <a:endParaRPr lang="en-US"/>
          </a:p>
        </p:txBody>
      </p:sp>
    </p:spTree>
    <p:extLst>
      <p:ext uri="{BB962C8B-B14F-4D97-AF65-F5344CB8AC3E}">
        <p14:creationId xmlns:p14="http://schemas.microsoft.com/office/powerpoint/2010/main" val="49238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017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5/15/2015 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1671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system here as well. </a:t>
            </a:r>
          </a:p>
          <a:p>
            <a:endParaRPr lang="en-US" dirty="0" smtClean="0"/>
          </a:p>
          <a:p>
            <a:r>
              <a:rPr lang="en-US" dirty="0" smtClean="0"/>
              <a:t>Add one more action to each foreground / background to take actions based on the retrieved </a:t>
            </a:r>
            <a:r>
              <a:rPr lang="en-US" dirty="0" err="1" smtClean="0"/>
              <a:t>args</a:t>
            </a:r>
            <a:r>
              <a:rPr lang="en-US" dirty="0" smtClean="0"/>
              <a:t>.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5/15/2015 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52432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402004"/>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6423642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514197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27845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0229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886282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9838157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tiles</a:t>
            </a:r>
            <a:endParaRPr lang="en-US" dirty="0"/>
          </a:p>
        </p:txBody>
      </p:sp>
      <p:sp>
        <p:nvSpPr>
          <p:cNvPr id="3" name="Subtitle 2"/>
          <p:cNvSpPr>
            <a:spLocks noGrp="1"/>
          </p:cNvSpPr>
          <p:nvPr>
            <p:ph type="subTitle" idx="1"/>
          </p:nvPr>
        </p:nvSpPr>
        <p:spPr/>
        <p:txBody>
          <a:bodyPr/>
          <a:lstStyle/>
          <a:p>
            <a:r>
              <a:rPr lang="en-US" dirty="0" smtClean="0"/>
              <a:t>Developer's guide to </a:t>
            </a:r>
            <a:br>
              <a:rPr lang="en-US" dirty="0" smtClean="0"/>
            </a:br>
            <a:r>
              <a:rPr lang="en-US" dirty="0" smtClean="0"/>
              <a:t>Windows 10 Insider Preview</a:t>
            </a:r>
          </a:p>
          <a:p>
            <a:r>
              <a:rPr lang="en-US" dirty="0" smtClean="0">
                <a:solidFill>
                  <a:schemeClr val="bg2"/>
                </a:solidFill>
              </a:rPr>
              <a:t>Andy &amp; Jerry</a:t>
            </a:r>
            <a:endParaRPr lang="en-US" dirty="0">
              <a:solidFill>
                <a:schemeClr val="bg2"/>
              </a:solidFill>
            </a:endParaRPr>
          </a:p>
        </p:txBody>
      </p:sp>
    </p:spTree>
    <p:extLst>
      <p:ext uri="{BB962C8B-B14F-4D97-AF65-F5344CB8AC3E}">
        <p14:creationId xmlns:p14="http://schemas.microsoft.com/office/powerpoint/2010/main" val="39734081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216531" y="3378"/>
            <a:ext cx="4959620" cy="6857027"/>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 name="Title 2"/>
          <p:cNvSpPr>
            <a:spLocks noGrp="1"/>
          </p:cNvSpPr>
          <p:nvPr>
            <p:ph type="title"/>
          </p:nvPr>
        </p:nvSpPr>
        <p:spPr/>
        <p:txBody>
          <a:bodyPr/>
          <a:lstStyle/>
          <a:p>
            <a:r>
              <a:rPr lang="en-US" dirty="0" smtClean="0"/>
              <a:t>Legacy templates</a:t>
            </a:r>
            <a:endParaRPr lang="en-US" dirty="0"/>
          </a:p>
        </p:txBody>
      </p:sp>
      <p:sp>
        <p:nvSpPr>
          <p:cNvPr id="4" name="Text Placeholder 3"/>
          <p:cNvSpPr>
            <a:spLocks noGrp="1"/>
          </p:cNvSpPr>
          <p:nvPr>
            <p:ph type="body" sz="quarter" idx="10"/>
          </p:nvPr>
        </p:nvSpPr>
        <p:spPr>
          <a:xfrm>
            <a:off x="257174" y="1204913"/>
            <a:ext cx="6959357" cy="5653087"/>
          </a:xfrm>
        </p:spPr>
        <p:txBody>
          <a:bodyPr/>
          <a:lstStyle/>
          <a:p>
            <a:r>
              <a:rPr lang="en-US" dirty="0"/>
              <a:t>If </a:t>
            </a:r>
            <a:r>
              <a:rPr lang="en-US" dirty="0" smtClean="0"/>
              <a:t>a </a:t>
            </a:r>
            <a:r>
              <a:rPr lang="en-US" dirty="0"/>
              <a:t>template </a:t>
            </a:r>
            <a:r>
              <a:rPr lang="en-US" dirty="0" smtClean="0"/>
              <a:t>meets </a:t>
            </a:r>
            <a:r>
              <a:rPr lang="en-US" dirty="0"/>
              <a:t>your </a:t>
            </a:r>
            <a:r>
              <a:rPr lang="en-US" dirty="0" smtClean="0"/>
              <a:t>needs, </a:t>
            </a:r>
            <a:r>
              <a:rPr lang="en-US" dirty="0" smtClean="0"/>
              <a:t>go </a:t>
            </a:r>
            <a:r>
              <a:rPr lang="en-US" dirty="0" smtClean="0"/>
              <a:t>ahead and use it. </a:t>
            </a:r>
          </a:p>
          <a:p>
            <a:r>
              <a:rPr lang="en-US" dirty="0" smtClean="0"/>
              <a:t>Previous templates remain</a:t>
            </a:r>
          </a:p>
          <a:p>
            <a:pPr lvl="1"/>
            <a:r>
              <a:rPr lang="en-US" dirty="0" smtClean="0"/>
              <a:t>Phone and Windows templates have been merged</a:t>
            </a:r>
          </a:p>
          <a:p>
            <a:pPr lvl="1"/>
            <a:r>
              <a:rPr lang="en-US" dirty="0" smtClean="0"/>
              <a:t>There are over 80 templates available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148" y="366215"/>
            <a:ext cx="3361593" cy="3895677"/>
          </a:xfrm>
          <a:prstGeom prst="rect">
            <a:avLst/>
          </a:prstGeom>
        </p:spPr>
      </p:pic>
    </p:spTree>
    <p:extLst>
      <p:ext uri="{BB962C8B-B14F-4D97-AF65-F5344CB8AC3E}">
        <p14:creationId xmlns:p14="http://schemas.microsoft.com/office/powerpoint/2010/main" val="241599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secondary tile</a:t>
            </a:r>
            <a:endParaRPr lang="en-US" dirty="0"/>
          </a:p>
        </p:txBody>
      </p:sp>
      <p:sp>
        <p:nvSpPr>
          <p:cNvPr id="5" name="Text Placeholder 4"/>
          <p:cNvSpPr>
            <a:spLocks noGrp="1"/>
          </p:cNvSpPr>
          <p:nvPr>
            <p:ph type="body" sz="quarter" idx="10"/>
          </p:nvPr>
        </p:nvSpPr>
        <p:spPr>
          <a:xfrm>
            <a:off x="269241" y="1197639"/>
            <a:ext cx="11653522" cy="5431074"/>
          </a:xfrm>
        </p:spPr>
        <p:txBody>
          <a:bodyPr/>
          <a:lstStyle/>
          <a:p>
            <a:pPr>
              <a:lnSpc>
                <a:spcPct val="100000"/>
              </a:lnSpc>
              <a:spcBef>
                <a:spcPts val="400"/>
              </a:spcBef>
            </a:pPr>
            <a:endParaRPr lang="en-US" sz="1961" dirty="0">
              <a:solidFill>
                <a:srgbClr val="0000FF"/>
              </a:solidFill>
              <a:highlight>
                <a:srgbClr val="FFFFFF"/>
              </a:highlight>
            </a:endParaRPr>
          </a:p>
          <a:p>
            <a:pPr>
              <a:lnSpc>
                <a:spcPct val="100000"/>
              </a:lnSpc>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tileId</a:t>
            </a:r>
            <a:r>
              <a:rPr lang="en-US" sz="1961" dirty="0">
                <a:solidFill>
                  <a:srgbClr val="000000"/>
                </a:solidFill>
                <a:highlight>
                  <a:srgbClr val="FFFFFF"/>
                </a:highlight>
              </a:rPr>
              <a:t> = </a:t>
            </a:r>
            <a:r>
              <a:rPr lang="en-US" sz="1961" dirty="0">
                <a:solidFill>
                  <a:srgbClr val="A31515"/>
                </a:solidFill>
                <a:highlight>
                  <a:srgbClr val="FFFFFF"/>
                </a:highlight>
              </a:rPr>
              <a:t>"</a:t>
            </a:r>
            <a:r>
              <a:rPr lang="en-US" sz="1961" dirty="0" err="1">
                <a:solidFill>
                  <a:srgbClr val="A31515"/>
                </a:solidFill>
                <a:highlight>
                  <a:srgbClr val="FFFFFF"/>
                </a:highlight>
              </a:rPr>
              <a:t>DetailsTile</a:t>
            </a:r>
            <a:r>
              <a:rPr lang="en-US" sz="1961" dirty="0">
                <a:solidFill>
                  <a:srgbClr val="A31515"/>
                </a:solidFill>
                <a:highlight>
                  <a:srgbClr val="FFFFFF"/>
                </a:highlight>
              </a:rPr>
              <a:t>"</a:t>
            </a:r>
            <a:r>
              <a:rPr lang="en-US" sz="1961" dirty="0">
                <a:solidFill>
                  <a:srgbClr val="000000"/>
                </a:solidFill>
                <a:highlight>
                  <a:srgbClr val="FFFFFF"/>
                </a:highlight>
              </a:rPr>
              <a:t>;</a:t>
            </a:r>
          </a:p>
          <a:p>
            <a:pPr>
              <a:lnSpc>
                <a:spcPct val="100000"/>
              </a:lnSpc>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pinned = </a:t>
            </a:r>
            <a:r>
              <a:rPr lang="en-US" sz="1961" dirty="0" err="1">
                <a:solidFill>
                  <a:srgbClr val="2B91AF"/>
                </a:solidFill>
                <a:highlight>
                  <a:srgbClr val="FFFFFF"/>
                </a:highlight>
              </a:rPr>
              <a:t>SecondaryTile</a:t>
            </a:r>
            <a:r>
              <a:rPr lang="en-US" sz="1961" dirty="0" err="1">
                <a:solidFill>
                  <a:srgbClr val="000000"/>
                </a:solidFill>
                <a:highlight>
                  <a:srgbClr val="FFFFFF"/>
                </a:highlight>
              </a:rPr>
              <a:t>.Exists</a:t>
            </a:r>
            <a:r>
              <a:rPr lang="en-US" sz="1961" dirty="0">
                <a:solidFill>
                  <a:srgbClr val="000000"/>
                </a:solidFill>
                <a:highlight>
                  <a:srgbClr val="FFFFFF"/>
                </a:highlight>
              </a:rPr>
              <a:t>(</a:t>
            </a:r>
            <a:r>
              <a:rPr lang="en-US" sz="1961" dirty="0" err="1">
                <a:solidFill>
                  <a:srgbClr val="000000"/>
                </a:solidFill>
                <a:highlight>
                  <a:srgbClr val="FFFFFF"/>
                </a:highlight>
              </a:rPr>
              <a:t>tileId</a:t>
            </a:r>
            <a:r>
              <a:rPr lang="en-US" sz="1961" dirty="0">
                <a:solidFill>
                  <a:srgbClr val="000000"/>
                </a:solidFill>
                <a:highlight>
                  <a:srgbClr val="FFFFFF"/>
                </a:highlight>
              </a:rPr>
              <a:t>);</a:t>
            </a:r>
          </a:p>
          <a:p>
            <a:pPr>
              <a:lnSpc>
                <a:spcPct val="100000"/>
              </a:lnSpc>
              <a:spcBef>
                <a:spcPts val="400"/>
              </a:spcBef>
            </a:pPr>
            <a:endParaRPr lang="en-US" sz="1961" dirty="0">
              <a:solidFill>
                <a:srgbClr val="000000"/>
              </a:solidFill>
              <a:highlight>
                <a:srgbClr val="FFFFFF"/>
              </a:highlight>
            </a:endParaRPr>
          </a:p>
          <a:p>
            <a:pPr>
              <a:lnSpc>
                <a:spcPct val="100000"/>
              </a:lnSpc>
              <a:spcBef>
                <a:spcPts val="400"/>
              </a:spcBef>
            </a:pPr>
            <a:r>
              <a:rPr lang="en-US" sz="1961" dirty="0">
                <a:solidFill>
                  <a:srgbClr val="0000FF"/>
                </a:solidFill>
                <a:highlight>
                  <a:srgbClr val="FFFFFF"/>
                </a:highlight>
              </a:rPr>
              <a:t>if</a:t>
            </a:r>
            <a:r>
              <a:rPr lang="en-US" sz="1961" dirty="0">
                <a:solidFill>
                  <a:srgbClr val="000000"/>
                </a:solidFill>
                <a:highlight>
                  <a:srgbClr val="FFFFFF"/>
                </a:highlight>
              </a:rPr>
              <a:t> (!pinned)</a:t>
            </a:r>
          </a:p>
          <a:p>
            <a:pPr>
              <a:lnSpc>
                <a:spcPct val="100000"/>
              </a:lnSpc>
              <a:spcBef>
                <a:spcPts val="400"/>
              </a:spcBef>
            </a:pPr>
            <a:r>
              <a:rPr lang="en-US" sz="1961" dirty="0">
                <a:solidFill>
                  <a:srgbClr val="000000"/>
                </a:solidFill>
                <a:highlight>
                  <a:srgbClr val="FFFFFF"/>
                </a:highlight>
              </a:rPr>
              <a:t>{</a:t>
            </a:r>
          </a:p>
          <a:p>
            <a:pPr>
              <a:lnSpc>
                <a:spcPct val="100000"/>
              </a:lnSpc>
              <a:spcBef>
                <a:spcPts val="400"/>
              </a:spcBef>
            </a:pPr>
            <a:r>
              <a:rPr lang="en-US" sz="1961" dirty="0" smtClean="0">
                <a:solidFill>
                  <a:srgbClr val="0000FF"/>
                </a:solidFill>
                <a:highlight>
                  <a:srgbClr val="FFFFFF"/>
                </a:highlight>
              </a:rPr>
              <a:t>    </a:t>
            </a:r>
            <a:r>
              <a:rPr lang="en-US" sz="1961" dirty="0" err="1" smtClean="0">
                <a:solidFill>
                  <a:srgbClr val="0000FF"/>
                </a:solidFill>
                <a:highlight>
                  <a:srgbClr val="FFFFFF"/>
                </a:highlight>
              </a:rPr>
              <a:t>var</a:t>
            </a:r>
            <a:r>
              <a:rPr lang="en-US" sz="1961" dirty="0" smtClean="0">
                <a:solidFill>
                  <a:srgbClr val="000000"/>
                </a:solidFill>
                <a:highlight>
                  <a:srgbClr val="FFFFFF"/>
                </a:highlight>
              </a:rPr>
              <a:t> </a:t>
            </a:r>
            <a:r>
              <a:rPr lang="en-US" sz="1961" dirty="0">
                <a:solidFill>
                  <a:srgbClr val="000000"/>
                </a:solidFill>
                <a:highlight>
                  <a:srgbClr val="FFFFFF"/>
                </a:highlight>
              </a:rPr>
              <a:t>tile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SecondaryTile</a:t>
            </a:r>
            <a:r>
              <a:rPr lang="en-US" sz="1961" dirty="0">
                <a:solidFill>
                  <a:srgbClr val="000000"/>
                </a:solidFill>
                <a:highlight>
                  <a:srgbClr val="FFFFFF"/>
                </a:highlight>
              </a:rPr>
              <a:t>(</a:t>
            </a:r>
            <a:r>
              <a:rPr lang="en-US" sz="1961" dirty="0" err="1">
                <a:solidFill>
                  <a:srgbClr val="000000"/>
                </a:solidFill>
                <a:highlight>
                  <a:srgbClr val="FFFFFF"/>
                </a:highlight>
              </a:rPr>
              <a:t>tileId</a:t>
            </a:r>
            <a:r>
              <a:rPr lang="en-US" sz="1961" dirty="0">
                <a:solidFill>
                  <a:srgbClr val="000000"/>
                </a:solidFill>
                <a:highlight>
                  <a:srgbClr val="FFFFFF"/>
                </a:highlight>
              </a:rPr>
              <a:t>)</a:t>
            </a:r>
          </a:p>
          <a:p>
            <a:pPr>
              <a:lnSpc>
                <a:spcPct val="100000"/>
              </a:lnSpc>
              <a:spcBef>
                <a:spcPts val="400"/>
              </a:spcBef>
            </a:pPr>
            <a:r>
              <a:rPr lang="en-US" sz="1961" dirty="0" smtClean="0">
                <a:solidFill>
                  <a:srgbClr val="000000"/>
                </a:solidFill>
                <a:highlight>
                  <a:srgbClr val="FFFFFF"/>
                </a:highlight>
              </a:rPr>
              <a:t>    {</a:t>
            </a:r>
            <a:endParaRPr lang="en-US" sz="1961" dirty="0">
              <a:solidFill>
                <a:srgbClr val="000000"/>
              </a:solidFill>
              <a:highlight>
                <a:srgbClr val="FFFFFF"/>
              </a:highlight>
            </a:endParaRPr>
          </a:p>
          <a:p>
            <a:pPr>
              <a:lnSpc>
                <a:spcPct val="100000"/>
              </a:lnSpc>
              <a:spcBef>
                <a:spcPts val="400"/>
              </a:spcBef>
            </a:pPr>
            <a:r>
              <a:rPr lang="en-US" sz="1961" dirty="0">
                <a:solidFill>
                  <a:srgbClr val="000000"/>
                </a:solidFill>
                <a:highlight>
                  <a:srgbClr val="FFFFFF"/>
                </a:highlight>
              </a:rPr>
              <a:t>        </a:t>
            </a:r>
            <a:r>
              <a:rPr lang="en-US" sz="1961" dirty="0" err="1">
                <a:solidFill>
                  <a:srgbClr val="000000"/>
                </a:solidFill>
                <a:highlight>
                  <a:srgbClr val="FFFFFF"/>
                </a:highlight>
              </a:rPr>
              <a:t>DisplayName</a:t>
            </a:r>
            <a:r>
              <a:rPr lang="en-US" sz="1961" dirty="0">
                <a:solidFill>
                  <a:srgbClr val="000000"/>
                </a:solidFill>
                <a:highlight>
                  <a:srgbClr val="FFFFFF"/>
                </a:highlight>
              </a:rPr>
              <a:t> = </a:t>
            </a:r>
            <a:r>
              <a:rPr lang="en-US" sz="1961" dirty="0">
                <a:solidFill>
                  <a:srgbClr val="A31515"/>
                </a:solidFill>
                <a:highlight>
                  <a:srgbClr val="FFFFFF"/>
                </a:highlight>
              </a:rPr>
              <a:t>"Record details"</a:t>
            </a:r>
            <a:r>
              <a:rPr lang="en-US" sz="1961" dirty="0">
                <a:solidFill>
                  <a:srgbClr val="000000"/>
                </a:solidFill>
                <a:highlight>
                  <a:srgbClr val="FFFFFF"/>
                </a:highlight>
              </a:rPr>
              <a:t>,</a:t>
            </a:r>
          </a:p>
          <a:p>
            <a:pPr>
              <a:lnSpc>
                <a:spcPct val="100000"/>
              </a:lnSpc>
              <a:spcBef>
                <a:spcPts val="400"/>
              </a:spcBef>
            </a:pPr>
            <a:r>
              <a:rPr lang="en-US" sz="1961" dirty="0">
                <a:solidFill>
                  <a:srgbClr val="000000"/>
                </a:solidFill>
                <a:highlight>
                  <a:srgbClr val="FFFFFF"/>
                </a:highlight>
              </a:rPr>
              <a:t>        Arguments = </a:t>
            </a:r>
            <a:r>
              <a:rPr lang="en-US" sz="1961" dirty="0">
                <a:solidFill>
                  <a:srgbClr val="A31515"/>
                </a:solidFill>
                <a:highlight>
                  <a:srgbClr val="FFFFFF"/>
                </a:highlight>
              </a:rPr>
              <a:t>"123"</a:t>
            </a:r>
            <a:endParaRPr lang="en-US" sz="1961" dirty="0">
              <a:solidFill>
                <a:srgbClr val="000000"/>
              </a:solidFill>
              <a:highlight>
                <a:srgbClr val="FFFFFF"/>
              </a:highlight>
            </a:endParaRPr>
          </a:p>
          <a:p>
            <a:pPr>
              <a:lnSpc>
                <a:spcPct val="100000"/>
              </a:lnSpc>
              <a:spcBef>
                <a:spcPts val="400"/>
              </a:spcBef>
            </a:pPr>
            <a:r>
              <a:rPr lang="en-US" sz="1961" dirty="0" smtClean="0">
                <a:solidFill>
                  <a:srgbClr val="000000"/>
                </a:solidFill>
                <a:highlight>
                  <a:srgbClr val="FFFFFF"/>
                </a:highlight>
              </a:rPr>
              <a:t>    };</a:t>
            </a:r>
            <a:endParaRPr lang="en-US" sz="1961" dirty="0">
              <a:solidFill>
                <a:srgbClr val="000000"/>
              </a:solidFill>
              <a:highlight>
                <a:srgbClr val="FFFFFF"/>
              </a:highlight>
            </a:endParaRPr>
          </a:p>
          <a:p>
            <a:pPr>
              <a:lnSpc>
                <a:spcPct val="100000"/>
              </a:lnSpc>
              <a:spcBef>
                <a:spcPts val="400"/>
              </a:spcBef>
            </a:pPr>
            <a:endParaRPr lang="en-US" sz="1961" dirty="0">
              <a:solidFill>
                <a:srgbClr val="000000"/>
              </a:solidFill>
              <a:highlight>
                <a:srgbClr val="FFFFFF"/>
              </a:highlight>
            </a:endParaRPr>
          </a:p>
          <a:p>
            <a:pPr>
              <a:lnSpc>
                <a:spcPct val="100000"/>
              </a:lnSpc>
              <a:spcBef>
                <a:spcPts val="400"/>
              </a:spcBef>
            </a:pPr>
            <a:r>
              <a:rPr lang="en-US" sz="1961" dirty="0" smtClean="0">
                <a:solidFill>
                  <a:srgbClr val="008000"/>
                </a:solidFill>
                <a:highlight>
                  <a:srgbClr val="FFFFFF"/>
                </a:highlight>
              </a:rPr>
              <a:t>    // </a:t>
            </a:r>
            <a:r>
              <a:rPr lang="en-US" sz="1961" dirty="0">
                <a:solidFill>
                  <a:srgbClr val="008000"/>
                </a:solidFill>
                <a:highlight>
                  <a:srgbClr val="FFFFFF"/>
                </a:highlight>
              </a:rPr>
              <a:t>extra </a:t>
            </a:r>
            <a:r>
              <a:rPr lang="en-US" sz="1961" dirty="0" smtClean="0">
                <a:solidFill>
                  <a:srgbClr val="008000"/>
                </a:solidFill>
                <a:highlight>
                  <a:srgbClr val="FFFFFF"/>
                </a:highlight>
              </a:rPr>
              <a:t>details</a:t>
            </a:r>
            <a:endParaRPr lang="en-US" sz="1961" dirty="0">
              <a:solidFill>
                <a:srgbClr val="000000"/>
              </a:solidFill>
              <a:highlight>
                <a:srgbClr val="FFFFFF"/>
              </a:highlight>
            </a:endParaRPr>
          </a:p>
          <a:p>
            <a:pPr>
              <a:lnSpc>
                <a:spcPct val="100000"/>
              </a:lnSpc>
              <a:spcBef>
                <a:spcPts val="400"/>
              </a:spcBef>
            </a:pPr>
            <a:r>
              <a:rPr lang="en-US" sz="1961" dirty="0">
                <a:solidFill>
                  <a:srgbClr val="0000FF"/>
                </a:solidFill>
                <a:highlight>
                  <a:srgbClr val="FFFFFF"/>
                </a:highlight>
              </a:rPr>
              <a:t>    </a:t>
            </a:r>
            <a:r>
              <a:rPr lang="en-US" sz="1961" dirty="0" err="1">
                <a:solidFill>
                  <a:srgbClr val="0000FF"/>
                </a:solidFill>
                <a:highlight>
                  <a:srgbClr val="FFFFFF"/>
                </a:highlight>
              </a:rPr>
              <a:t>var</a:t>
            </a:r>
            <a:r>
              <a:rPr lang="en-US" sz="1961" dirty="0">
                <a:solidFill>
                  <a:srgbClr val="000000"/>
                </a:solidFill>
                <a:highlight>
                  <a:srgbClr val="FFFFFF"/>
                </a:highlight>
              </a:rPr>
              <a:t> success = </a:t>
            </a:r>
            <a:r>
              <a:rPr lang="en-US" sz="1961" dirty="0">
                <a:solidFill>
                  <a:srgbClr val="0000FF"/>
                </a:solidFill>
                <a:highlight>
                  <a:srgbClr val="FFFFFF"/>
                </a:highlight>
              </a:rPr>
              <a:t>await</a:t>
            </a:r>
            <a:r>
              <a:rPr lang="en-US" sz="1961" dirty="0">
                <a:solidFill>
                  <a:srgbClr val="000000"/>
                </a:solidFill>
                <a:highlight>
                  <a:srgbClr val="FFFFFF"/>
                </a:highlight>
              </a:rPr>
              <a:t> </a:t>
            </a:r>
            <a:r>
              <a:rPr lang="en-US" sz="1961" dirty="0" err="1">
                <a:solidFill>
                  <a:srgbClr val="000000"/>
                </a:solidFill>
                <a:highlight>
                  <a:srgbClr val="FFFFFF"/>
                </a:highlight>
              </a:rPr>
              <a:t>tile.RequestCreateAsync</a:t>
            </a:r>
            <a:r>
              <a:rPr lang="en-US" sz="1961" dirty="0">
                <a:solidFill>
                  <a:srgbClr val="000000"/>
                </a:solidFill>
                <a:highlight>
                  <a:srgbClr val="FFFFFF"/>
                </a:highlight>
              </a:rPr>
              <a:t>();</a:t>
            </a:r>
          </a:p>
          <a:p>
            <a:pPr>
              <a:lnSpc>
                <a:spcPct val="100000"/>
              </a:lnSpc>
              <a:spcBef>
                <a:spcPts val="400"/>
              </a:spcBef>
            </a:pPr>
            <a:r>
              <a:rPr lang="en-US" sz="1961" dirty="0">
                <a:solidFill>
                  <a:srgbClr val="000000"/>
                </a:solidFill>
                <a:highlight>
                  <a:srgbClr val="FFFFFF"/>
                </a:highlight>
              </a:rPr>
              <a:t>}</a:t>
            </a:r>
            <a:endParaRPr lang="en-US" sz="1961" dirty="0"/>
          </a:p>
        </p:txBody>
      </p:sp>
      <p:sp>
        <p:nvSpPr>
          <p:cNvPr id="8" name="Rectangle 7"/>
          <p:cNvSpPr/>
          <p:nvPr/>
        </p:nvSpPr>
        <p:spPr bwMode="auto">
          <a:xfrm>
            <a:off x="269239" y="1566298"/>
            <a:ext cx="6125570" cy="896425"/>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4021448"/>
            <a:ext cx="4706230" cy="896425"/>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760286" y="5768941"/>
            <a:ext cx="4706230"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509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smtClean="0"/>
              <a:t>Use secondary tiles </a:t>
            </a:r>
            <a:br>
              <a:rPr lang="en-US" dirty="0" smtClean="0"/>
            </a:br>
            <a:r>
              <a:rPr lang="en-US" dirty="0" smtClean="0"/>
              <a:t>to deep-link into your app</a:t>
            </a:r>
            <a:endParaRPr lang="en-US" dirty="0"/>
          </a:p>
        </p:txBody>
      </p:sp>
    </p:spTree>
    <p:extLst>
      <p:ext uri="{BB962C8B-B14F-4D97-AF65-F5344CB8AC3E}">
        <p14:creationId xmlns:p14="http://schemas.microsoft.com/office/powerpoint/2010/main" val="22893386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A3A3C"/>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7451" y="1724192"/>
            <a:ext cx="10757098" cy="3409616"/>
          </a:xfrm>
          <a:prstGeom prst="rect">
            <a:avLst/>
          </a:prstGeom>
        </p:spPr>
      </p:pic>
    </p:spTree>
    <p:extLst>
      <p:ext uri="{BB962C8B-B14F-4D97-AF65-F5344CB8AC3E}">
        <p14:creationId xmlns:p14="http://schemas.microsoft.com/office/powerpoint/2010/main" val="211759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Please don’t say</a:t>
            </a:r>
            <a:br>
              <a:rPr lang="en-US" dirty="0" smtClean="0"/>
            </a:br>
            <a:r>
              <a:rPr lang="en-US" dirty="0" smtClean="0"/>
              <a:t>more templates.</a:t>
            </a:r>
            <a:endParaRPr lang="en-US" dirty="0"/>
          </a:p>
        </p:txBody>
      </p:sp>
    </p:spTree>
    <p:extLst>
      <p:ext uri="{BB962C8B-B14F-4D97-AF65-F5344CB8AC3E}">
        <p14:creationId xmlns:p14="http://schemas.microsoft.com/office/powerpoint/2010/main" val="23975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Adaptive templates</a:t>
            </a:r>
            <a:endParaRPr lang="en-US" dirty="0"/>
          </a:p>
        </p:txBody>
      </p:sp>
    </p:spTree>
    <p:extLst>
      <p:ext uri="{BB962C8B-B14F-4D97-AF65-F5344CB8AC3E}">
        <p14:creationId xmlns:p14="http://schemas.microsoft.com/office/powerpoint/2010/main" val="18034736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Adaptive tiles</a:t>
            </a:r>
            <a:endParaRPr lang="en-US" dirty="0"/>
          </a:p>
        </p:txBody>
      </p:sp>
      <p:sp>
        <p:nvSpPr>
          <p:cNvPr id="4" name="Text Placeholder 3"/>
          <p:cNvSpPr>
            <a:spLocks noGrp="1"/>
          </p:cNvSpPr>
          <p:nvPr>
            <p:ph type="body" sz="quarter" idx="10"/>
          </p:nvPr>
        </p:nvSpPr>
        <p:spPr>
          <a:xfrm>
            <a:off x="269241" y="1197640"/>
            <a:ext cx="11653522" cy="5762972"/>
          </a:xfrm>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chemeClr val="accent1"/>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435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tiles</a:t>
            </a:r>
            <a:endParaRPr lang="en-US" dirty="0"/>
          </a:p>
        </p:txBody>
      </p:sp>
      <p:sp>
        <p:nvSpPr>
          <p:cNvPr id="3" name="Text Placeholder 2"/>
          <p:cNvSpPr>
            <a:spLocks noGrp="1"/>
          </p:cNvSpPr>
          <p:nvPr>
            <p:ph type="body" sz="quarter" idx="10"/>
          </p:nvPr>
        </p:nvSpPr>
        <p:spPr>
          <a:xfrm>
            <a:off x="269241" y="1197640"/>
            <a:ext cx="11653522" cy="5355642"/>
          </a:xfrm>
        </p:spPr>
        <p:txBody>
          <a:bodyPr/>
          <a:lstStyle/>
          <a:p>
            <a:pPr defTabSz="914367">
              <a:spcBef>
                <a:spcPts val="0"/>
              </a:spcBef>
              <a:spcAft>
                <a:spcPts val="588"/>
              </a:spcAft>
            </a:pPr>
            <a:endParaRPr lang="en-US" sz="1961" dirty="0">
              <a:solidFill>
                <a:schemeClr val="accent1"/>
              </a:solidFill>
            </a:endParaRPr>
          </a:p>
          <a:p>
            <a:pPr defTabSz="914367">
              <a:spcBef>
                <a:spcPts val="0"/>
              </a:spcBef>
              <a:spcAft>
                <a:spcPts val="588"/>
              </a:spcAft>
            </a:pPr>
            <a:r>
              <a:rPr lang="en-US" sz="1961" dirty="0">
                <a:solidFill>
                  <a:schemeClr val="accent1"/>
                </a:solidFill>
              </a:rPr>
              <a:t>&lt;tile&gt;</a:t>
            </a:r>
          </a:p>
          <a:p>
            <a:pPr defTabSz="914367">
              <a:spcBef>
                <a:spcPts val="0"/>
              </a:spcBef>
              <a:spcAft>
                <a:spcPts val="588"/>
              </a:spcAft>
            </a:pPr>
            <a:r>
              <a:rPr lang="en-US" sz="1961" dirty="0">
                <a:solidFill>
                  <a:schemeClr val="accent1"/>
                </a:solidFill>
              </a:rPr>
              <a:t>  &lt;visual&gt;</a:t>
            </a:r>
          </a:p>
          <a:p>
            <a:pPr defTabSz="914367">
              <a:spcBef>
                <a:spcPts val="0"/>
              </a:spcBef>
              <a:spcAft>
                <a:spcPts val="588"/>
              </a:spcAft>
            </a:pPr>
            <a:r>
              <a:rPr lang="en-US" sz="1961" dirty="0">
                <a:solidFill>
                  <a:schemeClr val="accent1"/>
                </a:solidFill>
              </a:rPr>
              <a:t>&lt;binding template="</a:t>
            </a:r>
            <a:r>
              <a:rPr lang="en-US" sz="1961" dirty="0" err="1">
                <a:solidFill>
                  <a:schemeClr val="accent1"/>
                </a:solidFill>
              </a:rPr>
              <a:t>TileMedium</a:t>
            </a:r>
            <a:r>
              <a:rPr lang="en-US" sz="1961" dirty="0">
                <a:solidFill>
                  <a:schemeClr val="accent1"/>
                </a:solidFill>
              </a:rPr>
              <a:t>"&gt;</a:t>
            </a:r>
          </a:p>
          <a:p>
            <a:pPr defTabSz="914367">
              <a:spcBef>
                <a:spcPts val="0"/>
              </a:spcBef>
              <a:spcAft>
                <a:spcPts val="588"/>
              </a:spcAft>
            </a:pPr>
            <a:r>
              <a:rPr lang="en-US" sz="1961" dirty="0">
                <a:solidFill>
                  <a:schemeClr val="accent1"/>
                </a:solidFill>
              </a:rPr>
              <a:t>  &lt;image source="Assets\image.png" placement="background" /&gt;</a:t>
            </a:r>
          </a:p>
          <a:p>
            <a:pPr defTabSz="914367">
              <a:spcBef>
                <a:spcPts val="0"/>
              </a:spcBef>
              <a:spcAft>
                <a:spcPts val="588"/>
              </a:spcAft>
            </a:pPr>
            <a:endParaRPr lang="en-US" sz="1961" dirty="0">
              <a:solidFill>
                <a:schemeClr val="accent1"/>
              </a:solidFill>
            </a:endParaRPr>
          </a:p>
          <a:p>
            <a:pPr defTabSz="914367">
              <a:spcBef>
                <a:spcPts val="0"/>
              </a:spcBef>
              <a:spcAft>
                <a:spcPts val="588"/>
              </a:spcAft>
            </a:pPr>
            <a:r>
              <a:rPr lang="en-US" sz="1961" dirty="0">
                <a:solidFill>
                  <a:schemeClr val="accent1"/>
                </a:solidFill>
              </a:rPr>
              <a:t>  &lt;text hint-wrap="true"&gt;</a:t>
            </a:r>
          </a:p>
          <a:p>
            <a:pPr defTabSz="914367">
              <a:spcBef>
                <a:spcPts val="0"/>
              </a:spcBef>
              <a:spcAft>
                <a:spcPts val="588"/>
              </a:spcAft>
            </a:pPr>
            <a:r>
              <a:rPr lang="en-US" sz="1961" dirty="0">
                <a:solidFill>
                  <a:schemeClr val="accent1"/>
                </a:solidFill>
              </a:rPr>
              <a:t>	</a:t>
            </a:r>
            <a:r>
              <a:rPr lang="en-US" sz="1961" dirty="0">
                <a:solidFill>
                  <a:schemeClr val="accent6"/>
                </a:solidFill>
              </a:rPr>
              <a:t>Microsoft HoloLens: A </a:t>
            </a:r>
          </a:p>
          <a:p>
            <a:pPr defTabSz="914367">
              <a:spcBef>
                <a:spcPts val="0"/>
              </a:spcBef>
              <a:spcAft>
                <a:spcPts val="588"/>
              </a:spcAft>
            </a:pPr>
            <a:r>
              <a:rPr lang="en-US" sz="1961" dirty="0">
                <a:solidFill>
                  <a:schemeClr val="accent6"/>
                </a:solidFill>
              </a:rPr>
              <a:t>	Sensational Vision of the PC’s Future</a:t>
            </a:r>
          </a:p>
          <a:p>
            <a:pPr defTabSz="914367">
              <a:spcBef>
                <a:spcPts val="0"/>
              </a:spcBef>
              <a:spcAft>
                <a:spcPts val="588"/>
              </a:spcAft>
            </a:pPr>
            <a:r>
              <a:rPr lang="en-US" sz="1961" dirty="0">
                <a:solidFill>
                  <a:schemeClr val="accent1"/>
                </a:solidFill>
              </a:rPr>
              <a:t>  &lt;/text&gt;</a:t>
            </a:r>
          </a:p>
          <a:p>
            <a:pPr defTabSz="914367">
              <a:spcBef>
                <a:spcPts val="0"/>
              </a:spcBef>
              <a:spcAft>
                <a:spcPts val="588"/>
              </a:spcAft>
            </a:pPr>
            <a:r>
              <a:rPr lang="en-US" sz="1961" dirty="0">
                <a:solidFill>
                  <a:schemeClr val="accent1"/>
                </a:solidFill>
              </a:rPr>
              <a:t>&lt;/binding&gt;   </a:t>
            </a:r>
          </a:p>
          <a:p>
            <a:pPr defTabSz="914367">
              <a:spcBef>
                <a:spcPts val="0"/>
              </a:spcBef>
              <a:spcAft>
                <a:spcPts val="588"/>
              </a:spcAft>
            </a:pPr>
            <a:r>
              <a:rPr lang="en-US" sz="1961" dirty="0">
                <a:solidFill>
                  <a:schemeClr val="accent1"/>
                </a:solidFill>
              </a:rPr>
              <a:t>  &lt;/visual&gt;</a:t>
            </a:r>
          </a:p>
          <a:p>
            <a:pPr defTabSz="914367">
              <a:spcBef>
                <a:spcPts val="0"/>
              </a:spcBef>
              <a:spcAft>
                <a:spcPts val="588"/>
              </a:spcAft>
            </a:pPr>
            <a:r>
              <a:rPr lang="en-US" sz="1961" dirty="0">
                <a:solidFill>
                  <a:schemeClr val="accent1"/>
                </a:solidFill>
              </a:rPr>
              <a:t>&lt;/tile&gt;</a:t>
            </a:r>
          </a:p>
          <a:p>
            <a:endParaRPr lang="en-US" sz="1961" dirty="0">
              <a:solidFill>
                <a:schemeClr val="accent1"/>
              </a:solidFill>
            </a:endParaRPr>
          </a:p>
          <a:p>
            <a:endParaRPr lang="en-US" sz="1961" dirty="0">
              <a:solidFill>
                <a:schemeClr val="accent1"/>
              </a:solidFill>
            </a:endParaRPr>
          </a:p>
        </p:txBody>
      </p:sp>
      <p:grpSp>
        <p:nvGrpSpPr>
          <p:cNvPr id="4" name="Wrap Image"/>
          <p:cNvGrpSpPr/>
          <p:nvPr/>
        </p:nvGrpSpPr>
        <p:grpSpPr>
          <a:xfrm>
            <a:off x="5943590" y="3279596"/>
            <a:ext cx="5529845" cy="2746501"/>
            <a:chOff x="6212340" y="3215107"/>
            <a:chExt cx="5765079" cy="286333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340" y="3215107"/>
              <a:ext cx="5765079" cy="2590476"/>
            </a:xfrm>
            <a:prstGeom prst="rect">
              <a:avLst/>
            </a:prstGeom>
          </p:spPr>
        </p:pic>
        <p:grpSp>
          <p:nvGrpSpPr>
            <p:cNvPr id="6" name="Group 5"/>
            <p:cNvGrpSpPr/>
            <p:nvPr/>
          </p:nvGrpSpPr>
          <p:grpSpPr>
            <a:xfrm>
              <a:off x="6369321" y="5815123"/>
              <a:ext cx="5451115" cy="263319"/>
              <a:chOff x="380250" y="5662722"/>
              <a:chExt cx="5451115" cy="263319"/>
            </a:xfrm>
          </p:grpSpPr>
          <p:sp>
            <p:nvSpPr>
              <p:cNvPr id="7"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Min. Med Size</a:t>
                </a:r>
              </a:p>
            </p:txBody>
          </p:sp>
          <p:sp>
            <p:nvSpPr>
              <p:cNvPr id="8" name="Subtitle 2"/>
              <p:cNvSpPr txBox="1">
                <a:spLocks/>
              </p:cNvSpPr>
              <p:nvPr/>
            </p:nvSpPr>
            <p:spPr>
              <a:xfrm>
                <a:off x="4920343" y="5662722"/>
                <a:ext cx="911022"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chemeClr val="accent1"/>
                    </a:solidFill>
                    <a:latin typeface="Segoe UI Light" panose="020B0502040204020203" pitchFamily="34" charset="0"/>
                    <a:cs typeface="Segoe UI Light" panose="020B0502040204020203" pitchFamily="34" charset="0"/>
                  </a:rPr>
                  <a:t>Max Med. Size</a:t>
                </a:r>
              </a:p>
            </p:txBody>
          </p:sp>
          <p:cxnSp>
            <p:nvCxnSpPr>
              <p:cNvPr id="9" name="Straight Arrow Connector 8"/>
              <p:cNvCxnSpPr/>
              <p:nvPr/>
            </p:nvCxnSpPr>
            <p:spPr>
              <a:xfrm>
                <a:off x="1377520" y="5727977"/>
                <a:ext cx="347722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grpSp>
      <p:sp>
        <p:nvSpPr>
          <p:cNvPr id="10" name="Rectangle 9"/>
          <p:cNvSpPr/>
          <p:nvPr/>
        </p:nvSpPr>
        <p:spPr bwMode="auto">
          <a:xfrm>
            <a:off x="577969" y="2562429"/>
            <a:ext cx="8282007" cy="493060"/>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328469" y="3279596"/>
            <a:ext cx="2734574" cy="42976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626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Adaptive samples</a:t>
            </a:r>
            <a:endParaRPr lang="en-US" dirty="0"/>
          </a:p>
        </p:txBody>
      </p:sp>
    </p:spTree>
    <p:extLst>
      <p:ext uri="{BB962C8B-B14F-4D97-AF65-F5344CB8AC3E}">
        <p14:creationId xmlns:p14="http://schemas.microsoft.com/office/powerpoint/2010/main" val="104142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Small Tile</a:t>
            </a:r>
            <a:endParaRPr lang="en-US" dirty="0"/>
          </a:p>
        </p:txBody>
      </p:sp>
      <p:sp>
        <p:nvSpPr>
          <p:cNvPr id="4" name="Text Placeholder 3"/>
          <p:cNvSpPr>
            <a:spLocks noGrp="1"/>
          </p:cNvSpPr>
          <p:nvPr>
            <p:ph type="body" sz="quarter" idx="4294967295"/>
          </p:nvPr>
        </p:nvSpPr>
        <p:spPr>
          <a:xfrm>
            <a:off x="0" y="1196975"/>
            <a:ext cx="11652250" cy="1449388"/>
          </a:xfrm>
        </p:spPr>
        <p:txBody>
          <a:bodyPr/>
          <a:lstStyle/>
          <a:p>
            <a:endParaRPr lang="en-US" sz="1961" dirty="0">
              <a:latin typeface="Consolas" panose="020B0609020204030204" pitchFamily="49" charset="0"/>
              <a:cs typeface="Consolas" panose="020B0609020204030204" pitchFamily="49" charset="0"/>
            </a:endParaRPr>
          </a:p>
          <a:p>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TileSmall</a:t>
            </a:r>
            <a:r>
              <a:rPr lang="en-US" sz="1961" dirty="0">
                <a:latin typeface="Consolas" panose="020B0609020204030204" pitchFamily="49" charset="0"/>
                <a:cs typeface="Consolas" panose="020B0609020204030204" pitchFamily="49" charset="0"/>
              </a:rPr>
              <a:t>" </a:t>
            </a:r>
          </a:p>
          <a:p>
            <a:r>
              <a:rPr lang="en-US" sz="1961" dirty="0">
                <a:latin typeface="Consolas" panose="020B0609020204030204" pitchFamily="49" charset="0"/>
                <a:cs typeface="Consolas" panose="020B0609020204030204" pitchFamily="49" charset="0"/>
              </a:rPr>
              <a:t>    branding="none" hint-</a:t>
            </a:r>
            <a:r>
              <a:rPr lang="en-US" sz="1961" dirty="0" err="1">
                <a:latin typeface="Consolas" panose="020B0609020204030204" pitchFamily="49" charset="0"/>
                <a:cs typeface="Consolas" panose="020B0609020204030204" pitchFamily="49" charset="0"/>
              </a:rPr>
              <a:t>textStacking</a:t>
            </a:r>
            <a:r>
              <a:rPr lang="en-US" sz="1961" dirty="0">
                <a:latin typeface="Consolas" panose="020B0609020204030204" pitchFamily="49" charset="0"/>
                <a:cs typeface="Consolas" panose="020B0609020204030204" pitchFamily="49" charset="0"/>
              </a:rPr>
              <a:t>="center"&gt;</a:t>
            </a:r>
          </a:p>
          <a:p>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2"/>
          <a:srcRect l="2532" t="2336" r="1131" b="3187"/>
          <a:stretch/>
        </p:blipFill>
        <p:spPr>
          <a:xfrm>
            <a:off x="8262360" y="1412044"/>
            <a:ext cx="3751194" cy="3378831"/>
          </a:xfrm>
          <a:prstGeom prst="rect">
            <a:avLst/>
          </a:prstGeom>
        </p:spPr>
      </p:pic>
      <p:sp>
        <p:nvSpPr>
          <p:cNvPr id="9" name="Rectangle 8"/>
          <p:cNvSpPr/>
          <p:nvPr/>
        </p:nvSpPr>
        <p:spPr bwMode="auto">
          <a:xfrm>
            <a:off x="8112956" y="1710852"/>
            <a:ext cx="896425" cy="896425"/>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224950" y="1767352"/>
            <a:ext cx="3010619" cy="48414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64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Tile basics</a:t>
            </a:r>
          </a:p>
          <a:p>
            <a:r>
              <a:rPr lang="en-US" dirty="0"/>
              <a:t>Tile templates</a:t>
            </a:r>
          </a:p>
          <a:p>
            <a:r>
              <a:rPr lang="en-US" dirty="0"/>
              <a:t>Adaptive templates</a:t>
            </a:r>
          </a:p>
          <a:p>
            <a:r>
              <a:rPr lang="en-US" dirty="0"/>
              <a:t>Adaptive samples</a:t>
            </a:r>
          </a:p>
          <a:p>
            <a:r>
              <a:rPr lang="en-US" dirty="0"/>
              <a:t>Toast</a:t>
            </a:r>
          </a:p>
          <a:p>
            <a:r>
              <a:rPr lang="en-US" dirty="0"/>
              <a:t>Interactive toast</a:t>
            </a:r>
            <a:endParaRPr lang="en-US" dirty="0"/>
          </a:p>
        </p:txBody>
      </p:sp>
    </p:spTree>
    <p:extLst>
      <p:ext uri="{BB962C8B-B14F-4D97-AF65-F5344CB8AC3E}">
        <p14:creationId xmlns:p14="http://schemas.microsoft.com/office/powerpoint/2010/main" val="79117523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1: Medium Tile</a:t>
            </a:r>
            <a:endParaRPr lang="en-US" dirty="0"/>
          </a:p>
        </p:txBody>
      </p:sp>
      <p:sp>
        <p:nvSpPr>
          <p:cNvPr id="4" name="Text Placeholder 3"/>
          <p:cNvSpPr>
            <a:spLocks noGrp="1"/>
          </p:cNvSpPr>
          <p:nvPr>
            <p:ph type="body" sz="quarter" idx="4294967295"/>
          </p:nvPr>
        </p:nvSpPr>
        <p:spPr>
          <a:xfrm>
            <a:off x="0" y="1196975"/>
            <a:ext cx="11652250" cy="3771900"/>
          </a:xfrm>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TileMedium</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branding="Name"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hint-wrap="true"&gt;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2"/>
          <a:srcRect l="2532" t="2336" r="1131" b="3187"/>
          <a:stretch/>
        </p:blipFill>
        <p:spPr>
          <a:xfrm>
            <a:off x="8262360" y="1412044"/>
            <a:ext cx="3751194" cy="3378831"/>
          </a:xfrm>
          <a:prstGeom prst="rect">
            <a:avLst/>
          </a:prstGeom>
        </p:spPr>
      </p:pic>
      <p:sp>
        <p:nvSpPr>
          <p:cNvPr id="5" name="Rectangle 4"/>
          <p:cNvSpPr/>
          <p:nvPr/>
        </p:nvSpPr>
        <p:spPr bwMode="auto">
          <a:xfrm>
            <a:off x="8785275" y="1262640"/>
            <a:ext cx="1344637" cy="1344637"/>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266604" y="1514725"/>
            <a:ext cx="3029349" cy="495230"/>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033693" y="2458528"/>
            <a:ext cx="3150118" cy="463088"/>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Wide Tile</a:t>
            </a:r>
            <a:endParaRPr lang="en-US" dirty="0"/>
          </a:p>
        </p:txBody>
      </p:sp>
      <p:sp>
        <p:nvSpPr>
          <p:cNvPr id="4" name="Text Placeholder 3"/>
          <p:cNvSpPr>
            <a:spLocks noGrp="1"/>
          </p:cNvSpPr>
          <p:nvPr>
            <p:ph type="body" sz="quarter" idx="4294967295"/>
          </p:nvPr>
        </p:nvSpPr>
        <p:spPr>
          <a:xfrm>
            <a:off x="0" y="1168400"/>
            <a:ext cx="11652250" cy="5099050"/>
          </a:xfrm>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TileWide</a:t>
            </a:r>
            <a:r>
              <a:rPr lang="en-US" sz="1961" dirty="0">
                <a:latin typeface="Consolas" panose="020B0609020204030204" pitchFamily="49" charset="0"/>
                <a:cs typeface="Consolas" panose="020B0609020204030204" pitchFamily="49" charset="0"/>
              </a:rPr>
              <a:t>"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 hint-weight="33"&gt;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="http://image.jpg" /&gt;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&lt;/text&gt;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hint-wrap="true" hint-</a:t>
            </a:r>
            <a:r>
              <a:rPr lang="en-US" sz="1961" dirty="0" err="1">
                <a:latin typeface="Consolas" panose="020B0609020204030204" pitchFamily="49" charset="0"/>
                <a:cs typeface="Consolas" panose="020B0609020204030204" pitchFamily="49" charset="0"/>
              </a:rPr>
              <a:t>maxLines</a:t>
            </a:r>
            <a:r>
              <a:rPr lang="en-US" sz="1961" dirty="0">
                <a:latin typeface="Consolas" panose="020B0609020204030204" pitchFamily="49" charset="0"/>
                <a:cs typeface="Consolas" panose="020B0609020204030204" pitchFamily="49" charset="0"/>
              </a:rPr>
              <a:t>="3"&gt;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&lt;/text&gt;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2"/>
          <a:srcRect l="2532" t="2336" r="1131" b="3187"/>
          <a:stretch/>
        </p:blipFill>
        <p:spPr>
          <a:xfrm>
            <a:off x="8262360" y="1412044"/>
            <a:ext cx="3751194" cy="3378831"/>
          </a:xfrm>
          <a:prstGeom prst="rect">
            <a:avLst/>
          </a:prstGeom>
        </p:spPr>
      </p:pic>
      <p:sp>
        <p:nvSpPr>
          <p:cNvPr id="5" name="Rectangle 4"/>
          <p:cNvSpPr/>
          <p:nvPr/>
        </p:nvSpPr>
        <p:spPr bwMode="auto">
          <a:xfrm>
            <a:off x="9831103" y="1262640"/>
            <a:ext cx="2360897" cy="1344637"/>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275052" y="1412044"/>
            <a:ext cx="2839747"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3421855" y="4303122"/>
            <a:ext cx="2582130"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073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Large Tile</a:t>
            </a:r>
            <a:endParaRPr lang="en-US" dirty="0"/>
          </a:p>
        </p:txBody>
      </p:sp>
      <p:sp>
        <p:nvSpPr>
          <p:cNvPr id="4" name="Text Placeholder 3"/>
          <p:cNvSpPr>
            <a:spLocks noGrp="1"/>
          </p:cNvSpPr>
          <p:nvPr>
            <p:ph type="body" sz="quarter" idx="4294967295"/>
          </p:nvPr>
        </p:nvSpPr>
        <p:spPr>
          <a:xfrm>
            <a:off x="0" y="1196975"/>
            <a:ext cx="11652250" cy="5432425"/>
          </a:xfrm>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TileLarge</a:t>
            </a:r>
            <a:r>
              <a:rPr lang="en-US" sz="1961" dirty="0">
                <a:latin typeface="Consolas" panose="020B0609020204030204" pitchFamily="49" charset="0"/>
                <a:cs typeface="Consolas" panose="020B0609020204030204" pitchFamily="49" charset="0"/>
              </a:rPr>
              <a:t>"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 hint-weight="33"&gt;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="http://image.jpg" /&gt;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hint-wrap="true" hint-</a:t>
            </a:r>
            <a:r>
              <a:rPr lang="en-US" sz="1961" dirty="0" err="1">
                <a:latin typeface="Consolas" panose="020B0609020204030204" pitchFamily="49" charset="0"/>
                <a:cs typeface="Consolas" panose="020B0609020204030204" pitchFamily="49" charset="0"/>
              </a:rPr>
              <a:t>maxLines</a:t>
            </a:r>
            <a:r>
              <a:rPr lang="en-US" sz="1961" dirty="0">
                <a:latin typeface="Consolas" panose="020B0609020204030204" pitchFamily="49" charset="0"/>
                <a:cs typeface="Consolas" panose="020B0609020204030204" pitchFamily="49" charset="0"/>
              </a:rPr>
              <a:t>="3"&gt;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="http://map.jpg"/&gt;</a:t>
            </a: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2"/>
          <a:srcRect l="2532" t="2336" r="1131" b="3187"/>
          <a:stretch/>
        </p:blipFill>
        <p:spPr>
          <a:xfrm>
            <a:off x="8262360" y="1412044"/>
            <a:ext cx="3751194" cy="3378831"/>
          </a:xfrm>
          <a:prstGeom prst="rect">
            <a:avLst/>
          </a:prstGeom>
        </p:spPr>
      </p:pic>
      <p:sp>
        <p:nvSpPr>
          <p:cNvPr id="5" name="Rectangle 4"/>
          <p:cNvSpPr/>
          <p:nvPr/>
        </p:nvSpPr>
        <p:spPr bwMode="auto">
          <a:xfrm>
            <a:off x="8038254" y="2457873"/>
            <a:ext cx="2360897" cy="2539870"/>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242203" y="1507954"/>
            <a:ext cx="3008828"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97111" y="5641246"/>
            <a:ext cx="6872590"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610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90637" y="1392501"/>
            <a:ext cx="4473348" cy="4063661"/>
          </a:xfrm>
          <a:prstGeom prst="rect">
            <a:avLst/>
          </a:prstGeom>
          <a:ln w="38100">
            <a:solidFill>
              <a:schemeClr val="accent6"/>
            </a:solidFill>
          </a:ln>
        </p:spPr>
      </p:pic>
      <p:pic>
        <p:nvPicPr>
          <p:cNvPr id="10" name="Picture 9"/>
          <p:cNvPicPr>
            <a:picLocks noChangeAspect="1"/>
          </p:cNvPicPr>
          <p:nvPr/>
        </p:nvPicPr>
        <p:blipFill>
          <a:blip r:embed="rId3"/>
          <a:stretch>
            <a:fillRect/>
          </a:stretch>
        </p:blipFill>
        <p:spPr>
          <a:xfrm>
            <a:off x="1388034" y="1390766"/>
            <a:ext cx="4506568" cy="4085807"/>
          </a:xfrm>
          <a:prstGeom prst="rect">
            <a:avLst/>
          </a:prstGeom>
          <a:ln w="38100">
            <a:solidFill>
              <a:schemeClr val="accent6"/>
            </a:solidFill>
          </a:ln>
        </p:spPr>
      </p:pic>
      <p:pic>
        <p:nvPicPr>
          <p:cNvPr id="12" name="Picture 11"/>
          <p:cNvPicPr>
            <a:picLocks noChangeAspect="1"/>
          </p:cNvPicPr>
          <p:nvPr/>
        </p:nvPicPr>
        <p:blipFill>
          <a:blip r:embed="rId4"/>
          <a:stretch>
            <a:fillRect/>
          </a:stretch>
        </p:blipFill>
        <p:spPr>
          <a:xfrm>
            <a:off x="1392373" y="1391634"/>
            <a:ext cx="4451202" cy="4074733"/>
          </a:xfrm>
          <a:prstGeom prst="rect">
            <a:avLst/>
          </a:prstGeom>
          <a:ln w="38100">
            <a:solidFill>
              <a:schemeClr val="accent6"/>
            </a:solidFill>
          </a:ln>
        </p:spPr>
      </p:pic>
      <p:pic>
        <p:nvPicPr>
          <p:cNvPr id="13" name="Picture 12"/>
          <p:cNvPicPr>
            <a:picLocks noChangeAspect="1"/>
          </p:cNvPicPr>
          <p:nvPr/>
        </p:nvPicPr>
        <p:blipFill>
          <a:blip r:embed="rId5"/>
          <a:stretch>
            <a:fillRect/>
          </a:stretch>
        </p:blipFill>
        <p:spPr>
          <a:xfrm>
            <a:off x="1390637" y="1393369"/>
            <a:ext cx="4473348" cy="4052587"/>
          </a:xfrm>
          <a:prstGeom prst="rect">
            <a:avLst/>
          </a:prstGeom>
          <a:ln w="38100">
            <a:solidFill>
              <a:schemeClr val="accent6"/>
            </a:solidFill>
          </a:ln>
        </p:spPr>
      </p:pic>
      <p:pic>
        <p:nvPicPr>
          <p:cNvPr id="14" name="Picture 13"/>
          <p:cNvPicPr>
            <a:picLocks noChangeAspect="1"/>
          </p:cNvPicPr>
          <p:nvPr/>
        </p:nvPicPr>
        <p:blipFill>
          <a:blip r:embed="rId6"/>
          <a:stretch>
            <a:fillRect/>
          </a:stretch>
        </p:blipFill>
        <p:spPr>
          <a:xfrm>
            <a:off x="1392373" y="1391634"/>
            <a:ext cx="4451202" cy="4074733"/>
          </a:xfrm>
          <a:prstGeom prst="rect">
            <a:avLst/>
          </a:prstGeom>
          <a:ln w="38100">
            <a:solidFill>
              <a:schemeClr val="accent6"/>
            </a:solidFill>
          </a:ln>
        </p:spPr>
      </p:pic>
      <p:pic>
        <p:nvPicPr>
          <p:cNvPr id="15" name="Picture 14"/>
          <p:cNvPicPr>
            <a:picLocks noChangeAspect="1"/>
          </p:cNvPicPr>
          <p:nvPr/>
        </p:nvPicPr>
        <p:blipFill>
          <a:blip r:embed="rId7"/>
          <a:stretch>
            <a:fillRect/>
          </a:stretch>
        </p:blipFill>
        <p:spPr>
          <a:xfrm>
            <a:off x="1389771" y="1389032"/>
            <a:ext cx="4484420" cy="4107951"/>
          </a:xfrm>
          <a:prstGeom prst="rect">
            <a:avLst/>
          </a:prstGeom>
          <a:ln w="38100">
            <a:solidFill>
              <a:schemeClr val="accent6"/>
            </a:solidFill>
          </a:ln>
        </p:spPr>
      </p:pic>
      <p:pic>
        <p:nvPicPr>
          <p:cNvPr id="16" name="Picture 15"/>
          <p:cNvPicPr>
            <a:picLocks noChangeAspect="1"/>
          </p:cNvPicPr>
          <p:nvPr/>
        </p:nvPicPr>
        <p:blipFill>
          <a:blip r:embed="rId8"/>
          <a:stretch>
            <a:fillRect/>
          </a:stretch>
        </p:blipFill>
        <p:spPr>
          <a:xfrm>
            <a:off x="1389770" y="1390766"/>
            <a:ext cx="4484422" cy="4085807"/>
          </a:xfrm>
          <a:prstGeom prst="rect">
            <a:avLst/>
          </a:prstGeom>
          <a:ln w="38100">
            <a:solidFill>
              <a:schemeClr val="accent6"/>
            </a:solidFill>
          </a:ln>
        </p:spPr>
      </p:pic>
      <p:sp>
        <p:nvSpPr>
          <p:cNvPr id="18" name="TextBox 17"/>
          <p:cNvSpPr txBox="1"/>
          <p:nvPr/>
        </p:nvSpPr>
        <p:spPr>
          <a:xfrm>
            <a:off x="6288175" y="3460268"/>
            <a:ext cx="3697665" cy="1995894"/>
          </a:xfrm>
          <a:prstGeom prst="rect">
            <a:avLst/>
          </a:prstGeom>
          <a:noFill/>
        </p:spPr>
        <p:txBody>
          <a:bodyPr wrap="none" lIns="179285" tIns="143428" rIns="179285" bIns="143428" rtlCol="0">
            <a:spAutoFit/>
          </a:bodyPr>
          <a:lstStyle/>
          <a:p>
            <a:pPr>
              <a:lnSpc>
                <a:spcPct val="90000"/>
              </a:lnSpc>
              <a:spcAft>
                <a:spcPts val="588"/>
              </a:spcAft>
            </a:pPr>
            <a:r>
              <a:rPr lang="en-US" sz="5882" dirty="0">
                <a:solidFill>
                  <a:schemeClr val="accent1"/>
                </a:solidFill>
                <a:latin typeface="+mj-lt"/>
              </a:rPr>
              <a:t>Adaptive</a:t>
            </a:r>
          </a:p>
          <a:p>
            <a:pPr>
              <a:lnSpc>
                <a:spcPct val="90000"/>
              </a:lnSpc>
              <a:spcAft>
                <a:spcPts val="588"/>
              </a:spcAft>
            </a:pPr>
            <a:r>
              <a:rPr lang="en-US" sz="5882" dirty="0">
                <a:solidFill>
                  <a:schemeClr val="accent1"/>
                </a:solidFill>
                <a:latin typeface="+mj-lt"/>
              </a:rPr>
              <a:t>Templates</a:t>
            </a:r>
          </a:p>
        </p:txBody>
      </p:sp>
    </p:spTree>
    <p:extLst>
      <p:ext uri="{BB962C8B-B14F-4D97-AF65-F5344CB8AC3E}">
        <p14:creationId xmlns:p14="http://schemas.microsoft.com/office/powerpoint/2010/main" val="306913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Toast</a:t>
            </a:r>
            <a:endParaRPr lang="en-US" dirty="0"/>
          </a:p>
        </p:txBody>
      </p:sp>
    </p:spTree>
    <p:extLst>
      <p:ext uri="{BB962C8B-B14F-4D97-AF65-F5344CB8AC3E}">
        <p14:creationId xmlns:p14="http://schemas.microsoft.com/office/powerpoint/2010/main" val="38359198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6210"/>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en-US" smtClean="0"/>
              <a:t>Toasts</a:t>
            </a:r>
            <a:endParaRPr lang="en-US" dirty="0"/>
          </a:p>
        </p:txBody>
      </p:sp>
      <p:sp>
        <p:nvSpPr>
          <p:cNvPr id="4" name="Text Placeholder 3"/>
          <p:cNvSpPr>
            <a:spLocks noGrp="1"/>
          </p:cNvSpPr>
          <p:nvPr>
            <p:ph type="body" sz="quarter" idx="10"/>
          </p:nvPr>
        </p:nvSpPr>
        <p:spPr/>
        <p:txBody>
          <a:bodyPr/>
          <a:lstStyle/>
          <a:p>
            <a:r>
              <a:rPr lang="en-US" smtClean="0"/>
              <a:t>Glance (consume)</a:t>
            </a:r>
          </a:p>
          <a:p>
            <a:pPr lvl="1"/>
            <a:r>
              <a:rPr lang="en-US" smtClean="0"/>
              <a:t>See new information from your apps.</a:t>
            </a:r>
          </a:p>
          <a:p>
            <a:r>
              <a:rPr lang="en-US" smtClean="0"/>
              <a:t>Act (chase, or take actions)</a:t>
            </a:r>
          </a:p>
          <a:p>
            <a:pPr lvl="1"/>
            <a:r>
              <a:rPr lang="en-US" smtClean="0"/>
              <a:t>Toasts invite you to begin or complete a task. </a:t>
            </a:r>
          </a:p>
          <a:p>
            <a:pPr lvl="1"/>
            <a:r>
              <a:rPr lang="en-US" smtClean="0"/>
              <a:t>The toast is the app’s door by chasing (clicking) it.  </a:t>
            </a:r>
          </a:p>
          <a:p>
            <a:pPr lvl="1"/>
            <a:r>
              <a:rPr lang="en-US" smtClean="0"/>
              <a:t>Additional actions enable users to perform simple tasks without context switching.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2083126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52555" y="126798"/>
            <a:ext cx="3718445" cy="6613876"/>
          </a:xfrm>
          <a:prstGeom prst="rect">
            <a:avLst/>
          </a:prstGeom>
          <a:ln>
            <a:solidFill>
              <a:schemeClr val="tx1"/>
            </a:solidFill>
          </a:ln>
        </p:spPr>
      </p:pic>
      <p:sp>
        <p:nvSpPr>
          <p:cNvPr id="7" name="Title 6"/>
          <p:cNvSpPr>
            <a:spLocks noGrp="1"/>
          </p:cNvSpPr>
          <p:nvPr>
            <p:ph type="title"/>
          </p:nvPr>
        </p:nvSpPr>
        <p:spPr/>
        <p:txBody>
          <a:bodyPr/>
          <a:lstStyle/>
          <a:p>
            <a:r>
              <a:rPr lang="en-US" smtClean="0"/>
              <a:t>Toast states</a:t>
            </a:r>
            <a:endParaRPr lang="en-US" dirty="0"/>
          </a:p>
        </p:txBody>
      </p:sp>
      <p:sp>
        <p:nvSpPr>
          <p:cNvPr id="4" name="Text Placeholder 3"/>
          <p:cNvSpPr>
            <a:spLocks noGrp="1"/>
          </p:cNvSpPr>
          <p:nvPr>
            <p:ph type="body" sz="quarter" idx="10"/>
          </p:nvPr>
        </p:nvSpPr>
        <p:spPr/>
        <p:txBody>
          <a:bodyPr/>
          <a:lstStyle/>
          <a:p>
            <a:r>
              <a:rPr lang="en-US" sz="3921" dirty="0"/>
              <a:t>Collapsed state</a:t>
            </a:r>
          </a:p>
          <a:p>
            <a:pPr lvl="1"/>
            <a:r>
              <a:rPr lang="en-US" sz="1961" dirty="0"/>
              <a:t>Action center chevron </a:t>
            </a:r>
          </a:p>
          <a:p>
            <a:pPr lvl="1"/>
            <a:r>
              <a:rPr lang="en-US" sz="1961" dirty="0"/>
              <a:t>Mobile default </a:t>
            </a:r>
          </a:p>
          <a:p>
            <a:r>
              <a:rPr lang="en-US" sz="3921" dirty="0"/>
              <a:t>Expanded state</a:t>
            </a:r>
          </a:p>
          <a:p>
            <a:pPr lvl="1"/>
            <a:r>
              <a:rPr lang="en-US" sz="1961" dirty="0"/>
              <a:t>Action center chevron </a:t>
            </a:r>
          </a:p>
          <a:p>
            <a:pPr lvl="1"/>
            <a:r>
              <a:rPr lang="en-US" sz="1961" dirty="0"/>
              <a:t>Desktop default</a:t>
            </a:r>
          </a:p>
          <a:p>
            <a:endParaRPr lang="en-US" dirty="0"/>
          </a:p>
        </p:txBody>
      </p:sp>
      <p:pic>
        <p:nvPicPr>
          <p:cNvPr id="6" name="Picture 5"/>
          <p:cNvPicPr>
            <a:picLocks noChangeAspect="1"/>
          </p:cNvPicPr>
          <p:nvPr/>
        </p:nvPicPr>
        <p:blipFill>
          <a:blip r:embed="rId3"/>
          <a:stretch>
            <a:fillRect/>
          </a:stretch>
        </p:blipFill>
        <p:spPr>
          <a:xfrm>
            <a:off x="8337062" y="126797"/>
            <a:ext cx="3724822" cy="6613878"/>
          </a:xfrm>
          <a:prstGeom prst="rect">
            <a:avLst/>
          </a:prstGeom>
          <a:ln>
            <a:solidFill>
              <a:schemeClr val="tx1"/>
            </a:solidFill>
          </a:ln>
        </p:spPr>
      </p:pic>
      <p:sp>
        <p:nvSpPr>
          <p:cNvPr id="8" name="Text Placeholder 1"/>
          <p:cNvSpPr txBox="1">
            <a:spLocks/>
          </p:cNvSpPr>
          <p:nvPr/>
        </p:nvSpPr>
        <p:spPr>
          <a:xfrm>
            <a:off x="343941" y="1412044"/>
            <a:ext cx="4482123" cy="452584"/>
          </a:xfrm>
          <a:prstGeom prst="rect">
            <a:avLst/>
          </a:prstGeom>
        </p:spPr>
        <p:txBody>
          <a:bodyPr vert="horz" wrap="square" lIns="143428" tIns="89642" rIns="143428" bIns="89642" rtlCol="0">
            <a:spAutoFit/>
          </a:bodyPr>
          <a:lstStyle>
            <a:lvl1pPr marR="0" indent="0" defTabSz="932667" fontAlgn="auto">
              <a:lnSpc>
                <a:spcPct val="90000"/>
              </a:lnSpc>
              <a:spcBef>
                <a:spcPct val="20000"/>
              </a:spcBef>
              <a:spcAft>
                <a:spcPts val="0"/>
              </a:spcAft>
              <a:buClr>
                <a:schemeClr val="tx1"/>
              </a:buClr>
              <a:buSzPct val="90000"/>
              <a:buFont typeface="Wingdings" panose="05000000000000000000" pitchFamily="2" charset="2"/>
              <a:buNone/>
              <a:tabLst/>
              <a:defRPr sz="4000" spc="0" baseline="0">
                <a:gradFill>
                  <a:gsLst>
                    <a:gs pos="20354">
                      <a:schemeClr val="tx2"/>
                    </a:gs>
                    <a:gs pos="40000">
                      <a:schemeClr val="tx2"/>
                    </a:gs>
                  </a:gsLst>
                  <a:lin ang="5400000" scaled="0"/>
                </a:gradFill>
                <a:latin typeface="+mj-lt"/>
              </a:defRPr>
            </a:lvl1pPr>
            <a:lvl2pPr marL="0" marR="0" indent="0" defTabSz="932667" fontAlgn="auto">
              <a:lnSpc>
                <a:spcPct val="90000"/>
              </a:lnSpc>
              <a:spcBef>
                <a:spcPct val="20000"/>
              </a:spcBef>
              <a:spcAft>
                <a:spcPts val="0"/>
              </a:spcAft>
              <a:buClr>
                <a:schemeClr val="tx1"/>
              </a:buClr>
              <a:buSzPct val="90000"/>
              <a:buFontTx/>
              <a:buNone/>
              <a:tabLst/>
              <a:defRPr sz="2000" spc="0" baseline="0">
                <a:gradFill>
                  <a:gsLst>
                    <a:gs pos="1250">
                      <a:schemeClr val="tx1"/>
                    </a:gs>
                    <a:gs pos="100000">
                      <a:schemeClr val="tx1"/>
                    </a:gs>
                  </a:gsLst>
                  <a:lin ang="5400000" scaled="0"/>
                </a:gradFill>
              </a:defRPr>
            </a:lvl2pPr>
            <a:lvl3pPr marL="228582" marR="0" indent="0" defTabSz="932667" fontAlgn="auto">
              <a:lnSpc>
                <a:spcPct val="90000"/>
              </a:lnSpc>
              <a:spcBef>
                <a:spcPct val="20000"/>
              </a:spcBef>
              <a:spcAft>
                <a:spcPts val="0"/>
              </a:spcAft>
              <a:buClr>
                <a:schemeClr val="tx1"/>
              </a:buClr>
              <a:buSzPct val="90000"/>
              <a:buFont typeface="Wingdings" panose="05000000000000000000" pitchFamily="2" charset="2"/>
              <a:buNone/>
              <a:tabLst/>
              <a:defRPr sz="2000" spc="0" baseline="0">
                <a:gradFill>
                  <a:gsLst>
                    <a:gs pos="1250">
                      <a:schemeClr val="tx1"/>
                    </a:gs>
                    <a:gs pos="100000">
                      <a:schemeClr val="tx1"/>
                    </a:gs>
                  </a:gsLst>
                  <a:lin ang="5400000" scaled="0"/>
                </a:gradFill>
              </a:defRPr>
            </a:lvl3pPr>
            <a:lvl4pPr marL="457163" marR="0" indent="0" defTabSz="932667" fontAlgn="auto">
              <a:lnSpc>
                <a:spcPct val="90000"/>
              </a:lnSpc>
              <a:spcBef>
                <a:spcPct val="20000"/>
              </a:spcBef>
              <a:spcAft>
                <a:spcPts val="0"/>
              </a:spcAft>
              <a:buClr>
                <a:schemeClr val="tx1"/>
              </a:buClr>
              <a:buSzPct val="90000"/>
              <a:buFont typeface="Wingdings" panose="05000000000000000000" pitchFamily="2" charset="2"/>
              <a:buNone/>
              <a:tabLst/>
              <a:defRPr spc="0" baseline="0">
                <a:gradFill>
                  <a:gsLst>
                    <a:gs pos="1250">
                      <a:schemeClr val="tx1"/>
                    </a:gs>
                    <a:gs pos="100000">
                      <a:schemeClr val="tx1"/>
                    </a:gs>
                  </a:gsLst>
                  <a:lin ang="5400000" scaled="0"/>
                </a:gradFill>
              </a:defRPr>
            </a:lvl4pPr>
            <a:lvl5pPr marL="685745" marR="0" indent="0" defTabSz="932667" fontAlgn="auto">
              <a:lnSpc>
                <a:spcPct val="90000"/>
              </a:lnSpc>
              <a:spcBef>
                <a:spcPct val="20000"/>
              </a:spcBef>
              <a:spcAft>
                <a:spcPts val="0"/>
              </a:spcAft>
              <a:buClr>
                <a:schemeClr val="tx1"/>
              </a:buClr>
              <a:buSzPct val="90000"/>
              <a:buFont typeface="Wingdings" panose="05000000000000000000" pitchFamily="2" charset="2"/>
              <a:buNone/>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endParaRPr lang="en-US" sz="1961" dirty="0"/>
          </a:p>
        </p:txBody>
      </p:sp>
    </p:spTree>
    <p:extLst>
      <p:ext uri="{BB962C8B-B14F-4D97-AF65-F5344CB8AC3E}">
        <p14:creationId xmlns:p14="http://schemas.microsoft.com/office/powerpoint/2010/main" val="2144288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Toast templates</a:t>
            </a:r>
            <a:endParaRPr lang="en-US" dirty="0"/>
          </a:p>
        </p:txBody>
      </p:sp>
      <p:sp>
        <p:nvSpPr>
          <p:cNvPr id="4" name="Text Placeholder 3"/>
          <p:cNvSpPr>
            <a:spLocks noGrp="1"/>
          </p:cNvSpPr>
          <p:nvPr>
            <p:ph type="body" sz="quarter" idx="10"/>
          </p:nvPr>
        </p:nvSpPr>
        <p:spPr/>
        <p:txBody>
          <a:bodyPr/>
          <a:lstStyle/>
          <a:p>
            <a:r>
              <a:rPr lang="en-US" dirty="0" smtClean="0"/>
              <a:t>If a template meets your needs, </a:t>
            </a:r>
            <a:br>
              <a:rPr lang="en-US" dirty="0" smtClean="0"/>
            </a:br>
            <a:r>
              <a:rPr lang="en-US" dirty="0" smtClean="0"/>
              <a:t>go ahead and use it. </a:t>
            </a:r>
          </a:p>
          <a:p>
            <a:r>
              <a:rPr lang="en-US" dirty="0" smtClean="0"/>
              <a:t>Previous templates remain</a:t>
            </a:r>
          </a:p>
          <a:p>
            <a:pPr lvl="1"/>
            <a:r>
              <a:rPr lang="en-US" dirty="0" smtClean="0"/>
              <a:t>Phone and Windows templates have been </a:t>
            </a:r>
            <a:r>
              <a:rPr lang="en-US" dirty="0" smtClean="0"/>
              <a:t>merged</a:t>
            </a:r>
            <a:endParaRPr lang="en-US" dirty="0" smtClean="0"/>
          </a:p>
          <a:p>
            <a:r>
              <a:rPr lang="en-US" dirty="0" smtClean="0"/>
              <a:t>Adaptive template</a:t>
            </a:r>
          </a:p>
          <a:p>
            <a:pPr lvl="1"/>
            <a:r>
              <a:rPr lang="en-US" dirty="0" smtClean="0"/>
              <a:t>Same XML syntax as tiles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723" y="3951915"/>
            <a:ext cx="4772855" cy="1115732"/>
          </a:xfrm>
          <a:prstGeom prst="rect">
            <a:avLst/>
          </a:prstGeom>
          <a:ln>
            <a:solidFill>
              <a:schemeClr val="tx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723" y="5260478"/>
            <a:ext cx="4780969" cy="1117629"/>
          </a:xfrm>
          <a:prstGeom prst="rect">
            <a:avLst/>
          </a:prstGeom>
          <a:ln>
            <a:solidFill>
              <a:schemeClr val="tx1"/>
            </a:solidFill>
          </a:ln>
        </p:spPr>
      </p:pic>
    </p:spTree>
    <p:extLst>
      <p:ext uri="{BB962C8B-B14F-4D97-AF65-F5344CB8AC3E}">
        <p14:creationId xmlns:p14="http://schemas.microsoft.com/office/powerpoint/2010/main" val="2727181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Sending toast</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“ScheduledToastNotification”</a:t>
            </a:r>
          </a:p>
          <a:p>
            <a:pPr lvl="1"/>
            <a:r>
              <a:rPr lang="en-US" smtClean="0"/>
              <a:t>Toast can also be set to be recurring.</a:t>
            </a:r>
          </a:p>
          <a:p>
            <a:r>
              <a:rPr lang="en-US" smtClean="0"/>
              <a:t>Local</a:t>
            </a:r>
          </a:p>
          <a:p>
            <a:pPr lvl="1"/>
            <a:r>
              <a:rPr lang="en-US" smtClean="0"/>
              <a:t>Send from (foreground/background) app</a:t>
            </a:r>
          </a:p>
          <a:p>
            <a:pPr lvl="1"/>
            <a:r>
              <a:rPr lang="en-US" smtClean="0"/>
              <a:t>This includes desktop apps with “AppUserModelID”</a:t>
            </a:r>
          </a:p>
          <a:p>
            <a:r>
              <a:rPr lang="en-US" smtClean="0"/>
              <a:t>Push</a:t>
            </a:r>
          </a:p>
          <a:p>
            <a:pPr lvl="1"/>
            <a:r>
              <a:rPr lang="en-US" smtClean="0"/>
              <a:t>Use push services</a:t>
            </a:r>
            <a:endParaRPr lang="en-US" dirty="0"/>
          </a:p>
        </p:txBody>
      </p:sp>
    </p:spTree>
    <p:extLst>
      <p:ext uri="{BB962C8B-B14F-4D97-AF65-F5344CB8AC3E}">
        <p14:creationId xmlns:p14="http://schemas.microsoft.com/office/powerpoint/2010/main" val="1492426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Sending toast</a:t>
            </a:r>
            <a:endParaRPr lang="en-US" dirty="0"/>
          </a:p>
        </p:txBody>
      </p:sp>
      <p:sp>
        <p:nvSpPr>
          <p:cNvPr id="5" name="Text Placeholder 4"/>
          <p:cNvSpPr>
            <a:spLocks noGrp="1"/>
          </p:cNvSpPr>
          <p:nvPr>
            <p:ph type="body" sz="quarter" idx="10"/>
          </p:nvPr>
        </p:nvSpPr>
        <p:spPr>
          <a:xfrm>
            <a:off x="269241" y="1197639"/>
            <a:ext cx="11653522" cy="5431074"/>
          </a:xfrm>
        </p:spPr>
        <p:txBody>
          <a:bodyPr/>
          <a:lstStyle/>
          <a:p>
            <a:pPr>
              <a:spcBef>
                <a:spcPts val="400"/>
              </a:spcBef>
            </a:pPr>
            <a:endParaRPr lang="en-US" sz="1961" dirty="0">
              <a:solidFill>
                <a:srgbClr val="008000"/>
              </a:solidFill>
              <a:highlight>
                <a:srgbClr val="FFFFFF"/>
              </a:highlight>
            </a:endParaRPr>
          </a:p>
          <a:p>
            <a:pPr>
              <a:spcBef>
                <a:spcPts val="400"/>
              </a:spcBef>
            </a:pPr>
            <a:r>
              <a:rPr lang="en-US" sz="1961" dirty="0">
                <a:solidFill>
                  <a:srgbClr val="008000"/>
                </a:solidFill>
                <a:highlight>
                  <a:srgbClr val="FFFFFF"/>
                </a:highlight>
              </a:rPr>
              <a:t>// </a:t>
            </a:r>
            <a:r>
              <a:rPr lang="en-US" sz="1961" dirty="0">
                <a:solidFill>
                  <a:srgbClr val="008000"/>
                </a:solidFill>
                <a:highlight>
                  <a:srgbClr val="FFFFFF"/>
                </a:highlight>
              </a:rPr>
              <a:t>build toast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template = </a:t>
            </a:r>
            <a:r>
              <a:rPr lang="en-US" sz="1961" dirty="0">
                <a:solidFill>
                  <a:srgbClr val="2B91AF"/>
                </a:solidFill>
                <a:highlight>
                  <a:srgbClr val="FFFFFF"/>
                </a:highlight>
              </a:rPr>
              <a:t>ToastTemplateType</a:t>
            </a:r>
            <a:r>
              <a:rPr lang="en-US" sz="1961" dirty="0">
                <a:solidFill>
                  <a:srgbClr val="000000"/>
                </a:solidFill>
                <a:highlight>
                  <a:srgbClr val="FFFFFF"/>
                </a:highlight>
              </a:rPr>
              <a:t>.ToastText01;</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xml = </a:t>
            </a:r>
            <a:r>
              <a:rPr lang="en-US" sz="1961" dirty="0" err="1">
                <a:solidFill>
                  <a:srgbClr val="2B91AF"/>
                </a:solidFill>
                <a:highlight>
                  <a:srgbClr val="FFFFFF"/>
                </a:highlight>
              </a:rPr>
              <a:t>ToastNotificationManager</a:t>
            </a:r>
            <a:r>
              <a:rPr lang="en-US" sz="1961" dirty="0" err="1">
                <a:solidFill>
                  <a:srgbClr val="000000"/>
                </a:solidFill>
                <a:highlight>
                  <a:srgbClr val="FFFFFF"/>
                </a:highlight>
              </a:rPr>
              <a:t>.GetTemplateContent</a:t>
            </a:r>
            <a:r>
              <a:rPr lang="en-US" sz="1961" dirty="0">
                <a:solidFill>
                  <a:srgbClr val="000000"/>
                </a:solidFill>
                <a:highlight>
                  <a:srgbClr val="FFFFFF"/>
                </a:highlight>
              </a:rPr>
              <a:t>(template);</a:t>
            </a:r>
          </a:p>
          <a:p>
            <a:pPr>
              <a:spcBef>
                <a:spcPts val="400"/>
              </a:spcBef>
            </a:pPr>
            <a:r>
              <a:rPr lang="en-US" sz="1961" dirty="0" err="1">
                <a:solidFill>
                  <a:srgbClr val="000000"/>
                </a:solidFill>
                <a:highlight>
                  <a:srgbClr val="FFFFFF"/>
                </a:highlight>
              </a:rPr>
              <a:t>xml.DocumentElement.SetAttribute</a:t>
            </a:r>
            <a:r>
              <a:rPr lang="en-US" sz="1961" dirty="0">
                <a:solidFill>
                  <a:srgbClr val="000000"/>
                </a:solidFill>
                <a:highlight>
                  <a:srgbClr val="FFFFFF"/>
                </a:highlight>
              </a:rPr>
              <a:t>(</a:t>
            </a:r>
            <a:r>
              <a:rPr lang="en-US" sz="1961" dirty="0">
                <a:solidFill>
                  <a:srgbClr val="A31515"/>
                </a:solidFill>
                <a:highlight>
                  <a:srgbClr val="FFFFFF"/>
                </a:highlight>
              </a:rPr>
              <a:t>"launch"</a:t>
            </a:r>
            <a:r>
              <a:rPr lang="en-US" sz="1961" dirty="0">
                <a:solidFill>
                  <a:srgbClr val="000000"/>
                </a:solidFill>
                <a:highlight>
                  <a:srgbClr val="FFFFFF"/>
                </a:highlight>
              </a:rPr>
              <a:t>, </a:t>
            </a:r>
            <a:r>
              <a:rPr lang="en-US" sz="1961" dirty="0">
                <a:solidFill>
                  <a:srgbClr val="A31515"/>
                </a:solidFill>
                <a:highlight>
                  <a:srgbClr val="FFFFFF"/>
                </a:highlight>
              </a:rPr>
              <a:t>"</a:t>
            </a:r>
            <a:r>
              <a:rPr lang="en-US" sz="1961" dirty="0" err="1">
                <a:solidFill>
                  <a:srgbClr val="A31515"/>
                </a:solidFill>
                <a:highlight>
                  <a:srgbClr val="FFFFFF"/>
                </a:highlight>
              </a:rPr>
              <a:t>Args</a:t>
            </a:r>
            <a:r>
              <a:rPr lang="en-US" sz="1961" dirty="0">
                <a:solidFill>
                  <a:srgbClr val="A31515"/>
                </a:solidFill>
                <a:highlight>
                  <a:srgbClr val="FFFFFF"/>
                </a:highlight>
              </a:rPr>
              <a:t>"</a:t>
            </a:r>
            <a:r>
              <a:rPr lang="en-US" sz="1961" dirty="0">
                <a:solidFill>
                  <a:srgbClr val="000000"/>
                </a:solidFill>
                <a:highlight>
                  <a:srgbClr val="FFFFFF"/>
                </a:highlight>
              </a:rPr>
              <a:t>);</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set value</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text = </a:t>
            </a:r>
            <a:r>
              <a:rPr lang="en-US" sz="1961" dirty="0" err="1">
                <a:solidFill>
                  <a:srgbClr val="000000"/>
                </a:solidFill>
                <a:highlight>
                  <a:srgbClr val="FFFFFF"/>
                </a:highlight>
              </a:rPr>
              <a:t>xml.CreateTextNode</a:t>
            </a:r>
            <a:r>
              <a:rPr lang="en-US" sz="1961" dirty="0">
                <a:solidFill>
                  <a:srgbClr val="000000"/>
                </a:solidFill>
                <a:highlight>
                  <a:srgbClr val="FFFFFF"/>
                </a:highlight>
              </a:rPr>
              <a:t>(content);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elements = </a:t>
            </a:r>
            <a:r>
              <a:rPr lang="en-US" sz="1961" dirty="0" err="1">
                <a:solidFill>
                  <a:srgbClr val="000000"/>
                </a:solidFill>
                <a:highlight>
                  <a:srgbClr val="FFFFFF"/>
                </a:highlight>
              </a:rPr>
              <a:t>xml.GetElementsByTagName</a:t>
            </a:r>
            <a:r>
              <a:rPr lang="en-US" sz="1961" dirty="0">
                <a:solidFill>
                  <a:srgbClr val="000000"/>
                </a:solidFill>
                <a:highlight>
                  <a:srgbClr val="FFFFFF"/>
                </a:highlight>
              </a:rPr>
              <a:t>(</a:t>
            </a:r>
            <a:r>
              <a:rPr lang="en-US" sz="1961" dirty="0">
                <a:solidFill>
                  <a:srgbClr val="A31515"/>
                </a:solidFill>
                <a:highlight>
                  <a:srgbClr val="FFFFFF"/>
                </a:highlight>
              </a:rPr>
              <a:t>"text"</a:t>
            </a:r>
            <a:r>
              <a:rPr lang="en-US" sz="1961" dirty="0">
                <a:solidFill>
                  <a:srgbClr val="000000"/>
                </a:solidFill>
                <a:highlight>
                  <a:srgbClr val="FFFFFF"/>
                </a:highlight>
              </a:rPr>
              <a:t>);</a:t>
            </a:r>
          </a:p>
          <a:p>
            <a:pPr>
              <a:spcBef>
                <a:spcPts val="400"/>
              </a:spcBef>
            </a:pPr>
            <a:r>
              <a:rPr lang="en-US" sz="1961" dirty="0">
                <a:solidFill>
                  <a:srgbClr val="000000"/>
                </a:solidFill>
                <a:highlight>
                  <a:srgbClr val="FFFFFF"/>
                </a:highlight>
              </a:rPr>
              <a:t>elements[0].</a:t>
            </a:r>
            <a:r>
              <a:rPr lang="en-US" sz="1961" dirty="0" err="1">
                <a:solidFill>
                  <a:srgbClr val="000000"/>
                </a:solidFill>
                <a:highlight>
                  <a:srgbClr val="FFFFFF"/>
                </a:highlight>
              </a:rPr>
              <a:t>AppendChild</a:t>
            </a:r>
            <a:r>
              <a:rPr lang="en-US" sz="1961" dirty="0">
                <a:solidFill>
                  <a:srgbClr val="000000"/>
                </a:solidFill>
                <a:highlight>
                  <a:srgbClr val="FFFFFF"/>
                </a:highlight>
              </a:rPr>
              <a:t>(text);</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show toast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toast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ToastNotification</a:t>
            </a:r>
            <a:r>
              <a:rPr lang="en-US" sz="1961" dirty="0">
                <a:solidFill>
                  <a:srgbClr val="000000"/>
                </a:solidFill>
                <a:highlight>
                  <a:srgbClr val="FFFFFF"/>
                </a:highlight>
              </a:rPr>
              <a:t>(xml);</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notifier</a:t>
            </a:r>
            <a:r>
              <a:rPr lang="en-US" sz="1961" dirty="0">
                <a:solidFill>
                  <a:srgbClr val="000000"/>
                </a:solidFill>
                <a:highlight>
                  <a:srgbClr val="FFFFFF"/>
                </a:highlight>
              </a:rPr>
              <a:t> = </a:t>
            </a:r>
            <a:r>
              <a:rPr lang="en-US" sz="1961" dirty="0" err="1">
                <a:solidFill>
                  <a:srgbClr val="2B91AF"/>
                </a:solidFill>
                <a:highlight>
                  <a:srgbClr val="FFFFFF"/>
                </a:highlight>
              </a:rPr>
              <a:t>ToastNotificationManager</a:t>
            </a:r>
            <a:r>
              <a:rPr lang="en-US" sz="1961" dirty="0" err="1">
                <a:solidFill>
                  <a:srgbClr val="000000"/>
                </a:solidFill>
                <a:highlight>
                  <a:srgbClr val="FFFFFF"/>
                </a:highlight>
              </a:rPr>
              <a:t>.CreateToastNotifier</a:t>
            </a:r>
            <a:r>
              <a:rPr lang="en-US" sz="1961" dirty="0">
                <a:solidFill>
                  <a:srgbClr val="000000"/>
                </a:solidFill>
                <a:highlight>
                  <a:srgbClr val="FFFFFF"/>
                </a:highlight>
              </a:rPr>
              <a:t>();</a:t>
            </a:r>
          </a:p>
          <a:p>
            <a:pPr>
              <a:spcBef>
                <a:spcPts val="400"/>
              </a:spcBef>
            </a:pPr>
            <a:r>
              <a:rPr lang="en-US" sz="1961" dirty="0" err="1">
                <a:solidFill>
                  <a:srgbClr val="000000"/>
                </a:solidFill>
                <a:highlight>
                  <a:srgbClr val="FFFFFF"/>
                </a:highlight>
              </a:rPr>
              <a:t>notifier.Show</a:t>
            </a:r>
            <a:r>
              <a:rPr lang="en-US" sz="1961" dirty="0">
                <a:solidFill>
                  <a:srgbClr val="000000"/>
                </a:solidFill>
                <a:highlight>
                  <a:srgbClr val="FFFFFF"/>
                </a:highlight>
              </a:rPr>
              <a:t>(toast);</a:t>
            </a:r>
          </a:p>
          <a:p>
            <a:pPr>
              <a:spcBef>
                <a:spcPts val="400"/>
              </a:spcBef>
            </a:pPr>
            <a:endParaRPr lang="en-US" sz="1961" dirty="0"/>
          </a:p>
        </p:txBody>
      </p:sp>
      <p:sp>
        <p:nvSpPr>
          <p:cNvPr id="7" name="Rectangle 6"/>
          <p:cNvSpPr/>
          <p:nvPr/>
        </p:nvSpPr>
        <p:spPr bwMode="auto">
          <a:xfrm>
            <a:off x="2360897" y="1785555"/>
            <a:ext cx="4482124"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136790" y="3802511"/>
            <a:ext cx="5154443"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269239" y="5744764"/>
            <a:ext cx="3286891"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8364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Tile basics</a:t>
            </a:r>
            <a:endParaRPr lang="en-US" dirty="0"/>
          </a:p>
        </p:txBody>
      </p:sp>
    </p:spTree>
    <p:extLst>
      <p:ext uri="{BB962C8B-B14F-4D97-AF65-F5344CB8AC3E}">
        <p14:creationId xmlns:p14="http://schemas.microsoft.com/office/powerpoint/2010/main" val="11028107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Sending toast</a:t>
            </a:r>
            <a:endParaRPr lang="en-US" dirty="0"/>
          </a:p>
        </p:txBody>
      </p:sp>
      <p:sp>
        <p:nvSpPr>
          <p:cNvPr id="5" name="Text Placeholder 4"/>
          <p:cNvSpPr>
            <a:spLocks noGrp="1"/>
          </p:cNvSpPr>
          <p:nvPr>
            <p:ph type="body" sz="quarter" idx="10"/>
          </p:nvPr>
        </p:nvSpPr>
        <p:spPr>
          <a:xfrm>
            <a:off x="269241" y="1197640"/>
            <a:ext cx="11653522" cy="3107782"/>
          </a:xfrm>
        </p:spPr>
        <p:txBody>
          <a:bodyPr/>
          <a:lstStyle/>
          <a:p>
            <a:pPr>
              <a:spcBef>
                <a:spcPts val="400"/>
              </a:spcBef>
            </a:pPr>
            <a:endParaRPr lang="en-US" sz="1961" dirty="0">
              <a:solidFill>
                <a:srgbClr val="008000"/>
              </a:solidFill>
              <a:highlight>
                <a:srgbClr val="FFFFFF"/>
              </a:highlight>
            </a:endParaRPr>
          </a:p>
          <a:p>
            <a:pPr>
              <a:spcBef>
                <a:spcPts val="400"/>
              </a:spcBef>
            </a:pPr>
            <a:r>
              <a:rPr lang="en-US" sz="1961" dirty="0">
                <a:solidFill>
                  <a:srgbClr val="008000"/>
                </a:solidFill>
                <a:highlight>
                  <a:srgbClr val="FFFFFF"/>
                </a:highlight>
              </a:rPr>
              <a:t>// </a:t>
            </a:r>
            <a:r>
              <a:rPr lang="en-US" sz="1961" dirty="0">
                <a:solidFill>
                  <a:srgbClr val="008000"/>
                </a:solidFill>
                <a:highlight>
                  <a:srgbClr val="FFFFFF"/>
                </a:highlight>
              </a:rPr>
              <a:t>build toast</a:t>
            </a:r>
            <a:endParaRPr lang="en-US" sz="1961" dirty="0">
              <a:solidFill>
                <a:srgbClr val="000000"/>
              </a:solidFill>
              <a:highlight>
                <a:srgbClr val="FFFFFF"/>
              </a:highlight>
            </a:endParaRPr>
          </a:p>
          <a:p>
            <a:pPr>
              <a:spcBef>
                <a:spcPts val="400"/>
              </a:spcBef>
            </a:pPr>
            <a:r>
              <a:rPr lang="en-US" sz="1961" dirty="0"/>
              <a:t>toast = new </a:t>
            </a:r>
            <a:r>
              <a:rPr lang="en-US" sz="1961" dirty="0" err="1"/>
              <a:t>ToastNotification</a:t>
            </a:r>
            <a:r>
              <a:rPr lang="en-US" sz="1961" dirty="0"/>
              <a:t>(</a:t>
            </a:r>
            <a:r>
              <a:rPr lang="en-US" sz="1961" dirty="0" err="1"/>
              <a:t>toastXml</a:t>
            </a:r>
            <a:r>
              <a:rPr lang="en-US" sz="1961" dirty="0"/>
              <a:t>);</a:t>
            </a:r>
          </a:p>
          <a:p>
            <a:pPr>
              <a:spcBef>
                <a:spcPts val="400"/>
              </a:spcBef>
            </a:pPr>
            <a:r>
              <a:rPr lang="en-US" sz="1961" dirty="0" err="1"/>
              <a:t>toast.Tag</a:t>
            </a:r>
            <a:r>
              <a:rPr lang="en-US" sz="1961" dirty="0"/>
              <a:t> </a:t>
            </a:r>
            <a:r>
              <a:rPr lang="en-US" sz="1961" dirty="0"/>
              <a:t>= tag;</a:t>
            </a:r>
          </a:p>
          <a:p>
            <a:pPr>
              <a:spcBef>
                <a:spcPts val="400"/>
              </a:spcBef>
            </a:pPr>
            <a:r>
              <a:rPr lang="en-US" sz="1961" dirty="0" err="1"/>
              <a:t>toast.Group</a:t>
            </a:r>
            <a:r>
              <a:rPr lang="en-US" sz="1961" dirty="0"/>
              <a:t> </a:t>
            </a:r>
            <a:r>
              <a:rPr lang="en-US" sz="1961" dirty="0"/>
              <a:t>= group;</a:t>
            </a:r>
            <a:endParaRPr lang="en-US" sz="1961" dirty="0">
              <a:solidFill>
                <a:srgbClr val="000000"/>
              </a:solidFill>
              <a:highlight>
                <a:srgbClr val="FFFFFF"/>
              </a:highlight>
            </a:endParaRP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show toast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notifier</a:t>
            </a:r>
            <a:r>
              <a:rPr lang="en-US" sz="1961" dirty="0">
                <a:solidFill>
                  <a:srgbClr val="000000"/>
                </a:solidFill>
                <a:highlight>
                  <a:srgbClr val="FFFFFF"/>
                </a:highlight>
              </a:rPr>
              <a:t> = </a:t>
            </a:r>
            <a:r>
              <a:rPr lang="en-US" sz="1961" dirty="0" err="1">
                <a:solidFill>
                  <a:srgbClr val="2B91AF"/>
                </a:solidFill>
                <a:highlight>
                  <a:srgbClr val="FFFFFF"/>
                </a:highlight>
              </a:rPr>
              <a:t>ToastNotificationManager</a:t>
            </a:r>
            <a:r>
              <a:rPr lang="en-US" sz="1961" dirty="0" err="1">
                <a:solidFill>
                  <a:srgbClr val="000000"/>
                </a:solidFill>
                <a:highlight>
                  <a:srgbClr val="FFFFFF"/>
                </a:highlight>
              </a:rPr>
              <a:t>.CreateToastNotifier</a:t>
            </a:r>
            <a:r>
              <a:rPr lang="en-US" sz="1961" dirty="0">
                <a:solidFill>
                  <a:srgbClr val="000000"/>
                </a:solidFill>
                <a:highlight>
                  <a:srgbClr val="FFFFFF"/>
                </a:highlight>
              </a:rPr>
              <a:t>();</a:t>
            </a:r>
          </a:p>
          <a:p>
            <a:pPr>
              <a:spcBef>
                <a:spcPts val="400"/>
              </a:spcBef>
            </a:pPr>
            <a:r>
              <a:rPr lang="en-US" sz="1961" dirty="0" err="1">
                <a:solidFill>
                  <a:srgbClr val="000000"/>
                </a:solidFill>
                <a:highlight>
                  <a:srgbClr val="FFFFFF"/>
                </a:highlight>
              </a:rPr>
              <a:t>notifier.Show</a:t>
            </a:r>
            <a:r>
              <a:rPr lang="en-US" sz="1961" dirty="0">
                <a:solidFill>
                  <a:srgbClr val="000000"/>
                </a:solidFill>
                <a:highlight>
                  <a:srgbClr val="FFFFFF"/>
                </a:highlight>
              </a:rPr>
              <a:t>(toast</a:t>
            </a:r>
            <a:r>
              <a:rPr lang="en-US" sz="1961" dirty="0">
                <a:solidFill>
                  <a:srgbClr val="000000"/>
                </a:solidFill>
                <a:highlight>
                  <a:srgbClr val="FFFFFF"/>
                </a:highlight>
              </a:rPr>
              <a:t>);</a:t>
            </a:r>
            <a:endParaRPr lang="en-US" sz="1961" dirty="0">
              <a:solidFill>
                <a:srgbClr val="000000"/>
              </a:solidFill>
              <a:highlight>
                <a:srgbClr val="FFFFFF"/>
              </a:highlight>
            </a:endParaRPr>
          </a:p>
        </p:txBody>
      </p:sp>
      <p:sp>
        <p:nvSpPr>
          <p:cNvPr id="6" name="Rectangle 5"/>
          <p:cNvSpPr/>
          <p:nvPr/>
        </p:nvSpPr>
        <p:spPr bwMode="auto">
          <a:xfrm>
            <a:off x="269241" y="1934959"/>
            <a:ext cx="5677355" cy="971127"/>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2011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Handling activation</a:t>
            </a:r>
            <a:endParaRPr lang="en-US" dirty="0"/>
          </a:p>
        </p:txBody>
      </p:sp>
      <p:sp>
        <p:nvSpPr>
          <p:cNvPr id="4" name="Text Placeholder 3"/>
          <p:cNvSpPr>
            <a:spLocks noGrp="1"/>
          </p:cNvSpPr>
          <p:nvPr>
            <p:ph type="body" sz="quarter" idx="10"/>
          </p:nvPr>
        </p:nvSpPr>
        <p:spPr>
          <a:xfrm>
            <a:off x="269241" y="1197639"/>
            <a:ext cx="11653522" cy="3650888"/>
          </a:xfrm>
        </p:spPr>
        <p:txBody>
          <a:bodyPr/>
          <a:lstStyle/>
          <a:p>
            <a:pPr>
              <a:spcBef>
                <a:spcPts val="400"/>
              </a:spcBef>
            </a:pPr>
            <a:endParaRPr lang="en-US" sz="1961" dirty="0"/>
          </a:p>
          <a:p>
            <a:pPr>
              <a:spcBef>
                <a:spcPts val="400"/>
              </a:spcBef>
            </a:pPr>
            <a:r>
              <a:rPr lang="en-US" sz="1961" dirty="0"/>
              <a:t>void </a:t>
            </a:r>
            <a:r>
              <a:rPr lang="en-US" sz="1961" dirty="0" err="1"/>
              <a:t>OnActivated</a:t>
            </a:r>
            <a:r>
              <a:rPr lang="en-US" sz="1961" dirty="0"/>
              <a:t>(</a:t>
            </a:r>
            <a:r>
              <a:rPr lang="en-US" sz="1961" dirty="0" err="1"/>
              <a:t>IActivatedEventArgs</a:t>
            </a:r>
            <a:r>
              <a:rPr lang="en-US" sz="1961" dirty="0"/>
              <a:t> </a:t>
            </a:r>
            <a:r>
              <a:rPr lang="en-US" sz="1961" dirty="0" err="1"/>
              <a:t>args</a:t>
            </a:r>
            <a:r>
              <a:rPr lang="en-US" sz="1961" dirty="0"/>
              <a:t>)</a:t>
            </a:r>
          </a:p>
          <a:p>
            <a:pPr>
              <a:spcBef>
                <a:spcPts val="400"/>
              </a:spcBef>
            </a:pPr>
            <a:r>
              <a:rPr lang="en-US" sz="1961" dirty="0"/>
              <a:t>void </a:t>
            </a:r>
            <a:r>
              <a:rPr lang="en-US" sz="1961" dirty="0" err="1"/>
              <a:t>OnLaunched</a:t>
            </a:r>
            <a:r>
              <a:rPr lang="en-US" sz="1961" dirty="0"/>
              <a:t>(</a:t>
            </a:r>
            <a:r>
              <a:rPr lang="en-US" sz="1961" dirty="0" err="1"/>
              <a:t>LaunchActivatedEventArgs</a:t>
            </a:r>
            <a:r>
              <a:rPr lang="en-US" sz="1961" dirty="0"/>
              <a:t> </a:t>
            </a:r>
            <a:r>
              <a:rPr lang="en-US" sz="1961" dirty="0" err="1"/>
              <a:t>args</a:t>
            </a:r>
            <a:r>
              <a:rPr lang="en-US" sz="1961" dirty="0"/>
              <a:t>)</a:t>
            </a:r>
          </a:p>
          <a:p>
            <a:pPr>
              <a:spcBef>
                <a:spcPts val="400"/>
              </a:spcBef>
            </a:pPr>
            <a:endParaRPr lang="en-US" sz="1961" dirty="0"/>
          </a:p>
          <a:p>
            <a:pPr>
              <a:spcBef>
                <a:spcPts val="400"/>
              </a:spcBef>
            </a:pPr>
            <a:r>
              <a:rPr lang="en-US" sz="1961" dirty="0">
                <a:solidFill>
                  <a:srgbClr val="0000FF"/>
                </a:solidFill>
                <a:highlight>
                  <a:srgbClr val="FFFFFF"/>
                </a:highlight>
              </a:rPr>
              <a:t>if</a:t>
            </a:r>
            <a:r>
              <a:rPr lang="en-US" sz="1961" dirty="0">
                <a:solidFill>
                  <a:srgbClr val="000000"/>
                </a:solidFill>
                <a:highlight>
                  <a:srgbClr val="FFFFFF"/>
                </a:highlight>
              </a:rPr>
              <a:t> (</a:t>
            </a:r>
            <a:r>
              <a:rPr lang="en-US" sz="1961" dirty="0" err="1">
                <a:solidFill>
                  <a:srgbClr val="000000"/>
                </a:solidFill>
                <a:highlight>
                  <a:srgbClr val="FFFFFF"/>
                </a:highlight>
              </a:rPr>
              <a:t>args.Kind</a:t>
            </a:r>
            <a:r>
              <a:rPr lang="en-US" sz="1961" dirty="0">
                <a:solidFill>
                  <a:srgbClr val="000000"/>
                </a:solidFill>
                <a:highlight>
                  <a:srgbClr val="FFFFFF"/>
                </a:highlight>
              </a:rPr>
              <a:t> == </a:t>
            </a:r>
            <a:r>
              <a:rPr lang="en-US" sz="1961" dirty="0" err="1">
                <a:solidFill>
                  <a:srgbClr val="2B91AF"/>
                </a:solidFill>
                <a:highlight>
                  <a:srgbClr val="FFFFFF"/>
                </a:highlight>
              </a:rPr>
              <a:t>ActivationKind</a:t>
            </a:r>
            <a:r>
              <a:rPr lang="en-US" sz="1961" dirty="0" err="1">
                <a:solidFill>
                  <a:srgbClr val="000000"/>
                </a:solidFill>
                <a:highlight>
                  <a:srgbClr val="FFFFFF"/>
                </a:highlight>
              </a:rPr>
              <a:t>.Launch</a:t>
            </a:r>
            <a:endParaRPr lang="en-US" sz="1961" dirty="0">
              <a:solidFill>
                <a:srgbClr val="000000"/>
              </a:solidFill>
              <a:highlight>
                <a:srgbClr val="FFFFFF"/>
              </a:highlight>
            </a:endParaRPr>
          </a:p>
          <a:p>
            <a:pPr>
              <a:spcBef>
                <a:spcPts val="400"/>
              </a:spcBef>
            </a:pPr>
            <a:r>
              <a:rPr lang="en-US" sz="1961" dirty="0">
                <a:solidFill>
                  <a:srgbClr val="000000"/>
                </a:solidFill>
                <a:highlight>
                  <a:srgbClr val="FFFFFF"/>
                </a:highlight>
              </a:rPr>
              <a:t>&amp;&amp; </a:t>
            </a:r>
            <a:r>
              <a:rPr lang="en-US" sz="1961" dirty="0" err="1">
                <a:solidFill>
                  <a:srgbClr val="000000"/>
                </a:solidFill>
                <a:highlight>
                  <a:srgbClr val="FFFFFF"/>
                </a:highlight>
              </a:rPr>
              <a:t>args.Arguments</a:t>
            </a:r>
            <a:r>
              <a:rPr lang="en-US" sz="1961" dirty="0">
                <a:solidFill>
                  <a:srgbClr val="000000"/>
                </a:solidFill>
                <a:highlight>
                  <a:srgbClr val="FFFFFF"/>
                </a:highlight>
              </a:rPr>
              <a:t> != </a:t>
            </a:r>
            <a:r>
              <a:rPr lang="en-US" sz="1961" dirty="0">
                <a:solidFill>
                  <a:srgbClr val="0000FF"/>
                </a:solidFill>
                <a:highlight>
                  <a:srgbClr val="FFFFFF"/>
                </a:highlight>
              </a:rPr>
              <a:t>null</a:t>
            </a:r>
            <a:r>
              <a:rPr lang="en-US" sz="1961" dirty="0">
                <a:solidFill>
                  <a:srgbClr val="000000"/>
                </a:solidFill>
                <a:highlight>
                  <a:srgbClr val="FFFFFF"/>
                </a:highlight>
              </a:rPr>
              <a:t> &amp;&amp; </a:t>
            </a:r>
            <a:r>
              <a:rPr lang="en-US" sz="1961" dirty="0" err="1">
                <a:solidFill>
                  <a:srgbClr val="000000"/>
                </a:solidFill>
                <a:highlight>
                  <a:srgbClr val="FFFFFF"/>
                </a:highlight>
              </a:rPr>
              <a:t>args.TileId</a:t>
            </a:r>
            <a:r>
              <a:rPr lang="en-US" sz="1961" dirty="0">
                <a:solidFill>
                  <a:srgbClr val="000000"/>
                </a:solidFill>
                <a:highlight>
                  <a:srgbClr val="FFFFFF"/>
                </a:highlight>
              </a:rPr>
              <a:t> != </a:t>
            </a:r>
            <a:r>
              <a:rPr lang="en-US" sz="1961" dirty="0">
                <a:solidFill>
                  <a:srgbClr val="A31515"/>
                </a:solidFill>
                <a:highlight>
                  <a:srgbClr val="FFFFFF"/>
                </a:highlight>
              </a:rPr>
              <a:t>"App</a:t>
            </a:r>
            <a:r>
              <a:rPr lang="en-US" sz="1961" dirty="0">
                <a:solidFill>
                  <a:srgbClr val="A31515"/>
                </a:solidFill>
                <a:highlight>
                  <a:srgbClr val="FFFFFF"/>
                </a:highlight>
              </a:rPr>
              <a:t>"</a:t>
            </a:r>
            <a:r>
              <a:rPr lang="en-US" sz="1961" dirty="0">
                <a:solidFill>
                  <a:srgbClr val="000000"/>
                </a:solidFill>
                <a:highlight>
                  <a:srgbClr val="FFFFFF"/>
                </a:highlight>
              </a:rPr>
              <a:t>)</a:t>
            </a:r>
            <a:br>
              <a:rPr lang="en-US" sz="1961" dirty="0">
                <a:solidFill>
                  <a:srgbClr val="000000"/>
                </a:solidFill>
                <a:highlight>
                  <a:srgbClr val="FFFFFF"/>
                </a:highlight>
              </a:rPr>
            </a:br>
            <a:r>
              <a:rPr lang="en-US" sz="1961" dirty="0">
                <a:solidFill>
                  <a:srgbClr val="000000"/>
                </a:solidFill>
                <a:highlight>
                  <a:srgbClr val="FFFFFF"/>
                </a:highlight>
              </a:rPr>
              <a:t>{ </a:t>
            </a:r>
            <a:r>
              <a:rPr lang="en-US" sz="1961" dirty="0">
                <a:solidFill>
                  <a:srgbClr val="008000"/>
                </a:solidFill>
                <a:highlight>
                  <a:srgbClr val="FFFFFF"/>
                </a:highlight>
              </a:rPr>
              <a:t>/* handle toast */</a:t>
            </a:r>
            <a:r>
              <a:rPr lang="en-US" sz="1961" dirty="0">
                <a:solidFill>
                  <a:srgbClr val="000000"/>
                </a:solidFill>
                <a:highlight>
                  <a:srgbClr val="FFFFFF"/>
                </a:highlight>
              </a:rPr>
              <a:t> }</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00FF"/>
                </a:solidFill>
                <a:highlight>
                  <a:srgbClr val="FFFFFF"/>
                </a:highlight>
              </a:rPr>
              <a:t>if</a:t>
            </a:r>
            <a:r>
              <a:rPr lang="en-US" sz="1961" dirty="0">
                <a:solidFill>
                  <a:srgbClr val="000000"/>
                </a:solidFill>
                <a:highlight>
                  <a:srgbClr val="FFFFFF"/>
                </a:highlight>
              </a:rPr>
              <a:t> (</a:t>
            </a:r>
            <a:r>
              <a:rPr lang="en-US" sz="1961" dirty="0" err="1">
                <a:solidFill>
                  <a:srgbClr val="000000"/>
                </a:solidFill>
                <a:highlight>
                  <a:srgbClr val="FFFFFF"/>
                </a:highlight>
              </a:rPr>
              <a:t>args.Kind</a:t>
            </a:r>
            <a:r>
              <a:rPr lang="en-US" sz="1961" dirty="0">
                <a:solidFill>
                  <a:srgbClr val="000000"/>
                </a:solidFill>
                <a:highlight>
                  <a:srgbClr val="FFFFFF"/>
                </a:highlight>
              </a:rPr>
              <a:t> == </a:t>
            </a:r>
            <a:r>
              <a:rPr lang="en-US" sz="1961" dirty="0" err="1">
                <a:solidFill>
                  <a:srgbClr val="2B91AF"/>
                </a:solidFill>
                <a:highlight>
                  <a:srgbClr val="FFFFFF"/>
                </a:highlight>
              </a:rPr>
              <a:t>ActivationKind</a:t>
            </a:r>
            <a:r>
              <a:rPr lang="en-US" sz="1961" dirty="0" err="1">
                <a:solidFill>
                  <a:srgbClr val="000000"/>
                </a:solidFill>
                <a:highlight>
                  <a:srgbClr val="FFFFFF"/>
                </a:highlight>
              </a:rPr>
              <a:t>.Launch</a:t>
            </a:r>
            <a:endParaRPr lang="en-US" sz="1961" dirty="0">
              <a:solidFill>
                <a:srgbClr val="000000"/>
              </a:solidFill>
              <a:highlight>
                <a:srgbClr val="FFFFFF"/>
              </a:highlight>
            </a:endParaRPr>
          </a:p>
          <a:p>
            <a:pPr>
              <a:spcBef>
                <a:spcPts val="400"/>
              </a:spcBef>
            </a:pPr>
            <a:r>
              <a:rPr lang="en-US" sz="1961" dirty="0">
                <a:solidFill>
                  <a:srgbClr val="000000"/>
                </a:solidFill>
                <a:highlight>
                  <a:srgbClr val="FFFFFF"/>
                </a:highlight>
              </a:rPr>
              <a:t>&amp;&amp; </a:t>
            </a:r>
            <a:r>
              <a:rPr lang="en-US" sz="1961" dirty="0" err="1">
                <a:solidFill>
                  <a:schemeClr val="tx2"/>
                </a:solidFill>
              </a:rPr>
              <a:t>args.Arguments</a:t>
            </a:r>
            <a:r>
              <a:rPr lang="en-US" sz="1961" dirty="0">
                <a:solidFill>
                  <a:srgbClr val="000000"/>
                </a:solidFill>
                <a:highlight>
                  <a:srgbClr val="FFFFFF"/>
                </a:highlight>
              </a:rPr>
              <a:t> == </a:t>
            </a:r>
            <a:r>
              <a:rPr lang="en-US" sz="1961" dirty="0">
                <a:solidFill>
                  <a:srgbClr val="0000FF"/>
                </a:solidFill>
                <a:highlight>
                  <a:srgbClr val="FFFFFF"/>
                </a:highlight>
              </a:rPr>
              <a:t>null</a:t>
            </a:r>
            <a:r>
              <a:rPr lang="en-US" sz="1961" dirty="0">
                <a:solidFill>
                  <a:srgbClr val="000000"/>
                </a:solidFill>
                <a:highlight>
                  <a:srgbClr val="FFFFFF"/>
                </a:highlight>
              </a:rPr>
              <a:t> &amp;&amp; </a:t>
            </a:r>
            <a:r>
              <a:rPr lang="en-US" sz="1961" dirty="0" err="1">
                <a:solidFill>
                  <a:srgbClr val="000000"/>
                </a:solidFill>
                <a:highlight>
                  <a:srgbClr val="FFFFFF"/>
                </a:highlight>
              </a:rPr>
              <a:t>args.TileId</a:t>
            </a:r>
            <a:r>
              <a:rPr lang="en-US" sz="1961" dirty="0">
                <a:solidFill>
                  <a:srgbClr val="000000"/>
                </a:solidFill>
                <a:highlight>
                  <a:srgbClr val="FFFFFF"/>
                </a:highlight>
              </a:rPr>
              <a:t> != </a:t>
            </a:r>
            <a:r>
              <a:rPr lang="en-US" sz="1961" dirty="0">
                <a:solidFill>
                  <a:srgbClr val="A31515"/>
                </a:solidFill>
                <a:highlight>
                  <a:srgbClr val="FFFFFF"/>
                </a:highlight>
              </a:rPr>
              <a:t>"App</a:t>
            </a:r>
            <a:r>
              <a:rPr lang="en-US" sz="1961" dirty="0">
                <a:solidFill>
                  <a:srgbClr val="A31515"/>
                </a:solidFill>
                <a:highlight>
                  <a:srgbClr val="FFFFFF"/>
                </a:highlight>
              </a:rPr>
              <a:t>"</a:t>
            </a:r>
            <a:r>
              <a:rPr lang="en-US" sz="1961" dirty="0">
                <a:solidFill>
                  <a:srgbClr val="000000"/>
                </a:solidFill>
                <a:highlight>
                  <a:srgbClr val="FFFFFF"/>
                </a:highlight>
              </a:rPr>
              <a:t>)</a:t>
            </a:r>
            <a:br>
              <a:rPr lang="en-US" sz="1961" dirty="0">
                <a:solidFill>
                  <a:srgbClr val="000000"/>
                </a:solidFill>
                <a:highlight>
                  <a:srgbClr val="FFFFFF"/>
                </a:highlight>
              </a:rPr>
            </a:br>
            <a:r>
              <a:rPr lang="en-US" sz="1961" dirty="0">
                <a:solidFill>
                  <a:srgbClr val="000000"/>
                </a:solidFill>
                <a:highlight>
                  <a:srgbClr val="FFFFFF"/>
                </a:highlight>
              </a:rPr>
              <a:t>{ </a:t>
            </a:r>
            <a:r>
              <a:rPr lang="en-US" sz="1961" dirty="0">
                <a:solidFill>
                  <a:srgbClr val="008000"/>
                </a:solidFill>
                <a:highlight>
                  <a:srgbClr val="FFFFFF"/>
                </a:highlight>
              </a:rPr>
              <a:t>/* handle </a:t>
            </a:r>
            <a:r>
              <a:rPr lang="en-US" sz="1961" dirty="0">
                <a:solidFill>
                  <a:srgbClr val="008000"/>
                </a:solidFill>
                <a:highlight>
                  <a:srgbClr val="FFFFFF"/>
                </a:highlight>
              </a:rPr>
              <a:t>primary tile (or toast) </a:t>
            </a:r>
            <a:r>
              <a:rPr lang="en-US" sz="1961" dirty="0">
                <a:solidFill>
                  <a:srgbClr val="008000"/>
                </a:solidFill>
                <a:highlight>
                  <a:srgbClr val="FFFFFF"/>
                </a:highlight>
              </a:rPr>
              <a:t>*/</a:t>
            </a:r>
            <a:r>
              <a:rPr lang="en-US" sz="1961" dirty="0">
                <a:solidFill>
                  <a:srgbClr val="000000"/>
                </a:solidFill>
                <a:highlight>
                  <a:srgbClr val="FFFFFF"/>
                </a:highlight>
              </a:rPr>
              <a:t> </a:t>
            </a:r>
            <a:r>
              <a:rPr lang="en-US" sz="1961" dirty="0">
                <a:solidFill>
                  <a:srgbClr val="000000"/>
                </a:solidFill>
                <a:highlight>
                  <a:srgbClr val="FFFFFF"/>
                </a:highlight>
              </a:rPr>
              <a:t>}</a:t>
            </a:r>
            <a:endParaRPr lang="en-US" sz="1961" dirty="0">
              <a:solidFill>
                <a:srgbClr val="000000"/>
              </a:solidFill>
              <a:highlight>
                <a:srgbClr val="FFFFFF"/>
              </a:highlight>
            </a:endParaRPr>
          </a:p>
        </p:txBody>
      </p:sp>
      <p:sp>
        <p:nvSpPr>
          <p:cNvPr id="6" name="Rectangle 5"/>
          <p:cNvSpPr/>
          <p:nvPr/>
        </p:nvSpPr>
        <p:spPr bwMode="auto">
          <a:xfrm>
            <a:off x="194537" y="1486746"/>
            <a:ext cx="6872590" cy="896425"/>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92153" y="2831384"/>
            <a:ext cx="7246101" cy="44821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92153" y="4060880"/>
            <a:ext cx="7246101" cy="44821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3890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Interactive toast</a:t>
            </a:r>
            <a:endParaRPr lang="en-US" dirty="0"/>
          </a:p>
        </p:txBody>
      </p:sp>
    </p:spTree>
    <p:extLst>
      <p:ext uri="{BB962C8B-B14F-4D97-AF65-F5344CB8AC3E}">
        <p14:creationId xmlns:p14="http://schemas.microsoft.com/office/powerpoint/2010/main" val="6658780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3"/>
            <a:srcRect b="35219"/>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2359951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344" y="1262640"/>
            <a:ext cx="4706229" cy="5073055"/>
          </a:xfrm>
        </p:spPr>
        <p:txBody>
          <a:bodyPr/>
          <a:lstStyle/>
          <a:p>
            <a:pPr marL="236546" lvl="1"/>
            <a:r>
              <a:rPr lang="en-US" sz="3921" dirty="0"/>
              <a:t>Alarm</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toast scenario=“alarm”...&gt;</a:t>
            </a:r>
            <a:endPar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marL="236546" lvl="1"/>
            <a:endParaRPr lang="en-US" sz="3921" dirty="0"/>
          </a:p>
          <a:p>
            <a:pPr marL="236546" lvl="1"/>
            <a:r>
              <a:rPr lang="en-US" sz="3921" dirty="0"/>
              <a:t>Reminder</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&lt;toast scenario</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=“reminder”...&gt;</a:t>
            </a:r>
            <a:endPar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marL="236546" lvl="1"/>
            <a:endParaRPr lang="en-US" sz="3921" dirty="0"/>
          </a:p>
          <a:p>
            <a:pPr marL="236546" lvl="1"/>
            <a:r>
              <a:rPr lang="en-US" sz="3921" dirty="0"/>
              <a:t>Incoming Call</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&lt;toast scenario</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765"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incomingCall</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marL="236546" lvl="1"/>
            <a:endParaRPr lang="en-US" sz="3921" dirty="0"/>
          </a:p>
        </p:txBody>
      </p:sp>
      <p:sp>
        <p:nvSpPr>
          <p:cNvPr id="3" name="Title 2"/>
          <p:cNvSpPr>
            <a:spLocks noGrp="1"/>
          </p:cNvSpPr>
          <p:nvPr>
            <p:ph type="title"/>
          </p:nvPr>
        </p:nvSpPr>
        <p:spPr/>
        <p:txBody>
          <a:bodyPr/>
          <a:lstStyle/>
          <a:p>
            <a:r>
              <a:rPr lang="en-US" dirty="0" smtClean="0"/>
              <a:t>Special Toast Scenarios</a:t>
            </a:r>
            <a:endParaRPr lang="en-US" dirty="0"/>
          </a:p>
        </p:txBody>
      </p:sp>
      <p:pic>
        <p:nvPicPr>
          <p:cNvPr id="10" name="Alar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133" y="322260"/>
            <a:ext cx="3551139" cy="6311558"/>
          </a:xfrm>
          <a:prstGeom prst="rect">
            <a:avLst/>
          </a:prstGeom>
        </p:spPr>
      </p:pic>
      <p:pic>
        <p:nvPicPr>
          <p:cNvPr id="9" name="Cortan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687" y="289957"/>
            <a:ext cx="3572585" cy="6349675"/>
          </a:xfrm>
          <a:prstGeom prst="rect">
            <a:avLst/>
          </a:prstGeom>
        </p:spPr>
      </p:pic>
      <p:grpSp>
        <p:nvGrpSpPr>
          <p:cNvPr id="12" name="Group 11"/>
          <p:cNvGrpSpPr/>
          <p:nvPr/>
        </p:nvGrpSpPr>
        <p:grpSpPr>
          <a:xfrm>
            <a:off x="7304687" y="294929"/>
            <a:ext cx="3572585" cy="6349676"/>
            <a:chOff x="7451160" y="300346"/>
            <a:chExt cx="3644223" cy="6477000"/>
          </a:xfrm>
        </p:grpSpPr>
        <p:pic>
          <p:nvPicPr>
            <p:cNvPr id="8" name="VoI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1160" y="300346"/>
              <a:ext cx="3644223" cy="6477000"/>
            </a:xfrm>
            <a:prstGeom prst="rect">
              <a:avLst/>
            </a:prstGeom>
          </p:spPr>
        </p:pic>
        <p:sp>
          <p:nvSpPr>
            <p:cNvPr id="11" name="Rectangle 10"/>
            <p:cNvSpPr/>
            <p:nvPr/>
          </p:nvSpPr>
          <p:spPr bwMode="auto">
            <a:xfrm>
              <a:off x="8580437" y="677862"/>
              <a:ext cx="1295400" cy="304800"/>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78581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notifications</a:t>
            </a:r>
            <a:endParaRPr lang="en-US" dirty="0"/>
          </a:p>
        </p:txBody>
      </p:sp>
      <p:sp>
        <p:nvSpPr>
          <p:cNvPr id="4" name="Text Placeholder 3"/>
          <p:cNvSpPr>
            <a:spLocks noGrp="1"/>
          </p:cNvSpPr>
          <p:nvPr>
            <p:ph type="body" sz="quarter" idx="10"/>
          </p:nvPr>
        </p:nvSpPr>
        <p:spPr>
          <a:xfrm>
            <a:off x="269241" y="1197639"/>
            <a:ext cx="11653522" cy="6155217"/>
          </a:xfrm>
        </p:spPr>
        <p:txBody>
          <a:bodyPr/>
          <a:lstStyle/>
          <a:p>
            <a:pPr>
              <a:spcBef>
                <a:spcPts val="400"/>
              </a:spcBef>
              <a:spcAft>
                <a:spcPts val="588"/>
              </a:spcAft>
            </a:pPr>
            <a:r>
              <a:rPr lang="en-US" sz="1961" dirty="0">
                <a:solidFill>
                  <a:schemeClr val="tx2"/>
                </a:solidFill>
              </a:rPr>
              <a:t>&lt;toast&gt;</a:t>
            </a:r>
          </a:p>
          <a:p>
            <a:pPr>
              <a:spcBef>
                <a:spcPts val="400"/>
              </a:spcBef>
              <a:spcAft>
                <a:spcPts val="588"/>
              </a:spcAft>
            </a:pPr>
            <a:r>
              <a:rPr lang="en-US" sz="1961" dirty="0">
                <a:solidFill>
                  <a:schemeClr val="tx2"/>
                </a:solidFill>
              </a:rPr>
              <a:t>  &lt;visual&gt;</a:t>
            </a:r>
          </a:p>
          <a:p>
            <a:pPr>
              <a:spcBef>
                <a:spcPts val="400"/>
              </a:spcBef>
              <a:spcAft>
                <a:spcPts val="588"/>
              </a:spcAft>
            </a:pPr>
            <a:r>
              <a:rPr lang="en-US" sz="1961" dirty="0">
                <a:solidFill>
                  <a:schemeClr val="tx2"/>
                </a:solidFill>
              </a:rPr>
              <a:t>&lt;</a:t>
            </a:r>
            <a:r>
              <a:rPr lang="en-US" sz="1961" dirty="0">
                <a:solidFill>
                  <a:schemeClr val="tx2"/>
                </a:solidFill>
              </a:rPr>
              <a:t>binding template</a:t>
            </a:r>
            <a:r>
              <a:rPr lang="en-US" sz="1961" dirty="0">
                <a:solidFill>
                  <a:schemeClr val="tx2"/>
                </a:solidFill>
              </a:rPr>
              <a:t>="</a:t>
            </a:r>
            <a:r>
              <a:rPr lang="en-US" sz="1961" dirty="0" err="1">
                <a:solidFill>
                  <a:schemeClr val="tx2"/>
                </a:solidFill>
              </a:rPr>
              <a:t>ToastGeneric</a:t>
            </a:r>
            <a:r>
              <a:rPr lang="en-US" sz="1961" dirty="0">
                <a:solidFill>
                  <a:schemeClr val="tx2"/>
                </a:solidFill>
              </a:rPr>
              <a:t>"&gt;</a:t>
            </a:r>
            <a:endParaRPr lang="en-US" sz="1961" dirty="0">
              <a:solidFill>
                <a:schemeClr val="tx2"/>
              </a:solidFill>
            </a:endParaRPr>
          </a:p>
          <a:p>
            <a:pPr>
              <a:spcBef>
                <a:spcPts val="400"/>
              </a:spcBef>
              <a:spcAft>
                <a:spcPts val="588"/>
              </a:spcAft>
            </a:pPr>
            <a:r>
              <a:rPr lang="en-US" sz="1961" dirty="0">
                <a:solidFill>
                  <a:schemeClr val="tx2"/>
                </a:solidFill>
              </a:rPr>
              <a:t>  </a:t>
            </a:r>
            <a:r>
              <a:rPr lang="en-US" sz="1961" dirty="0">
                <a:solidFill>
                  <a:schemeClr val="tx2"/>
                </a:solidFill>
              </a:rPr>
              <a:t>&lt;image placement</a:t>
            </a:r>
            <a:r>
              <a:rPr lang="en-US" sz="1961" dirty="0">
                <a:solidFill>
                  <a:schemeClr val="tx2"/>
                </a:solidFill>
              </a:rPr>
              <a:t>="</a:t>
            </a:r>
            <a:r>
              <a:rPr lang="en-US" sz="1961" dirty="0" err="1">
                <a:solidFill>
                  <a:schemeClr val="tx2"/>
                </a:solidFill>
              </a:rPr>
              <a:t>appLogoOverride</a:t>
            </a:r>
            <a:r>
              <a:rPr lang="en-US" sz="1961" dirty="0">
                <a:solidFill>
                  <a:schemeClr val="tx2"/>
                </a:solidFill>
              </a:rPr>
              <a:t>" </a:t>
            </a:r>
          </a:p>
          <a:p>
            <a:pPr>
              <a:spcBef>
                <a:spcPts val="400"/>
              </a:spcBef>
              <a:spcAft>
                <a:spcPts val="588"/>
              </a:spcAft>
            </a:pPr>
            <a:r>
              <a:rPr lang="en-US" sz="1961" dirty="0">
                <a:solidFill>
                  <a:schemeClr val="tx2"/>
                </a:solidFill>
              </a:rPr>
              <a:t>	</a:t>
            </a:r>
            <a:r>
              <a:rPr lang="en-US" sz="1961" dirty="0">
                <a:solidFill>
                  <a:schemeClr val="tx2"/>
                </a:solidFill>
              </a:rPr>
              <a:t>	</a:t>
            </a:r>
            <a:r>
              <a:rPr lang="en-US" sz="1961" dirty="0" err="1">
                <a:solidFill>
                  <a:schemeClr val="tx2"/>
                </a:solidFill>
              </a:rPr>
              <a:t>src</a:t>
            </a:r>
            <a:r>
              <a:rPr lang="en-US" sz="1961" dirty="0">
                <a:solidFill>
                  <a:schemeClr val="tx2"/>
                </a:solidFill>
              </a:rPr>
              <a:t>="Torrance Shum.png" </a:t>
            </a:r>
            <a:r>
              <a:rPr lang="en-US" sz="1961" dirty="0">
                <a:solidFill>
                  <a:schemeClr val="tx2"/>
                </a:solidFill>
              </a:rPr>
              <a:t>/&gt;</a:t>
            </a:r>
          </a:p>
          <a:p>
            <a:pPr>
              <a:spcBef>
                <a:spcPts val="400"/>
              </a:spcBef>
              <a:spcAft>
                <a:spcPts val="588"/>
              </a:spcAft>
            </a:pPr>
            <a:r>
              <a:rPr lang="en-US" sz="1961" dirty="0">
                <a:solidFill>
                  <a:schemeClr val="tx2"/>
                </a:solidFill>
              </a:rPr>
              <a:t>  </a:t>
            </a:r>
            <a:r>
              <a:rPr lang="en-US" sz="1961" dirty="0">
                <a:solidFill>
                  <a:schemeClr val="tx2"/>
                </a:solidFill>
              </a:rPr>
              <a:t>&lt;text&gt;Torrance Shum&lt;/text&gt;</a:t>
            </a:r>
          </a:p>
          <a:p>
            <a:pPr>
              <a:spcBef>
                <a:spcPts val="400"/>
              </a:spcBef>
              <a:spcAft>
                <a:spcPts val="588"/>
              </a:spcAft>
            </a:pPr>
            <a:r>
              <a:rPr lang="en-US" sz="1961" dirty="0">
                <a:solidFill>
                  <a:schemeClr val="tx2"/>
                </a:solidFill>
              </a:rPr>
              <a:t>  </a:t>
            </a:r>
            <a:r>
              <a:rPr lang="en-US" sz="1961" dirty="0">
                <a:solidFill>
                  <a:schemeClr val="tx2"/>
                </a:solidFill>
              </a:rPr>
              <a:t>&lt;text&gt;Media content attached.&lt;/text&gt;</a:t>
            </a:r>
          </a:p>
          <a:p>
            <a:pPr>
              <a:spcBef>
                <a:spcPts val="400"/>
              </a:spcBef>
              <a:spcAft>
                <a:spcPts val="588"/>
              </a:spcAft>
            </a:pPr>
            <a:r>
              <a:rPr lang="en-US" sz="1961" dirty="0">
                <a:solidFill>
                  <a:schemeClr val="tx2"/>
                </a:solidFill>
              </a:rPr>
              <a:t>  </a:t>
            </a:r>
            <a:r>
              <a:rPr lang="en-US" sz="1961" dirty="0">
                <a:solidFill>
                  <a:schemeClr val="tx2"/>
                </a:solidFill>
              </a:rPr>
              <a:t>&lt;image placement</a:t>
            </a:r>
            <a:r>
              <a:rPr lang="en-US" sz="1961" dirty="0">
                <a:solidFill>
                  <a:schemeClr val="tx2"/>
                </a:solidFill>
              </a:rPr>
              <a:t>="inline"</a:t>
            </a:r>
          </a:p>
          <a:p>
            <a:pPr>
              <a:spcBef>
                <a:spcPts val="400"/>
              </a:spcBef>
              <a:spcAft>
                <a:spcPts val="588"/>
              </a:spcAft>
            </a:pPr>
            <a:r>
              <a:rPr lang="en-US" sz="1961" dirty="0">
                <a:solidFill>
                  <a:schemeClr val="tx2"/>
                </a:solidFill>
              </a:rPr>
              <a:t>	</a:t>
            </a:r>
            <a:r>
              <a:rPr lang="en-US" sz="1961" dirty="0">
                <a:solidFill>
                  <a:schemeClr val="tx2"/>
                </a:solidFill>
              </a:rPr>
              <a:t>	</a:t>
            </a:r>
            <a:r>
              <a:rPr lang="en-US" sz="1961" dirty="0" err="1">
                <a:solidFill>
                  <a:schemeClr val="tx2"/>
                </a:solidFill>
              </a:rPr>
              <a:t>src</a:t>
            </a:r>
            <a:r>
              <a:rPr lang="en-US" sz="1961" dirty="0">
                <a:solidFill>
                  <a:schemeClr val="tx2"/>
                </a:solidFill>
              </a:rPr>
              <a:t>="attachment.png" </a:t>
            </a:r>
            <a:r>
              <a:rPr lang="en-US" sz="1961" dirty="0">
                <a:solidFill>
                  <a:schemeClr val="tx2"/>
                </a:solidFill>
              </a:rPr>
              <a:t>/&gt;</a:t>
            </a:r>
          </a:p>
          <a:p>
            <a:pPr>
              <a:spcBef>
                <a:spcPts val="400"/>
              </a:spcBef>
              <a:spcAft>
                <a:spcPts val="588"/>
              </a:spcAft>
            </a:pPr>
            <a:r>
              <a:rPr lang="en-US" sz="1961" dirty="0">
                <a:solidFill>
                  <a:schemeClr val="tx2"/>
                </a:solidFill>
              </a:rPr>
              <a:t>  </a:t>
            </a:r>
            <a:r>
              <a:rPr lang="en-US" sz="1961" dirty="0">
                <a:solidFill>
                  <a:schemeClr val="tx2"/>
                </a:solidFill>
              </a:rPr>
              <a:t>&lt;text&gt;Hey check out this photo. </a:t>
            </a:r>
            <a:endParaRPr lang="en-US" sz="1961" dirty="0">
              <a:solidFill>
                <a:schemeClr val="tx2"/>
              </a:solidFill>
            </a:endParaRPr>
          </a:p>
          <a:p>
            <a:pPr>
              <a:spcBef>
                <a:spcPts val="400"/>
              </a:spcBef>
              <a:spcAft>
                <a:spcPts val="588"/>
              </a:spcAft>
            </a:pPr>
            <a:r>
              <a:rPr lang="en-US" sz="1961" dirty="0">
                <a:solidFill>
                  <a:schemeClr val="tx2"/>
                </a:solidFill>
              </a:rPr>
              <a:t>	</a:t>
            </a:r>
            <a:r>
              <a:rPr lang="en-US" sz="1961" dirty="0">
                <a:solidFill>
                  <a:schemeClr val="tx2"/>
                </a:solidFill>
              </a:rPr>
              <a:t>	Isn’t </a:t>
            </a:r>
            <a:r>
              <a:rPr lang="en-US" sz="1961" dirty="0">
                <a:solidFill>
                  <a:schemeClr val="tx2"/>
                </a:solidFill>
              </a:rPr>
              <a:t>it awesome?&lt;/text&gt;</a:t>
            </a:r>
          </a:p>
          <a:p>
            <a:pPr>
              <a:spcBef>
                <a:spcPts val="400"/>
              </a:spcBef>
              <a:spcAft>
                <a:spcPts val="588"/>
              </a:spcAft>
            </a:pPr>
            <a:r>
              <a:rPr lang="en-US" sz="1961" dirty="0">
                <a:solidFill>
                  <a:schemeClr val="tx2"/>
                </a:solidFill>
              </a:rPr>
              <a:t>&lt;/</a:t>
            </a:r>
            <a:r>
              <a:rPr lang="en-US" sz="1961" dirty="0">
                <a:solidFill>
                  <a:schemeClr val="tx2"/>
                </a:solidFill>
              </a:rPr>
              <a:t>binding&gt;</a:t>
            </a:r>
          </a:p>
          <a:p>
            <a:pPr>
              <a:spcBef>
                <a:spcPts val="400"/>
              </a:spcBef>
              <a:spcAft>
                <a:spcPts val="588"/>
              </a:spcAft>
            </a:pPr>
            <a:r>
              <a:rPr lang="en-US" sz="1961" dirty="0">
                <a:solidFill>
                  <a:schemeClr val="tx2"/>
                </a:solidFill>
              </a:rPr>
              <a:t>  &lt;/visual&gt;</a:t>
            </a:r>
          </a:p>
          <a:p>
            <a:pPr>
              <a:spcBef>
                <a:spcPts val="400"/>
              </a:spcBef>
              <a:spcAft>
                <a:spcPts val="588"/>
              </a:spcAft>
            </a:pPr>
            <a:r>
              <a:rPr lang="en-US" sz="1961" dirty="0">
                <a:solidFill>
                  <a:schemeClr val="tx2"/>
                </a:solidFill>
              </a:rPr>
              <a:t>&lt;/toast&gt;</a:t>
            </a:r>
          </a:p>
          <a:p>
            <a:pPr>
              <a:spcBef>
                <a:spcPts val="400"/>
              </a:spcBef>
            </a:pPr>
            <a:endParaRPr lang="en-US" sz="1961" dirty="0">
              <a:solidFill>
                <a:schemeClr val="tx2"/>
              </a:solidFill>
            </a:endParaRPr>
          </a:p>
        </p:txBody>
      </p:sp>
      <p:pic>
        <p:nvPicPr>
          <p:cNvPr id="5" name="Image Toast Expanded"/>
          <p:cNvPicPr>
            <a:picLocks noChangeAspect="1"/>
          </p:cNvPicPr>
          <p:nvPr/>
        </p:nvPicPr>
        <p:blipFill>
          <a:blip r:embed="rId2"/>
          <a:stretch>
            <a:fillRect/>
          </a:stretch>
        </p:blipFill>
        <p:spPr>
          <a:xfrm>
            <a:off x="7440637" y="3951914"/>
            <a:ext cx="4097750" cy="2099597"/>
          </a:xfrm>
          <a:prstGeom prst="rect">
            <a:avLst/>
          </a:prstGeom>
          <a:ln>
            <a:solidFill>
              <a:schemeClr val="tx1"/>
            </a:solidFill>
          </a:ln>
        </p:spPr>
      </p:pic>
      <p:pic>
        <p:nvPicPr>
          <p:cNvPr id="6" name="Image Toast Collapsed"/>
          <p:cNvPicPr>
            <a:picLocks noChangeAspect="1"/>
          </p:cNvPicPr>
          <p:nvPr/>
        </p:nvPicPr>
        <p:blipFill>
          <a:blip r:embed="rId3"/>
          <a:stretch>
            <a:fillRect/>
          </a:stretch>
        </p:blipFill>
        <p:spPr>
          <a:xfrm>
            <a:off x="7440637" y="2457873"/>
            <a:ext cx="4097750" cy="1066706"/>
          </a:xfrm>
          <a:prstGeom prst="rect">
            <a:avLst/>
          </a:prstGeom>
          <a:ln>
            <a:solidFill>
              <a:schemeClr val="tx1"/>
            </a:solidFill>
          </a:ln>
        </p:spPr>
      </p:pic>
      <p:sp>
        <p:nvSpPr>
          <p:cNvPr id="9" name="Rectangle 8"/>
          <p:cNvSpPr/>
          <p:nvPr/>
        </p:nvSpPr>
        <p:spPr bwMode="auto">
          <a:xfrm>
            <a:off x="1464472" y="1934959"/>
            <a:ext cx="3660401"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89341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input</a:t>
            </a:r>
            <a:endParaRPr lang="en-US" dirty="0"/>
          </a:p>
        </p:txBody>
      </p:sp>
      <p:sp>
        <p:nvSpPr>
          <p:cNvPr id="4" name="Text Placeholder 3"/>
          <p:cNvSpPr>
            <a:spLocks noGrp="1"/>
          </p:cNvSpPr>
          <p:nvPr>
            <p:ph type="body" sz="quarter" idx="10"/>
          </p:nvPr>
        </p:nvSpPr>
        <p:spPr>
          <a:xfrm>
            <a:off x="269241" y="1197640"/>
            <a:ext cx="11653522" cy="4933226"/>
          </a:xfrm>
        </p:spPr>
        <p:txBody>
          <a:bodyPr/>
          <a:lstStyle/>
          <a:p>
            <a:pPr>
              <a:spcBef>
                <a:spcPts val="400"/>
              </a:spcBef>
              <a:spcAft>
                <a:spcPts val="588"/>
              </a:spcAft>
            </a:pPr>
            <a:r>
              <a:rPr lang="en-US" sz="1961" dirty="0">
                <a:solidFill>
                  <a:schemeClr val="tx2"/>
                </a:solidFill>
              </a:rPr>
              <a:t>&lt;toast&gt;</a:t>
            </a:r>
          </a:p>
          <a:p>
            <a:pPr>
              <a:spcBef>
                <a:spcPts val="400"/>
              </a:spcBef>
              <a:spcAft>
                <a:spcPts val="588"/>
              </a:spcAft>
            </a:pPr>
            <a:r>
              <a:rPr lang="en-US" sz="1961" dirty="0">
                <a:solidFill>
                  <a:schemeClr val="tx2"/>
                </a:solidFill>
              </a:rPr>
              <a:t>   ...</a:t>
            </a:r>
          </a:p>
          <a:p>
            <a:pPr>
              <a:spcBef>
                <a:spcPts val="400"/>
              </a:spcBef>
              <a:spcAft>
                <a:spcPts val="588"/>
              </a:spcAft>
            </a:pPr>
            <a:r>
              <a:rPr lang="en-US" sz="1961" dirty="0">
                <a:solidFill>
                  <a:schemeClr val="tx2"/>
                </a:solidFill>
              </a:rPr>
              <a:t>  &lt;actions&gt;</a:t>
            </a:r>
          </a:p>
          <a:p>
            <a:pPr>
              <a:spcBef>
                <a:spcPts val="400"/>
              </a:spcBef>
              <a:spcAft>
                <a:spcPts val="588"/>
              </a:spcAft>
            </a:pPr>
            <a:r>
              <a:rPr lang="en-US" sz="1961" dirty="0">
                <a:solidFill>
                  <a:schemeClr val="tx2"/>
                </a:solidFill>
              </a:rPr>
              <a:t>&lt;input title=“Snooze for” id="</a:t>
            </a:r>
            <a:r>
              <a:rPr lang="en-US" sz="1961" dirty="0" err="1">
                <a:solidFill>
                  <a:schemeClr val="tx2"/>
                </a:solidFill>
              </a:rPr>
              <a:t>snoozeTime</a:t>
            </a:r>
            <a:r>
              <a:rPr lang="en-US" sz="1961" dirty="0">
                <a:solidFill>
                  <a:schemeClr val="tx2"/>
                </a:solidFill>
              </a:rPr>
              <a:t>" </a:t>
            </a:r>
          </a:p>
          <a:p>
            <a:pPr>
              <a:spcBef>
                <a:spcPts val="400"/>
              </a:spcBef>
              <a:spcAft>
                <a:spcPts val="588"/>
              </a:spcAft>
            </a:pPr>
            <a:r>
              <a:rPr lang="en-US" sz="1961" dirty="0">
                <a:solidFill>
                  <a:schemeClr val="tx2"/>
                </a:solidFill>
              </a:rPr>
              <a:t>  	 type="selections" </a:t>
            </a:r>
            <a:r>
              <a:rPr lang="en-US" sz="1961" dirty="0" err="1">
                <a:solidFill>
                  <a:schemeClr val="tx2"/>
                </a:solidFill>
              </a:rPr>
              <a:t>defaultSelection</a:t>
            </a:r>
            <a:r>
              <a:rPr lang="en-US" sz="1961" dirty="0">
                <a:solidFill>
                  <a:schemeClr val="tx2"/>
                </a:solidFill>
              </a:rPr>
              <a:t>=“5"&gt;</a:t>
            </a:r>
          </a:p>
          <a:p>
            <a:pPr>
              <a:spcBef>
                <a:spcPts val="400"/>
              </a:spcBef>
              <a:spcAft>
                <a:spcPts val="588"/>
              </a:spcAft>
            </a:pPr>
            <a:r>
              <a:rPr lang="en-US" sz="1961" dirty="0">
                <a:solidFill>
                  <a:schemeClr val="tx2"/>
                </a:solidFill>
              </a:rPr>
              <a:t>  &lt;selection id="5" content="5 minutes" /&gt;</a:t>
            </a:r>
          </a:p>
          <a:p>
            <a:pPr>
              <a:spcBef>
                <a:spcPts val="400"/>
              </a:spcBef>
              <a:spcAft>
                <a:spcPts val="588"/>
              </a:spcAft>
            </a:pPr>
            <a:r>
              <a:rPr lang="en-US" sz="1961" dirty="0">
                <a:solidFill>
                  <a:schemeClr val="tx2"/>
                </a:solidFill>
              </a:rPr>
              <a:t>  &lt;selection id="10" content="10 minutes" /&gt;</a:t>
            </a:r>
          </a:p>
          <a:p>
            <a:pPr>
              <a:spcBef>
                <a:spcPts val="400"/>
              </a:spcBef>
              <a:spcAft>
                <a:spcPts val="588"/>
              </a:spcAft>
            </a:pPr>
            <a:r>
              <a:rPr lang="en-US" sz="1961" dirty="0">
                <a:solidFill>
                  <a:schemeClr val="tx2"/>
                </a:solidFill>
              </a:rPr>
              <a:t>  &lt;selection id="20" content="20 minutes" /&gt;</a:t>
            </a:r>
          </a:p>
          <a:p>
            <a:pPr>
              <a:spcBef>
                <a:spcPts val="400"/>
              </a:spcBef>
              <a:spcAft>
                <a:spcPts val="588"/>
              </a:spcAft>
            </a:pPr>
            <a:r>
              <a:rPr lang="en-US" sz="1961" dirty="0">
                <a:solidFill>
                  <a:schemeClr val="tx2"/>
                </a:solidFill>
              </a:rPr>
              <a:t>&lt;/</a:t>
            </a:r>
            <a:r>
              <a:rPr lang="en-US" sz="1961" dirty="0">
                <a:solidFill>
                  <a:schemeClr val="tx2"/>
                </a:solidFill>
              </a:rPr>
              <a:t>input&gt;</a:t>
            </a:r>
          </a:p>
          <a:p>
            <a:pPr>
              <a:spcBef>
                <a:spcPts val="400"/>
              </a:spcBef>
              <a:spcAft>
                <a:spcPts val="588"/>
              </a:spcAft>
            </a:pPr>
            <a:r>
              <a:rPr lang="en-US" sz="1961" dirty="0">
                <a:solidFill>
                  <a:schemeClr val="tx2"/>
                </a:solidFill>
              </a:rPr>
              <a:t>   ...</a:t>
            </a:r>
          </a:p>
          <a:p>
            <a:pPr>
              <a:spcBef>
                <a:spcPts val="400"/>
              </a:spcBef>
              <a:spcAft>
                <a:spcPts val="588"/>
              </a:spcAft>
            </a:pPr>
            <a:r>
              <a:rPr lang="en-US" sz="1961" dirty="0">
                <a:solidFill>
                  <a:schemeClr val="tx2"/>
                </a:solidFill>
              </a:rPr>
              <a:t>  &lt;/actions&gt;</a:t>
            </a:r>
          </a:p>
          <a:p>
            <a:pPr>
              <a:spcBef>
                <a:spcPts val="400"/>
              </a:spcBef>
              <a:spcAft>
                <a:spcPts val="588"/>
              </a:spcAft>
            </a:pPr>
            <a:r>
              <a:rPr lang="en-US" sz="1961" dirty="0">
                <a:solidFill>
                  <a:schemeClr val="tx2"/>
                </a:solidFill>
              </a:rPr>
              <a:t>&lt;/</a:t>
            </a:r>
            <a:r>
              <a:rPr lang="en-US" sz="1961" dirty="0">
                <a:solidFill>
                  <a:schemeClr val="tx2"/>
                </a:solidFill>
              </a:rPr>
              <a:t>toast&gt;</a:t>
            </a:r>
          </a:p>
        </p:txBody>
      </p:sp>
      <p:pic>
        <p:nvPicPr>
          <p:cNvPr id="7" name="Cortana Reminder"/>
          <p:cNvPicPr>
            <a:picLocks noChangeAspect="1"/>
          </p:cNvPicPr>
          <p:nvPr/>
        </p:nvPicPr>
        <p:blipFill>
          <a:blip r:embed="rId2"/>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85562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action</a:t>
            </a:r>
            <a:endParaRPr lang="en-US" dirty="0"/>
          </a:p>
        </p:txBody>
      </p:sp>
      <p:sp>
        <p:nvSpPr>
          <p:cNvPr id="4" name="Text Placeholder 3"/>
          <p:cNvSpPr>
            <a:spLocks noGrp="1"/>
          </p:cNvSpPr>
          <p:nvPr>
            <p:ph type="body" sz="quarter" idx="10"/>
          </p:nvPr>
        </p:nvSpPr>
        <p:spPr>
          <a:xfrm>
            <a:off x="269241" y="1197640"/>
            <a:ext cx="11653522" cy="3847010"/>
          </a:xfrm>
        </p:spPr>
        <p:txBody>
          <a:bodyPr/>
          <a:lstStyle/>
          <a:p>
            <a:pPr>
              <a:spcBef>
                <a:spcPts val="400"/>
              </a:spcBef>
              <a:spcAft>
                <a:spcPts val="588"/>
              </a:spcAft>
            </a:pPr>
            <a:r>
              <a:rPr lang="en-US" sz="1961" dirty="0">
                <a:solidFill>
                  <a:schemeClr val="tx2"/>
                </a:solidFill>
              </a:rPr>
              <a:t>&lt;toast&gt;</a:t>
            </a:r>
          </a:p>
          <a:p>
            <a:pPr>
              <a:spcBef>
                <a:spcPts val="400"/>
              </a:spcBef>
              <a:spcAft>
                <a:spcPts val="588"/>
              </a:spcAft>
            </a:pPr>
            <a:r>
              <a:rPr lang="en-US" sz="1961" dirty="0">
                <a:solidFill>
                  <a:schemeClr val="tx2"/>
                </a:solidFill>
              </a:rPr>
              <a:t>   ...</a:t>
            </a:r>
            <a:endParaRPr lang="en-US" sz="1961" dirty="0">
              <a:solidFill>
                <a:schemeClr val="tx2"/>
              </a:solidFill>
            </a:endParaRPr>
          </a:p>
          <a:p>
            <a:pPr>
              <a:spcBef>
                <a:spcPts val="400"/>
              </a:spcBef>
              <a:spcAft>
                <a:spcPts val="588"/>
              </a:spcAft>
            </a:pPr>
            <a:r>
              <a:rPr lang="en-US" sz="1961" dirty="0">
                <a:solidFill>
                  <a:schemeClr val="tx2"/>
                </a:solidFill>
              </a:rPr>
              <a:t>  &lt;</a:t>
            </a:r>
            <a:r>
              <a:rPr lang="en-US" sz="1961" dirty="0">
                <a:solidFill>
                  <a:schemeClr val="tx2"/>
                </a:solidFill>
              </a:rPr>
              <a:t>actions&gt;</a:t>
            </a:r>
          </a:p>
          <a:p>
            <a:pPr>
              <a:spcBef>
                <a:spcPts val="400"/>
              </a:spcBef>
              <a:spcAft>
                <a:spcPts val="588"/>
              </a:spcAft>
            </a:pPr>
            <a:r>
              <a:rPr lang="en-US" sz="1961" dirty="0">
                <a:solidFill>
                  <a:schemeClr val="tx2"/>
                </a:solidFill>
              </a:rPr>
              <a:t>   ...</a:t>
            </a:r>
          </a:p>
          <a:p>
            <a:pPr>
              <a:spcBef>
                <a:spcPts val="400"/>
              </a:spcBef>
              <a:spcAft>
                <a:spcPts val="588"/>
              </a:spcAft>
            </a:pPr>
            <a:r>
              <a:rPr lang="en-US" sz="1961" dirty="0">
                <a:solidFill>
                  <a:schemeClr val="tx2"/>
                </a:solidFill>
              </a:rPr>
              <a:t> </a:t>
            </a:r>
            <a:r>
              <a:rPr lang="en-US" sz="1961" dirty="0">
                <a:solidFill>
                  <a:schemeClr val="tx2"/>
                </a:solidFill>
              </a:rPr>
              <a:t>&lt;action </a:t>
            </a:r>
            <a:r>
              <a:rPr lang="en-US" sz="1961" dirty="0" err="1">
                <a:solidFill>
                  <a:schemeClr val="tx2"/>
                </a:solidFill>
              </a:rPr>
              <a:t>activationType</a:t>
            </a:r>
            <a:r>
              <a:rPr lang="en-US" sz="1961" dirty="0">
                <a:solidFill>
                  <a:schemeClr val="tx2"/>
                </a:solidFill>
              </a:rPr>
              <a:t>="system" </a:t>
            </a:r>
            <a:r>
              <a:rPr lang="en-US" sz="1961" dirty="0">
                <a:solidFill>
                  <a:schemeClr val="tx2"/>
                </a:solidFill>
              </a:rPr>
              <a:t>arguments</a:t>
            </a:r>
            <a:r>
              <a:rPr lang="en-US" sz="1961" dirty="0">
                <a:solidFill>
                  <a:schemeClr val="tx2"/>
                </a:solidFill>
              </a:rPr>
              <a:t>="snooze" </a:t>
            </a:r>
            <a:r>
              <a:rPr lang="en-US" sz="1961" dirty="0">
                <a:solidFill>
                  <a:schemeClr val="tx2"/>
                </a:solidFill>
              </a:rPr>
              <a:t/>
            </a:r>
            <a:br>
              <a:rPr lang="en-US" sz="1961" dirty="0">
                <a:solidFill>
                  <a:schemeClr val="tx2"/>
                </a:solidFill>
              </a:rPr>
            </a:br>
            <a:r>
              <a:rPr lang="en-US" sz="1961" dirty="0">
                <a:solidFill>
                  <a:schemeClr val="tx2"/>
                </a:solidFill>
              </a:rPr>
              <a:t>    hint-</a:t>
            </a:r>
            <a:r>
              <a:rPr lang="en-US" sz="1961" dirty="0" err="1">
                <a:solidFill>
                  <a:schemeClr val="tx2"/>
                </a:solidFill>
              </a:rPr>
              <a:t>inputId</a:t>
            </a:r>
            <a:r>
              <a:rPr lang="en-US" sz="1961" dirty="0">
                <a:solidFill>
                  <a:schemeClr val="tx2"/>
                </a:solidFill>
              </a:rPr>
              <a:t>="</a:t>
            </a:r>
            <a:r>
              <a:rPr lang="en-US" sz="1961" dirty="0" err="1">
                <a:solidFill>
                  <a:schemeClr val="tx2"/>
                </a:solidFill>
              </a:rPr>
              <a:t>snoozeTime</a:t>
            </a:r>
            <a:r>
              <a:rPr lang="en-US" sz="1961" dirty="0">
                <a:solidFill>
                  <a:schemeClr val="tx2"/>
                </a:solidFill>
              </a:rPr>
              <a:t>" content=""/&gt;</a:t>
            </a:r>
            <a:endParaRPr lang="en-US" sz="1961" dirty="0">
              <a:solidFill>
                <a:schemeClr val="tx2"/>
              </a:solidFill>
            </a:endParaRPr>
          </a:p>
          <a:p>
            <a:pPr>
              <a:spcBef>
                <a:spcPts val="400"/>
              </a:spcBef>
              <a:spcAft>
                <a:spcPts val="588"/>
              </a:spcAft>
            </a:pPr>
            <a:r>
              <a:rPr lang="en-US" sz="1961" dirty="0">
                <a:solidFill>
                  <a:schemeClr val="tx2"/>
                </a:solidFill>
              </a:rPr>
              <a:t> &lt;</a:t>
            </a:r>
            <a:r>
              <a:rPr lang="en-US" sz="1961" dirty="0">
                <a:solidFill>
                  <a:schemeClr val="tx2"/>
                </a:solidFill>
              </a:rPr>
              <a:t>action </a:t>
            </a:r>
            <a:r>
              <a:rPr lang="en-US" sz="1961" dirty="0" err="1">
                <a:solidFill>
                  <a:schemeClr val="tx2"/>
                </a:solidFill>
              </a:rPr>
              <a:t>activationType</a:t>
            </a:r>
            <a:r>
              <a:rPr lang="en-US" sz="1961" dirty="0">
                <a:solidFill>
                  <a:schemeClr val="tx2"/>
                </a:solidFill>
              </a:rPr>
              <a:t>="system" arguments="dismiss" </a:t>
            </a:r>
            <a:r>
              <a:rPr lang="en-US" sz="1961" dirty="0">
                <a:solidFill>
                  <a:schemeClr val="tx2"/>
                </a:solidFill>
              </a:rPr>
              <a:t/>
            </a:r>
            <a:br>
              <a:rPr lang="en-US" sz="1961" dirty="0">
                <a:solidFill>
                  <a:schemeClr val="tx2"/>
                </a:solidFill>
              </a:rPr>
            </a:br>
            <a:r>
              <a:rPr lang="en-US" sz="1961" dirty="0">
                <a:solidFill>
                  <a:schemeClr val="tx2"/>
                </a:solidFill>
              </a:rPr>
              <a:t>    content</a:t>
            </a:r>
            <a:r>
              <a:rPr lang="en-US" sz="1961" dirty="0">
                <a:solidFill>
                  <a:schemeClr val="tx2"/>
                </a:solidFill>
              </a:rPr>
              <a:t>=""/&gt;</a:t>
            </a:r>
          </a:p>
          <a:p>
            <a:pPr>
              <a:spcBef>
                <a:spcPts val="400"/>
              </a:spcBef>
              <a:spcAft>
                <a:spcPts val="588"/>
              </a:spcAft>
            </a:pPr>
            <a:r>
              <a:rPr lang="en-US" sz="1961" dirty="0">
                <a:solidFill>
                  <a:schemeClr val="tx2"/>
                </a:solidFill>
              </a:rPr>
              <a:t>  &lt;/actions&gt;  &lt;/actions&gt;</a:t>
            </a:r>
          </a:p>
          <a:p>
            <a:pPr>
              <a:spcBef>
                <a:spcPts val="400"/>
              </a:spcBef>
              <a:spcAft>
                <a:spcPts val="588"/>
              </a:spcAft>
            </a:pPr>
            <a:r>
              <a:rPr lang="en-US" sz="1961" dirty="0">
                <a:solidFill>
                  <a:schemeClr val="tx2"/>
                </a:solidFill>
              </a:rPr>
              <a:t>&lt;/</a:t>
            </a:r>
            <a:r>
              <a:rPr lang="en-US" sz="1961" dirty="0">
                <a:solidFill>
                  <a:schemeClr val="tx2"/>
                </a:solidFill>
              </a:rPr>
              <a:t>toast&gt;</a:t>
            </a:r>
          </a:p>
        </p:txBody>
      </p:sp>
      <p:pic>
        <p:nvPicPr>
          <p:cNvPr id="7" name="Cortana Reminder"/>
          <p:cNvPicPr>
            <a:picLocks noChangeAspect="1"/>
          </p:cNvPicPr>
          <p:nvPr/>
        </p:nvPicPr>
        <p:blipFill>
          <a:blip r:embed="rId2"/>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7462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Alarms are Toasts</a:t>
            </a:r>
            <a:endParaRPr lang="en-US" dirty="0"/>
          </a:p>
        </p:txBody>
      </p:sp>
      <p:sp>
        <p:nvSpPr>
          <p:cNvPr id="4" name="Text Placeholder 3"/>
          <p:cNvSpPr>
            <a:spLocks noGrp="1"/>
          </p:cNvSpPr>
          <p:nvPr>
            <p:ph type="body" sz="quarter" idx="10"/>
          </p:nvPr>
        </p:nvSpPr>
        <p:spPr>
          <a:xfrm>
            <a:off x="269241" y="1561226"/>
            <a:ext cx="12848754" cy="4118564"/>
          </a:xfrm>
        </p:spPr>
        <p:txBody>
          <a:bodyPr/>
          <a:lstStyle/>
          <a:p>
            <a:pPr>
              <a:spcBef>
                <a:spcPts val="400"/>
              </a:spcBef>
              <a:spcAft>
                <a:spcPts val="588"/>
              </a:spcAft>
            </a:pPr>
            <a:r>
              <a:rPr lang="en-US" sz="1961" dirty="0">
                <a:solidFill>
                  <a:schemeClr val="tx2"/>
                </a:solidFill>
              </a:rPr>
              <a:t>&lt;toast scenario=“alarm</a:t>
            </a:r>
            <a:r>
              <a:rPr lang="en-US" sz="1961" dirty="0">
                <a:solidFill>
                  <a:schemeClr val="tx2"/>
                </a:solidFill>
              </a:rPr>
              <a:t>”...&gt;</a:t>
            </a:r>
            <a:endParaRPr lang="en-US" sz="1961" dirty="0">
              <a:solidFill>
                <a:schemeClr val="tx2"/>
              </a:solidFill>
            </a:endParaRPr>
          </a:p>
          <a:p>
            <a:pPr>
              <a:spcBef>
                <a:spcPts val="400"/>
              </a:spcBef>
              <a:spcAft>
                <a:spcPts val="588"/>
              </a:spcAft>
            </a:pPr>
            <a:r>
              <a:rPr lang="en-US" sz="1961" dirty="0">
                <a:solidFill>
                  <a:schemeClr val="tx2"/>
                </a:solidFill>
              </a:rPr>
              <a:t>  &lt;visual&gt;</a:t>
            </a:r>
          </a:p>
          <a:p>
            <a:pPr>
              <a:spcBef>
                <a:spcPts val="400"/>
              </a:spcBef>
              <a:spcAft>
                <a:spcPts val="588"/>
              </a:spcAft>
            </a:pPr>
            <a:r>
              <a:rPr lang="en-US" sz="1961" dirty="0">
                <a:solidFill>
                  <a:schemeClr val="tx2"/>
                </a:solidFill>
              </a:rPr>
              <a:t> </a:t>
            </a:r>
            <a:r>
              <a:rPr lang="en-US" sz="1961" dirty="0">
                <a:solidFill>
                  <a:schemeClr val="tx2"/>
                </a:solidFill>
              </a:rPr>
              <a:t>   ...</a:t>
            </a:r>
            <a:endParaRPr lang="en-US" sz="1961" dirty="0">
              <a:solidFill>
                <a:schemeClr val="tx2"/>
              </a:solidFill>
            </a:endParaRPr>
          </a:p>
          <a:p>
            <a:pPr>
              <a:spcBef>
                <a:spcPts val="400"/>
              </a:spcBef>
              <a:spcAft>
                <a:spcPts val="588"/>
              </a:spcAft>
            </a:pPr>
            <a:r>
              <a:rPr lang="en-US" sz="1961" dirty="0">
                <a:solidFill>
                  <a:schemeClr val="tx2"/>
                </a:solidFill>
              </a:rPr>
              <a:t>  &lt;/visual&gt;</a:t>
            </a:r>
          </a:p>
          <a:p>
            <a:pPr>
              <a:spcBef>
                <a:spcPts val="400"/>
              </a:spcBef>
              <a:spcAft>
                <a:spcPts val="588"/>
              </a:spcAft>
            </a:pPr>
            <a:r>
              <a:rPr lang="en-US" sz="1961" dirty="0">
                <a:solidFill>
                  <a:schemeClr val="tx2"/>
                </a:solidFill>
              </a:rPr>
              <a:t> </a:t>
            </a:r>
            <a:r>
              <a:rPr lang="en-US" sz="1961" dirty="0">
                <a:solidFill>
                  <a:schemeClr val="tx2"/>
                </a:solidFill>
              </a:rPr>
              <a:t> &lt;</a:t>
            </a:r>
            <a:r>
              <a:rPr lang="en-US" sz="1961" dirty="0">
                <a:solidFill>
                  <a:schemeClr val="tx2"/>
                </a:solidFill>
              </a:rPr>
              <a:t>actions&gt;</a:t>
            </a:r>
          </a:p>
          <a:p>
            <a:pPr>
              <a:spcBef>
                <a:spcPts val="400"/>
              </a:spcBef>
              <a:spcAft>
                <a:spcPts val="588"/>
              </a:spcAft>
            </a:pPr>
            <a:r>
              <a:rPr lang="en-US" sz="1961" dirty="0">
                <a:solidFill>
                  <a:schemeClr val="tx2"/>
                </a:solidFill>
              </a:rPr>
              <a:t>    &lt;</a:t>
            </a:r>
            <a:r>
              <a:rPr lang="en-US" sz="1961" dirty="0">
                <a:solidFill>
                  <a:schemeClr val="tx2"/>
                </a:solidFill>
              </a:rPr>
              <a:t>action </a:t>
            </a:r>
            <a:r>
              <a:rPr lang="en-US" sz="1961" dirty="0" err="1">
                <a:solidFill>
                  <a:schemeClr val="tx2"/>
                </a:solidFill>
              </a:rPr>
              <a:t>activationType</a:t>
            </a:r>
            <a:r>
              <a:rPr lang="en-US" sz="1961" dirty="0">
                <a:solidFill>
                  <a:schemeClr val="tx2"/>
                </a:solidFill>
              </a:rPr>
              <a:t>='system' arguments='snooze' content='' </a:t>
            </a:r>
            <a:r>
              <a:rPr lang="en-US" sz="1961" dirty="0">
                <a:solidFill>
                  <a:schemeClr val="tx2"/>
                </a:solidFill>
              </a:rPr>
              <a:t>/&gt;</a:t>
            </a:r>
            <a:endParaRPr lang="en-US" sz="1961" dirty="0">
              <a:solidFill>
                <a:schemeClr val="tx2"/>
              </a:solidFill>
            </a:endParaRPr>
          </a:p>
          <a:p>
            <a:pPr>
              <a:spcBef>
                <a:spcPts val="400"/>
              </a:spcBef>
              <a:spcAft>
                <a:spcPts val="588"/>
              </a:spcAft>
            </a:pPr>
            <a:r>
              <a:rPr lang="en-US" sz="1961" dirty="0">
                <a:solidFill>
                  <a:schemeClr val="tx2"/>
                </a:solidFill>
              </a:rPr>
              <a:t>    &lt;</a:t>
            </a:r>
            <a:r>
              <a:rPr lang="en-US" sz="1961" dirty="0">
                <a:solidFill>
                  <a:schemeClr val="tx2"/>
                </a:solidFill>
              </a:rPr>
              <a:t>action </a:t>
            </a:r>
            <a:r>
              <a:rPr lang="en-US" sz="1961" dirty="0" err="1">
                <a:solidFill>
                  <a:schemeClr val="tx2"/>
                </a:solidFill>
              </a:rPr>
              <a:t>activationType</a:t>
            </a:r>
            <a:r>
              <a:rPr lang="en-US" sz="1961" dirty="0">
                <a:solidFill>
                  <a:schemeClr val="tx2"/>
                </a:solidFill>
              </a:rPr>
              <a:t>='system' arguments='dismiss' content</a:t>
            </a:r>
            <a:r>
              <a:rPr lang="en-US" sz="1961" dirty="0">
                <a:solidFill>
                  <a:schemeClr val="tx2"/>
                </a:solidFill>
              </a:rPr>
              <a:t>=''/&gt;</a:t>
            </a:r>
            <a:endParaRPr lang="en-US" sz="1961" dirty="0">
              <a:solidFill>
                <a:schemeClr val="tx2"/>
              </a:solidFill>
            </a:endParaRPr>
          </a:p>
          <a:p>
            <a:pPr>
              <a:spcBef>
                <a:spcPts val="400"/>
              </a:spcBef>
              <a:spcAft>
                <a:spcPts val="588"/>
              </a:spcAft>
            </a:pPr>
            <a:r>
              <a:rPr lang="en-US" sz="1961" dirty="0">
                <a:solidFill>
                  <a:schemeClr val="tx2"/>
                </a:solidFill>
              </a:rPr>
              <a:t>  &lt;/</a:t>
            </a:r>
            <a:r>
              <a:rPr lang="en-US" sz="1961" dirty="0">
                <a:solidFill>
                  <a:schemeClr val="tx2"/>
                </a:solidFill>
              </a:rPr>
              <a:t>actions&gt;</a:t>
            </a:r>
            <a:endParaRPr lang="en-US" sz="1961" dirty="0">
              <a:solidFill>
                <a:schemeClr val="tx2"/>
              </a:solidFill>
            </a:endParaRPr>
          </a:p>
          <a:p>
            <a:pPr>
              <a:spcBef>
                <a:spcPts val="400"/>
              </a:spcBef>
              <a:spcAft>
                <a:spcPts val="588"/>
              </a:spcAft>
            </a:pPr>
            <a:r>
              <a:rPr lang="en-US" sz="1961" dirty="0">
                <a:solidFill>
                  <a:schemeClr val="tx2"/>
                </a:solidFill>
              </a:rPr>
              <a:t>&lt;/toast&gt;</a:t>
            </a:r>
          </a:p>
          <a:p>
            <a:pPr>
              <a:spcBef>
                <a:spcPts val="400"/>
              </a:spcBef>
            </a:pPr>
            <a:endParaRPr lang="en-US" sz="1961" dirty="0">
              <a:solidFill>
                <a:schemeClr val="tx2"/>
              </a:solidFill>
            </a:endParaRPr>
          </a:p>
        </p:txBody>
      </p:sp>
      <p:pic>
        <p:nvPicPr>
          <p:cNvPr id="7" name="Alarm"/>
          <p:cNvPicPr>
            <a:picLocks noChangeAspect="1"/>
          </p:cNvPicPr>
          <p:nvPr/>
        </p:nvPicPr>
        <p:blipFill rotWithShape="1">
          <a:blip r:embed="rId2">
            <a:extLst>
              <a:ext uri="{28A0092B-C50C-407E-A947-70E740481C1C}">
                <a14:useLocalDpi xmlns:a14="http://schemas.microsoft.com/office/drawing/2010/main" val="0"/>
              </a:ext>
            </a:extLst>
          </a:blip>
          <a:srcRect b="65676"/>
          <a:stretch/>
        </p:blipFill>
        <p:spPr>
          <a:xfrm>
            <a:off x="8112956" y="1219064"/>
            <a:ext cx="3551139" cy="2166360"/>
          </a:xfrm>
          <a:prstGeom prst="rect">
            <a:avLst/>
          </a:prstGeom>
        </p:spPr>
      </p:pic>
      <p:sp>
        <p:nvSpPr>
          <p:cNvPr id="10" name="Rectangle 9"/>
          <p:cNvSpPr/>
          <p:nvPr/>
        </p:nvSpPr>
        <p:spPr bwMode="auto">
          <a:xfrm>
            <a:off x="1315067" y="1540064"/>
            <a:ext cx="2838679" cy="394896"/>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1005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customization</a:t>
            </a:r>
            <a:endParaRPr lang="en-US" dirty="0"/>
          </a:p>
        </p:txBody>
      </p:sp>
      <p:sp>
        <p:nvSpPr>
          <p:cNvPr id="4" name="Text Placeholder 3"/>
          <p:cNvSpPr>
            <a:spLocks noGrp="1"/>
          </p:cNvSpPr>
          <p:nvPr>
            <p:ph type="body" sz="quarter" idx="10"/>
          </p:nvPr>
        </p:nvSpPr>
        <p:spPr>
          <a:xfrm>
            <a:off x="269241" y="1197640"/>
            <a:ext cx="11653522" cy="4933226"/>
          </a:xfrm>
        </p:spPr>
        <p:txBody>
          <a:bodyPr/>
          <a:lstStyle/>
          <a:p>
            <a:pPr>
              <a:spcBef>
                <a:spcPts val="400"/>
              </a:spcBef>
              <a:spcAft>
                <a:spcPts val="588"/>
              </a:spcAft>
            </a:pPr>
            <a:r>
              <a:rPr lang="en-US" sz="1961" dirty="0">
                <a:solidFill>
                  <a:schemeClr val="tx2"/>
                </a:solidFill>
              </a:rPr>
              <a:t>&lt;</a:t>
            </a:r>
            <a:r>
              <a:rPr lang="en-US" sz="1961" dirty="0">
                <a:solidFill>
                  <a:schemeClr val="tx2"/>
                </a:solidFill>
              </a:rPr>
              <a:t>toast&gt;</a:t>
            </a:r>
          </a:p>
          <a:p>
            <a:pPr>
              <a:spcBef>
                <a:spcPts val="400"/>
              </a:spcBef>
              <a:spcAft>
                <a:spcPts val="588"/>
              </a:spcAft>
            </a:pPr>
            <a:r>
              <a:rPr lang="en-US" sz="1961" dirty="0">
                <a:solidFill>
                  <a:schemeClr val="tx2"/>
                </a:solidFill>
              </a:rPr>
              <a:t>... </a:t>
            </a:r>
          </a:p>
          <a:p>
            <a:pPr>
              <a:spcBef>
                <a:spcPts val="400"/>
              </a:spcBef>
              <a:spcAft>
                <a:spcPts val="588"/>
              </a:spcAft>
            </a:pPr>
            <a:r>
              <a:rPr lang="en-US" sz="1961" dirty="0">
                <a:solidFill>
                  <a:schemeClr val="tx2"/>
                </a:solidFill>
              </a:rPr>
              <a:t> </a:t>
            </a:r>
            <a:r>
              <a:rPr lang="en-US" sz="1961" dirty="0">
                <a:solidFill>
                  <a:schemeClr val="tx2"/>
                </a:solidFill>
              </a:rPr>
              <a:t>  &lt;image placement="</a:t>
            </a:r>
            <a:r>
              <a:rPr lang="en-US" sz="1961" dirty="0" err="1">
                <a:solidFill>
                  <a:schemeClr val="tx2"/>
                </a:solidFill>
              </a:rPr>
              <a:t>appLogoOverride</a:t>
            </a:r>
            <a:r>
              <a:rPr lang="en-US" sz="1961" dirty="0">
                <a:solidFill>
                  <a:schemeClr val="tx2"/>
                </a:solidFill>
              </a:rPr>
              <a:t>" </a:t>
            </a:r>
            <a:r>
              <a:rPr lang="en-US" sz="1961" dirty="0" err="1">
                <a:solidFill>
                  <a:schemeClr val="tx2"/>
                </a:solidFill>
              </a:rPr>
              <a:t>src</a:t>
            </a:r>
            <a:r>
              <a:rPr lang="en-US" sz="1961" dirty="0">
                <a:solidFill>
                  <a:schemeClr val="tx2"/>
                </a:solidFill>
              </a:rPr>
              <a:t>="Logo.png" /&gt;</a:t>
            </a:r>
          </a:p>
          <a:p>
            <a:pPr>
              <a:spcBef>
                <a:spcPts val="400"/>
              </a:spcBef>
              <a:spcAft>
                <a:spcPts val="588"/>
              </a:spcAft>
            </a:pPr>
            <a:r>
              <a:rPr lang="en-US" sz="1961" dirty="0">
                <a:solidFill>
                  <a:schemeClr val="tx2"/>
                </a:solidFill>
              </a:rPr>
              <a:t>...</a:t>
            </a:r>
          </a:p>
          <a:p>
            <a:pPr>
              <a:spcBef>
                <a:spcPts val="400"/>
              </a:spcBef>
              <a:spcAft>
                <a:spcPts val="588"/>
              </a:spcAft>
            </a:pPr>
            <a:r>
              <a:rPr lang="en-US" sz="1961" dirty="0">
                <a:solidFill>
                  <a:schemeClr val="tx2"/>
                </a:solidFill>
              </a:rPr>
              <a:t>  &lt;</a:t>
            </a:r>
            <a:r>
              <a:rPr lang="en-US" sz="1961" dirty="0">
                <a:solidFill>
                  <a:schemeClr val="tx2"/>
                </a:solidFill>
              </a:rPr>
              <a:t>actions&gt;</a:t>
            </a:r>
          </a:p>
          <a:p>
            <a:pPr>
              <a:spcBef>
                <a:spcPts val="400"/>
              </a:spcBef>
              <a:spcAft>
                <a:spcPts val="588"/>
              </a:spcAft>
            </a:pPr>
            <a:r>
              <a:rPr lang="en-US" sz="1961" dirty="0">
                <a:solidFill>
                  <a:schemeClr val="tx2"/>
                </a:solidFill>
              </a:rPr>
              <a:t>...</a:t>
            </a:r>
          </a:p>
          <a:p>
            <a:pPr>
              <a:spcBef>
                <a:spcPts val="400"/>
              </a:spcBef>
              <a:spcAft>
                <a:spcPts val="588"/>
              </a:spcAft>
            </a:pPr>
            <a:r>
              <a:rPr lang="en-US" sz="1961" dirty="0">
                <a:solidFill>
                  <a:schemeClr val="tx2"/>
                </a:solidFill>
              </a:rPr>
              <a:t>&lt;</a:t>
            </a:r>
            <a:r>
              <a:rPr lang="en-US" sz="1961" dirty="0">
                <a:solidFill>
                  <a:schemeClr val="tx2"/>
                </a:solidFill>
              </a:rPr>
              <a:t>action </a:t>
            </a:r>
            <a:r>
              <a:rPr lang="en-US" sz="1961" dirty="0" err="1">
                <a:solidFill>
                  <a:schemeClr val="tx2"/>
                </a:solidFill>
              </a:rPr>
              <a:t>activationType</a:t>
            </a:r>
            <a:r>
              <a:rPr lang="en-US" sz="1961" dirty="0">
                <a:solidFill>
                  <a:schemeClr val="tx2"/>
                </a:solidFill>
              </a:rPr>
              <a:t>="background" </a:t>
            </a:r>
          </a:p>
          <a:p>
            <a:pPr>
              <a:spcBef>
                <a:spcPts val="400"/>
              </a:spcBef>
              <a:spcAft>
                <a:spcPts val="588"/>
              </a:spcAft>
            </a:pPr>
            <a:r>
              <a:rPr lang="en-US" sz="1961" dirty="0">
                <a:solidFill>
                  <a:schemeClr val="tx2"/>
                </a:solidFill>
              </a:rPr>
              <a:t> arguments</a:t>
            </a:r>
            <a:r>
              <a:rPr lang="en-US" sz="1961" dirty="0">
                <a:solidFill>
                  <a:schemeClr val="tx2"/>
                </a:solidFill>
              </a:rPr>
              <a:t>="</a:t>
            </a:r>
            <a:r>
              <a:rPr lang="en-US" sz="1961" dirty="0">
                <a:solidFill>
                  <a:schemeClr val="tx2"/>
                </a:solidFill>
              </a:rPr>
              <a:t>dismiss" </a:t>
            </a:r>
          </a:p>
          <a:p>
            <a:pPr>
              <a:spcBef>
                <a:spcPts val="400"/>
              </a:spcBef>
              <a:spcAft>
                <a:spcPts val="588"/>
              </a:spcAft>
            </a:pPr>
            <a:r>
              <a:rPr lang="en-US" sz="1961" dirty="0">
                <a:solidFill>
                  <a:schemeClr val="tx2"/>
                </a:solidFill>
              </a:rPr>
              <a:t> </a:t>
            </a:r>
            <a:r>
              <a:rPr lang="en-US" sz="1961" dirty="0" err="1">
                <a:solidFill>
                  <a:schemeClr val="tx2"/>
                </a:solidFill>
              </a:rPr>
              <a:t>imageUri</a:t>
            </a:r>
            <a:r>
              <a:rPr lang="en-US" sz="1961" dirty="0">
                <a:solidFill>
                  <a:schemeClr val="tx2"/>
                </a:solidFill>
              </a:rPr>
              <a:t>="send.png"</a:t>
            </a:r>
          </a:p>
          <a:p>
            <a:pPr>
              <a:spcBef>
                <a:spcPts val="400"/>
              </a:spcBef>
              <a:spcAft>
                <a:spcPts val="588"/>
              </a:spcAft>
            </a:pPr>
            <a:r>
              <a:rPr lang="en-US" sz="1961" dirty="0">
                <a:solidFill>
                  <a:schemeClr val="tx2"/>
                </a:solidFill>
              </a:rPr>
              <a:t> </a:t>
            </a:r>
            <a:r>
              <a:rPr lang="en-US" sz="1961" dirty="0">
                <a:solidFill>
                  <a:schemeClr val="tx2"/>
                </a:solidFill>
              </a:rPr>
              <a:t>hint-</a:t>
            </a:r>
            <a:r>
              <a:rPr lang="en-US" sz="1961" dirty="0" err="1">
                <a:solidFill>
                  <a:schemeClr val="tx2"/>
                </a:solidFill>
              </a:rPr>
              <a:t>inputId</a:t>
            </a:r>
            <a:r>
              <a:rPr lang="en-US" sz="1961" dirty="0">
                <a:solidFill>
                  <a:schemeClr val="tx2"/>
                </a:solidFill>
              </a:rPr>
              <a:t>="1" /&gt;</a:t>
            </a:r>
          </a:p>
          <a:p>
            <a:pPr>
              <a:spcBef>
                <a:spcPts val="400"/>
              </a:spcBef>
              <a:spcAft>
                <a:spcPts val="588"/>
              </a:spcAft>
            </a:pPr>
            <a:r>
              <a:rPr lang="en-US" sz="1961" dirty="0">
                <a:solidFill>
                  <a:schemeClr val="tx2"/>
                </a:solidFill>
              </a:rPr>
              <a:t>  &lt;/actions&gt;</a:t>
            </a:r>
          </a:p>
          <a:p>
            <a:pPr>
              <a:spcBef>
                <a:spcPts val="400"/>
              </a:spcBef>
              <a:spcAft>
                <a:spcPts val="588"/>
              </a:spcAft>
            </a:pPr>
            <a:r>
              <a:rPr lang="en-US" sz="1961" dirty="0">
                <a:solidFill>
                  <a:schemeClr val="tx2"/>
                </a:solidFill>
              </a:rPr>
              <a:t>&lt;/</a:t>
            </a:r>
            <a:r>
              <a:rPr lang="en-US" sz="1961" dirty="0">
                <a:solidFill>
                  <a:schemeClr val="tx2"/>
                </a:solidFill>
              </a:rPr>
              <a:t>toast&gt;</a:t>
            </a:r>
          </a:p>
        </p:txBody>
      </p:sp>
      <p:pic>
        <p:nvPicPr>
          <p:cNvPr id="12" name="Picture 11"/>
          <p:cNvPicPr>
            <a:picLocks noChangeAspect="1"/>
          </p:cNvPicPr>
          <p:nvPr/>
        </p:nvPicPr>
        <p:blipFill rotWithShape="1">
          <a:blip r:embed="rId2"/>
          <a:srcRect b="35219"/>
          <a:stretch/>
        </p:blipFill>
        <p:spPr>
          <a:xfrm>
            <a:off x="7067127" y="3934172"/>
            <a:ext cx="4456096" cy="2401020"/>
          </a:xfrm>
          <a:prstGeom prst="rect">
            <a:avLst/>
          </a:prstGeom>
          <a:ln>
            <a:solidFill>
              <a:schemeClr val="tx1"/>
            </a:solidFill>
          </a:ln>
        </p:spPr>
      </p:pic>
      <p:sp>
        <p:nvSpPr>
          <p:cNvPr id="7" name="Rectangle 6"/>
          <p:cNvSpPr/>
          <p:nvPr/>
        </p:nvSpPr>
        <p:spPr bwMode="auto">
          <a:xfrm>
            <a:off x="1613876" y="1934959"/>
            <a:ext cx="4033912"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389770" y="3578404"/>
            <a:ext cx="3959210"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18643" y="4400127"/>
            <a:ext cx="2913381"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9454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0" y="1561448"/>
            <a:ext cx="12176151" cy="253987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nvGrpSpPr>
          <p:cNvPr id="4" name="Group 3"/>
          <p:cNvGrpSpPr/>
          <p:nvPr/>
        </p:nvGrpSpPr>
        <p:grpSpPr>
          <a:xfrm>
            <a:off x="460901" y="1623603"/>
            <a:ext cx="3543442" cy="4301868"/>
            <a:chOff x="216722" y="1655663"/>
            <a:chExt cx="3614495" cy="4388129"/>
          </a:xfrm>
        </p:grpSpPr>
        <p:sp>
          <p:nvSpPr>
            <p:cNvPr id="3" name="Rectangle 2"/>
            <p:cNvSpPr/>
            <p:nvPr/>
          </p:nvSpPr>
          <p:spPr bwMode="auto">
            <a:xfrm>
              <a:off x="2179637" y="4954790"/>
              <a:ext cx="1600200" cy="8382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219460" y="1655663"/>
              <a:ext cx="3611756"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latin typeface="+mj-lt"/>
                  <a:cs typeface="Segoe UI Semibold" panose="020B0702040204020203" pitchFamily="34" charset="0"/>
                </a:rPr>
                <a:t>Basic State</a:t>
              </a:r>
              <a:r>
                <a:rPr lang="en-US" sz="1200" dirty="0">
                  <a:latin typeface="+mj-lt"/>
                  <a:cs typeface="Segoe UI Light"/>
                </a:rPr>
                <a:t/>
              </a:r>
              <a:br>
                <a:rPr lang="en-US" sz="1200" dirty="0">
                  <a:latin typeface="+mj-lt"/>
                  <a:cs typeface="Segoe UI Light"/>
                </a:rPr>
              </a:br>
              <a:endParaRPr lang="en-US" sz="1200" dirty="0">
                <a:latin typeface="+mj-lt"/>
                <a:cs typeface="Segoe UI Light"/>
              </a:endParaRPr>
            </a:p>
          </p:txBody>
        </p:sp>
        <p:sp>
          <p:nvSpPr>
            <p:cNvPr id="14" name="Subtitle 2"/>
            <p:cNvSpPr txBox="1">
              <a:spLocks/>
            </p:cNvSpPr>
            <p:nvPr/>
          </p:nvSpPr>
          <p:spPr>
            <a:xfrm>
              <a:off x="2295698" y="5596360"/>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Plate</a:t>
              </a:r>
            </a:p>
          </p:txBody>
        </p:sp>
        <p:sp>
          <p:nvSpPr>
            <p:cNvPr id="15" name="Subtitle 2"/>
            <p:cNvSpPr txBox="1">
              <a:spLocks/>
            </p:cNvSpPr>
            <p:nvPr/>
          </p:nvSpPr>
          <p:spPr>
            <a:xfrm>
              <a:off x="2295698" y="5298515"/>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App Logo</a:t>
              </a:r>
            </a:p>
          </p:txBody>
        </p:sp>
        <p:sp>
          <p:nvSpPr>
            <p:cNvPr id="16" name="Subtitle 2"/>
            <p:cNvSpPr txBox="1">
              <a:spLocks/>
            </p:cNvSpPr>
            <p:nvPr/>
          </p:nvSpPr>
          <p:spPr>
            <a:xfrm>
              <a:off x="2295698" y="5029954"/>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Short Name</a:t>
              </a:r>
            </a:p>
          </p:txBody>
        </p:sp>
        <p:pic>
          <p:nvPicPr>
            <p:cNvPr id="31" name="Picture 2"/>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216722" y="2027713"/>
              <a:ext cx="1970739" cy="4016079"/>
            </a:xfrm>
            <a:prstGeom prst="rect">
              <a:avLst/>
            </a:prstGeom>
          </p:spPr>
        </p:pic>
        <p:sp>
          <p:nvSpPr>
            <p:cNvPr id="34" name="Subtitle 2"/>
            <p:cNvSpPr txBox="1">
              <a:spLocks/>
            </p:cNvSpPr>
            <p:nvPr/>
          </p:nvSpPr>
          <p:spPr>
            <a:xfrm>
              <a:off x="2295698"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Plate</a:t>
              </a:r>
            </a:p>
          </p:txBody>
        </p:sp>
        <p:sp>
          <p:nvSpPr>
            <p:cNvPr id="35" name="Subtitle 2"/>
            <p:cNvSpPr txBox="1">
              <a:spLocks/>
            </p:cNvSpPr>
            <p:nvPr/>
          </p:nvSpPr>
          <p:spPr>
            <a:xfrm>
              <a:off x="2295698"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App Logo</a:t>
              </a:r>
            </a:p>
          </p:txBody>
        </p:sp>
        <p:sp>
          <p:nvSpPr>
            <p:cNvPr id="36" name="Subtitle 2"/>
            <p:cNvSpPr txBox="1">
              <a:spLocks/>
            </p:cNvSpPr>
            <p:nvPr/>
          </p:nvSpPr>
          <p:spPr>
            <a:xfrm>
              <a:off x="2295698"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Short Name</a:t>
              </a:r>
            </a:p>
          </p:txBody>
        </p:sp>
        <p:cxnSp>
          <p:nvCxnSpPr>
            <p:cNvPr id="46" name="Straight Connector 55"/>
            <p:cNvCxnSpPr/>
            <p:nvPr/>
          </p:nvCxnSpPr>
          <p:spPr>
            <a:xfrm>
              <a:off x="1201172"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71929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743510" y="3612627"/>
              <a:ext cx="1443951" cy="243134"/>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227585" y="1623603"/>
            <a:ext cx="3646164" cy="4301868"/>
            <a:chOff x="4312356" y="1655663"/>
            <a:chExt cx="3719277" cy="4388129"/>
          </a:xfrm>
        </p:grpSpPr>
        <p:sp>
          <p:nvSpPr>
            <p:cNvPr id="57" name="Rectangle 56"/>
            <p:cNvSpPr/>
            <p:nvPr/>
          </p:nvSpPr>
          <p:spPr bwMode="auto">
            <a:xfrm>
              <a:off x="6294437" y="4945062"/>
              <a:ext cx="1600200" cy="83820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latin typeface="+mj-lt"/>
                  <a:cs typeface="Segoe UI Semibold" panose="020B0702040204020203" pitchFamily="34" charset="0"/>
                </a:rPr>
                <a:t>Semi-Live State</a:t>
              </a:r>
              <a:r>
                <a:rPr lang="en-US" sz="1200" dirty="0">
                  <a:latin typeface="+mj-lt"/>
                  <a:cs typeface="Segoe UI Light"/>
                </a:rPr>
                <a:t/>
              </a:r>
              <a:br>
                <a:rPr lang="en-US" sz="1200" dirty="0">
                  <a:latin typeface="+mj-lt"/>
                  <a:cs typeface="Segoe UI Light"/>
                </a:rPr>
              </a:br>
              <a:endParaRPr lang="en-US" sz="1200" dirty="0">
                <a:latin typeface="+mj-lt"/>
                <a:cs typeface="Segoe UI Light"/>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Plate</a:t>
              </a: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App Logo</a:t>
              </a: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Short Name</a:t>
              </a: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Badge</a:t>
              </a:r>
            </a:p>
          </p:txBody>
        </p:sp>
        <p:pic>
          <p:nvPicPr>
            <p:cNvPr id="33" name="Picture 25"/>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4312356" y="2027713"/>
              <a:ext cx="1970739" cy="4016079"/>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Plate</a:t>
              </a: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App Logo</a:t>
              </a: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Short Name</a:t>
              </a: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Badge</a:t>
              </a: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8112956" y="1623603"/>
            <a:ext cx="3654894" cy="4301868"/>
            <a:chOff x="8413814" y="1655663"/>
            <a:chExt cx="3728182" cy="4388129"/>
          </a:xfrm>
        </p:grpSpPr>
        <p:sp>
          <p:nvSpPr>
            <p:cNvPr id="74" name="Rectangle 73"/>
            <p:cNvSpPr/>
            <p:nvPr/>
          </p:nvSpPr>
          <p:spPr bwMode="auto">
            <a:xfrm>
              <a:off x="10409237" y="5478462"/>
              <a:ext cx="1600200" cy="30480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latin typeface="+mj-lt"/>
                  <a:cs typeface="Segoe UI Semibold" panose="020B0702040204020203" pitchFamily="34" charset="0"/>
                </a:rPr>
                <a:t>Live State</a:t>
              </a:r>
              <a:r>
                <a:rPr lang="en-US" sz="1200" dirty="0">
                  <a:latin typeface="+mj-lt"/>
                  <a:cs typeface="Segoe UI Light"/>
                </a:rPr>
                <a:t/>
              </a:r>
              <a:br>
                <a:rPr lang="en-US" sz="1200" dirty="0">
                  <a:latin typeface="+mj-lt"/>
                  <a:cs typeface="Segoe UI Light"/>
                </a:rPr>
              </a:br>
              <a:endParaRPr lang="en-US" sz="1200" dirty="0">
                <a:latin typeface="+mj-lt"/>
                <a:cs typeface="Segoe UI Light"/>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Plate</a:t>
              </a: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App Icon</a:t>
              </a: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Short Name</a:t>
              </a: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Badge</a:t>
              </a: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Content</a:t>
              </a:r>
            </a:p>
          </p:txBody>
        </p:sp>
        <p:pic>
          <p:nvPicPr>
            <p:cNvPr id="32" name="Picture 8"/>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8413814" y="2027713"/>
              <a:ext cx="1970739" cy="4016079"/>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Plate</a:t>
              </a: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Short Name</a:t>
              </a: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Badge</a:t>
              </a:r>
            </a:p>
          </p:txBody>
        </p:sp>
        <p:sp>
          <p:nvSpPr>
            <p:cNvPr id="44" name="Subtitle 2"/>
            <p:cNvSpPr txBox="1">
              <a:spLocks/>
            </p:cNvSpPr>
            <p:nvPr/>
          </p:nvSpPr>
          <p:spPr>
            <a:xfrm>
              <a:off x="10507792" y="3210555"/>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App Icon</a:t>
              </a: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Content</a:t>
              </a: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smtClean="0"/>
              <a:t>Tile anatomy</a:t>
            </a:r>
            <a:endParaRPr lang="en-US" dirty="0"/>
          </a:p>
        </p:txBody>
      </p:sp>
    </p:spTree>
    <p:extLst>
      <p:ext uri="{BB962C8B-B14F-4D97-AF65-F5344CB8AC3E}">
        <p14:creationId xmlns:p14="http://schemas.microsoft.com/office/powerpoint/2010/main" val="3490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9" presetClass="emph" presetSubtype="0" nodeType="withEffect">
                                  <p:stCondLst>
                                    <p:cond delay="0"/>
                                  </p:stCondLst>
                                  <p:childTnLst>
                                    <p:set>
                                      <p:cBhvr rctx="PPT">
                                        <p:cTn id="9" dur="indefinite"/>
                                        <p:tgtEl>
                                          <p:spTgt spid="4"/>
                                        </p:tgtEl>
                                        <p:attrNameLst>
                                          <p:attrName>style.opacity</p:attrName>
                                        </p:attrNameLst>
                                      </p:cBhvr>
                                      <p:to>
                                        <p:strVal val="0.5"/>
                                      </p:to>
                                    </p:set>
                                    <p:animEffect filter="image" prLst="opacity: 0.5">
                                      <p:cBhvr rctx="IE">
                                        <p:cTn id="10" dur="indefinite"/>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9" presetClass="emph" presetSubtype="0" nodeType="withEffect">
                                  <p:stCondLst>
                                    <p:cond delay="0"/>
                                  </p:stCondLst>
                                  <p:childTnLst>
                                    <p:set>
                                      <p:cBhvr rctx="PPT">
                                        <p:cTn id="17" dur="indefinite"/>
                                        <p:tgtEl>
                                          <p:spTgt spid="5"/>
                                        </p:tgtEl>
                                        <p:attrNameLst>
                                          <p:attrName>style.opacity</p:attrName>
                                        </p:attrNameLst>
                                      </p:cBhvr>
                                      <p:to>
                                        <p:strVal val="0.5"/>
                                      </p:to>
                                    </p:set>
                                    <p:animEffect filter="image" prLst="opacity: 0.5">
                                      <p:cBhvr rctx="IE">
                                        <p:cTn id="18"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activation types &amp; activations</a:t>
            </a:r>
            <a:endParaRPr lang="en-US" dirty="0"/>
          </a:p>
        </p:txBody>
      </p:sp>
      <p:sp>
        <p:nvSpPr>
          <p:cNvPr id="2" name="Text Placeholder 1"/>
          <p:cNvSpPr>
            <a:spLocks noGrp="1"/>
          </p:cNvSpPr>
          <p:nvPr>
            <p:ph type="body" sz="quarter" idx="10"/>
          </p:nvPr>
        </p:nvSpPr>
        <p:spPr>
          <a:xfrm>
            <a:off x="269239" y="1189495"/>
            <a:ext cx="11653523" cy="4767276"/>
          </a:xfrm>
        </p:spPr>
        <p:txBody>
          <a:bodyPr/>
          <a:lstStyle/>
          <a:p>
            <a:pPr lvl="1"/>
            <a:r>
              <a:rPr lang="en-US" dirty="0">
                <a:solidFill>
                  <a:schemeClr val="tx1"/>
                </a:solidFill>
              </a:rPr>
              <a:t>&lt;action </a:t>
            </a:r>
            <a:r>
              <a:rPr lang="en-US" dirty="0" err="1">
                <a:solidFill>
                  <a:schemeClr val="tx1"/>
                </a:solidFill>
              </a:rPr>
              <a:t>activationType</a:t>
            </a:r>
            <a:r>
              <a:rPr lang="en-US" dirty="0" smtClean="0">
                <a:solidFill>
                  <a:schemeClr val="tx1"/>
                </a:solidFill>
              </a:rPr>
              <a:t>="foreground" /&gt;</a:t>
            </a:r>
          </a:p>
          <a:p>
            <a:pPr lvl="1"/>
            <a:endParaRPr lang="en-US" dirty="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r>
              <a:rPr lang="en-US" dirty="0">
                <a:solidFill>
                  <a:schemeClr val="tx1"/>
                </a:solidFill>
              </a:rPr>
              <a:t>&lt;action </a:t>
            </a:r>
            <a:r>
              <a:rPr lang="en-US" dirty="0" err="1">
                <a:solidFill>
                  <a:schemeClr val="tx1"/>
                </a:solidFill>
              </a:rPr>
              <a:t>activationType</a:t>
            </a:r>
            <a:r>
              <a:rPr lang="en-US" dirty="0">
                <a:solidFill>
                  <a:schemeClr val="tx1"/>
                </a:solidFill>
              </a:rPr>
              <a:t>="background" /&gt;</a:t>
            </a:r>
          </a:p>
          <a:p>
            <a:pPr lvl="1"/>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pPr lvl="1"/>
            <a:r>
              <a:rPr lang="en-US" dirty="0">
                <a:solidFill>
                  <a:schemeClr val="tx1"/>
                </a:solidFill>
              </a:rPr>
              <a:t>&lt;action </a:t>
            </a:r>
            <a:r>
              <a:rPr lang="en-US" dirty="0" err="1">
                <a:solidFill>
                  <a:schemeClr val="tx1"/>
                </a:solidFill>
              </a:rPr>
              <a:t>activationType</a:t>
            </a:r>
            <a:r>
              <a:rPr lang="en-US" dirty="0" smtClean="0">
                <a:solidFill>
                  <a:schemeClr val="tx1"/>
                </a:solidFill>
              </a:rPr>
              <a:t>="protocol" </a:t>
            </a:r>
            <a:r>
              <a:rPr lang="en-US" dirty="0">
                <a:solidFill>
                  <a:schemeClr val="tx1"/>
                </a:solidFill>
              </a:rPr>
              <a:t>/&gt;</a:t>
            </a:r>
          </a:p>
          <a:p>
            <a:pPr lvl="1"/>
            <a:endParaRPr lang="en-US" dirty="0" smtClean="0">
              <a:solidFill>
                <a:schemeClr val="tx1"/>
              </a:solidFill>
            </a:endParaRPr>
          </a:p>
          <a:p>
            <a:pPr lvl="1"/>
            <a:endParaRPr lang="en-US" dirty="0">
              <a:solidFill>
                <a:schemeClr val="tx1"/>
              </a:solidFill>
            </a:endParaRPr>
          </a:p>
          <a:p>
            <a:pPr lvl="1"/>
            <a:endParaRPr lang="en-US" dirty="0" smtClean="0">
              <a:solidFill>
                <a:schemeClr val="tx1"/>
              </a:solidFill>
            </a:endParaRPr>
          </a:p>
          <a:p>
            <a:pPr lvl="1"/>
            <a:r>
              <a:rPr lang="en-US" dirty="0">
                <a:solidFill>
                  <a:schemeClr val="tx1"/>
                </a:solidFill>
              </a:rPr>
              <a:t>&lt;action </a:t>
            </a:r>
            <a:r>
              <a:rPr lang="en-US" dirty="0" err="1">
                <a:solidFill>
                  <a:schemeClr val="tx1"/>
                </a:solidFill>
              </a:rPr>
              <a:t>activationType</a:t>
            </a:r>
            <a:r>
              <a:rPr lang="en-US" dirty="0" smtClean="0">
                <a:solidFill>
                  <a:schemeClr val="tx1"/>
                </a:solidFill>
              </a:rPr>
              <a:t>="system" </a:t>
            </a:r>
            <a:r>
              <a:rPr lang="en-US" dirty="0">
                <a:solidFill>
                  <a:schemeClr val="tx1"/>
                </a:solidFill>
              </a:rPr>
              <a:t>/&gt;</a:t>
            </a:r>
          </a:p>
          <a:p>
            <a:pPr lvl="1"/>
            <a:endParaRPr lang="en-US" dirty="0" smtClean="0">
              <a:solidFill>
                <a:schemeClr val="tx1"/>
              </a:solidFill>
            </a:endParaRPr>
          </a:p>
        </p:txBody>
      </p:sp>
      <p:graphicFrame>
        <p:nvGraphicFramePr>
          <p:cNvPr id="8" name="Diagram 7"/>
          <p:cNvGraphicFramePr/>
          <p:nvPr>
            <p:extLst/>
          </p:nvPr>
        </p:nvGraphicFramePr>
        <p:xfrm>
          <a:off x="266921" y="1636150"/>
          <a:ext cx="11357032" cy="821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nvPr>
        </p:nvGraphicFramePr>
        <p:xfrm>
          <a:off x="269238" y="2980787"/>
          <a:ext cx="11354715" cy="8217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nvPr>
        </p:nvGraphicFramePr>
        <p:xfrm>
          <a:off x="266921" y="4250723"/>
          <a:ext cx="8518353" cy="82172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extLst/>
          </p:nvPr>
        </p:nvGraphicFramePr>
        <p:xfrm>
          <a:off x="269238" y="5595360"/>
          <a:ext cx="5752060" cy="82172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1082809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fade">
                                      <p:cBhvr>
                                        <p:cTn id="31" dur="500"/>
                                        <p:tgtEl>
                                          <p:spTgt spid="2">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Graphic spid="10" grpId="0">
        <p:bldAsOne/>
      </p:bldGraphic>
      <p:bldGraphic spid="11"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Tile basics</a:t>
            </a:r>
          </a:p>
          <a:p>
            <a:r>
              <a:rPr lang="en-US" dirty="0" smtClean="0"/>
              <a:t>Tile templates</a:t>
            </a:r>
          </a:p>
          <a:p>
            <a:r>
              <a:rPr lang="en-US" dirty="0" smtClean="0"/>
              <a:t>Adaptive templates</a:t>
            </a:r>
          </a:p>
          <a:p>
            <a:r>
              <a:rPr lang="en-US" dirty="0" smtClean="0"/>
              <a:t>Adaptive </a:t>
            </a:r>
            <a:r>
              <a:rPr lang="en-US" dirty="0" smtClean="0"/>
              <a:t>samples</a:t>
            </a:r>
          </a:p>
          <a:p>
            <a:r>
              <a:rPr lang="en-US" dirty="0" smtClean="0"/>
              <a:t>Toast</a:t>
            </a:r>
          </a:p>
          <a:p>
            <a:r>
              <a:rPr lang="en-US" dirty="0" smtClean="0"/>
              <a:t>Interactive toast</a:t>
            </a:r>
            <a:endParaRPr lang="en-US" dirty="0"/>
          </a:p>
        </p:txBody>
      </p:sp>
    </p:spTree>
    <p:extLst>
      <p:ext uri="{BB962C8B-B14F-4D97-AF65-F5344CB8AC3E}">
        <p14:creationId xmlns:p14="http://schemas.microsoft.com/office/powerpoint/2010/main" val="27196688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7481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tiles</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“ScheduledTileNotification”</a:t>
            </a:r>
          </a:p>
          <a:p>
            <a:r>
              <a:rPr lang="en-US" smtClean="0"/>
              <a:t>Periodic</a:t>
            </a:r>
          </a:p>
          <a:p>
            <a:pPr lvl="1"/>
            <a:r>
              <a:rPr lang="en-US" smtClean="0"/>
              <a:t>Pull from URL 30m / 60m / 6h / 12h / 24h</a:t>
            </a:r>
          </a:p>
          <a:p>
            <a:r>
              <a:rPr lang="en-US" smtClean="0"/>
              <a:t>Local</a:t>
            </a:r>
          </a:p>
          <a:p>
            <a:pPr lvl="1"/>
            <a:r>
              <a:rPr lang="en-US" smtClean="0"/>
              <a:t>Update from (foreground/background) app</a:t>
            </a:r>
          </a:p>
          <a:p>
            <a:r>
              <a:rPr lang="en-US" smtClean="0"/>
              <a:t>Push</a:t>
            </a:r>
          </a:p>
          <a:p>
            <a:pPr lvl="1"/>
            <a:r>
              <a:rPr lang="en-US" smtClean="0"/>
              <a:t>Use push services</a:t>
            </a:r>
          </a:p>
          <a:p>
            <a:pPr lvl="1"/>
            <a:r>
              <a:rPr lang="en-US" smtClean="0"/>
              <a:t>Update badge</a:t>
            </a:r>
            <a:endParaRPr lang="en-US" dirty="0"/>
          </a:p>
        </p:txBody>
      </p:sp>
    </p:spTree>
    <p:extLst>
      <p:ext uri="{BB962C8B-B14F-4D97-AF65-F5344CB8AC3E}">
        <p14:creationId xmlns:p14="http://schemas.microsoft.com/office/powerpoint/2010/main" val="345872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Update tile badge</a:t>
            </a:r>
            <a:endParaRPr lang="en-US" dirty="0"/>
          </a:p>
        </p:txBody>
      </p:sp>
      <p:sp>
        <p:nvSpPr>
          <p:cNvPr id="5" name="Text Placeholder 4"/>
          <p:cNvSpPr>
            <a:spLocks noGrp="1"/>
          </p:cNvSpPr>
          <p:nvPr>
            <p:ph type="body" sz="quarter" idx="10"/>
          </p:nvPr>
        </p:nvSpPr>
        <p:spPr>
          <a:xfrm>
            <a:off x="269241" y="1197640"/>
            <a:ext cx="11653522" cy="4767276"/>
          </a:xfrm>
        </p:spPr>
        <p:txBody>
          <a:bodyPr/>
          <a:lstStyle/>
          <a:p>
            <a:pPr>
              <a:spcBef>
                <a:spcPts val="400"/>
              </a:spcBef>
            </a:pPr>
            <a:endParaRPr lang="en-US" sz="1961" dirty="0">
              <a:solidFill>
                <a:srgbClr val="008000"/>
              </a:solidFill>
              <a:highlight>
                <a:srgbClr val="FFFFFF"/>
              </a:highlight>
            </a:endParaRPr>
          </a:p>
          <a:p>
            <a:pPr>
              <a:spcBef>
                <a:spcPts val="400"/>
              </a:spcBef>
            </a:pPr>
            <a:r>
              <a:rPr lang="en-US" sz="1961" dirty="0">
                <a:solidFill>
                  <a:srgbClr val="008000"/>
                </a:solidFill>
                <a:highlight>
                  <a:srgbClr val="FFFFFF"/>
                </a:highlight>
              </a:rPr>
              <a:t>// build badge</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type = </a:t>
            </a:r>
            <a:r>
              <a:rPr lang="en-US" sz="1961" dirty="0" err="1">
                <a:solidFill>
                  <a:srgbClr val="2B91AF"/>
                </a:solidFill>
                <a:highlight>
                  <a:srgbClr val="FFFFFF"/>
                </a:highlight>
              </a:rPr>
              <a:t>BadgeTemplateType</a:t>
            </a:r>
            <a:r>
              <a:rPr lang="en-US" sz="1961" dirty="0" err="1">
                <a:solidFill>
                  <a:srgbClr val="000000"/>
                </a:solidFill>
                <a:highlight>
                  <a:srgbClr val="FFFFFF"/>
                </a:highlight>
              </a:rPr>
              <a:t>.BadgeNumber</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xml = </a:t>
            </a:r>
            <a:r>
              <a:rPr lang="en-US" sz="1961" dirty="0" err="1">
                <a:solidFill>
                  <a:srgbClr val="2B91AF"/>
                </a:solidFill>
                <a:highlight>
                  <a:srgbClr val="FFFFFF"/>
                </a:highlight>
              </a:rPr>
              <a:t>BadgeUpdateManager</a:t>
            </a:r>
            <a:r>
              <a:rPr lang="en-US" sz="1961" dirty="0" err="1">
                <a:solidFill>
                  <a:srgbClr val="000000"/>
                </a:solidFill>
                <a:highlight>
                  <a:srgbClr val="FFFFFF"/>
                </a:highlight>
              </a:rPr>
              <a:t>.GetTemplateContent</a:t>
            </a:r>
            <a:r>
              <a:rPr lang="en-US" sz="1961" dirty="0">
                <a:solidFill>
                  <a:srgbClr val="000000"/>
                </a:solidFill>
                <a:highlight>
                  <a:srgbClr val="FFFFFF"/>
                </a:highlight>
              </a:rPr>
              <a:t>(type);</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a:t>
            </a:r>
            <a:r>
              <a:rPr lang="en-US" sz="1961" dirty="0" err="1">
                <a:solidFill>
                  <a:srgbClr val="008000"/>
                </a:solidFill>
                <a:highlight>
                  <a:srgbClr val="FFFFFF"/>
                </a:highlight>
              </a:rPr>
              <a:t>updte</a:t>
            </a:r>
            <a:r>
              <a:rPr lang="en-US" sz="1961" dirty="0">
                <a:solidFill>
                  <a:srgbClr val="008000"/>
                </a:solidFill>
                <a:highlight>
                  <a:srgbClr val="FFFFFF"/>
                </a:highlight>
              </a:rPr>
              <a:t> element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elements = </a:t>
            </a:r>
            <a:r>
              <a:rPr lang="en-US" sz="1961" dirty="0" err="1">
                <a:solidFill>
                  <a:srgbClr val="000000"/>
                </a:solidFill>
                <a:highlight>
                  <a:srgbClr val="FFFFFF"/>
                </a:highlight>
              </a:rPr>
              <a:t>xml.GetElementsByTagName</a:t>
            </a:r>
            <a:r>
              <a:rPr lang="en-US" sz="1961" dirty="0">
                <a:solidFill>
                  <a:srgbClr val="000000"/>
                </a:solidFill>
                <a:highlight>
                  <a:srgbClr val="FFFFFF"/>
                </a:highlight>
              </a:rPr>
              <a:t>(</a:t>
            </a:r>
            <a:r>
              <a:rPr lang="en-US" sz="1961" dirty="0">
                <a:solidFill>
                  <a:srgbClr val="A31515"/>
                </a:solidFill>
                <a:highlight>
                  <a:srgbClr val="FFFFFF"/>
                </a:highlight>
              </a:rPr>
              <a:t>"badge"</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 = elements[0] </a:t>
            </a:r>
            <a:r>
              <a:rPr lang="en-US" sz="1961" dirty="0">
                <a:solidFill>
                  <a:srgbClr val="0000FF"/>
                </a:solidFill>
                <a:highlight>
                  <a:srgbClr val="FFFFFF"/>
                </a:highlight>
              </a:rPr>
              <a:t>as</a:t>
            </a:r>
            <a:r>
              <a:rPr lang="en-US" sz="1961" dirty="0">
                <a:solidFill>
                  <a:srgbClr val="000000"/>
                </a:solidFill>
                <a:highlight>
                  <a:srgbClr val="FFFFFF"/>
                </a:highlight>
              </a:rPr>
              <a:t> </a:t>
            </a:r>
            <a:r>
              <a:rPr lang="en-US" sz="1961" dirty="0" err="1">
                <a:solidFill>
                  <a:srgbClr val="000000"/>
                </a:solidFill>
                <a:highlight>
                  <a:srgbClr val="FFFFFF"/>
                </a:highlight>
              </a:rPr>
              <a:t>Windows.Data.Xml.Dom.</a:t>
            </a:r>
            <a:r>
              <a:rPr lang="en-US" sz="1961" dirty="0" err="1">
                <a:solidFill>
                  <a:srgbClr val="2B91AF"/>
                </a:solidFill>
                <a:highlight>
                  <a:srgbClr val="FFFFFF"/>
                </a:highlight>
              </a:rPr>
              <a:t>XmlElement</a:t>
            </a:r>
            <a:r>
              <a:rPr lang="en-US" sz="1961" dirty="0">
                <a:solidFill>
                  <a:srgbClr val="000000"/>
                </a:solidFill>
                <a:highlight>
                  <a:srgbClr val="FFFFFF"/>
                </a:highlight>
              </a:rPr>
              <a:t>;</a:t>
            </a:r>
          </a:p>
          <a:p>
            <a:pPr>
              <a:spcBef>
                <a:spcPts val="400"/>
              </a:spcBef>
            </a:pPr>
            <a:r>
              <a:rPr lang="en-US" sz="1961" dirty="0" err="1">
                <a:solidFill>
                  <a:srgbClr val="000000"/>
                </a:solidFill>
                <a:highlight>
                  <a:srgbClr val="FFFFFF"/>
                </a:highlight>
              </a:rPr>
              <a:t>element.SetAttribute</a:t>
            </a:r>
            <a:r>
              <a:rPr lang="en-US" sz="1961" dirty="0">
                <a:solidFill>
                  <a:srgbClr val="000000"/>
                </a:solidFill>
                <a:highlight>
                  <a:srgbClr val="FFFFFF"/>
                </a:highlight>
              </a:rPr>
              <a:t>(</a:t>
            </a:r>
            <a:r>
              <a:rPr lang="en-US" sz="1961" dirty="0">
                <a:solidFill>
                  <a:srgbClr val="A31515"/>
                </a:solidFill>
                <a:highlight>
                  <a:srgbClr val="FFFFFF"/>
                </a:highlight>
              </a:rPr>
              <a:t>"value"</a:t>
            </a:r>
            <a:r>
              <a:rPr lang="en-US" sz="1961" dirty="0">
                <a:solidFill>
                  <a:srgbClr val="000000"/>
                </a:solidFill>
                <a:highlight>
                  <a:srgbClr val="FFFFFF"/>
                </a:highlight>
              </a:rPr>
              <a:t>, "47");</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send to lock screen</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updator</a:t>
            </a:r>
            <a:r>
              <a:rPr lang="en-US" sz="1961" dirty="0">
                <a:solidFill>
                  <a:srgbClr val="000000"/>
                </a:solidFill>
                <a:highlight>
                  <a:srgbClr val="FFFFFF"/>
                </a:highlight>
              </a:rPr>
              <a:t> = </a:t>
            </a:r>
            <a:r>
              <a:rPr lang="en-US" sz="1961" dirty="0" err="1">
                <a:solidFill>
                  <a:srgbClr val="2B91AF"/>
                </a:solidFill>
                <a:highlight>
                  <a:srgbClr val="FFFFFF"/>
                </a:highlight>
              </a:rPr>
              <a:t>BadgeUpdateManager</a:t>
            </a:r>
            <a:r>
              <a:rPr lang="en-US" sz="1961" dirty="0" err="1">
                <a:solidFill>
                  <a:srgbClr val="000000"/>
                </a:solidFill>
                <a:highlight>
                  <a:srgbClr val="FFFFFF"/>
                </a:highlight>
              </a:rPr>
              <a:t>.CreateBadgeUpdaterForApplication</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notification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BadgeNotification</a:t>
            </a:r>
            <a:r>
              <a:rPr lang="en-US" sz="1961" dirty="0">
                <a:solidFill>
                  <a:srgbClr val="000000"/>
                </a:solidFill>
                <a:highlight>
                  <a:srgbClr val="FFFFFF"/>
                </a:highlight>
              </a:rPr>
              <a:t>(xml);</a:t>
            </a:r>
          </a:p>
          <a:p>
            <a:pPr>
              <a:spcBef>
                <a:spcPts val="400"/>
              </a:spcBef>
            </a:pPr>
            <a:r>
              <a:rPr lang="en-US" sz="1961" dirty="0" err="1">
                <a:solidFill>
                  <a:srgbClr val="000000"/>
                </a:solidFill>
                <a:highlight>
                  <a:srgbClr val="FFFFFF"/>
                </a:highlight>
              </a:rPr>
              <a:t>updator.Update</a:t>
            </a:r>
            <a:r>
              <a:rPr lang="en-US" sz="1961" dirty="0">
                <a:solidFill>
                  <a:srgbClr val="000000"/>
                </a:solidFill>
                <a:highlight>
                  <a:srgbClr val="FFFFFF"/>
                </a:highlight>
              </a:rPr>
              <a:t>(notification);</a:t>
            </a:r>
            <a:endParaRPr lang="en-US" sz="1961" dirty="0"/>
          </a:p>
        </p:txBody>
      </p:sp>
      <p:sp>
        <p:nvSpPr>
          <p:cNvPr id="7" name="Rectangle 6"/>
          <p:cNvSpPr/>
          <p:nvPr/>
        </p:nvSpPr>
        <p:spPr bwMode="auto">
          <a:xfrm>
            <a:off x="1823665" y="1847507"/>
            <a:ext cx="4482124"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271877" y="3094222"/>
            <a:ext cx="5079741"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00264" y="5359835"/>
            <a:ext cx="5079741" cy="522914"/>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20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Responsive tiles</a:t>
            </a:r>
            <a:endParaRPr lang="en-US" dirty="0"/>
          </a:p>
        </p:txBody>
      </p:sp>
      <p:sp>
        <p:nvSpPr>
          <p:cNvPr id="3" name="Text Placeholder 2"/>
          <p:cNvSpPr>
            <a:spLocks noGrp="1"/>
          </p:cNvSpPr>
          <p:nvPr>
            <p:ph type="body" sz="quarter" idx="10"/>
          </p:nvPr>
        </p:nvSpPr>
        <p:spPr/>
        <p:txBody>
          <a:bodyPr/>
          <a:lstStyle/>
          <a:p>
            <a:r>
              <a:rPr lang="en-US" dirty="0" smtClean="0"/>
              <a:t>Tiles are not </a:t>
            </a:r>
            <a:br>
              <a:rPr lang="en-US" dirty="0" smtClean="0"/>
            </a:br>
            <a:r>
              <a:rPr lang="en-US" dirty="0" smtClean="0"/>
              <a:t>always the same size</a:t>
            </a:r>
          </a:p>
          <a:p>
            <a:r>
              <a:rPr lang="en-US" dirty="0" smtClean="0"/>
              <a:t>Tiles adapt to</a:t>
            </a:r>
            <a:br>
              <a:rPr lang="en-US" dirty="0" smtClean="0"/>
            </a:br>
            <a:r>
              <a:rPr lang="en-US" dirty="0" smtClean="0"/>
              <a:t>the screen they are on</a:t>
            </a:r>
          </a:p>
          <a:p>
            <a:pPr lvl="1"/>
            <a:r>
              <a:rPr lang="en-US" dirty="0" smtClean="0"/>
              <a:t>Since the Start grid has different densities </a:t>
            </a:r>
          </a:p>
          <a:p>
            <a:pPr lvl="1"/>
            <a:r>
              <a:rPr lang="en-US" dirty="0" smtClean="0"/>
              <a:t>and adapts to the screen size of your device, </a:t>
            </a:r>
          </a:p>
          <a:p>
            <a:pPr lvl="1"/>
            <a:r>
              <a:rPr lang="en-US" dirty="0" smtClean="0"/>
              <a:t>so do our tiles and the content within them. </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30495" y="575026"/>
            <a:ext cx="4362698" cy="5546611"/>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15234" y="545457"/>
            <a:ext cx="4407529" cy="5603608"/>
          </a:xfrm>
          <a:prstGeom prst="rect">
            <a:avLst/>
          </a:prstGeom>
        </p:spPr>
      </p:pic>
      <p:sp>
        <p:nvSpPr>
          <p:cNvPr id="8" name="Subtitle 2"/>
          <p:cNvSpPr txBox="1">
            <a:spLocks/>
          </p:cNvSpPr>
          <p:nvPr/>
        </p:nvSpPr>
        <p:spPr>
          <a:xfrm>
            <a:off x="8433223" y="476444"/>
            <a:ext cx="227216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High density example</a:t>
            </a:r>
          </a:p>
        </p:txBody>
      </p:sp>
      <p:sp>
        <p:nvSpPr>
          <p:cNvPr id="9" name="Subtitle 2"/>
          <p:cNvSpPr txBox="1">
            <a:spLocks/>
          </p:cNvSpPr>
          <p:nvPr/>
        </p:nvSpPr>
        <p:spPr>
          <a:xfrm>
            <a:off x="8435542" y="451167"/>
            <a:ext cx="227216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Low density example</a:t>
            </a:r>
          </a:p>
        </p:txBody>
      </p:sp>
    </p:spTree>
    <p:extLst>
      <p:ext uri="{BB962C8B-B14F-4D97-AF65-F5344CB8AC3E}">
        <p14:creationId xmlns:p14="http://schemas.microsoft.com/office/powerpoint/2010/main" val="362043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Tile templates</a:t>
            </a:r>
            <a:endParaRPr lang="en-US" dirty="0"/>
          </a:p>
        </p:txBody>
      </p:sp>
    </p:spTree>
    <p:extLst>
      <p:ext uri="{BB962C8B-B14F-4D97-AF65-F5344CB8AC3E}">
        <p14:creationId xmlns:p14="http://schemas.microsoft.com/office/powerpoint/2010/main" val="26205849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8064907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146</TotalTime>
  <Words>1320</Words>
  <Application>Microsoft Office PowerPoint</Application>
  <PresentationFormat>Widescreen</PresentationFormat>
  <Paragraphs>368</Paragraphs>
  <Slides>42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Segoe UI</vt:lpstr>
      <vt:lpstr>Segoe UI Light</vt:lpstr>
      <vt:lpstr>Segoe UI Semibold</vt:lpstr>
      <vt:lpstr>Wingdings</vt:lpstr>
      <vt:lpstr>PPT%20Theme</vt:lpstr>
      <vt:lpstr>Live tiles</vt:lpstr>
      <vt:lpstr>PowerPoint Presentation</vt:lpstr>
      <vt:lpstr>Tile basics</vt:lpstr>
      <vt:lpstr>Tile anatomy</vt:lpstr>
      <vt:lpstr>Updating tiles</vt:lpstr>
      <vt:lpstr>Update tile badge</vt:lpstr>
      <vt:lpstr>Responsive tiles</vt:lpstr>
      <vt:lpstr>Tile templates</vt:lpstr>
      <vt:lpstr>PowerPoint Presentation</vt:lpstr>
      <vt:lpstr>Legacy templates</vt:lpstr>
      <vt:lpstr>Create a secondary tile</vt:lpstr>
      <vt:lpstr>Use secondary tiles  to deep-link into your app</vt:lpstr>
      <vt:lpstr>PowerPoint Presentation</vt:lpstr>
      <vt:lpstr>Please don’t say more templates.</vt:lpstr>
      <vt:lpstr>Adaptive templates</vt:lpstr>
      <vt:lpstr>Adaptive tiles</vt:lpstr>
      <vt:lpstr>Adaptive tiles</vt:lpstr>
      <vt:lpstr>Adaptive samples</vt:lpstr>
      <vt:lpstr>Sample: Small Tile</vt:lpstr>
      <vt:lpstr>Sample 1: Medium Tile</vt:lpstr>
      <vt:lpstr>Sample: Wide Tile</vt:lpstr>
      <vt:lpstr>Sample: Large Tile</vt:lpstr>
      <vt:lpstr>PowerPoint Presentation</vt:lpstr>
      <vt:lpstr>Toast</vt:lpstr>
      <vt:lpstr>Toasts</vt:lpstr>
      <vt:lpstr>Toast states</vt:lpstr>
      <vt:lpstr>Toast templates</vt:lpstr>
      <vt:lpstr>Sending toast</vt:lpstr>
      <vt:lpstr>Sending toast</vt:lpstr>
      <vt:lpstr>Sending toast</vt:lpstr>
      <vt:lpstr>Handling activation</vt:lpstr>
      <vt:lpstr>Interactive toast</vt:lpstr>
      <vt:lpstr>Interactive toast</vt:lpstr>
      <vt:lpstr>Special Toast Scenarios</vt:lpstr>
      <vt:lpstr>Toast notifications</vt:lpstr>
      <vt:lpstr>Toast input</vt:lpstr>
      <vt:lpstr>Toast action</vt:lpstr>
      <vt:lpstr>Alarms are Toasts</vt:lpstr>
      <vt:lpstr>Toast customization</vt:lpstr>
      <vt:lpstr>New activation types &amp; activations</vt:lpstr>
      <vt:lpstr>PowerPoint Presentation</vt:lpstr>
      <vt:lpstr>PowerPoint Presentation</vt:lpstr>
    </vt:vector>
  </TitlesOfParts>
  <Company>Jerry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Nixon</dc:creator>
  <cp:lastModifiedBy>Jerry</cp:lastModifiedBy>
  <cp:revision>13</cp:revision>
  <dcterms:created xsi:type="dcterms:W3CDTF">2015-05-07T19:17:11Z</dcterms:created>
  <dcterms:modified xsi:type="dcterms:W3CDTF">2015-05-15T08:49:38Z</dcterms:modified>
</cp:coreProperties>
</file>