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5"/>
  </p:notesMasterIdLst>
  <p:sldIdLst>
    <p:sldId id="256" r:id="rId2"/>
    <p:sldId id="259" r:id="rId3"/>
    <p:sldId id="257" r:id="rId4"/>
    <p:sldId id="258" r:id="rId5"/>
    <p:sldId id="263" r:id="rId6"/>
    <p:sldId id="264" r:id="rId7"/>
    <p:sldId id="265" r:id="rId8"/>
    <p:sldId id="266" r:id="rId9"/>
    <p:sldId id="262" r:id="rId10"/>
    <p:sldId id="268"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17A688-784C-4E36-B9FC-142AAED7F836}">
          <p14:sldIdLst>
            <p14:sldId id="256"/>
          </p14:sldIdLst>
        </p14:section>
        <p14:section name="Untitled Section" id="{90D8A3C1-346D-4924-904C-8C50706119D4}">
          <p14:sldIdLst>
            <p14:sldId id="259"/>
            <p14:sldId id="257"/>
            <p14:sldId id="258"/>
            <p14:sldId id="263"/>
            <p14:sldId id="264"/>
            <p14:sldId id="265"/>
            <p14:sldId id="266"/>
            <p14:sldId id="262"/>
            <p14:sldId id="268"/>
            <p14:sldId id="272"/>
            <p14:sldId id="273"/>
            <p14:sldId id="274"/>
            <p14:sldId id="275"/>
            <p14:sldId id="276"/>
            <p14:sldId id="277"/>
            <p14:sldId id="278"/>
            <p14:sldId id="279"/>
            <p14:sldId id="280"/>
            <p14:sldId id="281"/>
          </p14:sldIdLst>
        </p14:section>
        <p14:section name="Untitled Section" id="{05A8890C-A6AA-478E-AC0C-62E808AFC9F4}">
          <p14:sldIdLst>
            <p14:sldId id="282"/>
            <p14:sldId id="283"/>
            <p14:sldId id="284"/>
            <p14:sldId id="285"/>
            <p14:sldId id="286"/>
            <p14:sldId id="287"/>
            <p14:sldId id="288"/>
            <p14:sldId id="289"/>
            <p14:sldId id="290"/>
            <p14:sldId id="291"/>
            <p14:sldId id="292"/>
            <p14:sldId id="293"/>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85" d="100"/>
          <a:sy n="85" d="100"/>
        </p:scale>
        <p:origin x="288"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CD9FF-A985-45D9-9970-FB334A7B24DC}" type="datetimeFigureOut">
              <a:rPr lang="en-US" smtClean="0"/>
              <a:t>5/14/2015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E27CA-BF67-4AE3-BDF5-3FD8FC2ABF03}" type="slidenum">
              <a:rPr lang="en-US" smtClean="0"/>
              <a:t>‹#›</a:t>
            </a:fld>
            <a:endParaRPr lang="en-US"/>
          </a:p>
        </p:txBody>
      </p:sp>
    </p:spTree>
    <p:extLst>
      <p:ext uri="{BB962C8B-B14F-4D97-AF65-F5344CB8AC3E}">
        <p14:creationId xmlns:p14="http://schemas.microsoft.com/office/powerpoint/2010/main" val="41886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5/14/2015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16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5/14/2015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709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5/14/2015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75832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5/14/2015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017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730687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5914989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40" y="2095069"/>
            <a:ext cx="9859116" cy="1158793"/>
          </a:xfrm>
          <a:noFill/>
        </p:spPr>
        <p:txBody>
          <a:bodyPr tIns="91440" bIns="91440" anchor="t" anchorCtr="0">
            <a:spAutoFit/>
          </a:bodyPr>
          <a:lstStyle>
            <a:lvl1pPr>
              <a:defRPr sz="7057"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4785989"/>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Tree>
    <p:extLst>
      <p:ext uri="{BB962C8B-B14F-4D97-AF65-F5344CB8AC3E}">
        <p14:creationId xmlns:p14="http://schemas.microsoft.com/office/powerpoint/2010/main" val="2668995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151001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52339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3516178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873357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910262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47731"/>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939636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http://windows.Microsoft.com</a:t>
            </a: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9" r:id="rId23"/>
    <p:sldLayoutId id="2147483740" r:id="rId24"/>
    <p:sldLayoutId id="2147483741" r:id="rId25"/>
    <p:sldLayoutId id="2147483742" r:id="rId26"/>
    <p:sldLayoutId id="2147483743" r:id="rId27"/>
    <p:sldLayoutId id="2147483744" r:id="rId28"/>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Background execution</a:t>
            </a:r>
            <a:endParaRPr lang="en-US" dirty="0"/>
          </a:p>
        </p:txBody>
      </p:sp>
      <p:sp>
        <p:nvSpPr>
          <p:cNvPr id="3" name="Subtitle 2"/>
          <p:cNvSpPr>
            <a:spLocks noGrp="1"/>
          </p:cNvSpPr>
          <p:nvPr>
            <p:ph type="subTitle" idx="1"/>
          </p:nvPr>
        </p:nvSpPr>
        <p:spPr/>
        <p:txBody>
          <a:bodyPr/>
          <a:lstStyle/>
          <a:p>
            <a:r>
              <a:rPr lang="en-US" dirty="0" smtClean="0"/>
              <a:t>Developer's Guide to</a:t>
            </a:r>
          </a:p>
          <a:p>
            <a:r>
              <a:rPr lang="en-US" dirty="0" smtClean="0"/>
              <a:t>Windows 10 Insider Preview</a:t>
            </a:r>
          </a:p>
          <a:p>
            <a:r>
              <a:rPr lang="en-US" dirty="0" smtClean="0">
                <a:solidFill>
                  <a:schemeClr val="bg2"/>
                </a:solidFill>
              </a:rPr>
              <a:t>Andy &amp; Jerry</a:t>
            </a:r>
            <a:endParaRPr lang="en-US" dirty="0">
              <a:solidFill>
                <a:schemeClr val="bg2"/>
              </a:solidFill>
            </a:endParaRPr>
          </a:p>
        </p:txBody>
      </p:sp>
    </p:spTree>
    <p:extLst>
      <p:ext uri="{BB962C8B-B14F-4D97-AF65-F5344CB8AC3E}">
        <p14:creationId xmlns:p14="http://schemas.microsoft.com/office/powerpoint/2010/main" val="39734081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Background Permission</a:t>
            </a:r>
            <a:endParaRPr lang="en-US" dirty="0"/>
          </a:p>
        </p:txBody>
      </p:sp>
      <p:sp>
        <p:nvSpPr>
          <p:cNvPr id="2" name="Text Placeholder 1"/>
          <p:cNvSpPr>
            <a:spLocks noGrp="1"/>
          </p:cNvSpPr>
          <p:nvPr>
            <p:ph type="body" sz="quarter" idx="10"/>
          </p:nvPr>
        </p:nvSpPr>
        <p:spPr/>
        <p:txBody>
          <a:bodyPr/>
          <a:lstStyle/>
          <a:p>
            <a:endParaRPr lang="en-US"/>
          </a:p>
        </p:txBody>
      </p:sp>
      <p:pic>
        <p:nvPicPr>
          <p:cNvPr id="14" name="Picture 13"/>
          <p:cNvPicPr>
            <a:picLocks noChangeAspect="1"/>
          </p:cNvPicPr>
          <p:nvPr/>
        </p:nvPicPr>
        <p:blipFill>
          <a:blip r:embed="rId3"/>
          <a:stretch>
            <a:fillRect/>
          </a:stretch>
        </p:blipFill>
        <p:spPr>
          <a:xfrm>
            <a:off x="418643" y="1651091"/>
            <a:ext cx="11485443" cy="4392482"/>
          </a:xfrm>
          <a:prstGeom prst="rect">
            <a:avLst/>
          </a:prstGeom>
        </p:spPr>
      </p:pic>
      <p:sp>
        <p:nvSpPr>
          <p:cNvPr id="15" name="Rectangle 14"/>
          <p:cNvSpPr/>
          <p:nvPr/>
        </p:nvSpPr>
        <p:spPr bwMode="auto">
          <a:xfrm>
            <a:off x="6917723" y="1488670"/>
            <a:ext cx="3436295"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8115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&amp; register task</a:t>
            </a:r>
            <a:endParaRPr lang="en-US" dirty="0"/>
          </a:p>
        </p:txBody>
      </p:sp>
      <p:sp>
        <p:nvSpPr>
          <p:cNvPr id="6" name="Text Placeholder 5"/>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stretch>
            <a:fillRect/>
          </a:stretch>
        </p:blipFill>
        <p:spPr>
          <a:xfrm>
            <a:off x="194536" y="1262640"/>
            <a:ext cx="11209923" cy="3809805"/>
          </a:xfrm>
          <a:prstGeom prst="rect">
            <a:avLst/>
          </a:prstGeom>
        </p:spPr>
      </p:pic>
      <p:sp>
        <p:nvSpPr>
          <p:cNvPr id="5" name="Rectangle 4"/>
          <p:cNvSpPr/>
          <p:nvPr/>
        </p:nvSpPr>
        <p:spPr bwMode="auto">
          <a:xfrm>
            <a:off x="194536" y="4359705"/>
            <a:ext cx="3436295"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71424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Task execution = </a:t>
            </a:r>
            <a:br>
              <a:rPr lang="en-US" smtClean="0"/>
            </a:br>
            <a:r>
              <a:rPr lang="en-US" smtClean="0"/>
              <a:t>Trigger + [Condition(s)]</a:t>
            </a:r>
            <a:endParaRPr lang="en-US" dirty="0"/>
          </a:p>
        </p:txBody>
      </p:sp>
    </p:spTree>
    <p:extLst>
      <p:ext uri="{BB962C8B-B14F-4D97-AF65-F5344CB8AC3E}">
        <p14:creationId xmlns:p14="http://schemas.microsoft.com/office/powerpoint/2010/main" val="2591599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triggers [ when? ]</a:t>
            </a:r>
            <a:endParaRPr lang="en-US" dirty="0"/>
          </a:p>
        </p:txBody>
      </p:sp>
      <p:sp>
        <p:nvSpPr>
          <p:cNvPr id="2" name="Text Placeholder 1"/>
          <p:cNvSpPr>
            <a:spLocks noGrp="1"/>
          </p:cNvSpPr>
          <p:nvPr>
            <p:ph type="body" sz="quarter" idx="10"/>
          </p:nvPr>
        </p:nvSpPr>
        <p:spPr/>
        <p:txBody>
          <a:bodyPr/>
          <a:lstStyle/>
          <a:p>
            <a:endParaRPr lang="en-US"/>
          </a:p>
        </p:txBody>
      </p:sp>
      <p:grpSp>
        <p:nvGrpSpPr>
          <p:cNvPr id="17" name="Group 16"/>
          <p:cNvGrpSpPr/>
          <p:nvPr/>
        </p:nvGrpSpPr>
        <p:grpSpPr>
          <a:xfrm>
            <a:off x="269244" y="1710852"/>
            <a:ext cx="7021991" cy="2166360"/>
            <a:chOff x="274641" y="1744662"/>
            <a:chExt cx="7162796" cy="2209800"/>
          </a:xfrm>
        </p:grpSpPr>
        <p:sp>
          <p:nvSpPr>
            <p:cNvPr id="6" name="Left Bracket 5"/>
            <p:cNvSpPr/>
            <p:nvPr/>
          </p:nvSpPr>
          <p:spPr>
            <a:xfrm>
              <a:off x="883754" y="1820862"/>
              <a:ext cx="256372" cy="1979613"/>
            </a:xfrm>
            <a:prstGeom prst="lef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9" name="TextBox 8"/>
            <p:cNvSpPr txBox="1"/>
            <p:nvPr/>
          </p:nvSpPr>
          <p:spPr>
            <a:xfrm rot="16200000">
              <a:off x="-347348" y="2505151"/>
              <a:ext cx="1816437" cy="572460"/>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accent6"/>
                  </a:solidFill>
                  <a:latin typeface="+mj-lt"/>
                </a:rPr>
                <a:t>Windows 8.1</a:t>
              </a:r>
            </a:p>
          </p:txBody>
        </p:sp>
        <p:sp>
          <p:nvSpPr>
            <p:cNvPr id="12" name="Text Placeholder 1"/>
            <p:cNvSpPr txBox="1">
              <a:spLocks/>
            </p:cNvSpPr>
            <p:nvPr/>
          </p:nvSpPr>
          <p:spPr>
            <a:xfrm>
              <a:off x="1570037" y="1744662"/>
              <a:ext cx="5867400" cy="2209800"/>
            </a:xfrm>
            <a:prstGeom prst="rect">
              <a:avLst/>
            </a:prstGeom>
          </p:spPr>
          <p:txBody>
            <a:bodyPr numCol="2"/>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961" dirty="0" err="1">
                  <a:solidFill>
                    <a:schemeClr val="accent6"/>
                  </a:solidFill>
                </a:rPr>
                <a:t>SystemTrigger</a:t>
              </a:r>
              <a:endParaRPr lang="en-US" sz="1961" dirty="0">
                <a:solidFill>
                  <a:schemeClr val="accent6"/>
                </a:solidFill>
              </a:endParaRPr>
            </a:p>
            <a:p>
              <a:pPr marL="0" indent="0">
                <a:buNone/>
              </a:pPr>
              <a:r>
                <a:rPr lang="en-US" sz="1961" dirty="0" err="1">
                  <a:solidFill>
                    <a:schemeClr val="accent6"/>
                  </a:solidFill>
                </a:rPr>
                <a:t>TimeTrigger</a:t>
              </a:r>
              <a:endParaRPr lang="en-US" sz="1961" dirty="0">
                <a:solidFill>
                  <a:schemeClr val="accent6"/>
                </a:solidFill>
              </a:endParaRPr>
            </a:p>
            <a:p>
              <a:pPr marL="0" indent="0">
                <a:buNone/>
              </a:pPr>
              <a:r>
                <a:rPr lang="en-US" sz="1961" dirty="0" err="1">
                  <a:solidFill>
                    <a:schemeClr val="accent6"/>
                  </a:solidFill>
                </a:rPr>
                <a:t>MaintenanceTrigger</a:t>
              </a:r>
              <a:endParaRPr lang="en-US" sz="1961" dirty="0">
                <a:solidFill>
                  <a:schemeClr val="accent6"/>
                </a:solidFill>
              </a:endParaRPr>
            </a:p>
            <a:p>
              <a:pPr marL="0" indent="0">
                <a:buNone/>
              </a:pPr>
              <a:r>
                <a:rPr lang="en-US" sz="1961" dirty="0" err="1">
                  <a:solidFill>
                    <a:schemeClr val="accent6"/>
                  </a:solidFill>
                </a:rPr>
                <a:t>DeviceUseTrigger</a:t>
              </a:r>
              <a:endParaRPr lang="en-US" sz="1961" dirty="0">
                <a:solidFill>
                  <a:schemeClr val="accent6"/>
                </a:solidFill>
              </a:endParaRPr>
            </a:p>
            <a:p>
              <a:pPr marL="0" indent="0">
                <a:buNone/>
              </a:pPr>
              <a:r>
                <a:rPr lang="en-US" sz="1961" dirty="0" err="1">
                  <a:solidFill>
                    <a:schemeClr val="accent6"/>
                  </a:solidFill>
                </a:rPr>
                <a:t>DeviceServicingTrigger</a:t>
              </a:r>
              <a:endParaRPr lang="en-US" sz="1961" dirty="0">
                <a:solidFill>
                  <a:schemeClr val="accent6"/>
                </a:solidFill>
              </a:endParaRPr>
            </a:p>
            <a:p>
              <a:pPr marL="0" indent="0">
                <a:buNone/>
              </a:pPr>
              <a:r>
                <a:rPr lang="en-US" sz="1961" dirty="0" err="1">
                  <a:solidFill>
                    <a:schemeClr val="accent6"/>
                  </a:solidFill>
                </a:rPr>
                <a:t>PushNotificationTrigger</a:t>
              </a:r>
              <a:endParaRPr lang="en-US" sz="1961" dirty="0"/>
            </a:p>
            <a:p>
              <a:pPr marL="0" indent="0">
                <a:buNone/>
              </a:pPr>
              <a:endParaRPr lang="en-US" sz="1961" dirty="0"/>
            </a:p>
          </p:txBody>
        </p:sp>
      </p:grpSp>
      <p:grpSp>
        <p:nvGrpSpPr>
          <p:cNvPr id="18" name="Group 17"/>
          <p:cNvGrpSpPr/>
          <p:nvPr/>
        </p:nvGrpSpPr>
        <p:grpSpPr>
          <a:xfrm>
            <a:off x="282892" y="4099764"/>
            <a:ext cx="7350725" cy="1645000"/>
            <a:chOff x="288564" y="4181476"/>
            <a:chExt cx="7498123" cy="1677986"/>
          </a:xfrm>
        </p:grpSpPr>
        <p:sp>
          <p:nvSpPr>
            <p:cNvPr id="8" name="Right Bracket 7"/>
            <p:cNvSpPr/>
            <p:nvPr/>
          </p:nvSpPr>
          <p:spPr>
            <a:xfrm flipH="1">
              <a:off x="884236" y="4181476"/>
              <a:ext cx="230482" cy="1677986"/>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10" name="TextBox 9"/>
            <p:cNvSpPr txBox="1"/>
            <p:nvPr/>
          </p:nvSpPr>
          <p:spPr>
            <a:xfrm rot="16200000">
              <a:off x="-171545" y="4741650"/>
              <a:ext cx="1492678" cy="572460"/>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accent5"/>
                  </a:solidFill>
                  <a:latin typeface="+mj-lt"/>
                </a:rPr>
                <a:t>Phone 8.1</a:t>
              </a:r>
            </a:p>
          </p:txBody>
        </p:sp>
        <p:sp>
          <p:nvSpPr>
            <p:cNvPr id="13" name="Rectangle 12"/>
            <p:cNvSpPr/>
            <p:nvPr/>
          </p:nvSpPr>
          <p:spPr>
            <a:xfrm>
              <a:off x="1570037" y="4183062"/>
              <a:ext cx="6216650" cy="1631216"/>
            </a:xfrm>
            <a:prstGeom prst="rect">
              <a:avLst/>
            </a:prstGeom>
          </p:spPr>
          <p:txBody>
            <a:bodyPr>
              <a:spAutoFit/>
            </a:bodyPr>
            <a:lstStyle/>
            <a:p>
              <a:r>
                <a:rPr lang="en-US" sz="1961" dirty="0" err="1">
                  <a:solidFill>
                    <a:schemeClr val="accent5"/>
                  </a:solidFill>
                  <a:latin typeface="+mj-lt"/>
                </a:rPr>
                <a:t>CachedFileUpdaterTrigger</a:t>
              </a:r>
              <a:endParaRPr lang="en-US" sz="1961" dirty="0">
                <a:solidFill>
                  <a:schemeClr val="accent5"/>
                </a:solidFill>
                <a:latin typeface="+mj-lt"/>
              </a:endParaRPr>
            </a:p>
            <a:p>
              <a:r>
                <a:rPr lang="en-US" sz="1961" dirty="0" err="1">
                  <a:solidFill>
                    <a:schemeClr val="accent5"/>
                  </a:solidFill>
                  <a:latin typeface="+mj-lt"/>
                </a:rPr>
                <a:t>DeviceConnectionChangeTrigger</a:t>
              </a:r>
              <a:endParaRPr lang="en-US" sz="1961" dirty="0">
                <a:solidFill>
                  <a:schemeClr val="accent5"/>
                </a:solidFill>
                <a:latin typeface="+mj-lt"/>
              </a:endParaRPr>
            </a:p>
            <a:p>
              <a:r>
                <a:rPr lang="en-US" sz="1961" dirty="0" err="1">
                  <a:solidFill>
                    <a:schemeClr val="accent5"/>
                  </a:solidFill>
                  <a:latin typeface="+mj-lt"/>
                </a:rPr>
                <a:t>GattCharacteristicNotificationTrigger</a:t>
              </a:r>
              <a:endParaRPr lang="en-US" sz="1961" dirty="0">
                <a:solidFill>
                  <a:schemeClr val="accent5"/>
                </a:solidFill>
                <a:latin typeface="+mj-lt"/>
              </a:endParaRPr>
            </a:p>
            <a:p>
              <a:r>
                <a:rPr lang="en-US" sz="1961" dirty="0" err="1">
                  <a:solidFill>
                    <a:schemeClr val="accent5"/>
                  </a:solidFill>
                  <a:latin typeface="+mj-lt"/>
                </a:rPr>
                <a:t>RfcommConnectionTrigger</a:t>
              </a:r>
              <a:endParaRPr lang="en-US" sz="1961" dirty="0">
                <a:solidFill>
                  <a:schemeClr val="accent5"/>
                </a:solidFill>
                <a:latin typeface="+mj-lt"/>
              </a:endParaRPr>
            </a:p>
            <a:p>
              <a:r>
                <a:rPr lang="en-US" sz="1961" dirty="0" err="1">
                  <a:solidFill>
                    <a:schemeClr val="accent5"/>
                  </a:solidFill>
                  <a:latin typeface="+mj-lt"/>
                </a:rPr>
                <a:t>LocationTrigger</a:t>
              </a:r>
              <a:endParaRPr lang="en-US" sz="1961" dirty="0">
                <a:solidFill>
                  <a:schemeClr val="accent5"/>
                </a:solidFill>
                <a:latin typeface="+mj-lt"/>
              </a:endParaRPr>
            </a:p>
          </p:txBody>
        </p:sp>
      </p:grpSp>
      <p:grpSp>
        <p:nvGrpSpPr>
          <p:cNvPr id="19" name="Group 18"/>
          <p:cNvGrpSpPr/>
          <p:nvPr/>
        </p:nvGrpSpPr>
        <p:grpSpPr>
          <a:xfrm>
            <a:off x="6245404" y="1710852"/>
            <a:ext cx="6094444" cy="4033912"/>
            <a:chOff x="6370637" y="1744662"/>
            <a:chExt cx="6216650" cy="4114800"/>
          </a:xfrm>
        </p:grpSpPr>
        <p:sp>
          <p:nvSpPr>
            <p:cNvPr id="7" name="Right Bracket 6"/>
            <p:cNvSpPr/>
            <p:nvPr/>
          </p:nvSpPr>
          <p:spPr>
            <a:xfrm>
              <a:off x="11274726" y="1820863"/>
              <a:ext cx="249620" cy="4038599"/>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11" name="TextBox 10"/>
            <p:cNvSpPr txBox="1"/>
            <p:nvPr/>
          </p:nvSpPr>
          <p:spPr>
            <a:xfrm rot="5400000">
              <a:off x="11003904" y="3608371"/>
              <a:ext cx="1760842" cy="572460"/>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tx2"/>
                  </a:solidFill>
                  <a:latin typeface="+mj-lt"/>
                </a:rPr>
                <a:t>Windows 10</a:t>
              </a:r>
            </a:p>
          </p:txBody>
        </p:sp>
        <p:sp>
          <p:nvSpPr>
            <p:cNvPr id="15" name="Rectangle 14"/>
            <p:cNvSpPr/>
            <p:nvPr/>
          </p:nvSpPr>
          <p:spPr>
            <a:xfrm>
              <a:off x="6370637" y="1744662"/>
              <a:ext cx="6216650" cy="4093428"/>
            </a:xfrm>
            <a:prstGeom prst="rect">
              <a:avLst/>
            </a:prstGeom>
          </p:spPr>
          <p:txBody>
            <a:bodyPr>
              <a:spAutoFit/>
            </a:bodyPr>
            <a:lstStyle/>
            <a:p>
              <a:r>
                <a:rPr lang="en-US" sz="1961" dirty="0" err="1">
                  <a:solidFill>
                    <a:schemeClr val="tx2"/>
                  </a:solidFill>
                  <a:latin typeface="+mj-lt"/>
                </a:rPr>
                <a:t>AppointmentStoreNotificationTrigger</a:t>
              </a:r>
              <a:endParaRPr lang="en-US" sz="1961" dirty="0">
                <a:solidFill>
                  <a:schemeClr val="tx2"/>
                </a:solidFill>
                <a:latin typeface="+mj-lt"/>
              </a:endParaRPr>
            </a:p>
            <a:p>
              <a:r>
                <a:rPr lang="en-US" sz="1961" dirty="0" err="1">
                  <a:solidFill>
                    <a:schemeClr val="tx2"/>
                  </a:solidFill>
                  <a:latin typeface="+mj-lt"/>
                </a:rPr>
                <a:t>ContactStoreNotificationTrigger</a:t>
              </a:r>
              <a:endParaRPr lang="en-US" sz="1961" dirty="0">
                <a:solidFill>
                  <a:schemeClr val="tx2"/>
                </a:solidFill>
                <a:latin typeface="+mj-lt"/>
              </a:endParaRPr>
            </a:p>
            <a:p>
              <a:r>
                <a:rPr lang="en-US" sz="1961" dirty="0" err="1">
                  <a:solidFill>
                    <a:schemeClr val="tx2"/>
                  </a:solidFill>
                  <a:latin typeface="+mj-lt"/>
                </a:rPr>
                <a:t>EmailStoreNotificationTrigger</a:t>
              </a:r>
              <a:endParaRPr lang="en-US" sz="1961" dirty="0">
                <a:solidFill>
                  <a:schemeClr val="tx2"/>
                </a:solidFill>
                <a:latin typeface="+mj-lt"/>
              </a:endParaRPr>
            </a:p>
            <a:p>
              <a:r>
                <a:rPr lang="en-US" sz="1961" dirty="0" err="1">
                  <a:solidFill>
                    <a:schemeClr val="tx2"/>
                  </a:solidFill>
                  <a:latin typeface="+mj-lt"/>
                </a:rPr>
                <a:t>BluetoothLEAdvertisementWatcherTrigger</a:t>
              </a:r>
              <a:endParaRPr lang="en-US" sz="1961" dirty="0">
                <a:solidFill>
                  <a:schemeClr val="tx2"/>
                </a:solidFill>
                <a:latin typeface="+mj-lt"/>
              </a:endParaRPr>
            </a:p>
            <a:p>
              <a:r>
                <a:rPr lang="en-US" sz="1961" dirty="0" err="1">
                  <a:solidFill>
                    <a:schemeClr val="tx2"/>
                  </a:solidFill>
                  <a:latin typeface="+mj-lt"/>
                </a:rPr>
                <a:t>BluetoothLEAdvertisementPublisherTrigger</a:t>
              </a:r>
              <a:endParaRPr lang="en-US" sz="1961" dirty="0">
                <a:solidFill>
                  <a:schemeClr val="tx2"/>
                </a:solidFill>
                <a:latin typeface="+mj-lt"/>
              </a:endParaRPr>
            </a:p>
            <a:p>
              <a:r>
                <a:rPr lang="en-US" sz="1961" dirty="0" err="1">
                  <a:solidFill>
                    <a:schemeClr val="tx2"/>
                  </a:solidFill>
                  <a:latin typeface="+mj-lt"/>
                </a:rPr>
                <a:t>DeviceWatcherTrigger</a:t>
              </a:r>
              <a:endParaRPr lang="en-US" sz="1961" dirty="0">
                <a:solidFill>
                  <a:schemeClr val="tx2"/>
                </a:solidFill>
                <a:latin typeface="+mj-lt"/>
              </a:endParaRPr>
            </a:p>
            <a:p>
              <a:r>
                <a:rPr lang="en-US" sz="1961" dirty="0" err="1">
                  <a:solidFill>
                    <a:schemeClr val="tx2"/>
                  </a:solidFill>
                  <a:latin typeface="+mj-lt"/>
                </a:rPr>
                <a:t>ActivitySensorTrigger</a:t>
              </a:r>
              <a:endParaRPr lang="en-US" sz="1961" dirty="0">
                <a:solidFill>
                  <a:schemeClr val="tx2"/>
                </a:solidFill>
                <a:latin typeface="+mj-lt"/>
              </a:endParaRPr>
            </a:p>
            <a:p>
              <a:r>
                <a:rPr lang="en-US" sz="1961" dirty="0" err="1">
                  <a:solidFill>
                    <a:schemeClr val="tx2"/>
                  </a:solidFill>
                  <a:latin typeface="+mj-lt"/>
                </a:rPr>
                <a:t>SensorDataThresholdTrigger</a:t>
              </a:r>
              <a:endParaRPr lang="en-US" sz="1961" dirty="0">
                <a:solidFill>
                  <a:schemeClr val="tx2"/>
                </a:solidFill>
                <a:latin typeface="+mj-lt"/>
              </a:endParaRPr>
            </a:p>
            <a:p>
              <a:r>
                <a:rPr lang="en-US" sz="1961" dirty="0" err="1">
                  <a:solidFill>
                    <a:schemeClr val="tx2"/>
                  </a:solidFill>
                  <a:latin typeface="+mj-lt"/>
                </a:rPr>
                <a:t>ToastNotificationHistoryChangedTrigger</a:t>
              </a:r>
              <a:endParaRPr lang="en-US" sz="1961" dirty="0">
                <a:solidFill>
                  <a:schemeClr val="tx2"/>
                </a:solidFill>
                <a:latin typeface="+mj-lt"/>
              </a:endParaRPr>
            </a:p>
            <a:p>
              <a:r>
                <a:rPr lang="en-US" sz="1961" dirty="0" err="1">
                  <a:solidFill>
                    <a:schemeClr val="tx2"/>
                  </a:solidFill>
                  <a:latin typeface="+mj-lt"/>
                </a:rPr>
                <a:t>ToastNotificationActionTrigger</a:t>
              </a:r>
              <a:endParaRPr lang="en-US" sz="1961" dirty="0">
                <a:solidFill>
                  <a:schemeClr val="tx2"/>
                </a:solidFill>
                <a:latin typeface="+mj-lt"/>
              </a:endParaRPr>
            </a:p>
            <a:p>
              <a:r>
                <a:rPr lang="en-US" sz="1961" dirty="0" err="1">
                  <a:solidFill>
                    <a:schemeClr val="tx2"/>
                  </a:solidFill>
                  <a:latin typeface="+mj-lt"/>
                </a:rPr>
                <a:t>ApplicationTrigger</a:t>
              </a:r>
              <a:endParaRPr lang="en-US" sz="1961" dirty="0">
                <a:solidFill>
                  <a:schemeClr val="tx2"/>
                </a:solidFill>
                <a:latin typeface="+mj-lt"/>
              </a:endParaRPr>
            </a:p>
            <a:p>
              <a:r>
                <a:rPr lang="en-US" sz="1961" dirty="0" err="1">
                  <a:solidFill>
                    <a:schemeClr val="tx2"/>
                  </a:solidFill>
                  <a:latin typeface="+mj-lt"/>
                </a:rPr>
                <a:t>MediaProcessingTrigger</a:t>
              </a:r>
              <a:endParaRPr lang="en-US" sz="1961" dirty="0">
                <a:solidFill>
                  <a:schemeClr val="tx2"/>
                </a:solidFill>
                <a:latin typeface="+mj-lt"/>
              </a:endParaRPr>
            </a:p>
            <a:p>
              <a:r>
                <a:rPr lang="en-US" sz="1961" dirty="0" err="1">
                  <a:solidFill>
                    <a:schemeClr val="tx2"/>
                  </a:solidFill>
                  <a:latin typeface="+mj-lt"/>
                </a:rPr>
                <a:t>SocketActivityTrigger</a:t>
              </a:r>
              <a:endParaRPr lang="en-US" sz="1961" dirty="0">
                <a:solidFill>
                  <a:schemeClr val="tx2"/>
                </a:solidFill>
                <a:latin typeface="+mj-lt"/>
              </a:endParaRPr>
            </a:p>
          </p:txBody>
        </p:sp>
      </p:grpSp>
      <p:sp>
        <p:nvSpPr>
          <p:cNvPr id="16" name="Rectangle 15"/>
          <p:cNvSpPr/>
          <p:nvPr/>
        </p:nvSpPr>
        <p:spPr bwMode="auto">
          <a:xfrm>
            <a:off x="5883226" y="4556930"/>
            <a:ext cx="3436295"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94562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7"/>
                                        </p:tgtEl>
                                        <p:attrNameLst>
                                          <p:attrName>style.opacity</p:attrName>
                                        </p:attrNameLst>
                                      </p:cBhvr>
                                      <p:to>
                                        <p:strVal val="0.5"/>
                                      </p:to>
                                    </p:set>
                                    <p:animEffect filter="image" prLst="opacity: 0.5">
                                      <p:cBhvr rctx="IE">
                                        <p:cTn id="7" dur="indefinite"/>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18"/>
                                        </p:tgtEl>
                                        <p:attrNameLst>
                                          <p:attrName>style.opacity</p:attrName>
                                        </p:attrNameLst>
                                      </p:cBhvr>
                                      <p:to>
                                        <p:strVal val="0.5"/>
                                      </p:to>
                                    </p:set>
                                    <p:animEffect filter="image" prLst="opacity: 0.5">
                                      <p:cBhvr rctx="IE">
                                        <p:cTn id="15" dur="indefinite"/>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The time trigger </a:t>
            </a:r>
            <a:br>
              <a:rPr lang="en-US" dirty="0" smtClean="0"/>
            </a:br>
            <a:r>
              <a:rPr lang="en-US" dirty="0" smtClean="0"/>
              <a:t>has a 15 minute floor</a:t>
            </a:r>
            <a:endParaRPr lang="en-US" dirty="0"/>
          </a:p>
        </p:txBody>
      </p:sp>
    </p:spTree>
    <p:extLst>
      <p:ext uri="{BB962C8B-B14F-4D97-AF65-F5344CB8AC3E}">
        <p14:creationId xmlns:p14="http://schemas.microsoft.com/office/powerpoint/2010/main" val="3085609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maintenance trigger</a:t>
            </a:r>
            <a:endParaRPr lang="en-US" dirty="0"/>
          </a:p>
        </p:txBody>
      </p:sp>
      <p:sp>
        <p:nvSpPr>
          <p:cNvPr id="3" name="Text Placeholder 2"/>
          <p:cNvSpPr>
            <a:spLocks noGrp="1"/>
          </p:cNvSpPr>
          <p:nvPr>
            <p:ph type="body" sz="quarter" idx="10"/>
          </p:nvPr>
        </p:nvSpPr>
        <p:spPr/>
        <p:txBody>
          <a:bodyPr/>
          <a:lstStyle/>
          <a:p>
            <a:r>
              <a:rPr lang="en-US" dirty="0" smtClean="0"/>
              <a:t>Requires A/C power</a:t>
            </a:r>
          </a:p>
          <a:p>
            <a:pPr lvl="1"/>
            <a:r>
              <a:rPr lang="en-US" dirty="0" smtClean="0"/>
              <a:t>If unplugged, it will be cancelled</a:t>
            </a:r>
          </a:p>
          <a:p>
            <a:pPr lvl="1"/>
            <a:r>
              <a:rPr lang="en-US" strike="sngStrike" dirty="0" smtClean="0">
                <a:solidFill>
                  <a:schemeClr val="bg2">
                    <a:lumMod val="60000"/>
                    <a:lumOff val="40000"/>
                  </a:schemeClr>
                </a:solidFill>
              </a:rPr>
              <a:t>Requires Wi-Fi connection</a:t>
            </a:r>
          </a:p>
          <a:p>
            <a:pPr lvl="1"/>
            <a:r>
              <a:rPr lang="en-US" strike="sngStrike" dirty="0" smtClean="0">
                <a:solidFill>
                  <a:schemeClr val="bg2">
                    <a:lumMod val="60000"/>
                    <a:lumOff val="40000"/>
                  </a:schemeClr>
                </a:solidFill>
              </a:rPr>
              <a:t>Requires lock screen access</a:t>
            </a:r>
          </a:p>
          <a:p>
            <a:r>
              <a:rPr lang="en-US" dirty="0" smtClean="0"/>
              <a:t>Is a long-running task</a:t>
            </a:r>
          </a:p>
          <a:p>
            <a:pPr lvl="1"/>
            <a:r>
              <a:rPr lang="en-US" dirty="0" smtClean="0"/>
              <a:t>Not guaranteed to run</a:t>
            </a:r>
          </a:p>
          <a:p>
            <a:pPr lvl="1"/>
            <a:r>
              <a:rPr lang="en-US" dirty="0"/>
              <a:t>Can be </a:t>
            </a:r>
            <a:r>
              <a:rPr lang="en-US" dirty="0" smtClean="0"/>
              <a:t>cancelled</a:t>
            </a:r>
            <a:endParaRPr lang="en-US" dirty="0" smtClean="0"/>
          </a:p>
          <a:p>
            <a:r>
              <a:rPr lang="en-US" dirty="0" smtClean="0"/>
              <a:t>Parameters</a:t>
            </a:r>
            <a:endParaRPr lang="en-US" dirty="0"/>
          </a:p>
          <a:p>
            <a:pPr lvl="1"/>
            <a:r>
              <a:rPr lang="en-US" dirty="0" smtClean="0"/>
              <a:t>Freshness (15 minutes or more)</a:t>
            </a:r>
            <a:endParaRPr lang="en-US" dirty="0"/>
          </a:p>
          <a:p>
            <a:pPr lvl="1"/>
            <a:r>
              <a:rPr lang="en-US" dirty="0" smtClean="0"/>
              <a:t>One shot (repeating)</a:t>
            </a:r>
            <a:endParaRPr lang="en-US" dirty="0"/>
          </a:p>
          <a:p>
            <a:pPr lvl="1"/>
            <a:endParaRPr lang="en-US" dirty="0"/>
          </a:p>
        </p:txBody>
      </p:sp>
    </p:spTree>
    <p:extLst>
      <p:ext uri="{BB962C8B-B14F-4D97-AF65-F5344CB8AC3E}">
        <p14:creationId xmlns:p14="http://schemas.microsoft.com/office/powerpoint/2010/main" val="24911713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 a Trigger</a:t>
            </a:r>
            <a:endParaRPr lang="en-US" dirty="0"/>
          </a:p>
        </p:txBody>
      </p:sp>
      <p:sp>
        <p:nvSpPr>
          <p:cNvPr id="2" name="Text Placeholder 1"/>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3"/>
          <a:stretch>
            <a:fillRect/>
          </a:stretch>
        </p:blipFill>
        <p:spPr>
          <a:xfrm>
            <a:off x="269241" y="1412044"/>
            <a:ext cx="9302742" cy="1960929"/>
          </a:xfrm>
          <a:prstGeom prst="rect">
            <a:avLst/>
          </a:prstGeom>
        </p:spPr>
      </p:pic>
      <p:sp>
        <p:nvSpPr>
          <p:cNvPr id="8" name="Rectangle 7"/>
          <p:cNvSpPr/>
          <p:nvPr/>
        </p:nvSpPr>
        <p:spPr bwMode="auto">
          <a:xfrm>
            <a:off x="6693616" y="1708519"/>
            <a:ext cx="2988083"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389770" y="2715307"/>
            <a:ext cx="3361593"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9667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Task execution = </a:t>
            </a:r>
            <a:br>
              <a:rPr lang="en-US" smtClean="0"/>
            </a:br>
            <a:r>
              <a:rPr lang="en-US" smtClean="0"/>
              <a:t>Trigger + [Condition(s)]</a:t>
            </a:r>
            <a:endParaRPr lang="en-US" dirty="0"/>
          </a:p>
        </p:txBody>
      </p:sp>
    </p:spTree>
    <p:extLst>
      <p:ext uri="{BB962C8B-B14F-4D97-AF65-F5344CB8AC3E}">
        <p14:creationId xmlns:p14="http://schemas.microsoft.com/office/powerpoint/2010/main" val="1484254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condition(s) [ if? ]</a:t>
            </a:r>
            <a:endParaRPr lang="en-US" dirty="0"/>
          </a:p>
        </p:txBody>
      </p:sp>
      <p:sp>
        <p:nvSpPr>
          <p:cNvPr id="3" name="Text Placeholder 2"/>
          <p:cNvSpPr>
            <a:spLocks noGrp="1"/>
          </p:cNvSpPr>
          <p:nvPr>
            <p:ph sz="quarter" idx="14"/>
          </p:nvPr>
        </p:nvSpPr>
        <p:spPr/>
        <p:txBody>
          <a:bodyPr/>
          <a:lstStyle/>
          <a:p>
            <a:pPr lvl="0"/>
            <a:r>
              <a:rPr lang="en-US" dirty="0" smtClean="0"/>
              <a:t>User Present</a:t>
            </a:r>
          </a:p>
          <a:p>
            <a:pPr lvl="1"/>
            <a:r>
              <a:rPr lang="en-US" dirty="0" smtClean="0"/>
              <a:t>If the user is present</a:t>
            </a:r>
          </a:p>
          <a:p>
            <a:pPr lvl="0"/>
            <a:r>
              <a:rPr lang="en-US" dirty="0" smtClean="0"/>
              <a:t>User Not Present</a:t>
            </a:r>
          </a:p>
          <a:p>
            <a:pPr lvl="1"/>
            <a:r>
              <a:rPr lang="en-US" dirty="0" smtClean="0"/>
              <a:t>If the user is not present</a:t>
            </a:r>
          </a:p>
          <a:p>
            <a:pPr lvl="0"/>
            <a:r>
              <a:rPr lang="en-US" dirty="0" smtClean="0"/>
              <a:t>Internet Available</a:t>
            </a:r>
          </a:p>
          <a:p>
            <a:pPr lvl="1"/>
            <a:r>
              <a:rPr lang="en-US" dirty="0" smtClean="0"/>
              <a:t>If the internet is available</a:t>
            </a:r>
          </a:p>
          <a:p>
            <a:pPr lvl="0"/>
            <a:r>
              <a:rPr lang="en-US" dirty="0" smtClean="0"/>
              <a:t>Internet Not Available</a:t>
            </a:r>
          </a:p>
          <a:p>
            <a:pPr lvl="1"/>
            <a:r>
              <a:rPr lang="en-US" dirty="0" smtClean="0"/>
              <a:t>If the internet is not available</a:t>
            </a:r>
            <a:endParaRPr lang="en-US" dirty="0"/>
          </a:p>
        </p:txBody>
      </p:sp>
      <p:sp>
        <p:nvSpPr>
          <p:cNvPr id="4" name="Text Placeholder 3"/>
          <p:cNvSpPr>
            <a:spLocks noGrp="1"/>
          </p:cNvSpPr>
          <p:nvPr>
            <p:ph sz="quarter" idx="15"/>
          </p:nvPr>
        </p:nvSpPr>
        <p:spPr/>
        <p:txBody>
          <a:bodyPr/>
          <a:lstStyle/>
          <a:p>
            <a:pPr lvl="0"/>
            <a:r>
              <a:rPr lang="en-US" dirty="0" smtClean="0"/>
              <a:t>Session Connected</a:t>
            </a:r>
          </a:p>
          <a:p>
            <a:pPr lvl="1"/>
            <a:r>
              <a:rPr lang="en-US" dirty="0" smtClean="0"/>
              <a:t>If the user is logged in</a:t>
            </a:r>
          </a:p>
          <a:p>
            <a:pPr lvl="0"/>
            <a:r>
              <a:rPr lang="en-US" dirty="0" smtClean="0"/>
              <a:t>Session Disconnected</a:t>
            </a:r>
          </a:p>
          <a:p>
            <a:pPr lvl="1"/>
            <a:r>
              <a:rPr lang="en-US" dirty="0" smtClean="0"/>
              <a:t>If the user is not logged in</a:t>
            </a:r>
          </a:p>
          <a:p>
            <a:pPr lvl="0"/>
            <a:r>
              <a:rPr lang="en-US" dirty="0" smtClean="0"/>
              <a:t>Free Network Available</a:t>
            </a:r>
          </a:p>
          <a:p>
            <a:pPr lvl="1"/>
            <a:r>
              <a:rPr lang="en-US" dirty="0" smtClean="0"/>
              <a:t>If a non-metered network is available</a:t>
            </a:r>
          </a:p>
          <a:p>
            <a:pPr lvl="0"/>
            <a:r>
              <a:rPr lang="en-US" dirty="0" smtClean="0"/>
              <a:t>Work Cost Not High</a:t>
            </a:r>
          </a:p>
          <a:p>
            <a:pPr lvl="1"/>
            <a:r>
              <a:rPr lang="en-US" dirty="0" smtClean="0"/>
              <a:t>If background resources are plentiful</a:t>
            </a:r>
          </a:p>
          <a:p>
            <a:endParaRPr lang="en-US" dirty="0"/>
          </a:p>
        </p:txBody>
      </p:sp>
    </p:spTree>
    <p:extLst>
      <p:ext uri="{BB962C8B-B14F-4D97-AF65-F5344CB8AC3E}">
        <p14:creationId xmlns:p14="http://schemas.microsoft.com/office/powerpoint/2010/main" val="2553286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 with a Condition</a:t>
            </a:r>
            <a:endParaRPr lang="en-US" dirty="0"/>
          </a:p>
        </p:txBody>
      </p:sp>
      <p:sp>
        <p:nvSpPr>
          <p:cNvPr id="2" name="Text Placeholder 1"/>
          <p:cNvSpPr>
            <a:spLocks noGrp="1"/>
          </p:cNvSpPr>
          <p:nvPr>
            <p:ph type="body" sz="quarter" idx="10"/>
          </p:nvPr>
        </p:nvSpPr>
        <p:spPr/>
        <p:txBody>
          <a:bodyPr/>
          <a:lstStyle/>
          <a:p>
            <a:endParaRPr lang="en-US"/>
          </a:p>
        </p:txBody>
      </p:sp>
      <p:pic>
        <p:nvPicPr>
          <p:cNvPr id="8" name="Picture 7"/>
          <p:cNvPicPr>
            <a:picLocks noChangeAspect="1"/>
          </p:cNvPicPr>
          <p:nvPr/>
        </p:nvPicPr>
        <p:blipFill>
          <a:blip r:embed="rId3"/>
          <a:stretch>
            <a:fillRect/>
          </a:stretch>
        </p:blipFill>
        <p:spPr>
          <a:xfrm>
            <a:off x="418643" y="1486746"/>
            <a:ext cx="8765821" cy="1762502"/>
          </a:xfrm>
          <a:prstGeom prst="rect">
            <a:avLst/>
          </a:prstGeom>
        </p:spPr>
      </p:pic>
      <p:sp>
        <p:nvSpPr>
          <p:cNvPr id="7" name="Rectangle 6"/>
          <p:cNvSpPr/>
          <p:nvPr/>
        </p:nvSpPr>
        <p:spPr bwMode="auto">
          <a:xfrm>
            <a:off x="1465633" y="2756682"/>
            <a:ext cx="4107453" cy="550928"/>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6994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solidFill>
                  <a:schemeClr val="bg1"/>
                </a:solidFill>
              </a:rPr>
              <a:t>Background tasks</a:t>
            </a:r>
            <a:endParaRPr lang="en-US" dirty="0">
              <a:solidFill>
                <a:schemeClr val="bg1"/>
              </a:solidFill>
            </a:endParaRPr>
          </a:p>
        </p:txBody>
      </p:sp>
    </p:spTree>
    <p:extLst>
      <p:ext uri="{BB962C8B-B14F-4D97-AF65-F5344CB8AC3E}">
        <p14:creationId xmlns:p14="http://schemas.microsoft.com/office/powerpoint/2010/main" val="64951040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Once triggered, tasks </a:t>
            </a:r>
            <a:br>
              <a:rPr lang="en-US" dirty="0" smtClean="0"/>
            </a:br>
            <a:r>
              <a:rPr lang="en-US" dirty="0" smtClean="0"/>
              <a:t>wait for all conditions</a:t>
            </a:r>
            <a:endParaRPr lang="en-US" dirty="0"/>
          </a:p>
        </p:txBody>
      </p:sp>
    </p:spTree>
    <p:extLst>
      <p:ext uri="{BB962C8B-B14F-4D97-AF65-F5344CB8AC3E}">
        <p14:creationId xmlns:p14="http://schemas.microsoft.com/office/powerpoint/2010/main" val="3964955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313" dirty="0"/>
              <a:t>Managing your</a:t>
            </a:r>
            <a:r>
              <a:rPr lang="en-US" dirty="0" smtClean="0"/>
              <a:t/>
            </a:r>
            <a:br>
              <a:rPr lang="en-US" dirty="0" smtClean="0"/>
            </a:br>
            <a:r>
              <a:rPr lang="en-US" dirty="0" smtClean="0">
                <a:solidFill>
                  <a:schemeClr val="bg1"/>
                </a:solidFill>
              </a:rPr>
              <a:t>Background resources</a:t>
            </a:r>
            <a:endParaRPr lang="en-US" dirty="0">
              <a:solidFill>
                <a:schemeClr val="bg1"/>
              </a:solidFill>
            </a:endParaRPr>
          </a:p>
        </p:txBody>
      </p:sp>
    </p:spTree>
    <p:extLst>
      <p:ext uri="{BB962C8B-B14F-4D97-AF65-F5344CB8AC3E}">
        <p14:creationId xmlns:p14="http://schemas.microsoft.com/office/powerpoint/2010/main" val="32034800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Task constraints</a:t>
            </a:r>
            <a:endParaRPr lang="en-US" dirty="0"/>
          </a:p>
        </p:txBody>
      </p:sp>
      <p:sp>
        <p:nvSpPr>
          <p:cNvPr id="4" name="Text Placeholder 3"/>
          <p:cNvSpPr>
            <a:spLocks noGrp="1"/>
          </p:cNvSpPr>
          <p:nvPr>
            <p:ph type="body" sz="quarter" idx="10"/>
          </p:nvPr>
        </p:nvSpPr>
        <p:spPr/>
        <p:txBody>
          <a:bodyPr/>
          <a:lstStyle/>
          <a:p>
            <a:r>
              <a:rPr lang="en-US" dirty="0" smtClean="0"/>
              <a:t>CPU time quota = NO</a:t>
            </a:r>
          </a:p>
          <a:p>
            <a:r>
              <a:rPr lang="en-US" dirty="0" smtClean="0"/>
              <a:t>CPU guarantee = YES (10%)</a:t>
            </a:r>
          </a:p>
          <a:p>
            <a:r>
              <a:rPr lang="en-US" dirty="0" smtClean="0"/>
              <a:t>Wall clock quota = YES (25s + 5s)</a:t>
            </a:r>
          </a:p>
          <a:p>
            <a:pPr lvl="1"/>
            <a:r>
              <a:rPr lang="en-US" dirty="0" smtClean="0"/>
              <a:t>Except for long-running tasks</a:t>
            </a:r>
          </a:p>
          <a:p>
            <a:r>
              <a:rPr lang="en-US" dirty="0" smtClean="0"/>
              <a:t>Memory quota = YES </a:t>
            </a:r>
          </a:p>
          <a:p>
            <a:pPr lvl="1"/>
            <a:r>
              <a:rPr lang="en-US" dirty="0" smtClean="0"/>
              <a:t>Variable by device, min 16MB</a:t>
            </a:r>
          </a:p>
          <a:p>
            <a:r>
              <a:rPr lang="en-US" dirty="0" smtClean="0"/>
              <a:t>Network quota = YES </a:t>
            </a:r>
          </a:p>
          <a:p>
            <a:pPr lvl="1"/>
            <a:r>
              <a:rPr lang="en-US" dirty="0" smtClean="0"/>
              <a:t>Variable by device</a:t>
            </a:r>
            <a:endParaRPr lang="en-US" dirty="0" smtClean="0"/>
          </a:p>
        </p:txBody>
      </p:sp>
      <p:sp>
        <p:nvSpPr>
          <p:cNvPr id="2" name="Oval 1"/>
          <p:cNvSpPr/>
          <p:nvPr/>
        </p:nvSpPr>
        <p:spPr bwMode="auto">
          <a:xfrm>
            <a:off x="4267303" y="939468"/>
            <a:ext cx="1195233" cy="1195233"/>
          </a:xfrm>
          <a:prstGeom prst="ellipse">
            <a:avLst/>
          </a:prstGeom>
          <a:noFill/>
          <a:ln w="381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405122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Every time a trigger fires</a:t>
            </a:r>
            <a:br>
              <a:rPr lang="en-US" dirty="0" smtClean="0"/>
            </a:br>
            <a:r>
              <a:rPr lang="en-US" dirty="0" smtClean="0"/>
              <a:t>the quota starts over</a:t>
            </a:r>
            <a:endParaRPr lang="en-US" dirty="0"/>
          </a:p>
        </p:txBody>
      </p:sp>
    </p:spTree>
    <p:extLst>
      <p:ext uri="{BB962C8B-B14F-4D97-AF65-F5344CB8AC3E}">
        <p14:creationId xmlns:p14="http://schemas.microsoft.com/office/powerpoint/2010/main" val="34846343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 management</a:t>
            </a:r>
            <a:endParaRPr lang="en-US" dirty="0"/>
          </a:p>
        </p:txBody>
      </p:sp>
      <p:grpSp>
        <p:nvGrpSpPr>
          <p:cNvPr id="56" name="Group 55"/>
          <p:cNvGrpSpPr/>
          <p:nvPr/>
        </p:nvGrpSpPr>
        <p:grpSpPr>
          <a:xfrm>
            <a:off x="1090967" y="1710852"/>
            <a:ext cx="10906497" cy="2862725"/>
            <a:chOff x="1112842" y="1744662"/>
            <a:chExt cx="11125195" cy="2920128"/>
          </a:xfrm>
        </p:grpSpPr>
        <p:grpSp>
          <p:nvGrpSpPr>
            <p:cNvPr id="32" name="Group 31"/>
            <p:cNvGrpSpPr/>
            <p:nvPr/>
          </p:nvGrpSpPr>
          <p:grpSpPr>
            <a:xfrm>
              <a:off x="1112842" y="1744662"/>
              <a:ext cx="5486395" cy="2920128"/>
              <a:chOff x="1043569" y="1390903"/>
              <a:chExt cx="5486395" cy="4022994"/>
            </a:xfrm>
          </p:grpSpPr>
          <p:cxnSp>
            <p:nvCxnSpPr>
              <p:cNvPr id="5" name="Straight Arrow Connector 4"/>
              <p:cNvCxnSpPr/>
              <p:nvPr/>
            </p:nvCxnSpPr>
            <p:spPr>
              <a:xfrm flipV="1">
                <a:off x="1767949" y="1390903"/>
                <a:ext cx="0" cy="21491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767949" y="3532126"/>
                <a:ext cx="476201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31663" y="4396448"/>
                <a:ext cx="1338974" cy="1017449"/>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Cancel</a:t>
                </a:r>
                <a:br>
                  <a:rPr lang="en-US" sz="1568" dirty="0">
                    <a:solidFill>
                      <a:schemeClr val="tx2"/>
                    </a:solidFill>
                  </a:rPr>
                </a:br>
                <a:r>
                  <a:rPr lang="en-US" sz="1568" dirty="0"/>
                  <a:t>(5 seconds)</a:t>
                </a:r>
              </a:p>
            </p:txBody>
          </p:sp>
          <p:sp>
            <p:nvSpPr>
              <p:cNvPr id="11" name="TextBox 10"/>
              <p:cNvSpPr txBox="1"/>
              <p:nvPr/>
            </p:nvSpPr>
            <p:spPr>
              <a:xfrm rot="16200000">
                <a:off x="311802" y="2161446"/>
                <a:ext cx="2091391" cy="627858"/>
              </a:xfrm>
              <a:prstGeom prst="rect">
                <a:avLst/>
              </a:prstGeom>
              <a:noFill/>
            </p:spPr>
            <p:txBody>
              <a:bodyPr wrap="non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sp>
            <p:nvSpPr>
              <p:cNvPr id="12" name="Rectangle 11"/>
              <p:cNvSpPr/>
              <p:nvPr/>
            </p:nvSpPr>
            <p:spPr bwMode="auto">
              <a:xfrm>
                <a:off x="2751912" y="2835706"/>
                <a:ext cx="1846929" cy="693966"/>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598841" y="2835705"/>
                <a:ext cx="618552" cy="693966"/>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p:nvGrpSpPr>
            <p:grpSpPr>
              <a:xfrm>
                <a:off x="2779420" y="3700633"/>
                <a:ext cx="1819421" cy="669463"/>
                <a:chOff x="3153493" y="4572230"/>
                <a:chExt cx="1819421" cy="838200"/>
              </a:xfrm>
            </p:grpSpPr>
            <p:cxnSp>
              <p:nvCxnSpPr>
                <p:cNvPr id="7" name="Straight Arrow Connector 6"/>
                <p:cNvCxnSpPr/>
                <p:nvPr/>
              </p:nvCxnSpPr>
              <p:spPr>
                <a:xfrm flipV="1">
                  <a:off x="3153493" y="4572230"/>
                  <a:ext cx="0" cy="8382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p:cNvCxnSpPr/>
                <p:nvPr/>
              </p:nvCxnSpPr>
              <p:spPr>
                <a:xfrm flipV="1">
                  <a:off x="4972914" y="4572230"/>
                  <a:ext cx="0" cy="8382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16" name="TextBox 15"/>
              <p:cNvSpPr txBox="1"/>
              <p:nvPr/>
            </p:nvSpPr>
            <p:spPr>
              <a:xfrm>
                <a:off x="2060483" y="4363894"/>
                <a:ext cx="1445259" cy="1017449"/>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Run</a:t>
                </a:r>
                <a:br>
                  <a:rPr lang="en-US" sz="1568" dirty="0">
                    <a:solidFill>
                      <a:schemeClr val="tx2"/>
                    </a:solidFill>
                  </a:rPr>
                </a:br>
                <a:r>
                  <a:rPr lang="en-US" sz="1568" dirty="0"/>
                  <a:t>(25 seconds)</a:t>
                </a:r>
              </a:p>
            </p:txBody>
          </p:sp>
        </p:grpSp>
        <p:sp>
          <p:nvSpPr>
            <p:cNvPr id="52" name="Title 3"/>
            <p:cNvSpPr txBox="1">
              <a:spLocks/>
            </p:cNvSpPr>
            <p:nvPr/>
          </p:nvSpPr>
          <p:spPr>
            <a:xfrm>
              <a:off x="6904037" y="2354262"/>
              <a:ext cx="5334000" cy="917575"/>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None/>
              </a:pPr>
              <a:r>
                <a:rPr lang="en-US" sz="3733" b="1" dirty="0">
                  <a:solidFill>
                    <a:schemeClr val="tx1"/>
                  </a:solidFill>
                </a:rPr>
                <a:t>Default tasks</a:t>
              </a:r>
            </a:p>
            <a:p>
              <a:pPr marL="236528" lvl="1" indent="0">
                <a:buNone/>
              </a:pPr>
              <a:r>
                <a:rPr lang="en-US" dirty="0">
                  <a:solidFill>
                    <a:schemeClr val="accent1"/>
                  </a:solidFill>
                </a:rPr>
                <a:t>Guaranteed minimum 25s</a:t>
              </a:r>
            </a:p>
          </p:txBody>
        </p:sp>
      </p:grpSp>
      <p:grpSp>
        <p:nvGrpSpPr>
          <p:cNvPr id="55" name="Group 54"/>
          <p:cNvGrpSpPr/>
          <p:nvPr/>
        </p:nvGrpSpPr>
        <p:grpSpPr>
          <a:xfrm>
            <a:off x="1090964" y="3951915"/>
            <a:ext cx="10906499" cy="2839558"/>
            <a:chOff x="1112840" y="4030662"/>
            <a:chExt cx="11125197" cy="2896497"/>
          </a:xfrm>
        </p:grpSpPr>
        <p:cxnSp>
          <p:nvCxnSpPr>
            <p:cNvPr id="34" name="Straight Arrow Connector 33"/>
            <p:cNvCxnSpPr/>
            <p:nvPr/>
          </p:nvCxnSpPr>
          <p:spPr>
            <a:xfrm flipV="1">
              <a:off x="1837222" y="4030662"/>
              <a:ext cx="0" cy="15599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37222" y="5584889"/>
              <a:ext cx="476201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200000">
              <a:off x="667741" y="4503907"/>
              <a:ext cx="1518056" cy="627858"/>
            </a:xfrm>
            <a:prstGeom prst="rect">
              <a:avLst/>
            </a:prstGeom>
            <a:noFill/>
          </p:spPr>
          <p:txBody>
            <a:bodyPr wrap="non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sp>
          <p:nvSpPr>
            <p:cNvPr id="39" name="Rectangle 38"/>
            <p:cNvSpPr/>
            <p:nvPr/>
          </p:nvSpPr>
          <p:spPr bwMode="auto">
            <a:xfrm>
              <a:off x="2821185" y="5079386"/>
              <a:ext cx="3397052" cy="503722"/>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Arrow Connector 43"/>
            <p:cNvCxnSpPr/>
            <p:nvPr/>
          </p:nvCxnSpPr>
          <p:spPr>
            <a:xfrm flipV="1">
              <a:off x="2848693" y="5707200"/>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3" name="TextBox 42"/>
            <p:cNvSpPr txBox="1"/>
            <p:nvPr/>
          </p:nvSpPr>
          <p:spPr>
            <a:xfrm>
              <a:off x="2307168" y="6188634"/>
              <a:ext cx="1090432" cy="738525"/>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Run</a:t>
              </a:r>
              <a:br>
                <a:rPr lang="en-US" sz="1568" dirty="0">
                  <a:solidFill>
                    <a:schemeClr val="tx2"/>
                  </a:solidFill>
                </a:rPr>
              </a:br>
              <a:r>
                <a:rPr lang="en-US" sz="1568" dirty="0"/>
                <a:t>(no end)</a:t>
              </a:r>
            </a:p>
          </p:txBody>
        </p:sp>
        <p:cxnSp>
          <p:nvCxnSpPr>
            <p:cNvPr id="49" name="Straight Arrow Connector 48"/>
            <p:cNvCxnSpPr/>
            <p:nvPr/>
          </p:nvCxnSpPr>
          <p:spPr>
            <a:xfrm flipV="1">
              <a:off x="6211088" y="5707200"/>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50" name="TextBox 49"/>
            <p:cNvSpPr txBox="1"/>
            <p:nvPr/>
          </p:nvSpPr>
          <p:spPr>
            <a:xfrm>
              <a:off x="5112275" y="6188634"/>
              <a:ext cx="2205013" cy="738525"/>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End</a:t>
              </a:r>
              <a:br>
                <a:rPr lang="en-US" sz="1568" dirty="0">
                  <a:solidFill>
                    <a:schemeClr val="tx2"/>
                  </a:solidFill>
                </a:rPr>
              </a:br>
              <a:r>
                <a:rPr lang="en-US" sz="1568" dirty="0"/>
                <a:t>(no warning, for now)</a:t>
              </a:r>
            </a:p>
          </p:txBody>
        </p:sp>
        <p:sp>
          <p:nvSpPr>
            <p:cNvPr id="54" name="Title 3"/>
            <p:cNvSpPr txBox="1">
              <a:spLocks/>
            </p:cNvSpPr>
            <p:nvPr/>
          </p:nvSpPr>
          <p:spPr>
            <a:xfrm>
              <a:off x="6904037" y="4640262"/>
              <a:ext cx="5334000" cy="917575"/>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None/>
              </a:pPr>
              <a:r>
                <a:rPr lang="en-US" sz="3733" b="1" dirty="0">
                  <a:solidFill>
                    <a:schemeClr val="tx1"/>
                  </a:solidFill>
                </a:rPr>
                <a:t>Long-running tasks</a:t>
              </a:r>
            </a:p>
            <a:p>
              <a:pPr marL="236528" lvl="1" indent="0">
                <a:buNone/>
              </a:pPr>
              <a:r>
                <a:rPr lang="en-US" dirty="0">
                  <a:solidFill>
                    <a:schemeClr val="accent1"/>
                  </a:solidFill>
                </a:rPr>
                <a:t>As long as resources are available</a:t>
              </a:r>
            </a:p>
            <a:p>
              <a:pPr marL="236528" lvl="1" indent="0">
                <a:buNone/>
              </a:pPr>
              <a:r>
                <a:rPr lang="en-US" dirty="0">
                  <a:solidFill>
                    <a:schemeClr val="accent1"/>
                  </a:solidFill>
                </a:rPr>
                <a:t>Includes: Application, Maintenance, </a:t>
              </a:r>
              <a:br>
                <a:rPr lang="en-US" dirty="0">
                  <a:solidFill>
                    <a:schemeClr val="accent1"/>
                  </a:solidFill>
                </a:rPr>
              </a:br>
              <a:r>
                <a:rPr lang="en-US" dirty="0">
                  <a:solidFill>
                    <a:schemeClr val="accent1"/>
                  </a:solidFill>
                </a:rPr>
                <a:t>and </a:t>
              </a:r>
              <a:r>
                <a:rPr lang="en-US" dirty="0" err="1">
                  <a:solidFill>
                    <a:schemeClr val="accent1"/>
                  </a:solidFill>
                </a:rPr>
                <a:t>DeviceUse</a:t>
              </a:r>
              <a:r>
                <a:rPr lang="en-US" dirty="0">
                  <a:solidFill>
                    <a:schemeClr val="accent1"/>
                  </a:solidFill>
                </a:rPr>
                <a:t> triggers</a:t>
              </a:r>
            </a:p>
          </p:txBody>
        </p:sp>
      </p:grpSp>
    </p:spTree>
    <p:extLst>
      <p:ext uri="{BB962C8B-B14F-4D97-AF65-F5344CB8AC3E}">
        <p14:creationId xmlns:p14="http://schemas.microsoft.com/office/powerpoint/2010/main" val="1616417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9" presetClass="emph" presetSubtype="0" nodeType="withEffect">
                                  <p:stCondLst>
                                    <p:cond delay="0"/>
                                  </p:stCondLst>
                                  <p:childTnLst>
                                    <p:set>
                                      <p:cBhvr rctx="PPT">
                                        <p:cTn id="9" dur="indefinite"/>
                                        <p:tgtEl>
                                          <p:spTgt spid="56"/>
                                        </p:tgtEl>
                                        <p:attrNameLst>
                                          <p:attrName>style.opacity</p:attrName>
                                        </p:attrNameLst>
                                      </p:cBhvr>
                                      <p:to>
                                        <p:strVal val="0.5"/>
                                      </p:to>
                                    </p:set>
                                    <p:animEffect filter="image" prLst="opacity: 0.5">
                                      <p:cBhvr rctx="IE">
                                        <p:cTn id="10" dur="indefinite"/>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Background tasks can be cancelled </a:t>
            </a:r>
            <a:r>
              <a:rPr lang="en-US" dirty="0"/>
              <a:t>(5 </a:t>
            </a:r>
            <a:r>
              <a:rPr lang="en-US" dirty="0" smtClean="0"/>
              <a:t>sec) at any time</a:t>
            </a:r>
            <a:endParaRPr lang="en-US" dirty="0"/>
          </a:p>
        </p:txBody>
      </p:sp>
    </p:spTree>
    <p:extLst>
      <p:ext uri="{BB962C8B-B14F-4D97-AF65-F5344CB8AC3E}">
        <p14:creationId xmlns:p14="http://schemas.microsoft.com/office/powerpoint/2010/main" val="199158043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Host tasks in foreground process</a:t>
            </a:r>
            <a:endParaRPr lang="en-US" dirty="0"/>
          </a:p>
        </p:txBody>
      </p:sp>
      <p:sp>
        <p:nvSpPr>
          <p:cNvPr id="6" name="Text Placeholder 5"/>
          <p:cNvSpPr>
            <a:spLocks noGrp="1"/>
          </p:cNvSpPr>
          <p:nvPr>
            <p:ph type="body" sz="quarter" idx="10"/>
          </p:nvPr>
        </p:nvSpPr>
        <p:spPr>
          <a:xfrm>
            <a:off x="-510988" y="1204913"/>
            <a:ext cx="12702987" cy="5653087"/>
          </a:xfrm>
        </p:spPr>
        <p:txBody>
          <a:bodyPr/>
          <a:lstStyle/>
          <a:p>
            <a:pPr lvl="1"/>
            <a:r>
              <a:rPr lang="en-US" dirty="0" err="1"/>
              <a:t>tt</a:t>
            </a:r>
            <a:endParaRPr lang="en-US" dirty="0"/>
          </a:p>
        </p:txBody>
      </p:sp>
      <p:sp>
        <p:nvSpPr>
          <p:cNvPr id="52" name="Title 3"/>
          <p:cNvSpPr txBox="1">
            <a:spLocks/>
          </p:cNvSpPr>
          <p:nvPr/>
        </p:nvSpPr>
        <p:spPr>
          <a:xfrm>
            <a:off x="7216531" y="3204894"/>
            <a:ext cx="4556826" cy="899537"/>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defTabSz="914377">
              <a:spcBef>
                <a:spcPts val="2400"/>
              </a:spcBef>
              <a:buNone/>
            </a:pPr>
            <a:r>
              <a:rPr lang="en-US" sz="3733" b="1" dirty="0">
                <a:solidFill>
                  <a:schemeClr val="tx1"/>
                </a:solidFill>
              </a:rPr>
              <a:t>In-process</a:t>
            </a:r>
          </a:p>
          <a:p>
            <a:pPr marL="0" lvl="1" indent="0" defTabSz="914377">
              <a:spcBef>
                <a:spcPts val="600"/>
              </a:spcBef>
              <a:buNone/>
            </a:pPr>
            <a:r>
              <a:rPr lang="en-US" dirty="0">
                <a:solidFill>
                  <a:schemeClr val="accent1"/>
                </a:solidFill>
              </a:rPr>
              <a:t>Simplified </a:t>
            </a:r>
            <a:r>
              <a:rPr lang="en-US" dirty="0">
                <a:solidFill>
                  <a:schemeClr val="accent1"/>
                </a:solidFill>
              </a:rPr>
              <a:t>communication</a:t>
            </a:r>
            <a:endParaRPr lang="en-US" dirty="0">
              <a:solidFill>
                <a:schemeClr val="accent1"/>
              </a:solidFill>
            </a:endParaRPr>
          </a:p>
          <a:p>
            <a:pPr marL="0" lvl="1" indent="0" defTabSz="914377">
              <a:spcBef>
                <a:spcPts val="600"/>
              </a:spcBef>
              <a:buNone/>
            </a:pPr>
            <a:r>
              <a:rPr lang="en-US" dirty="0">
                <a:solidFill>
                  <a:schemeClr val="accent1"/>
                </a:solidFill>
              </a:rPr>
              <a:t>Shares memory caps</a:t>
            </a:r>
          </a:p>
          <a:p>
            <a:pPr marL="0" lvl="1" indent="0" defTabSz="914377">
              <a:spcBef>
                <a:spcPts val="600"/>
              </a:spcBef>
              <a:buNone/>
            </a:pPr>
            <a:endParaRPr lang="en-US" dirty="0">
              <a:solidFill>
                <a:schemeClr val="accent1"/>
              </a:solidFill>
            </a:endParaRPr>
          </a:p>
          <a:p>
            <a:pPr marL="0" lvl="1" indent="0" defTabSz="914377">
              <a:spcBef>
                <a:spcPts val="600"/>
              </a:spcBef>
              <a:buNone/>
            </a:pPr>
            <a:r>
              <a:rPr lang="en-US" dirty="0">
                <a:solidFill>
                  <a:schemeClr val="accent1"/>
                </a:solidFill>
              </a:rPr>
              <a:t>Foreground app starts in app.exe</a:t>
            </a:r>
          </a:p>
          <a:p>
            <a:pPr marL="0" lvl="1" indent="0" defTabSz="914377">
              <a:spcBef>
                <a:spcPts val="600"/>
              </a:spcBef>
              <a:buNone/>
            </a:pPr>
            <a:r>
              <a:rPr lang="en-US" dirty="0">
                <a:solidFill>
                  <a:schemeClr val="accent1"/>
                </a:solidFill>
              </a:rPr>
              <a:t>Background task starts in app.exe</a:t>
            </a:r>
          </a:p>
        </p:txBody>
      </p:sp>
      <p:sp>
        <p:nvSpPr>
          <p:cNvPr id="54" name="Title 3"/>
          <p:cNvSpPr txBox="1">
            <a:spLocks/>
          </p:cNvSpPr>
          <p:nvPr/>
        </p:nvSpPr>
        <p:spPr>
          <a:xfrm>
            <a:off x="7216531" y="1710853"/>
            <a:ext cx="4556826" cy="899537"/>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defTabSz="914377">
              <a:spcBef>
                <a:spcPts val="2400"/>
              </a:spcBef>
              <a:buNone/>
            </a:pPr>
            <a:r>
              <a:rPr lang="en-US" sz="3733" b="1" dirty="0">
                <a:solidFill>
                  <a:schemeClr val="tx1"/>
                </a:solidFill>
              </a:rPr>
              <a:t>Default process</a:t>
            </a:r>
          </a:p>
          <a:p>
            <a:pPr marL="0" lvl="1" indent="0" defTabSz="914377">
              <a:spcBef>
                <a:spcPts val="600"/>
              </a:spcBef>
              <a:buNone/>
            </a:pPr>
            <a:r>
              <a:rPr lang="en-US" dirty="0">
                <a:solidFill>
                  <a:schemeClr val="accent1"/>
                </a:solidFill>
              </a:rPr>
              <a:t>Hosted in separate process</a:t>
            </a:r>
          </a:p>
          <a:p>
            <a:pPr marL="0" lvl="1" indent="0" defTabSz="914377">
              <a:spcBef>
                <a:spcPts val="600"/>
              </a:spcBef>
              <a:buNone/>
            </a:pPr>
            <a:r>
              <a:rPr lang="en-US" dirty="0">
                <a:solidFill>
                  <a:schemeClr val="accent1"/>
                </a:solidFill>
              </a:rPr>
              <a:t>Separate memory cap</a:t>
            </a:r>
            <a:endParaRPr lang="en-US" dirty="0">
              <a:solidFill>
                <a:schemeClr val="accent1"/>
              </a:solidFill>
            </a:endParaRPr>
          </a:p>
        </p:txBody>
      </p:sp>
      <p:grpSp>
        <p:nvGrpSpPr>
          <p:cNvPr id="3" name="Group 2"/>
          <p:cNvGrpSpPr/>
          <p:nvPr/>
        </p:nvGrpSpPr>
        <p:grpSpPr>
          <a:xfrm>
            <a:off x="792153" y="1285222"/>
            <a:ext cx="2763976" cy="4956397"/>
            <a:chOff x="808037" y="1310496"/>
            <a:chExt cx="2819399" cy="5055783"/>
          </a:xfrm>
        </p:grpSpPr>
        <p:sp>
          <p:nvSpPr>
            <p:cNvPr id="24" name="Rectangle 23"/>
            <p:cNvSpPr/>
            <p:nvPr/>
          </p:nvSpPr>
          <p:spPr bwMode="auto">
            <a:xfrm>
              <a:off x="829819" y="1870479"/>
              <a:ext cx="2743200" cy="4495800"/>
            </a:xfrm>
            <a:prstGeom prst="rect">
              <a:avLst/>
            </a:prstGeom>
            <a:solidFill>
              <a:schemeClr val="bg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5" name="Rectangle 24"/>
            <p:cNvSpPr/>
            <p:nvPr/>
          </p:nvSpPr>
          <p:spPr bwMode="auto">
            <a:xfrm>
              <a:off x="982219" y="2556279"/>
              <a:ext cx="2438400" cy="1905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6" name="Rectangle 25"/>
            <p:cNvSpPr/>
            <p:nvPr/>
          </p:nvSpPr>
          <p:spPr bwMode="auto">
            <a:xfrm>
              <a:off x="982219" y="4710493"/>
              <a:ext cx="2438400" cy="140970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7" name="TextBox 26"/>
            <p:cNvSpPr txBox="1"/>
            <p:nvPr/>
          </p:nvSpPr>
          <p:spPr>
            <a:xfrm>
              <a:off x="808037" y="1310496"/>
              <a:ext cx="281939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Default process</a:t>
              </a:r>
            </a:p>
          </p:txBody>
        </p:sp>
        <p:sp>
          <p:nvSpPr>
            <p:cNvPr id="28" name="TextBox 27"/>
            <p:cNvSpPr txBox="1"/>
            <p:nvPr/>
          </p:nvSpPr>
          <p:spPr>
            <a:xfrm>
              <a:off x="1620351" y="2480079"/>
              <a:ext cx="1038107"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a</a:t>
              </a:r>
              <a:r>
                <a:rPr lang="en-US" sz="1568" dirty="0">
                  <a:solidFill>
                    <a:schemeClr val="bg1"/>
                  </a:solidFill>
                </a:rPr>
                <a:t>pp.exe</a:t>
              </a:r>
              <a:endParaRPr lang="en-US" sz="1961" dirty="0">
                <a:solidFill>
                  <a:schemeClr val="bg1"/>
                </a:solidFill>
              </a:endParaRPr>
            </a:p>
          </p:txBody>
        </p:sp>
        <p:sp>
          <p:nvSpPr>
            <p:cNvPr id="29" name="TextBox 28"/>
            <p:cNvSpPr txBox="1"/>
            <p:nvPr/>
          </p:nvSpPr>
          <p:spPr>
            <a:xfrm>
              <a:off x="1707129" y="3222547"/>
              <a:ext cx="1576070"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Core</a:t>
              </a:r>
              <a:br>
                <a:rPr lang="en-US" sz="1961" dirty="0">
                  <a:solidFill>
                    <a:schemeClr val="bg1"/>
                  </a:solidFill>
                </a:rPr>
              </a:br>
              <a:r>
                <a:rPr lang="en-US" sz="1961" dirty="0">
                  <a:solidFill>
                    <a:schemeClr val="bg1"/>
                  </a:solidFill>
                </a:rPr>
                <a:t>Application</a:t>
              </a:r>
            </a:p>
          </p:txBody>
        </p:sp>
        <p:sp>
          <p:nvSpPr>
            <p:cNvPr id="30" name="TextBox 29"/>
            <p:cNvSpPr txBox="1"/>
            <p:nvPr/>
          </p:nvSpPr>
          <p:spPr>
            <a:xfrm>
              <a:off x="1625259" y="5223279"/>
              <a:ext cx="1651024"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Background</a:t>
              </a:r>
              <a:br>
                <a:rPr lang="en-US" sz="1961" dirty="0">
                  <a:solidFill>
                    <a:schemeClr val="bg1"/>
                  </a:solidFill>
                </a:rPr>
              </a:br>
              <a:r>
                <a:rPr lang="en-US" sz="1961" dirty="0">
                  <a:solidFill>
                    <a:schemeClr val="bg1"/>
                  </a:solidFill>
                </a:rPr>
                <a:t>Task</a:t>
              </a:r>
            </a:p>
          </p:txBody>
        </p:sp>
        <p:sp>
          <p:nvSpPr>
            <p:cNvPr id="46" name="TextBox 45"/>
            <p:cNvSpPr txBox="1"/>
            <p:nvPr/>
          </p:nvSpPr>
          <p:spPr>
            <a:xfrm>
              <a:off x="1026765" y="4650815"/>
              <a:ext cx="2430402"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backgroundtaskhost.exe</a:t>
              </a:r>
            </a:p>
          </p:txBody>
        </p:sp>
        <p:sp>
          <p:nvSpPr>
            <p:cNvPr id="48" name="TextBox 47"/>
            <p:cNvSpPr txBox="1"/>
            <p:nvPr/>
          </p:nvSpPr>
          <p:spPr>
            <a:xfrm>
              <a:off x="808037" y="1870479"/>
              <a:ext cx="281939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App Container</a:t>
              </a:r>
            </a:p>
          </p:txBody>
        </p:sp>
      </p:grpSp>
      <p:grpSp>
        <p:nvGrpSpPr>
          <p:cNvPr id="9" name="Group 8"/>
          <p:cNvGrpSpPr/>
          <p:nvPr/>
        </p:nvGrpSpPr>
        <p:grpSpPr>
          <a:xfrm>
            <a:off x="3929640" y="1311282"/>
            <a:ext cx="2988083" cy="4956397"/>
            <a:chOff x="4008437" y="1337079"/>
            <a:chExt cx="3048000" cy="5055783"/>
          </a:xfrm>
        </p:grpSpPr>
        <p:sp>
          <p:nvSpPr>
            <p:cNvPr id="31" name="Rectangle 30"/>
            <p:cNvSpPr/>
            <p:nvPr/>
          </p:nvSpPr>
          <p:spPr bwMode="auto">
            <a:xfrm>
              <a:off x="4008437" y="1870479"/>
              <a:ext cx="2999936" cy="4522383"/>
            </a:xfrm>
            <a:prstGeom prst="rect">
              <a:avLst/>
            </a:prstGeom>
            <a:solidFill>
              <a:schemeClr val="bg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3" name="Rectangle 32"/>
            <p:cNvSpPr/>
            <p:nvPr/>
          </p:nvSpPr>
          <p:spPr bwMode="auto">
            <a:xfrm>
              <a:off x="4505075" y="2937279"/>
              <a:ext cx="2185342" cy="155058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45" name="Rectangle 44"/>
            <p:cNvSpPr/>
            <p:nvPr/>
          </p:nvSpPr>
          <p:spPr bwMode="auto">
            <a:xfrm>
              <a:off x="4163835" y="2480079"/>
              <a:ext cx="2675619" cy="3810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6" name="Rectangle 35"/>
            <p:cNvSpPr/>
            <p:nvPr/>
          </p:nvSpPr>
          <p:spPr bwMode="auto">
            <a:xfrm>
              <a:off x="4344780" y="4792662"/>
              <a:ext cx="2325277" cy="1268817"/>
            </a:xfrm>
            <a:prstGeom prst="rect">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7" name="TextBox 36"/>
            <p:cNvSpPr txBox="1"/>
            <p:nvPr/>
          </p:nvSpPr>
          <p:spPr>
            <a:xfrm>
              <a:off x="4008437" y="1337079"/>
              <a:ext cx="30480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In process</a:t>
              </a:r>
            </a:p>
          </p:txBody>
        </p:sp>
        <p:sp>
          <p:nvSpPr>
            <p:cNvPr id="40" name="TextBox 39"/>
            <p:cNvSpPr txBox="1"/>
            <p:nvPr/>
          </p:nvSpPr>
          <p:spPr>
            <a:xfrm>
              <a:off x="5027731" y="2420214"/>
              <a:ext cx="1038107"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a</a:t>
              </a:r>
              <a:r>
                <a:rPr lang="en-US" sz="1568" dirty="0">
                  <a:solidFill>
                    <a:schemeClr val="bg1"/>
                  </a:solidFill>
                </a:rPr>
                <a:t>pp.exe</a:t>
              </a:r>
            </a:p>
          </p:txBody>
        </p:sp>
        <p:sp>
          <p:nvSpPr>
            <p:cNvPr id="41" name="TextBox 40"/>
            <p:cNvSpPr txBox="1"/>
            <p:nvPr/>
          </p:nvSpPr>
          <p:spPr>
            <a:xfrm>
              <a:off x="5114347" y="3249130"/>
              <a:ext cx="1576070"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Core</a:t>
              </a:r>
              <a:br>
                <a:rPr lang="en-US" sz="1961" dirty="0">
                  <a:solidFill>
                    <a:schemeClr val="bg1"/>
                  </a:solidFill>
                </a:rPr>
              </a:br>
              <a:r>
                <a:rPr lang="en-US" sz="1961" dirty="0">
                  <a:solidFill>
                    <a:schemeClr val="bg1"/>
                  </a:solidFill>
                </a:rPr>
                <a:t>Application</a:t>
              </a:r>
            </a:p>
          </p:txBody>
        </p:sp>
        <p:sp>
          <p:nvSpPr>
            <p:cNvPr id="42" name="TextBox 41"/>
            <p:cNvSpPr txBox="1"/>
            <p:nvPr/>
          </p:nvSpPr>
          <p:spPr>
            <a:xfrm>
              <a:off x="5032476" y="5249862"/>
              <a:ext cx="1651025"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Background</a:t>
              </a:r>
              <a:br>
                <a:rPr lang="en-US" sz="1961" dirty="0">
                  <a:solidFill>
                    <a:schemeClr val="bg1"/>
                  </a:solidFill>
                </a:rPr>
              </a:br>
              <a:r>
                <a:rPr lang="en-US" sz="1961" dirty="0">
                  <a:solidFill>
                    <a:schemeClr val="bg1"/>
                  </a:solidFill>
                </a:rPr>
                <a:t>Task</a:t>
              </a:r>
            </a:p>
          </p:txBody>
        </p:sp>
        <p:sp>
          <p:nvSpPr>
            <p:cNvPr id="47" name="TextBox 46"/>
            <p:cNvSpPr txBox="1"/>
            <p:nvPr/>
          </p:nvSpPr>
          <p:spPr>
            <a:xfrm>
              <a:off x="4357782" y="4706214"/>
              <a:ext cx="2430402" cy="516996"/>
            </a:xfrm>
            <a:prstGeom prst="rect">
              <a:avLst/>
            </a:prstGeom>
            <a:noFill/>
          </p:spPr>
          <p:txBody>
            <a:bodyPr wrap="none" lIns="179285" tIns="143428" rIns="179285" bIns="143428" rtlCol="0">
              <a:spAutoFit/>
            </a:bodyPr>
            <a:lstStyle/>
            <a:p>
              <a:pPr algn="r">
                <a:lnSpc>
                  <a:spcPct val="90000"/>
                </a:lnSpc>
                <a:spcAft>
                  <a:spcPts val="588"/>
                </a:spcAft>
              </a:pPr>
              <a:r>
                <a:rPr lang="en-US" sz="1568" strike="sngStrike" dirty="0">
                  <a:solidFill>
                    <a:schemeClr val="bg1"/>
                  </a:solidFill>
                </a:rPr>
                <a:t>backgroundtaskhost.exe</a:t>
              </a:r>
            </a:p>
          </p:txBody>
        </p:sp>
        <p:sp>
          <p:nvSpPr>
            <p:cNvPr id="51" name="TextBox 50"/>
            <p:cNvSpPr txBox="1"/>
            <p:nvPr/>
          </p:nvSpPr>
          <p:spPr>
            <a:xfrm>
              <a:off x="4008437" y="1897062"/>
              <a:ext cx="30480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App Container</a:t>
              </a:r>
            </a:p>
          </p:txBody>
        </p:sp>
      </p:grpSp>
    </p:spTree>
    <p:extLst>
      <p:ext uri="{BB962C8B-B14F-4D97-AF65-F5344CB8AC3E}">
        <p14:creationId xmlns:p14="http://schemas.microsoft.com/office/powerpoint/2010/main" val="88143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9" presetClass="emph" presetSubtype="0" grpId="0" nodeType="withEffect">
                                  <p:stCondLst>
                                    <p:cond delay="0"/>
                                  </p:stCondLst>
                                  <p:childTnLst>
                                    <p:set>
                                      <p:cBhvr rctx="PPT">
                                        <p:cTn id="12" dur="indefinite"/>
                                        <p:tgtEl>
                                          <p:spTgt spid="54"/>
                                        </p:tgtEl>
                                        <p:attrNameLst>
                                          <p:attrName>style.opacity</p:attrName>
                                        </p:attrNameLst>
                                      </p:cBhvr>
                                      <p:to>
                                        <p:strVal val="0.5"/>
                                      </p:to>
                                    </p:set>
                                    <p:animEffect filter="image" prLst="opacity: 0.5">
                                      <p:cBhvr rctx="IE">
                                        <p:cTn id="13" dur="indefinite"/>
                                        <p:tgtEl>
                                          <p:spTgt spid="54"/>
                                        </p:tgtEl>
                                      </p:cBhvr>
                                    </p:animEffect>
                                  </p:childTnLst>
                                </p:cTn>
                              </p:par>
                              <p:par>
                                <p:cTn id="14" presetID="9" presetClass="emph" presetSubtype="0" nodeType="withEffect">
                                  <p:stCondLst>
                                    <p:cond delay="0"/>
                                  </p:stCondLst>
                                  <p:childTnLst>
                                    <p:set>
                                      <p:cBhvr rctx="PPT">
                                        <p:cTn id="15" dur="indefinite"/>
                                        <p:tgtEl>
                                          <p:spTgt spid="3"/>
                                        </p:tgtEl>
                                        <p:attrNameLst>
                                          <p:attrName>style.opacity</p:attrName>
                                        </p:attrNameLst>
                                      </p:cBhvr>
                                      <p:to>
                                        <p:strVal val="0.5"/>
                                      </p:to>
                                    </p:set>
                                    <p:animEffect filter="image" prLst="opacity: 0.5">
                                      <p:cBhvr rctx="IE">
                                        <p:cTn id="16"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In-process tasks have the same background constraints</a:t>
            </a:r>
            <a:endParaRPr lang="en-US" dirty="0"/>
          </a:p>
        </p:txBody>
      </p:sp>
    </p:spTree>
    <p:extLst>
      <p:ext uri="{BB962C8B-B14F-4D97-AF65-F5344CB8AC3E}">
        <p14:creationId xmlns:p14="http://schemas.microsoft.com/office/powerpoint/2010/main" val="213362666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implications</a:t>
            </a:r>
            <a:endParaRPr lang="en-US" dirty="0"/>
          </a:p>
        </p:txBody>
      </p:sp>
      <p:cxnSp>
        <p:nvCxnSpPr>
          <p:cNvPr id="32" name="Straight Arrow Connector 31"/>
          <p:cNvCxnSpPr/>
          <p:nvPr/>
        </p:nvCxnSpPr>
        <p:spPr>
          <a:xfrm flipV="1">
            <a:off x="1165664" y="1636151"/>
            <a:ext cx="0" cy="33672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165664" y="4997743"/>
            <a:ext cx="1030888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774543" y="2940915"/>
            <a:ext cx="3075646"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grpSp>
        <p:nvGrpSpPr>
          <p:cNvPr id="6" name="Group 5"/>
          <p:cNvGrpSpPr/>
          <p:nvPr/>
        </p:nvGrpSpPr>
        <p:grpSpPr>
          <a:xfrm>
            <a:off x="1038427" y="4250722"/>
            <a:ext cx="1490106" cy="1845732"/>
            <a:chOff x="1726452" y="4335462"/>
            <a:chExt cx="1519985" cy="1882743"/>
          </a:xfrm>
        </p:grpSpPr>
        <p:sp>
          <p:nvSpPr>
            <p:cNvPr id="38" name="Rectangle 37"/>
            <p:cNvSpPr/>
            <p:nvPr/>
          </p:nvSpPr>
          <p:spPr bwMode="auto">
            <a:xfrm>
              <a:off x="2173000" y="4335462"/>
              <a:ext cx="921037" cy="760219"/>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89642" rIns="0" bIns="89642" rtlCol="0" anchor="ctr" anchorCtr="0"/>
            <a:lstStyle/>
            <a:p>
              <a:pPr algn="ctr" defTabSz="914038"/>
              <a:r>
                <a:rPr lang="en-US" sz="1568" dirty="0">
                  <a:solidFill>
                    <a:schemeClr val="bg1"/>
                  </a:solidFill>
                  <a:ea typeface="Segoe UI" pitchFamily="34" charset="0"/>
                  <a:cs typeface="Segoe UI" pitchFamily="34" charset="0"/>
                </a:rPr>
                <a:t>Task</a:t>
              </a:r>
              <a:endParaRPr lang="en-US" sz="1568" dirty="0">
                <a:solidFill>
                  <a:schemeClr val="bg1"/>
                </a:solidFill>
                <a:ea typeface="Segoe UI" pitchFamily="34" charset="0"/>
                <a:cs typeface="Segoe UI" pitchFamily="34" charset="0"/>
              </a:endParaRPr>
            </a:p>
          </p:txBody>
        </p:sp>
        <p:cxnSp>
          <p:nvCxnSpPr>
            <p:cNvPr id="39" name="Straight Arrow Connector 38"/>
            <p:cNvCxnSpPr/>
            <p:nvPr/>
          </p:nvCxnSpPr>
          <p:spPr>
            <a:xfrm flipV="1">
              <a:off x="2200508" y="5219774"/>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3" name="TextBox 42"/>
            <p:cNvSpPr txBox="1"/>
            <p:nvPr/>
          </p:nvSpPr>
          <p:spPr>
            <a:xfrm>
              <a:off x="1726452" y="5701209"/>
              <a:ext cx="955499" cy="516996"/>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Trigger</a:t>
              </a:r>
              <a:endParaRPr lang="en-US" sz="1568" dirty="0"/>
            </a:p>
          </p:txBody>
        </p:sp>
        <p:sp>
          <p:nvSpPr>
            <p:cNvPr id="44" name="Rectangle 43"/>
            <p:cNvSpPr/>
            <p:nvPr/>
          </p:nvSpPr>
          <p:spPr bwMode="auto">
            <a:xfrm>
              <a:off x="3094037" y="4335462"/>
              <a:ext cx="152400" cy="762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p:nvPr/>
        </p:nvGrpSpPr>
        <p:grpSpPr>
          <a:xfrm>
            <a:off x="2457767" y="4250722"/>
            <a:ext cx="1490106" cy="1845732"/>
            <a:chOff x="1726452" y="4335462"/>
            <a:chExt cx="1519985" cy="1882743"/>
          </a:xfrm>
        </p:grpSpPr>
        <p:sp>
          <p:nvSpPr>
            <p:cNvPr id="50" name="Rectangle 49"/>
            <p:cNvSpPr/>
            <p:nvPr/>
          </p:nvSpPr>
          <p:spPr bwMode="auto">
            <a:xfrm>
              <a:off x="2173000" y="4335462"/>
              <a:ext cx="921037" cy="760219"/>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89642" rIns="0" bIns="89642" rtlCol="0" anchor="ctr" anchorCtr="0"/>
            <a:lstStyle/>
            <a:p>
              <a:pPr algn="ctr" defTabSz="914038"/>
              <a:r>
                <a:rPr lang="en-US" sz="1568" dirty="0">
                  <a:solidFill>
                    <a:schemeClr val="bg1"/>
                  </a:solidFill>
                  <a:ea typeface="Segoe UI" pitchFamily="34" charset="0"/>
                  <a:cs typeface="Segoe UI" pitchFamily="34" charset="0"/>
                </a:rPr>
                <a:t>Task</a:t>
              </a:r>
              <a:endParaRPr lang="en-US" sz="1568" dirty="0">
                <a:solidFill>
                  <a:schemeClr val="bg1"/>
                </a:solidFill>
                <a:ea typeface="Segoe UI" pitchFamily="34" charset="0"/>
                <a:cs typeface="Segoe UI" pitchFamily="34" charset="0"/>
              </a:endParaRPr>
            </a:p>
          </p:txBody>
        </p:sp>
        <p:cxnSp>
          <p:nvCxnSpPr>
            <p:cNvPr id="53" name="Straight Arrow Connector 52"/>
            <p:cNvCxnSpPr/>
            <p:nvPr/>
          </p:nvCxnSpPr>
          <p:spPr>
            <a:xfrm flipV="1">
              <a:off x="2200508" y="5219774"/>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55" name="TextBox 54"/>
            <p:cNvSpPr txBox="1"/>
            <p:nvPr/>
          </p:nvSpPr>
          <p:spPr>
            <a:xfrm>
              <a:off x="1726452" y="5701209"/>
              <a:ext cx="955499" cy="516996"/>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Trigger</a:t>
              </a:r>
              <a:endParaRPr lang="en-US" sz="1568" dirty="0"/>
            </a:p>
          </p:txBody>
        </p:sp>
        <p:sp>
          <p:nvSpPr>
            <p:cNvPr id="56" name="Rectangle 55"/>
            <p:cNvSpPr/>
            <p:nvPr/>
          </p:nvSpPr>
          <p:spPr bwMode="auto">
            <a:xfrm>
              <a:off x="3094037" y="4335462"/>
              <a:ext cx="152400" cy="762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7" name="Group 56"/>
          <p:cNvGrpSpPr/>
          <p:nvPr/>
        </p:nvGrpSpPr>
        <p:grpSpPr>
          <a:xfrm>
            <a:off x="3877106" y="4250722"/>
            <a:ext cx="1490106" cy="1845732"/>
            <a:chOff x="1726452" y="4335462"/>
            <a:chExt cx="1519985" cy="1882743"/>
          </a:xfrm>
        </p:grpSpPr>
        <p:sp>
          <p:nvSpPr>
            <p:cNvPr id="58" name="Rectangle 57"/>
            <p:cNvSpPr/>
            <p:nvPr/>
          </p:nvSpPr>
          <p:spPr bwMode="auto">
            <a:xfrm>
              <a:off x="2173000" y="4335462"/>
              <a:ext cx="921037" cy="760219"/>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89642" rIns="0" bIns="89642" rtlCol="0" anchor="ctr" anchorCtr="0"/>
            <a:lstStyle/>
            <a:p>
              <a:pPr algn="ctr" defTabSz="914038"/>
              <a:r>
                <a:rPr lang="en-US" sz="1568" dirty="0">
                  <a:solidFill>
                    <a:schemeClr val="bg1"/>
                  </a:solidFill>
                  <a:ea typeface="Segoe UI" pitchFamily="34" charset="0"/>
                  <a:cs typeface="Segoe UI" pitchFamily="34" charset="0"/>
                </a:rPr>
                <a:t>Task</a:t>
              </a:r>
              <a:endParaRPr lang="en-US" sz="1568" dirty="0">
                <a:solidFill>
                  <a:schemeClr val="bg1"/>
                </a:solidFill>
                <a:ea typeface="Segoe UI" pitchFamily="34" charset="0"/>
                <a:cs typeface="Segoe UI" pitchFamily="34" charset="0"/>
              </a:endParaRPr>
            </a:p>
          </p:txBody>
        </p:sp>
        <p:cxnSp>
          <p:nvCxnSpPr>
            <p:cNvPr id="59" name="Straight Arrow Connector 58"/>
            <p:cNvCxnSpPr/>
            <p:nvPr/>
          </p:nvCxnSpPr>
          <p:spPr>
            <a:xfrm flipV="1">
              <a:off x="2200508" y="5219774"/>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60" name="TextBox 59"/>
            <p:cNvSpPr txBox="1"/>
            <p:nvPr/>
          </p:nvSpPr>
          <p:spPr>
            <a:xfrm>
              <a:off x="1726452" y="5701209"/>
              <a:ext cx="955499" cy="516996"/>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Trigger</a:t>
              </a:r>
              <a:endParaRPr lang="en-US" sz="1568" dirty="0"/>
            </a:p>
          </p:txBody>
        </p:sp>
        <p:sp>
          <p:nvSpPr>
            <p:cNvPr id="61" name="Rectangle 60"/>
            <p:cNvSpPr/>
            <p:nvPr/>
          </p:nvSpPr>
          <p:spPr bwMode="auto">
            <a:xfrm>
              <a:off x="3094037" y="4335462"/>
              <a:ext cx="152400" cy="762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8033568" y="1860257"/>
            <a:ext cx="2083120" cy="3861494"/>
            <a:chOff x="8194656" y="1897062"/>
            <a:chExt cx="2124890" cy="3938925"/>
          </a:xfrm>
        </p:grpSpPr>
        <p:sp>
          <p:nvSpPr>
            <p:cNvPr id="62" name="Rectangle 61"/>
            <p:cNvSpPr/>
            <p:nvPr/>
          </p:nvSpPr>
          <p:spPr bwMode="auto">
            <a:xfrm>
              <a:off x="8270856" y="2659062"/>
              <a:ext cx="1828800" cy="243840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1568" dirty="0">
                  <a:solidFill>
                    <a:schemeClr val="bg1"/>
                  </a:solidFill>
                  <a:ea typeface="Segoe UI" pitchFamily="34" charset="0"/>
                  <a:cs typeface="Segoe UI" pitchFamily="34" charset="0"/>
                </a:rPr>
                <a:t>Foreground app</a:t>
              </a:r>
              <a:endParaRPr lang="en-US" sz="1568" dirty="0">
                <a:solidFill>
                  <a:schemeClr val="bg1"/>
                </a:solidFill>
                <a:ea typeface="Segoe UI" pitchFamily="34" charset="0"/>
                <a:cs typeface="Segoe UI" pitchFamily="34" charset="0"/>
              </a:endParaRPr>
            </a:p>
          </p:txBody>
        </p:sp>
        <p:grpSp>
          <p:nvGrpSpPr>
            <p:cNvPr id="11" name="Group 10"/>
            <p:cNvGrpSpPr/>
            <p:nvPr/>
          </p:nvGrpSpPr>
          <p:grpSpPr>
            <a:xfrm>
              <a:off x="8347056" y="1897062"/>
              <a:ext cx="1073437" cy="762000"/>
              <a:chOff x="5936262" y="1897062"/>
              <a:chExt cx="1073437" cy="762000"/>
            </a:xfrm>
          </p:grpSpPr>
          <p:sp>
            <p:nvSpPr>
              <p:cNvPr id="64" name="Rectangle 63"/>
              <p:cNvSpPr/>
              <p:nvPr/>
            </p:nvSpPr>
            <p:spPr bwMode="auto">
              <a:xfrm>
                <a:off x="5936262" y="1897062"/>
                <a:ext cx="921037" cy="760219"/>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89642" rIns="0" bIns="89642" rtlCol="0" anchor="ctr" anchorCtr="0"/>
              <a:lstStyle/>
              <a:p>
                <a:pPr algn="ctr" defTabSz="914038"/>
                <a:r>
                  <a:rPr lang="en-US" sz="1568" dirty="0">
                    <a:solidFill>
                      <a:schemeClr val="bg1"/>
                    </a:solidFill>
                    <a:ea typeface="Segoe UI" pitchFamily="34" charset="0"/>
                    <a:cs typeface="Segoe UI" pitchFamily="34" charset="0"/>
                  </a:rPr>
                  <a:t>Task</a:t>
                </a:r>
                <a:endParaRPr lang="en-US" sz="1568" dirty="0">
                  <a:solidFill>
                    <a:schemeClr val="bg1"/>
                  </a:solidFill>
                  <a:ea typeface="Segoe UI" pitchFamily="34" charset="0"/>
                  <a:cs typeface="Segoe UI" pitchFamily="34" charset="0"/>
                </a:endParaRPr>
              </a:p>
            </p:txBody>
          </p:sp>
          <p:sp>
            <p:nvSpPr>
              <p:cNvPr id="65" name="Rectangle 64"/>
              <p:cNvSpPr/>
              <p:nvPr/>
            </p:nvSpPr>
            <p:spPr bwMode="auto">
              <a:xfrm>
                <a:off x="6857299" y="1897062"/>
                <a:ext cx="152400" cy="762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grpSp>
        <p:sp>
          <p:nvSpPr>
            <p:cNvPr id="68" name="TextBox 67"/>
            <p:cNvSpPr txBox="1"/>
            <p:nvPr/>
          </p:nvSpPr>
          <p:spPr>
            <a:xfrm>
              <a:off x="8194656" y="5097462"/>
              <a:ext cx="2124890" cy="738525"/>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chemeClr val="bg1"/>
                  </a:solidFill>
                </a:rPr>
                <a:t>In-process</a:t>
              </a:r>
              <a:br>
                <a:rPr lang="en-US" sz="1568" dirty="0">
                  <a:solidFill>
                    <a:schemeClr val="bg1"/>
                  </a:solidFill>
                </a:rPr>
              </a:br>
              <a:r>
                <a:rPr lang="en-US" sz="1568" dirty="0">
                  <a:solidFill>
                    <a:schemeClr val="bg1"/>
                  </a:solidFill>
                </a:rPr>
                <a:t>(combined memory)</a:t>
              </a:r>
            </a:p>
          </p:txBody>
        </p:sp>
      </p:grpSp>
      <p:cxnSp>
        <p:nvCxnSpPr>
          <p:cNvPr id="8" name="Straight Connector 7"/>
          <p:cNvCxnSpPr/>
          <p:nvPr/>
        </p:nvCxnSpPr>
        <p:spPr>
          <a:xfrm>
            <a:off x="1165664" y="2383171"/>
            <a:ext cx="10308885" cy="0"/>
          </a:xfrm>
          <a:prstGeom prst="line">
            <a:avLst/>
          </a:prstGeom>
          <a:ln w="38100">
            <a:solidFill>
              <a:schemeClr val="tx1"/>
            </a:solidFill>
            <a:prstDash val="dash"/>
            <a:headEnd type="none"/>
            <a:tailEnd type="none"/>
          </a:ln>
        </p:spPr>
        <p:style>
          <a:lnRef idx="1">
            <a:schemeClr val="accent4"/>
          </a:lnRef>
          <a:fillRef idx="0">
            <a:schemeClr val="accent4"/>
          </a:fillRef>
          <a:effectRef idx="0">
            <a:schemeClr val="accent4"/>
          </a:effectRef>
          <a:fontRef idx="minor">
            <a:schemeClr val="tx1"/>
          </a:fontRef>
        </p:style>
      </p:cxnSp>
      <p:sp>
        <p:nvSpPr>
          <p:cNvPr id="70" name="TextBox 69"/>
          <p:cNvSpPr txBox="1"/>
          <p:nvPr/>
        </p:nvSpPr>
        <p:spPr>
          <a:xfrm>
            <a:off x="10129912" y="2383171"/>
            <a:ext cx="1480391" cy="506833"/>
          </a:xfrm>
          <a:prstGeom prst="rect">
            <a:avLst/>
          </a:prstGeom>
          <a:noFill/>
        </p:spPr>
        <p:txBody>
          <a:bodyPr wrap="none" lIns="179285" tIns="143428" rIns="179285" bIns="143428" rtlCol="0">
            <a:spAutoFit/>
          </a:bodyPr>
          <a:lstStyle/>
          <a:p>
            <a:pPr>
              <a:lnSpc>
                <a:spcPct val="90000"/>
              </a:lnSpc>
              <a:spcAft>
                <a:spcPts val="588"/>
              </a:spcAft>
            </a:pPr>
            <a:r>
              <a:rPr lang="en-US" sz="1568" dirty="0"/>
              <a:t>Memory limit</a:t>
            </a:r>
          </a:p>
        </p:txBody>
      </p:sp>
      <p:grpSp>
        <p:nvGrpSpPr>
          <p:cNvPr id="13" name="Group 12"/>
          <p:cNvGrpSpPr/>
          <p:nvPr/>
        </p:nvGrpSpPr>
        <p:grpSpPr>
          <a:xfrm>
            <a:off x="5785568" y="2607278"/>
            <a:ext cx="1958086" cy="3114474"/>
            <a:chOff x="5901580" y="2659062"/>
            <a:chExt cx="1997350" cy="3176925"/>
          </a:xfrm>
        </p:grpSpPr>
        <p:sp>
          <p:nvSpPr>
            <p:cNvPr id="71" name="Rectangle 70"/>
            <p:cNvSpPr/>
            <p:nvPr/>
          </p:nvSpPr>
          <p:spPr bwMode="auto">
            <a:xfrm>
              <a:off x="5913437" y="2659062"/>
              <a:ext cx="1828800" cy="243840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1568" dirty="0">
                  <a:solidFill>
                    <a:schemeClr val="bg1"/>
                  </a:solidFill>
                  <a:ea typeface="Segoe UI" pitchFamily="34" charset="0"/>
                  <a:cs typeface="Segoe UI" pitchFamily="34" charset="0"/>
                </a:rPr>
                <a:t>Foreground app</a:t>
              </a:r>
              <a:endParaRPr lang="en-US" sz="1568" dirty="0">
                <a:solidFill>
                  <a:schemeClr val="bg1"/>
                </a:solidFill>
                <a:ea typeface="Segoe UI" pitchFamily="34" charset="0"/>
                <a:cs typeface="Segoe UI" pitchFamily="34" charset="0"/>
              </a:endParaRPr>
            </a:p>
          </p:txBody>
        </p:sp>
        <p:grpSp>
          <p:nvGrpSpPr>
            <p:cNvPr id="72" name="Group 71"/>
            <p:cNvGrpSpPr/>
            <p:nvPr/>
          </p:nvGrpSpPr>
          <p:grpSpPr>
            <a:xfrm>
              <a:off x="6065837" y="4335462"/>
              <a:ext cx="1073437" cy="762000"/>
              <a:chOff x="8222262" y="4335462"/>
              <a:chExt cx="1073437" cy="762000"/>
            </a:xfrm>
          </p:grpSpPr>
          <p:sp>
            <p:nvSpPr>
              <p:cNvPr id="73" name="Rectangle 72"/>
              <p:cNvSpPr/>
              <p:nvPr/>
            </p:nvSpPr>
            <p:spPr bwMode="auto">
              <a:xfrm>
                <a:off x="8222262" y="4335462"/>
                <a:ext cx="921037" cy="760219"/>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89642" rIns="0" bIns="89642" rtlCol="0" anchor="ctr" anchorCtr="0"/>
              <a:lstStyle/>
              <a:p>
                <a:pPr algn="ctr" defTabSz="914038"/>
                <a:r>
                  <a:rPr lang="en-US" sz="1568" dirty="0">
                    <a:solidFill>
                      <a:schemeClr val="bg1"/>
                    </a:solidFill>
                    <a:ea typeface="Segoe UI" pitchFamily="34" charset="0"/>
                    <a:cs typeface="Segoe UI" pitchFamily="34" charset="0"/>
                  </a:rPr>
                  <a:t>Task</a:t>
                </a:r>
                <a:endParaRPr lang="en-US" sz="1568" dirty="0">
                  <a:solidFill>
                    <a:schemeClr val="bg1"/>
                  </a:solidFill>
                  <a:ea typeface="Segoe UI" pitchFamily="34" charset="0"/>
                  <a:cs typeface="Segoe UI" pitchFamily="34" charset="0"/>
                </a:endParaRPr>
              </a:p>
            </p:txBody>
          </p:sp>
          <p:sp>
            <p:nvSpPr>
              <p:cNvPr id="74" name="Rectangle 73"/>
              <p:cNvSpPr/>
              <p:nvPr/>
            </p:nvSpPr>
            <p:spPr bwMode="auto">
              <a:xfrm>
                <a:off x="9143299" y="4335462"/>
                <a:ext cx="152400" cy="762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grpSp>
        <p:sp>
          <p:nvSpPr>
            <p:cNvPr id="75" name="TextBox 74"/>
            <p:cNvSpPr txBox="1"/>
            <p:nvPr/>
          </p:nvSpPr>
          <p:spPr>
            <a:xfrm>
              <a:off x="5901580" y="5097462"/>
              <a:ext cx="1997350" cy="738525"/>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chemeClr val="bg1"/>
                  </a:solidFill>
                </a:rPr>
                <a:t>Default process</a:t>
              </a:r>
              <a:br>
                <a:rPr lang="en-US" sz="1568" dirty="0">
                  <a:solidFill>
                    <a:schemeClr val="bg1"/>
                  </a:solidFill>
                </a:rPr>
              </a:br>
              <a:r>
                <a:rPr lang="en-US" sz="1568" dirty="0">
                  <a:solidFill>
                    <a:schemeClr val="bg1"/>
                  </a:solidFill>
                </a:rPr>
                <a:t>(separate memory)</a:t>
              </a:r>
            </a:p>
          </p:txBody>
        </p:sp>
      </p:grpSp>
    </p:spTree>
    <p:extLst>
      <p:ext uri="{BB962C8B-B14F-4D97-AF65-F5344CB8AC3E}">
        <p14:creationId xmlns:p14="http://schemas.microsoft.com/office/powerpoint/2010/main" val="2179653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9" presetClass="emph" presetSubtype="0" nodeType="withEffect">
                                  <p:stCondLst>
                                    <p:cond delay="0"/>
                                  </p:stCondLst>
                                  <p:childTnLst>
                                    <p:set>
                                      <p:cBhvr rctx="PPT">
                                        <p:cTn id="9" dur="indefinite"/>
                                        <p:tgtEl>
                                          <p:spTgt spid="6"/>
                                        </p:tgtEl>
                                        <p:attrNameLst>
                                          <p:attrName>style.opacity</p:attrName>
                                        </p:attrNameLst>
                                      </p:cBhvr>
                                      <p:to>
                                        <p:strVal val="0.5"/>
                                      </p:to>
                                    </p:set>
                                    <p:animEffect filter="image" prLst="opacity: 0.5">
                                      <p:cBhvr rctx="IE">
                                        <p:cTn id="10" dur="indefinite"/>
                                        <p:tgtEl>
                                          <p:spTgt spid="6"/>
                                        </p:tgtEl>
                                      </p:cBhvr>
                                    </p:animEffect>
                                  </p:childTnLst>
                                </p:cTn>
                              </p:par>
                              <p:par>
                                <p:cTn id="11" presetID="9" presetClass="emph" presetSubtype="0" nodeType="withEffect">
                                  <p:stCondLst>
                                    <p:cond delay="0"/>
                                  </p:stCondLst>
                                  <p:childTnLst>
                                    <p:set>
                                      <p:cBhvr rctx="PPT">
                                        <p:cTn id="12" dur="indefinite"/>
                                        <p:tgtEl>
                                          <p:spTgt spid="49"/>
                                        </p:tgtEl>
                                        <p:attrNameLst>
                                          <p:attrName>style.opacity</p:attrName>
                                        </p:attrNameLst>
                                      </p:cBhvr>
                                      <p:to>
                                        <p:strVal val="0.5"/>
                                      </p:to>
                                    </p:set>
                                    <p:animEffect filter="image" prLst="opacity: 0.5">
                                      <p:cBhvr rctx="IE">
                                        <p:cTn id="13" dur="indefinite"/>
                                        <p:tgtEl>
                                          <p:spTgt spid="49"/>
                                        </p:tgtEl>
                                      </p:cBhvr>
                                    </p:animEffect>
                                  </p:childTnLst>
                                </p:cTn>
                              </p:par>
                              <p:par>
                                <p:cTn id="14" presetID="9" presetClass="emph" presetSubtype="0" nodeType="withEffect">
                                  <p:stCondLst>
                                    <p:cond delay="0"/>
                                  </p:stCondLst>
                                  <p:childTnLst>
                                    <p:set>
                                      <p:cBhvr rctx="PPT">
                                        <p:cTn id="15" dur="indefinite"/>
                                        <p:tgtEl>
                                          <p:spTgt spid="57"/>
                                        </p:tgtEl>
                                        <p:attrNameLst>
                                          <p:attrName>style.opacity</p:attrName>
                                        </p:attrNameLst>
                                      </p:cBhvr>
                                      <p:to>
                                        <p:strVal val="0.5"/>
                                      </p:to>
                                    </p:set>
                                    <p:animEffect filter="image" prLst="opacity: 0.5">
                                      <p:cBhvr rctx="IE">
                                        <p:cTn id="16" dur="indefinite"/>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9" presetClass="emph" presetSubtype="0" nodeType="withEffect">
                                  <p:stCondLst>
                                    <p:cond delay="0"/>
                                  </p:stCondLst>
                                  <p:childTnLst>
                                    <p:set>
                                      <p:cBhvr rctx="PPT">
                                        <p:cTn id="23" dur="indefinite"/>
                                        <p:tgtEl>
                                          <p:spTgt spid="13"/>
                                        </p:tgtEl>
                                        <p:attrNameLst>
                                          <p:attrName>style.opacity</p:attrName>
                                        </p:attrNameLst>
                                      </p:cBhvr>
                                      <p:to>
                                        <p:strVal val="0.5"/>
                                      </p:to>
                                    </p:set>
                                    <p:animEffect filter="image" prLst="opacity: 0.5">
                                      <p:cBhvr rctx="IE">
                                        <p:cTn id="24" dur="indefinite"/>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When your UI is terminated, </a:t>
            </a:r>
            <a:br>
              <a:rPr lang="en-US" dirty="0" smtClean="0"/>
            </a:br>
            <a:r>
              <a:rPr lang="en-US" dirty="0" smtClean="0"/>
              <a:t>so is your in-process task</a:t>
            </a:r>
            <a:endParaRPr lang="en-US" dirty="0"/>
          </a:p>
        </p:txBody>
      </p:sp>
    </p:spTree>
    <p:extLst>
      <p:ext uri="{BB962C8B-B14F-4D97-AF65-F5344CB8AC3E}">
        <p14:creationId xmlns:p14="http://schemas.microsoft.com/office/powerpoint/2010/main" val="32009679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 Execution</a:t>
            </a:r>
            <a:endParaRPr lang="en-US" dirty="0"/>
          </a:p>
        </p:txBody>
      </p:sp>
      <p:sp>
        <p:nvSpPr>
          <p:cNvPr id="97" name="Content Placeholder 96"/>
          <p:cNvSpPr>
            <a:spLocks noGrp="1"/>
          </p:cNvSpPr>
          <p:nvPr>
            <p:ph type="body" sz="quarter" idx="4294967295"/>
          </p:nvPr>
        </p:nvSpPr>
        <p:spPr>
          <a:xfrm>
            <a:off x="0" y="1189038"/>
            <a:ext cx="11652250" cy="723900"/>
          </a:xfrm>
        </p:spPr>
        <p:txBody>
          <a:bodyPr/>
          <a:lstStyle/>
          <a:p>
            <a:r>
              <a:rPr lang="en-US" dirty="0" smtClean="0"/>
              <a:t>Provide real-time content while suspended</a:t>
            </a:r>
            <a:endParaRPr lang="en-US" dirty="0"/>
          </a:p>
        </p:txBody>
      </p:sp>
      <p:sp>
        <p:nvSpPr>
          <p:cNvPr id="15" name="Rectangle 14"/>
          <p:cNvSpPr/>
          <p:nvPr/>
        </p:nvSpPr>
        <p:spPr>
          <a:xfrm>
            <a:off x="4229467" y="2607276"/>
            <a:ext cx="3585699" cy="3585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nSpc>
                <a:spcPct val="90000"/>
              </a:lnSpc>
              <a:spcBef>
                <a:spcPts val="800"/>
              </a:spcBef>
            </a:pPr>
            <a:r>
              <a:rPr lang="en-US" sz="2666" dirty="0">
                <a:solidFill>
                  <a:srgbClr val="FFFFFF"/>
                </a:solidFill>
              </a:rPr>
              <a:t>Draw users into your app</a:t>
            </a:r>
          </a:p>
          <a:p>
            <a:pPr>
              <a:lnSpc>
                <a:spcPct val="90000"/>
              </a:lnSpc>
              <a:spcBef>
                <a:spcPts val="800"/>
              </a:spcBef>
            </a:pPr>
            <a:endParaRPr lang="en-US" sz="2666" dirty="0">
              <a:solidFill>
                <a:srgbClr val="FFFFFF"/>
              </a:solidFill>
            </a:endParaRPr>
          </a:p>
          <a:p>
            <a:pPr>
              <a:lnSpc>
                <a:spcPct val="90000"/>
              </a:lnSpc>
              <a:spcBef>
                <a:spcPts val="800"/>
              </a:spcBef>
            </a:pPr>
            <a:endParaRPr lang="en-US" sz="2666" dirty="0">
              <a:solidFill>
                <a:srgbClr val="FFFFFF"/>
              </a:solidFill>
            </a:endParaRPr>
          </a:p>
          <a:p>
            <a:pPr>
              <a:lnSpc>
                <a:spcPct val="90000"/>
              </a:lnSpc>
              <a:spcBef>
                <a:spcPts val="800"/>
              </a:spcBef>
            </a:pPr>
            <a:endParaRPr lang="en-US" sz="2666" dirty="0">
              <a:solidFill>
                <a:srgbClr val="FFFFFF"/>
              </a:solidFill>
            </a:endParaRPr>
          </a:p>
          <a:p>
            <a:pPr>
              <a:lnSpc>
                <a:spcPct val="90000"/>
              </a:lnSpc>
              <a:spcBef>
                <a:spcPts val="800"/>
              </a:spcBef>
            </a:pPr>
            <a:r>
              <a:rPr lang="en-US" sz="2666" dirty="0">
                <a:solidFill>
                  <a:srgbClr val="FFFFFF"/>
                </a:solidFill>
              </a:rPr>
              <a:t>Delight them with features</a:t>
            </a: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18026" b="25812"/>
          <a:stretch/>
        </p:blipFill>
        <p:spPr>
          <a:xfrm>
            <a:off x="645384" y="2607875"/>
            <a:ext cx="3585102" cy="3585102"/>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22306" b="10980"/>
          <a:stretch/>
        </p:blipFill>
        <p:spPr>
          <a:xfrm>
            <a:off x="7814148" y="2607277"/>
            <a:ext cx="3585699" cy="3585699"/>
          </a:xfrm>
          <a:prstGeom prst="rect">
            <a:avLst/>
          </a:prstGeom>
        </p:spPr>
      </p:pic>
    </p:spTree>
    <p:extLst>
      <p:ext uri="{BB962C8B-B14F-4D97-AF65-F5344CB8AC3E}">
        <p14:creationId xmlns:p14="http://schemas.microsoft.com/office/powerpoint/2010/main" val="4276005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Configure In-</a:t>
            </a:r>
            <a:r>
              <a:rPr lang="en-US" dirty="0" err="1" smtClean="0"/>
              <a:t>Proc</a:t>
            </a:r>
            <a:r>
              <a:rPr lang="en-US" dirty="0" smtClean="0"/>
              <a:t> Background Task</a:t>
            </a:r>
            <a:endParaRPr lang="en-US" dirty="0"/>
          </a:p>
        </p:txBody>
      </p:sp>
      <p:sp>
        <p:nvSpPr>
          <p:cNvPr id="4" name="Text Placeholder 2"/>
          <p:cNvSpPr>
            <a:spLocks noGrp="1"/>
          </p:cNvSpPr>
          <p:nvPr>
            <p:ph type="body" sz="quarter" idx="10"/>
          </p:nvPr>
        </p:nvSpPr>
        <p:spPr/>
        <p:txBody>
          <a:bodyPr/>
          <a:lstStyle/>
          <a:p>
            <a:endParaRPr lang="en-US" sz="1400" b="0" dirty="0">
              <a:solidFill>
                <a:srgbClr val="0000FF"/>
              </a:solidFill>
              <a:highlight>
                <a:srgbClr val="FFFFFF"/>
              </a:highlight>
              <a:latin typeface="Consolas" panose="020B0609020204030204" pitchFamily="49" charset="0"/>
              <a:cs typeface="Consolas" panose="020B0609020204030204" pitchFamily="49" charset="0"/>
            </a:endParaRPr>
          </a:p>
          <a:p>
            <a:r>
              <a:rPr lang="en-US" sz="1400" b="0" dirty="0">
                <a:solidFill>
                  <a:srgbClr val="0000FF"/>
                </a:solidFill>
                <a:highlight>
                  <a:srgbClr val="FFFFFF"/>
                </a:highlight>
                <a:latin typeface="Consolas" panose="020B0609020204030204" pitchFamily="49" charset="0"/>
                <a:cs typeface="Consolas" panose="020B0609020204030204" pitchFamily="49" charset="0"/>
              </a:rPr>
              <a:t>&lt;</a:t>
            </a:r>
            <a:r>
              <a:rPr lang="en-US" sz="1400" b="0" dirty="0">
                <a:solidFill>
                  <a:srgbClr val="A31515"/>
                </a:solidFill>
                <a:highlight>
                  <a:srgbClr val="FFFFFF"/>
                </a:highlight>
                <a:latin typeface="Consolas" panose="020B0609020204030204" pitchFamily="49" charset="0"/>
                <a:cs typeface="Consolas" panose="020B0609020204030204" pitchFamily="49" charset="0"/>
              </a:rPr>
              <a:t>Extension Category</a:t>
            </a:r>
            <a:r>
              <a:rPr lang="en-US" sz="1400" b="0" dirty="0">
                <a:solidFill>
                  <a:schemeClr val="bg1"/>
                </a:solidFill>
                <a:highlight>
                  <a:srgbClr val="FFFFFF"/>
                </a:highlight>
                <a:latin typeface="Consolas" panose="020B0609020204030204" pitchFamily="49" charset="0"/>
                <a:cs typeface="Consolas" panose="020B0609020204030204" pitchFamily="49" charset="0"/>
              </a:rPr>
              <a:t>="</a:t>
            </a:r>
            <a:r>
              <a:rPr lang="en-US" sz="1400" b="0" dirty="0" err="1">
                <a:solidFill>
                  <a:srgbClr val="0000FF"/>
                </a:solidFill>
                <a:highlight>
                  <a:srgbClr val="FFFFFF"/>
                </a:highlight>
                <a:latin typeface="Consolas" panose="020B0609020204030204" pitchFamily="49" charset="0"/>
                <a:cs typeface="Consolas" panose="020B0609020204030204" pitchFamily="49" charset="0"/>
              </a:rPr>
              <a:t>windows.backgroundTasks</a:t>
            </a:r>
            <a:r>
              <a:rPr lang="en-US" sz="1400" b="0" dirty="0">
                <a:solidFill>
                  <a:schemeClr val="bg1"/>
                </a:solidFill>
                <a:highlight>
                  <a:srgbClr val="FFFFFF"/>
                </a:highlight>
                <a:latin typeface="Consolas" panose="020B0609020204030204" pitchFamily="49" charset="0"/>
                <a:cs typeface="Consolas" panose="020B0609020204030204" pitchFamily="49" charset="0"/>
              </a:rPr>
              <a:t>"</a:t>
            </a:r>
            <a:endParaRPr lang="en-US" sz="1400" b="0" dirty="0">
              <a:solidFill>
                <a:srgbClr val="000000"/>
              </a:solidFill>
              <a:highlight>
                <a:srgbClr val="FFFFFF"/>
              </a:highlight>
              <a:latin typeface="Consolas" panose="020B0609020204030204" pitchFamily="49" charset="0"/>
              <a:cs typeface="Consolas" panose="020B0609020204030204" pitchFamily="49" charset="0"/>
            </a:endParaRPr>
          </a:p>
          <a:p>
            <a:r>
              <a:rPr lang="en-US" sz="1400" b="0" dirty="0">
                <a:solidFill>
                  <a:srgbClr val="A31515"/>
                </a:solidFill>
                <a:highlight>
                  <a:srgbClr val="FFFFFF"/>
                </a:highlight>
                <a:latin typeface="Consolas" panose="020B0609020204030204" pitchFamily="49" charset="0"/>
                <a:cs typeface="Consolas" panose="020B0609020204030204" pitchFamily="49" charset="0"/>
              </a:rPr>
              <a:t>           </a:t>
            </a:r>
            <a:r>
              <a:rPr lang="en-US" sz="1400" b="0" dirty="0" err="1">
                <a:solidFill>
                  <a:srgbClr val="A31515"/>
                </a:solidFill>
                <a:highlight>
                  <a:srgbClr val="FFFFFF"/>
                </a:highlight>
                <a:latin typeface="Consolas" panose="020B0609020204030204" pitchFamily="49" charset="0"/>
                <a:cs typeface="Consolas" panose="020B0609020204030204" pitchFamily="49" charset="0"/>
              </a:rPr>
              <a:t>EntryPoint</a:t>
            </a:r>
            <a:r>
              <a:rPr lang="en-US" sz="1400" b="0" dirty="0">
                <a:solidFill>
                  <a:schemeClr val="bg1"/>
                </a:solidFill>
                <a:highlight>
                  <a:srgbClr val="FFFFFF"/>
                </a:highlight>
                <a:latin typeface="Consolas" panose="020B0609020204030204" pitchFamily="49" charset="0"/>
                <a:cs typeface="Consolas" panose="020B0609020204030204" pitchFamily="49" charset="0"/>
              </a:rPr>
              <a:t>="</a:t>
            </a:r>
            <a:r>
              <a:rPr lang="en-US" sz="1400" b="0" dirty="0" err="1">
                <a:solidFill>
                  <a:srgbClr val="0000FF"/>
                </a:solidFill>
                <a:highlight>
                  <a:srgbClr val="FFFFFF"/>
                </a:highlight>
                <a:latin typeface="Consolas" panose="020B0609020204030204" pitchFamily="49" charset="0"/>
                <a:cs typeface="Consolas" panose="020B0609020204030204" pitchFamily="49" charset="0"/>
              </a:rPr>
              <a:t>BackgroundTasks.TimerTask</a:t>
            </a:r>
            <a:r>
              <a:rPr lang="en-US" sz="1400" b="0" dirty="0">
                <a:solidFill>
                  <a:schemeClr val="bg1"/>
                </a:solidFill>
                <a:highlight>
                  <a:srgbClr val="FFFFFF"/>
                </a:highlight>
                <a:latin typeface="Consolas" panose="020B0609020204030204" pitchFamily="49" charset="0"/>
                <a:cs typeface="Consolas" panose="020B0609020204030204" pitchFamily="49" charset="0"/>
              </a:rPr>
              <a:t>"</a:t>
            </a:r>
            <a:endParaRPr lang="en-US" sz="1400" b="0" dirty="0">
              <a:solidFill>
                <a:srgbClr val="000000"/>
              </a:solidFill>
              <a:highlight>
                <a:srgbClr val="FFFFFF"/>
              </a:highlight>
              <a:latin typeface="Consolas" panose="020B0609020204030204" pitchFamily="49" charset="0"/>
              <a:cs typeface="Consolas" panose="020B0609020204030204" pitchFamily="49" charset="0"/>
            </a:endParaRPr>
          </a:p>
          <a:p>
            <a:r>
              <a:rPr lang="en-US" sz="1400" b="0" dirty="0">
                <a:solidFill>
                  <a:srgbClr val="A31515"/>
                </a:solidFill>
                <a:highlight>
                  <a:srgbClr val="FFFFFF"/>
                </a:highlight>
                <a:latin typeface="Consolas" panose="020B0609020204030204" pitchFamily="49" charset="0"/>
                <a:cs typeface="Consolas" panose="020B0609020204030204" pitchFamily="49" charset="0"/>
              </a:rPr>
              <a:t>           Executable</a:t>
            </a:r>
            <a:r>
              <a:rPr lang="en-US" sz="1400" b="0" dirty="0">
                <a:solidFill>
                  <a:schemeClr val="bg1"/>
                </a:solidFill>
                <a:highlight>
                  <a:srgbClr val="FFFFFF"/>
                </a:highlight>
                <a:latin typeface="Consolas" panose="020B0609020204030204" pitchFamily="49" charset="0"/>
                <a:cs typeface="Consolas" panose="020B0609020204030204" pitchFamily="49" charset="0"/>
              </a:rPr>
              <a:t>=</a:t>
            </a:r>
            <a:r>
              <a:rPr lang="en-US" sz="1400" b="0" dirty="0">
                <a:solidFill>
                  <a:schemeClr val="bg1"/>
                </a:solidFill>
                <a:highlight>
                  <a:srgbClr val="FFFFFF"/>
                </a:highlight>
                <a:latin typeface="Consolas" panose="020B0609020204030204" pitchFamily="49" charset="0"/>
                <a:cs typeface="Consolas" panose="020B0609020204030204" pitchFamily="49" charset="0"/>
              </a:rPr>
              <a:t>"</a:t>
            </a:r>
            <a:r>
              <a:rPr lang="en-US" sz="1400" b="0" dirty="0">
                <a:solidFill>
                  <a:srgbClr val="0000FF"/>
                </a:solidFill>
                <a:highlight>
                  <a:srgbClr val="FFFFFF"/>
                </a:highlight>
                <a:latin typeface="Consolas" panose="020B0609020204030204" pitchFamily="49" charset="0"/>
                <a:cs typeface="Consolas" panose="020B0609020204030204" pitchFamily="49" charset="0"/>
              </a:rPr>
              <a:t>MyApp.exe</a:t>
            </a:r>
            <a:r>
              <a:rPr lang="en-US" sz="1400" b="0" dirty="0">
                <a:solidFill>
                  <a:schemeClr val="bg1"/>
                </a:solidFill>
                <a:highlight>
                  <a:srgbClr val="FFFFFF"/>
                </a:highlight>
                <a:latin typeface="Consolas" panose="020B0609020204030204" pitchFamily="49" charset="0"/>
                <a:cs typeface="Consolas" panose="020B0609020204030204" pitchFamily="49" charset="0"/>
              </a:rPr>
              <a:t>"</a:t>
            </a:r>
            <a:r>
              <a:rPr lang="en-US" sz="1400" b="0" dirty="0">
                <a:solidFill>
                  <a:srgbClr val="0000FF"/>
                </a:solidFill>
                <a:highlight>
                  <a:srgbClr val="FFFFFF"/>
                </a:highlight>
                <a:latin typeface="Consolas" panose="020B0609020204030204" pitchFamily="49" charset="0"/>
                <a:cs typeface="Consolas" panose="020B0609020204030204" pitchFamily="49" charset="0"/>
              </a:rPr>
              <a:t>&gt;</a:t>
            </a:r>
            <a:endParaRPr lang="en-US" sz="1400" b="0" dirty="0">
              <a:latin typeface="Consolas" panose="020B0609020204030204" pitchFamily="49" charset="0"/>
              <a:cs typeface="Consolas" panose="020B0609020204030204" pitchFamily="49" charset="0"/>
            </a:endParaRPr>
          </a:p>
        </p:txBody>
      </p:sp>
      <p:sp>
        <p:nvSpPr>
          <p:cNvPr id="5" name="Rectangle 4"/>
          <p:cNvSpPr/>
          <p:nvPr/>
        </p:nvSpPr>
        <p:spPr bwMode="auto">
          <a:xfrm>
            <a:off x="1228394" y="2577054"/>
            <a:ext cx="3062785" cy="550928"/>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5221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User-invoked constraints</a:t>
            </a:r>
            <a:endParaRPr lang="en-US" dirty="0"/>
          </a:p>
        </p:txBody>
      </p:sp>
      <p:sp>
        <p:nvSpPr>
          <p:cNvPr id="4" name="Text Placeholder 3"/>
          <p:cNvSpPr>
            <a:spLocks noGrp="1"/>
          </p:cNvSpPr>
          <p:nvPr>
            <p:ph sz="quarter" idx="14"/>
          </p:nvPr>
        </p:nvSpPr>
        <p:spPr/>
        <p:txBody>
          <a:bodyPr/>
          <a:lstStyle/>
          <a:p>
            <a:r>
              <a:rPr lang="en-US" dirty="0" smtClean="0"/>
              <a:t>Quiet hours</a:t>
            </a:r>
          </a:p>
          <a:p>
            <a:pPr lvl="1"/>
            <a:r>
              <a:rPr lang="en-US" dirty="0"/>
              <a:t>Only </a:t>
            </a:r>
            <a:r>
              <a:rPr lang="en-US" dirty="0" smtClean="0"/>
              <a:t>when </a:t>
            </a:r>
            <a:r>
              <a:rPr lang="en-US" dirty="0"/>
              <a:t>the user is not using device</a:t>
            </a:r>
          </a:p>
          <a:p>
            <a:pPr lvl="1"/>
            <a:r>
              <a:rPr lang="en-US" dirty="0"/>
              <a:t>No toast </a:t>
            </a:r>
            <a:r>
              <a:rPr lang="en-US" dirty="0" smtClean="0"/>
              <a:t>occur</a:t>
            </a:r>
            <a:endParaRPr lang="en-US" dirty="0"/>
          </a:p>
          <a:p>
            <a:pPr lvl="1"/>
            <a:r>
              <a:rPr lang="en-US" dirty="0" smtClean="0"/>
              <a:t>No background tasks start</a:t>
            </a:r>
          </a:p>
          <a:p>
            <a:pPr lvl="1"/>
            <a:r>
              <a:rPr lang="en-US" dirty="0" smtClean="0"/>
              <a:t>Active </a:t>
            </a:r>
            <a:r>
              <a:rPr lang="en-US" dirty="0" smtClean="0"/>
              <a:t>tasks </a:t>
            </a:r>
            <a:r>
              <a:rPr lang="en-US" dirty="0"/>
              <a:t>are </a:t>
            </a:r>
            <a:r>
              <a:rPr lang="en-US" dirty="0" smtClean="0"/>
              <a:t>canceled</a:t>
            </a:r>
          </a:p>
          <a:p>
            <a:pPr lvl="1"/>
            <a:endParaRPr lang="en-US" dirty="0"/>
          </a:p>
          <a:p>
            <a:pPr lvl="1"/>
            <a:r>
              <a:rPr lang="en-US" dirty="0" smtClean="0">
                <a:solidFill>
                  <a:schemeClr val="accent4"/>
                </a:solidFill>
              </a:rPr>
              <a:t>Still allowed:</a:t>
            </a:r>
            <a:endParaRPr lang="en-US" dirty="0">
              <a:solidFill>
                <a:schemeClr val="accent4"/>
              </a:solidFill>
            </a:endParaRPr>
          </a:p>
          <a:p>
            <a:pPr marL="336145" lvl="1" indent="-336145">
              <a:buFont typeface="Arial" panose="020B0604020202020204" pitchFamily="34" charset="0"/>
              <a:buChar char="•"/>
            </a:pPr>
            <a:r>
              <a:rPr lang="en-US" dirty="0"/>
              <a:t>VOIP toast</a:t>
            </a:r>
          </a:p>
          <a:p>
            <a:pPr marL="336145" lvl="1" indent="-336145">
              <a:buFont typeface="Arial" panose="020B0604020202020204" pitchFamily="34" charset="0"/>
              <a:buChar char="•"/>
            </a:pPr>
            <a:r>
              <a:rPr lang="en-US" dirty="0"/>
              <a:t>Alarm </a:t>
            </a:r>
            <a:r>
              <a:rPr lang="en-US" dirty="0" smtClean="0"/>
              <a:t>toast</a:t>
            </a:r>
            <a:endParaRPr lang="en-US" dirty="0" smtClean="0"/>
          </a:p>
        </p:txBody>
      </p:sp>
      <p:sp>
        <p:nvSpPr>
          <p:cNvPr id="2" name="Content Placeholder 1"/>
          <p:cNvSpPr>
            <a:spLocks noGrp="1"/>
          </p:cNvSpPr>
          <p:nvPr>
            <p:ph sz="quarter" idx="15"/>
          </p:nvPr>
        </p:nvSpPr>
        <p:spPr/>
        <p:txBody>
          <a:bodyPr/>
          <a:lstStyle/>
          <a:p>
            <a:r>
              <a:rPr lang="en-US" dirty="0"/>
              <a:t>Battery saver</a:t>
            </a:r>
          </a:p>
          <a:p>
            <a:pPr lvl="1"/>
            <a:r>
              <a:rPr lang="en-US" dirty="0"/>
              <a:t>Users manages apps that can execute</a:t>
            </a:r>
          </a:p>
          <a:p>
            <a:pPr lvl="1"/>
            <a:r>
              <a:rPr lang="en-US" dirty="0"/>
              <a:t>Controls number of tasks (heuristic)</a:t>
            </a:r>
          </a:p>
          <a:p>
            <a:pPr lvl="1"/>
            <a:r>
              <a:rPr lang="en-US" dirty="0"/>
              <a:t>Reveals abusive tasks to the user</a:t>
            </a:r>
          </a:p>
          <a:p>
            <a:pPr lvl="1"/>
            <a:r>
              <a:rPr lang="en-US" dirty="0">
                <a:solidFill>
                  <a:schemeClr val="accent6"/>
                </a:solidFill>
              </a:rPr>
              <a:t>User can "exempt" select apps</a:t>
            </a:r>
          </a:p>
          <a:p>
            <a:endParaRPr lang="en-US" dirty="0"/>
          </a:p>
          <a:p>
            <a:endParaRPr lang="en-US" dirty="0"/>
          </a:p>
        </p:txBody>
      </p:sp>
    </p:spTree>
    <p:extLst>
      <p:ext uri="{BB962C8B-B14F-4D97-AF65-F5344CB8AC3E}">
        <p14:creationId xmlns:p14="http://schemas.microsoft.com/office/powerpoint/2010/main" val="265956151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With battery saver, the </a:t>
            </a:r>
            <a:br>
              <a:rPr lang="en-US" dirty="0" smtClean="0"/>
            </a:br>
            <a:r>
              <a:rPr lang="en-US" dirty="0" smtClean="0"/>
              <a:t>back execution manager </a:t>
            </a:r>
            <a:br>
              <a:rPr lang="en-US" dirty="0" smtClean="0"/>
            </a:br>
            <a:r>
              <a:rPr lang="en-US" dirty="0" smtClean="0"/>
              <a:t>still returns approved</a:t>
            </a:r>
            <a:endParaRPr lang="en-US" dirty="0"/>
          </a:p>
        </p:txBody>
      </p:sp>
    </p:spTree>
    <p:extLst>
      <p:ext uri="{BB962C8B-B14F-4D97-AF65-F5344CB8AC3E}">
        <p14:creationId xmlns:p14="http://schemas.microsoft.com/office/powerpoint/2010/main" val="29635279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Debugging background tasks</a:t>
            </a:r>
            <a:endParaRPr lang="en-US" dirty="0"/>
          </a:p>
        </p:txBody>
      </p:sp>
      <p:sp>
        <p:nvSpPr>
          <p:cNvPr id="3" name="Text Placeholder 2"/>
          <p:cNvSpPr>
            <a:spLocks noGrp="1"/>
          </p:cNvSpPr>
          <p:nvPr>
            <p:ph type="body" sz="quarter" idx="10"/>
          </p:nvPr>
        </p:nvSpPr>
        <p:spPr/>
        <p:txBody>
          <a:bodyPr/>
          <a:lstStyle/>
          <a:p>
            <a:r>
              <a:rPr lang="en-US" dirty="0" smtClean="0"/>
              <a:t>Visual Studio can trigger</a:t>
            </a:r>
          </a:p>
          <a:p>
            <a:r>
              <a:rPr lang="en-US" dirty="0" smtClean="0"/>
              <a:t>Application log</a:t>
            </a:r>
          </a:p>
          <a:p>
            <a:pPr lvl="1"/>
            <a:r>
              <a:rPr lang="en-US" dirty="0" smtClean="0"/>
              <a:t>Application &amp; Services Logs &gt; Microsoft &gt; </a:t>
            </a:r>
            <a:r>
              <a:rPr lang="en-US" dirty="0" err="1" smtClean="0"/>
              <a:t>BackgroundTaskInfrastructure</a:t>
            </a:r>
            <a:endParaRPr lang="en-US" dirty="0" smtClean="0"/>
          </a:p>
          <a:p>
            <a:r>
              <a:rPr lang="en-US" dirty="0" smtClean="0"/>
              <a:t>PowerShell </a:t>
            </a:r>
            <a:r>
              <a:rPr lang="en-US" dirty="0" err="1" smtClean="0"/>
              <a:t>cmdlets</a:t>
            </a:r>
            <a:endParaRPr lang="en-US" dirty="0"/>
          </a:p>
          <a:p>
            <a:pPr lvl="1"/>
            <a:r>
              <a:rPr lang="en-US" dirty="0" smtClean="0"/>
              <a:t>Test with global pool disabled</a:t>
            </a:r>
          </a:p>
          <a:p>
            <a:pPr marL="211629" lvl="2" indent="0">
              <a:buNone/>
            </a:pPr>
            <a:r>
              <a:rPr lang="en-US" dirty="0" smtClean="0">
                <a:solidFill>
                  <a:schemeClr val="accent6"/>
                </a:solidFill>
                <a:latin typeface="Consolas" panose="020B0609020204030204" pitchFamily="49" charset="0"/>
                <a:cs typeface="Consolas" panose="020B0609020204030204" pitchFamily="49" charset="0"/>
              </a:rPr>
              <a:t>Set-</a:t>
            </a:r>
            <a:r>
              <a:rPr lang="en-US" dirty="0" err="1" smtClean="0">
                <a:solidFill>
                  <a:schemeClr val="accent6"/>
                </a:solidFill>
                <a:latin typeface="Consolas" panose="020B0609020204030204" pitchFamily="49" charset="0"/>
                <a:cs typeface="Consolas" panose="020B0609020204030204" pitchFamily="49" charset="0"/>
              </a:rPr>
              <a:t>AppBackgroundTaskResourcePolic</a:t>
            </a:r>
            <a:r>
              <a:rPr lang="en-US" dirty="0" smtClean="0">
                <a:solidFill>
                  <a:schemeClr val="accent6"/>
                </a:solidFill>
                <a:latin typeface="Consolas" panose="020B0609020204030204" pitchFamily="49" charset="0"/>
                <a:cs typeface="Consolas" panose="020B0609020204030204" pitchFamily="49" charset="0"/>
              </a:rPr>
              <a:t> –Mode Conservative</a:t>
            </a:r>
          </a:p>
          <a:p>
            <a:pPr lvl="1"/>
            <a:r>
              <a:rPr lang="en-US" dirty="0" smtClean="0"/>
              <a:t>See resource usage</a:t>
            </a:r>
          </a:p>
          <a:p>
            <a:pPr marL="211629" lvl="2" indent="0">
              <a:buNone/>
            </a:pPr>
            <a:r>
              <a:rPr lang="en-US" dirty="0">
                <a:solidFill>
                  <a:schemeClr val="accent6"/>
                </a:solidFill>
                <a:latin typeface="Consolas" panose="020B0609020204030204" pitchFamily="49" charset="0"/>
                <a:cs typeface="Consolas" panose="020B0609020204030204" pitchFamily="49" charset="0"/>
              </a:rPr>
              <a:t>Get-</a:t>
            </a:r>
            <a:r>
              <a:rPr lang="en-US" dirty="0" err="1">
                <a:solidFill>
                  <a:schemeClr val="accent6"/>
                </a:solidFill>
                <a:latin typeface="Consolas" panose="020B0609020204030204" pitchFamily="49" charset="0"/>
                <a:cs typeface="Consolas" panose="020B0609020204030204" pitchFamily="49" charset="0"/>
              </a:rPr>
              <a:t>AppBackgroundTask</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ResourceUsage</a:t>
            </a:r>
            <a:endParaRPr lang="en-US" dirty="0">
              <a:solidFill>
                <a:schemeClr val="accent6"/>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1372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Allowing your app to run</a:t>
            </a:r>
            <a:br>
              <a:rPr lang="en-US" dirty="0" smtClean="0"/>
            </a:br>
            <a:r>
              <a:rPr lang="en-US" dirty="0" smtClean="0"/>
              <a:t>when it’s not running</a:t>
            </a:r>
            <a:endParaRPr lang="en-US" dirty="0"/>
          </a:p>
        </p:txBody>
      </p:sp>
    </p:spTree>
    <p:extLst>
      <p:ext uri="{BB962C8B-B14F-4D97-AF65-F5344CB8AC3E}">
        <p14:creationId xmlns:p14="http://schemas.microsoft.com/office/powerpoint/2010/main" val="3547081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Building a background tasks</a:t>
            </a:r>
            <a:endParaRPr lang="en-US" dirty="0"/>
          </a:p>
        </p:txBody>
      </p:sp>
      <p:sp>
        <p:nvSpPr>
          <p:cNvPr id="4" name="Text Placeholder 3"/>
          <p:cNvSpPr>
            <a:spLocks noGrp="1"/>
          </p:cNvSpPr>
          <p:nvPr>
            <p:ph type="body" sz="quarter" idx="10"/>
          </p:nvPr>
        </p:nvSpPr>
        <p:spPr/>
        <p:txBody>
          <a:bodyPr/>
          <a:lstStyle/>
          <a:p>
            <a:r>
              <a:rPr lang="en-US" dirty="0" smtClean="0"/>
              <a:t>Respect cost</a:t>
            </a:r>
          </a:p>
          <a:p>
            <a:pPr lvl="1"/>
            <a:r>
              <a:rPr lang="en-US" dirty="0" err="1" smtClean="0"/>
              <a:t>BackgroundWorkCostValue.High</a:t>
            </a:r>
            <a:r>
              <a:rPr lang="en-US" dirty="0" smtClean="0"/>
              <a:t> means the task should not do work</a:t>
            </a:r>
          </a:p>
          <a:p>
            <a:r>
              <a:rPr lang="en-US" dirty="0" smtClean="0"/>
              <a:t>Handling cancelation</a:t>
            </a:r>
          </a:p>
          <a:p>
            <a:pPr lvl="1"/>
            <a:r>
              <a:rPr lang="en-US" dirty="0" smtClean="0"/>
              <a:t>Tasks can be cancelled by the app or operating system heuristics</a:t>
            </a:r>
          </a:p>
          <a:p>
            <a:r>
              <a:rPr lang="en-US" dirty="0" smtClean="0"/>
              <a:t>Running in deferral</a:t>
            </a:r>
          </a:p>
          <a:p>
            <a:pPr lvl="1"/>
            <a:r>
              <a:rPr lang="en-US" dirty="0" smtClean="0"/>
              <a:t>Background tasks do not have to operate asynchronously</a:t>
            </a:r>
          </a:p>
          <a:p>
            <a:r>
              <a:rPr lang="en-US" dirty="0" smtClean="0"/>
              <a:t>Progress feedback</a:t>
            </a:r>
          </a:p>
          <a:p>
            <a:pPr lvl="1"/>
            <a:r>
              <a:rPr lang="en-US" dirty="0" smtClean="0"/>
              <a:t>Progress is a numeric value</a:t>
            </a:r>
            <a:endParaRPr lang="en-US" dirty="0" smtClean="0"/>
          </a:p>
        </p:txBody>
      </p:sp>
    </p:spTree>
    <p:extLst>
      <p:ext uri="{BB962C8B-B14F-4D97-AF65-F5344CB8AC3E}">
        <p14:creationId xmlns:p14="http://schemas.microsoft.com/office/powerpoint/2010/main" val="27263570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Respecting cost</a:t>
            </a:r>
            <a:endParaRPr lang="en-US" dirty="0"/>
          </a:p>
        </p:txBody>
      </p:sp>
      <p:sp>
        <p:nvSpPr>
          <p:cNvPr id="5" name="Text Placeholder 4"/>
          <p:cNvSpPr>
            <a:spLocks noGrp="1"/>
          </p:cNvSpPr>
          <p:nvPr>
            <p:ph type="body" sz="quarter" idx="10"/>
          </p:nvPr>
        </p:nvSpPr>
        <p:spPr/>
        <p:txBody>
          <a:bodyPr/>
          <a:lstStyle/>
          <a:p>
            <a:r>
              <a:rPr lang="en-US" smtClean="0"/>
              <a:t>Querying cost can reduce incomplete operations</a:t>
            </a:r>
            <a:endParaRPr lang="en-US" dirty="0"/>
          </a:p>
        </p:txBody>
      </p:sp>
      <p:pic>
        <p:nvPicPr>
          <p:cNvPr id="2" name="Picture 1"/>
          <p:cNvPicPr>
            <a:picLocks noChangeAspect="1"/>
          </p:cNvPicPr>
          <p:nvPr/>
        </p:nvPicPr>
        <p:blipFill>
          <a:blip r:embed="rId2"/>
          <a:stretch>
            <a:fillRect/>
          </a:stretch>
        </p:blipFill>
        <p:spPr>
          <a:xfrm>
            <a:off x="269238" y="2009661"/>
            <a:ext cx="8037941" cy="1792850"/>
          </a:xfrm>
          <a:prstGeom prst="rect">
            <a:avLst/>
          </a:prstGeom>
        </p:spPr>
      </p:pic>
      <p:sp>
        <p:nvSpPr>
          <p:cNvPr id="6" name="Rectangle 5"/>
          <p:cNvSpPr/>
          <p:nvPr/>
        </p:nvSpPr>
        <p:spPr bwMode="auto">
          <a:xfrm>
            <a:off x="1837982" y="2253304"/>
            <a:ext cx="4183316"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5762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Handling cancelation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1"/>
                </a:solidFill>
                <a:latin typeface="+mj-lt"/>
              </a:rPr>
              <a:t>Cancellation can result from resource constraints</a:t>
            </a:r>
            <a:endParaRPr lang="en-US" dirty="0">
              <a:solidFill>
                <a:schemeClr val="accent1"/>
              </a:solidFill>
              <a:latin typeface="+mj-lt"/>
            </a:endParaRPr>
          </a:p>
        </p:txBody>
      </p:sp>
      <p:pic>
        <p:nvPicPr>
          <p:cNvPr id="7" name="Picture 6"/>
          <p:cNvPicPr>
            <a:picLocks noChangeAspect="1"/>
          </p:cNvPicPr>
          <p:nvPr/>
        </p:nvPicPr>
        <p:blipFill>
          <a:blip r:embed="rId2"/>
          <a:stretch>
            <a:fillRect/>
          </a:stretch>
        </p:blipFill>
        <p:spPr>
          <a:xfrm>
            <a:off x="418643" y="1934959"/>
            <a:ext cx="8018800" cy="4650204"/>
          </a:xfrm>
          <a:prstGeom prst="rect">
            <a:avLst/>
          </a:prstGeom>
        </p:spPr>
      </p:pic>
      <p:sp>
        <p:nvSpPr>
          <p:cNvPr id="8" name="Rectangle 7"/>
          <p:cNvSpPr/>
          <p:nvPr/>
        </p:nvSpPr>
        <p:spPr bwMode="auto">
          <a:xfrm>
            <a:off x="2211493" y="2626697"/>
            <a:ext cx="1269935" cy="476226"/>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3086" y="5100459"/>
            <a:ext cx="2689274" cy="56960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38632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in a deferral</a:t>
            </a:r>
            <a:endParaRPr lang="en-US" dirty="0"/>
          </a:p>
        </p:txBody>
      </p:sp>
      <p:sp>
        <p:nvSpPr>
          <p:cNvPr id="3" name="Text Placeholder 2"/>
          <p:cNvSpPr>
            <a:spLocks noGrp="1"/>
          </p:cNvSpPr>
          <p:nvPr>
            <p:ph type="body" sz="quarter" idx="10"/>
          </p:nvPr>
        </p:nvSpPr>
        <p:spPr/>
        <p:txBody>
          <a:bodyPr/>
          <a:lstStyle/>
          <a:p>
            <a:endParaRPr lang="en-US"/>
          </a:p>
        </p:txBody>
      </p:sp>
      <p:pic>
        <p:nvPicPr>
          <p:cNvPr id="2" name="Picture 1"/>
          <p:cNvPicPr>
            <a:picLocks noChangeAspect="1"/>
          </p:cNvPicPr>
          <p:nvPr/>
        </p:nvPicPr>
        <p:blipFill>
          <a:blip r:embed="rId2"/>
          <a:stretch>
            <a:fillRect/>
          </a:stretch>
        </p:blipFill>
        <p:spPr>
          <a:xfrm>
            <a:off x="194536" y="1507907"/>
            <a:ext cx="7320803" cy="5058580"/>
          </a:xfrm>
          <a:prstGeom prst="rect">
            <a:avLst/>
          </a:prstGeom>
        </p:spPr>
      </p:pic>
      <p:sp>
        <p:nvSpPr>
          <p:cNvPr id="6" name="Rectangle 5"/>
          <p:cNvSpPr/>
          <p:nvPr/>
        </p:nvSpPr>
        <p:spPr bwMode="auto">
          <a:xfrm>
            <a:off x="4079044" y="1433205"/>
            <a:ext cx="2689274"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464472" y="5753404"/>
            <a:ext cx="3809805"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837982" y="4101319"/>
            <a:ext cx="1269935" cy="674653"/>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100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2579602"/>
            <a:ext cx="11637012" cy="1698798"/>
          </a:xfrm>
        </p:spPr>
        <p:txBody>
          <a:bodyPr/>
          <a:lstStyle/>
          <a:p>
            <a:r>
              <a:rPr lang="en-US" dirty="0" smtClean="0"/>
              <a:t>An app can have more </a:t>
            </a:r>
            <a:r>
              <a:rPr lang="en-US" dirty="0" smtClean="0"/>
              <a:t/>
            </a:r>
            <a:br>
              <a:rPr lang="en-US" dirty="0" smtClean="0"/>
            </a:br>
            <a:r>
              <a:rPr lang="en-US" dirty="0" smtClean="0"/>
              <a:t>than one </a:t>
            </a:r>
            <a:r>
              <a:rPr lang="en-US" dirty="0" smtClean="0"/>
              <a:t>background task</a:t>
            </a:r>
            <a:endParaRPr lang="en-US" dirty="0"/>
          </a:p>
        </p:txBody>
      </p:sp>
    </p:spTree>
    <p:extLst>
      <p:ext uri="{BB962C8B-B14F-4D97-AF65-F5344CB8AC3E}">
        <p14:creationId xmlns:p14="http://schemas.microsoft.com/office/powerpoint/2010/main" val="1996363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15</TotalTime>
  <Words>1051</Words>
  <Application>Microsoft Office PowerPoint</Application>
  <PresentationFormat>Widescreen</PresentationFormat>
  <Paragraphs>198</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Segoe UI</vt:lpstr>
      <vt:lpstr>Segoe UI Light</vt:lpstr>
      <vt:lpstr>Wingdings</vt:lpstr>
      <vt:lpstr>PPT%20Theme</vt:lpstr>
      <vt:lpstr>Background execution</vt:lpstr>
      <vt:lpstr>Background tasks</vt:lpstr>
      <vt:lpstr>Background Execution</vt:lpstr>
      <vt:lpstr>Allowing your app to run when it’s not running</vt:lpstr>
      <vt:lpstr>Building a background tasks</vt:lpstr>
      <vt:lpstr>Respecting cost</vt:lpstr>
      <vt:lpstr>Handling cancelation</vt:lpstr>
      <vt:lpstr>Running in a deferral</vt:lpstr>
      <vt:lpstr>An app can have more  than one background task</vt:lpstr>
      <vt:lpstr>Request Background Permission</vt:lpstr>
      <vt:lpstr>Build &amp; register task</vt:lpstr>
      <vt:lpstr>Task execution =  Trigger + [Condition(s)]</vt:lpstr>
      <vt:lpstr>Background triggers [ when? ]</vt:lpstr>
      <vt:lpstr>The time trigger  has a 15 minute floor</vt:lpstr>
      <vt:lpstr>About the maintenance trigger</vt:lpstr>
      <vt:lpstr>Add a Trigger</vt:lpstr>
      <vt:lpstr>Task execution =  Trigger + [Condition(s)]</vt:lpstr>
      <vt:lpstr>System condition(s) [ if? ]</vt:lpstr>
      <vt:lpstr>Register with a Condition</vt:lpstr>
      <vt:lpstr>Once triggered, tasks  wait for all conditions</vt:lpstr>
      <vt:lpstr>Managing your Background resources</vt:lpstr>
      <vt:lpstr>Task constraints</vt:lpstr>
      <vt:lpstr>Every time a trigger fires the quota starts over</vt:lpstr>
      <vt:lpstr>Resource management</vt:lpstr>
      <vt:lpstr>Background tasks can be cancelled (5 sec) at any time</vt:lpstr>
      <vt:lpstr>Host tasks in foreground process</vt:lpstr>
      <vt:lpstr>In-process tasks have the same background constraints</vt:lpstr>
      <vt:lpstr>Memory implications</vt:lpstr>
      <vt:lpstr>When your UI is terminated,  so is your in-process task</vt:lpstr>
      <vt:lpstr>Configure In-Proc Background Task</vt:lpstr>
      <vt:lpstr>User-invoked constraints</vt:lpstr>
      <vt:lpstr>With battery saver, the  back execution manager  still returns approved</vt:lpstr>
      <vt:lpstr>Debugging background tasks</vt:lpstr>
    </vt:vector>
  </TitlesOfParts>
  <Company>Jerry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Jerry Nixon</dc:creator>
  <cp:lastModifiedBy>Jerry Nixon</cp:lastModifiedBy>
  <cp:revision>3</cp:revision>
  <dcterms:created xsi:type="dcterms:W3CDTF">2015-05-07T19:17:11Z</dcterms:created>
  <dcterms:modified xsi:type="dcterms:W3CDTF">2015-05-14T07:33:32Z</dcterms:modified>
</cp:coreProperties>
</file>