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92" r:id="rId3"/>
    <p:sldId id="270" r:id="rId4"/>
    <p:sldId id="288" r:id="rId5"/>
    <p:sldId id="273" r:id="rId6"/>
    <p:sldId id="291" r:id="rId7"/>
    <p:sldId id="289" r:id="rId8"/>
    <p:sldId id="283" r:id="rId9"/>
    <p:sldId id="277" r:id="rId10"/>
    <p:sldId id="290" r:id="rId11"/>
    <p:sldId id="276" r:id="rId12"/>
    <p:sldId id="279" r:id="rId13"/>
    <p:sldId id="259" r:id="rId14"/>
    <p:sldId id="260" r:id="rId15"/>
    <p:sldId id="274" r:id="rId16"/>
    <p:sldId id="261" r:id="rId17"/>
    <p:sldId id="278" r:id="rId18"/>
    <p:sldId id="284" r:id="rId19"/>
    <p:sldId id="280" r:id="rId20"/>
    <p:sldId id="262" r:id="rId21"/>
    <p:sldId id="281" r:id="rId22"/>
    <p:sldId id="282" r:id="rId23"/>
    <p:sldId id="285" r:id="rId24"/>
    <p:sldId id="286" r:id="rId25"/>
    <p:sldId id="293"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052" autoAdjust="0"/>
  </p:normalViewPr>
  <p:slideViewPr>
    <p:cSldViewPr snapToGrid="0">
      <p:cViewPr varScale="1">
        <p:scale>
          <a:sx n="59" d="100"/>
          <a:sy n="59" d="100"/>
        </p:scale>
        <p:origin x="1589" y="67"/>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3" d="100"/>
          <a:sy n="83" d="100"/>
        </p:scale>
        <p:origin x="227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0C43E-5EEF-443B-AEB9-2D45B8F4AF4F}" type="datetimeFigureOut">
              <a:rPr lang="en-US" smtClean="0"/>
              <a:t>5/12/2015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749EE-0623-43D7-8084-EC6C776BBF87}" type="slidenum">
              <a:rPr lang="en-US" smtClean="0"/>
              <a:t>‹#›</a:t>
            </a:fld>
            <a:endParaRPr lang="en-US"/>
          </a:p>
        </p:txBody>
      </p:sp>
    </p:spTree>
    <p:extLst>
      <p:ext uri="{BB962C8B-B14F-4D97-AF65-F5344CB8AC3E}">
        <p14:creationId xmlns:p14="http://schemas.microsoft.com/office/powerpoint/2010/main" val="108101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App Services is a way for store applications to register support for application contracts (i.e. an API) that they are willing to service. Other store applications can then leverage these application contracts to help users perform tasks that would otherwise require the user to go in and out of multiple applications. </a:t>
            </a:r>
          </a:p>
          <a:p>
            <a:endParaRPr lang="en-GB" dirty="0"/>
          </a:p>
        </p:txBody>
      </p:sp>
      <p:sp>
        <p:nvSpPr>
          <p:cNvPr id="4" name="Slide Number Placeholder 3"/>
          <p:cNvSpPr>
            <a:spLocks noGrp="1"/>
          </p:cNvSpPr>
          <p:nvPr>
            <p:ph type="sldNum" sz="quarter" idx="10"/>
          </p:nvPr>
        </p:nvSpPr>
        <p:spPr/>
        <p:txBody>
          <a:bodyPr/>
          <a:lstStyle/>
          <a:p>
            <a:fld id="{5F6749EE-0623-43D7-8084-EC6C776BBF87}" type="slidenum">
              <a:rPr lang="en-US" smtClean="0"/>
              <a:t>3</a:t>
            </a:fld>
            <a:endParaRPr lang="en-US"/>
          </a:p>
        </p:txBody>
      </p:sp>
    </p:spTree>
    <p:extLst>
      <p:ext uri="{BB962C8B-B14F-4D97-AF65-F5344CB8AC3E}">
        <p14:creationId xmlns:p14="http://schemas.microsoft.com/office/powerpoint/2010/main" val="2391849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Here's a good starting point if you want to get deeper into REST API </a:t>
            </a:r>
            <a:r>
              <a:rPr lang="en-GB" dirty="0" err="1" smtClean="0"/>
              <a:t>vesioning</a:t>
            </a:r>
            <a:r>
              <a:rPr lang="en-GB" dirty="0" smtClean="0"/>
              <a:t>: http://codebetter.com/howarddierking/2012/11/09/versioning-restful-services/</a:t>
            </a:r>
            <a:endParaRPr lang="en-GB" dirty="0"/>
          </a:p>
        </p:txBody>
      </p:sp>
      <p:sp>
        <p:nvSpPr>
          <p:cNvPr id="4" name="Slide Number Placeholder 3"/>
          <p:cNvSpPr>
            <a:spLocks noGrp="1"/>
          </p:cNvSpPr>
          <p:nvPr>
            <p:ph type="sldNum" sz="quarter" idx="10"/>
          </p:nvPr>
        </p:nvSpPr>
        <p:spPr/>
        <p:txBody>
          <a:bodyPr/>
          <a:lstStyle/>
          <a:p>
            <a:fld id="{5F6749EE-0623-43D7-8084-EC6C776BBF87}" type="slidenum">
              <a:rPr lang="en-US" smtClean="0"/>
              <a:t>23</a:t>
            </a:fld>
            <a:endParaRPr lang="en-US"/>
          </a:p>
        </p:txBody>
      </p:sp>
    </p:spTree>
    <p:extLst>
      <p:ext uri="{BB962C8B-B14F-4D97-AF65-F5344CB8AC3E}">
        <p14:creationId xmlns:p14="http://schemas.microsoft.com/office/powerpoint/2010/main" val="1861111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LaunchForResults</a:t>
            </a:r>
            <a:r>
              <a:rPr lang="en-GB" dirty="0" smtClean="0"/>
              <a:t> and App Services are very much complementary technologies.</a:t>
            </a:r>
          </a:p>
          <a:p>
            <a:r>
              <a:rPr lang="en-GB" dirty="0" smtClean="0"/>
              <a:t>You</a:t>
            </a:r>
            <a:r>
              <a:rPr lang="en-GB" baseline="0" dirty="0" smtClean="0"/>
              <a:t> could think of App Services as being a UI-less </a:t>
            </a:r>
            <a:r>
              <a:rPr lang="en-GB" baseline="0" dirty="0" err="1" smtClean="0"/>
              <a:t>LaunchForResults</a:t>
            </a:r>
            <a:r>
              <a:rPr lang="en-GB" baseline="0" dirty="0" smtClean="0"/>
              <a:t>, but with the added capability of the App Service being potentially long-lived and supporting a chatty </a:t>
            </a:r>
            <a:r>
              <a:rPr lang="en-GB" baseline="0" smtClean="0"/>
              <a:t>communication interaction.</a:t>
            </a:r>
            <a:endParaRPr lang="en-GB" dirty="0"/>
          </a:p>
        </p:txBody>
      </p:sp>
      <p:sp>
        <p:nvSpPr>
          <p:cNvPr id="4" name="Slide Number Placeholder 3"/>
          <p:cNvSpPr>
            <a:spLocks noGrp="1"/>
          </p:cNvSpPr>
          <p:nvPr>
            <p:ph type="sldNum" sz="quarter" idx="10"/>
          </p:nvPr>
        </p:nvSpPr>
        <p:spPr/>
        <p:txBody>
          <a:bodyPr/>
          <a:lstStyle/>
          <a:p>
            <a:fld id="{5F6749EE-0623-43D7-8084-EC6C776BBF87}" type="slidenum">
              <a:rPr lang="en-US" smtClean="0"/>
              <a:t>4</a:t>
            </a:fld>
            <a:endParaRPr lang="en-US"/>
          </a:p>
        </p:txBody>
      </p:sp>
    </p:spTree>
    <p:extLst>
      <p:ext uri="{BB962C8B-B14F-4D97-AF65-F5344CB8AC3E}">
        <p14:creationId xmlns:p14="http://schemas.microsoft.com/office/powerpoint/2010/main" val="1775535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scenarios where the apps talking to each other are known to each other these features can be used to drive complex user tasks that span across multiple apps. For example, the ability to invoke a particular app and get return values from the invocation – whether that’s foreground apps using </a:t>
            </a:r>
            <a:r>
              <a:rPr lang="en-GB" dirty="0" err="1" smtClean="0"/>
              <a:t>LaunchForResults</a:t>
            </a:r>
            <a:r>
              <a:rPr lang="en-GB" baseline="0" dirty="0" smtClean="0"/>
              <a:t> or background tasks using App Services - </a:t>
            </a:r>
            <a:r>
              <a:rPr lang="en-GB" dirty="0" smtClean="0"/>
              <a:t> could be used to drive an SSO mechanism. Another example is an enterprise or publisher with a suite of apps each of which provides a subset of the functionality a user might use while performing their day to day tasks. The suite of apps scenario in particular is very common across our enterprise customers .</a:t>
            </a:r>
          </a:p>
          <a:p>
            <a:endParaRPr lang="en-GB" dirty="0"/>
          </a:p>
        </p:txBody>
      </p:sp>
      <p:sp>
        <p:nvSpPr>
          <p:cNvPr id="4" name="Slide Number Placeholder 3"/>
          <p:cNvSpPr>
            <a:spLocks noGrp="1"/>
          </p:cNvSpPr>
          <p:nvPr>
            <p:ph type="sldNum" sz="quarter" idx="10"/>
          </p:nvPr>
        </p:nvSpPr>
        <p:spPr/>
        <p:txBody>
          <a:bodyPr/>
          <a:lstStyle/>
          <a:p>
            <a:fld id="{5F6749EE-0623-43D7-8084-EC6C776BBF87}" type="slidenum">
              <a:rPr lang="en-US" smtClean="0"/>
              <a:t>7</a:t>
            </a:fld>
            <a:endParaRPr lang="en-US"/>
          </a:p>
        </p:txBody>
      </p:sp>
    </p:spTree>
    <p:extLst>
      <p:ext uri="{BB962C8B-B14F-4D97-AF65-F5344CB8AC3E}">
        <p14:creationId xmlns:p14="http://schemas.microsoft.com/office/powerpoint/2010/main" val="3847944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client creates an </a:t>
            </a:r>
            <a:r>
              <a:rPr lang="en-US" baseline="0" dirty="0" err="1" smtClean="0"/>
              <a:t>AppServiceConnection</a:t>
            </a:r>
            <a:r>
              <a:rPr lang="en-US" baseline="0" dirty="0" smtClean="0"/>
              <a:t> and then calls the </a:t>
            </a:r>
            <a:r>
              <a:rPr lang="en-US" baseline="0" dirty="0" err="1" smtClean="0"/>
              <a:t>SendMessageAsync</a:t>
            </a:r>
            <a:r>
              <a:rPr lang="en-US" baseline="0" dirty="0" smtClean="0"/>
              <a:t> API to send a message (a ValueSet) and (optionally) receive a response (also a ValueSet).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877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service also gets an </a:t>
            </a:r>
            <a:r>
              <a:rPr lang="en-US" baseline="0" dirty="0" err="1" smtClean="0"/>
              <a:t>AppServiceConnection</a:t>
            </a:r>
            <a:r>
              <a:rPr lang="en-US" baseline="0" dirty="0" smtClean="0"/>
              <a:t> when it is Run. It uses this </a:t>
            </a:r>
            <a:r>
              <a:rPr lang="en-US" baseline="0" dirty="0" err="1" smtClean="0"/>
              <a:t>RequestReceived</a:t>
            </a:r>
            <a:r>
              <a:rPr lang="en-US" baseline="0" dirty="0" smtClean="0"/>
              <a:t> event on the </a:t>
            </a:r>
            <a:r>
              <a:rPr lang="en-US" baseline="0" dirty="0" err="1" smtClean="0"/>
              <a:t>AppServiceConnection</a:t>
            </a:r>
            <a:r>
              <a:rPr lang="en-US" baseline="0" dirty="0" smtClean="0"/>
              <a:t> to listen for incoming messages.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8155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uses this </a:t>
            </a:r>
            <a:r>
              <a:rPr lang="en-US" baseline="0" dirty="0" err="1" smtClean="0"/>
              <a:t>RequestReceived</a:t>
            </a:r>
            <a:r>
              <a:rPr lang="en-US" baseline="0" dirty="0" smtClean="0"/>
              <a:t> event handler to respond to incoming messages. </a:t>
            </a:r>
          </a:p>
          <a:p>
            <a:r>
              <a:rPr lang="en-US" baseline="0" dirty="0" smtClean="0"/>
              <a:t>The wonderful thing is that the connection is two-way. The Client could also listen for messages by using the </a:t>
            </a:r>
            <a:r>
              <a:rPr lang="en-US" baseline="0" dirty="0" err="1" smtClean="0"/>
              <a:t>AppServiceConnection</a:t>
            </a:r>
            <a:r>
              <a:rPr lang="en-US" baseline="0" dirty="0" smtClean="0"/>
              <a:t> it set up. The </a:t>
            </a:r>
            <a:r>
              <a:rPr lang="en-US" baseline="0" dirty="0" err="1" smtClean="0"/>
              <a:t>AppService</a:t>
            </a:r>
            <a:r>
              <a:rPr lang="en-US" baseline="0" dirty="0" smtClean="0"/>
              <a:t> lives for as long as the client is alive. There are no lifetime limits to the app service itself.</a:t>
            </a:r>
          </a:p>
          <a:p>
            <a:endParaRPr lang="en-US" baseline="0" dirty="0" smtClean="0"/>
          </a:p>
          <a:p>
            <a:r>
              <a:rPr lang="en-US" baseline="0" dirty="0" smtClean="0"/>
              <a:t>Some other points to consider:</a:t>
            </a:r>
          </a:p>
          <a:p>
            <a:r>
              <a:rPr lang="en-GB" dirty="0" smtClean="0"/>
              <a:t>* Client or service code can cancel a </a:t>
            </a:r>
            <a:r>
              <a:rPr lang="en-GB" dirty="0" err="1" smtClean="0"/>
              <a:t>SendMessageAsync</a:t>
            </a:r>
            <a:r>
              <a:rPr lang="en-GB" dirty="0" smtClean="0"/>
              <a:t> either explicitly or using a timeout using standard </a:t>
            </a:r>
            <a:r>
              <a:rPr lang="en-GB" dirty="0" err="1" smtClean="0"/>
              <a:t>IAsyncOperation</a:t>
            </a:r>
            <a:r>
              <a:rPr lang="en-GB" dirty="0" smtClean="0"/>
              <a:t> methods after the Message event handler on the other side has started running. In such a case the event handler should continue running. If the client does want to stop the application service it can dispose the </a:t>
            </a:r>
            <a:r>
              <a:rPr lang="en-GB" dirty="0" err="1" smtClean="0"/>
              <a:t>AppServiceConnection</a:t>
            </a:r>
            <a:r>
              <a:rPr lang="en-GB" dirty="0" smtClean="0"/>
              <a:t> reference it has.  </a:t>
            </a:r>
          </a:p>
          <a:p>
            <a:r>
              <a:rPr lang="en-GB" dirty="0" smtClean="0"/>
              <a:t>* Calling </a:t>
            </a:r>
            <a:r>
              <a:rPr lang="en-GB" dirty="0" err="1" smtClean="0"/>
              <a:t>AppServiceRequestReceivedEventArgs.Request.SetResponseAsync</a:t>
            </a:r>
            <a:r>
              <a:rPr lang="en-GB" dirty="0" smtClean="0"/>
              <a:t> is optional. An app service endpoint does not HAVE to return a response. </a:t>
            </a:r>
          </a:p>
          <a:p>
            <a:r>
              <a:rPr lang="en-GB" dirty="0" smtClean="0"/>
              <a:t>* The client or service can start sending messages using </a:t>
            </a:r>
            <a:r>
              <a:rPr lang="en-GB" dirty="0" err="1" smtClean="0"/>
              <a:t>SendMessageAsync</a:t>
            </a:r>
            <a:r>
              <a:rPr lang="en-GB" dirty="0" smtClean="0"/>
              <a:t> before the other side has had the opportunity to hook up its Message handler. In such cases we will buffer messages in the process of the </a:t>
            </a:r>
            <a:r>
              <a:rPr lang="en-GB" dirty="0" err="1" smtClean="0"/>
              <a:t>SendMessageAsync</a:t>
            </a:r>
            <a:r>
              <a:rPr lang="en-GB" dirty="0" smtClean="0"/>
              <a:t> caller until such time as they can be delivered. Until the message is delivered or a cancellation timeout (if one was set up) is hit, the </a:t>
            </a:r>
            <a:r>
              <a:rPr lang="en-GB" dirty="0" err="1" smtClean="0"/>
              <a:t>SendMessageAsync</a:t>
            </a:r>
            <a:r>
              <a:rPr lang="en-GB" dirty="0" smtClean="0"/>
              <a:t> asynchronous operation will not be marked completed. If you’re pumping messages and the other side isn’t listening you’re not causing harm to anyone but yourself.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395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fact that the client has control over the lifetime of the application service and can keep a chatty communication channel open with it is a key differentiator for message-based application services over Http-based services. Also important is the fact that message-based services allow for exchange of arbitrary byte buffers embedded in the </a:t>
            </a:r>
            <a:r>
              <a:rPr lang="en-GB" dirty="0" err="1" smtClean="0"/>
              <a:t>ValueSet</a:t>
            </a:r>
            <a:r>
              <a:rPr lang="en-GB" dirty="0" smtClean="0"/>
              <a:t> messages exchanged between client and service. </a:t>
            </a:r>
            <a:endParaRPr lang="en-GB" dirty="0"/>
          </a:p>
        </p:txBody>
      </p:sp>
      <p:sp>
        <p:nvSpPr>
          <p:cNvPr id="4" name="Slide Number Placeholder 3"/>
          <p:cNvSpPr>
            <a:spLocks noGrp="1"/>
          </p:cNvSpPr>
          <p:nvPr>
            <p:ph type="sldNum" sz="quarter" idx="10"/>
          </p:nvPr>
        </p:nvSpPr>
        <p:spPr/>
        <p:txBody>
          <a:bodyPr/>
          <a:lstStyle/>
          <a:p>
            <a:fld id="{5F6749EE-0623-43D7-8084-EC6C776BBF87}" type="slidenum">
              <a:rPr lang="en-US" smtClean="0"/>
              <a:t>12</a:t>
            </a:fld>
            <a:endParaRPr lang="en-US"/>
          </a:p>
        </p:txBody>
      </p:sp>
    </p:spTree>
    <p:extLst>
      <p:ext uri="{BB962C8B-B14F-4D97-AF65-F5344CB8AC3E}">
        <p14:creationId xmlns:p14="http://schemas.microsoft.com/office/powerpoint/2010/main" val="2605707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important to note that the lifetime of the application service is also tied to the lifetime of the invoking application. If the invoking application is suspended any application services it opened will also be suspended. To reclaim memory, we might even cancel and terminate application services sponsored by the application while the application is suspended. In situations like that, the application will get an </a:t>
            </a:r>
            <a:r>
              <a:rPr lang="en-GB" dirty="0" err="1" smtClean="0"/>
              <a:t>OnClosed</a:t>
            </a:r>
            <a:r>
              <a:rPr lang="en-GB" dirty="0" smtClean="0"/>
              <a:t> event after it comes back from suspension. Conversely, as long as the invoking application is running (even if it isn’t in the foreground) we should try and keep any app services it sponsors alive. </a:t>
            </a:r>
          </a:p>
          <a:p>
            <a:endParaRPr lang="en-GB" dirty="0"/>
          </a:p>
        </p:txBody>
      </p:sp>
      <p:sp>
        <p:nvSpPr>
          <p:cNvPr id="4" name="Slide Number Placeholder 3"/>
          <p:cNvSpPr>
            <a:spLocks noGrp="1"/>
          </p:cNvSpPr>
          <p:nvPr>
            <p:ph type="sldNum" sz="quarter" idx="10"/>
          </p:nvPr>
        </p:nvSpPr>
        <p:spPr/>
        <p:txBody>
          <a:bodyPr/>
          <a:lstStyle/>
          <a:p>
            <a:fld id="{5F6749EE-0623-43D7-8084-EC6C776BBF87}" type="slidenum">
              <a:rPr lang="en-US" smtClean="0"/>
              <a:t>18</a:t>
            </a:fld>
            <a:endParaRPr lang="en-US"/>
          </a:p>
        </p:txBody>
      </p:sp>
    </p:spTree>
    <p:extLst>
      <p:ext uri="{BB962C8B-B14F-4D97-AF65-F5344CB8AC3E}">
        <p14:creationId xmlns:p14="http://schemas.microsoft.com/office/powerpoint/2010/main" val="3401600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App Services is a way for Windows Universal applications to exchange messages with each other. These messages can then be used by an application to invoke another application to perform a task (defined by the protocol that you devise) on its behalf and optionally, return data. Using App Services and </a:t>
            </a:r>
            <a:r>
              <a:rPr lang="en-GB" dirty="0" err="1" smtClean="0"/>
              <a:t>LaunchForResults</a:t>
            </a:r>
            <a:r>
              <a:rPr lang="en-GB" dirty="0" smtClean="0"/>
              <a:t>, applications can help the user complete complex tasks that might otherwise require the user to shuttle in and out of multiple applications. </a:t>
            </a:r>
          </a:p>
          <a:p>
            <a:endParaRPr lang="en-GB" dirty="0"/>
          </a:p>
        </p:txBody>
      </p:sp>
      <p:sp>
        <p:nvSpPr>
          <p:cNvPr id="4" name="Slide Number Placeholder 3"/>
          <p:cNvSpPr>
            <a:spLocks noGrp="1"/>
          </p:cNvSpPr>
          <p:nvPr>
            <p:ph type="sldNum" sz="quarter" idx="10"/>
          </p:nvPr>
        </p:nvSpPr>
        <p:spPr/>
        <p:txBody>
          <a:bodyPr/>
          <a:lstStyle/>
          <a:p>
            <a:fld id="{5F6749EE-0623-43D7-8084-EC6C776BBF87}" type="slidenum">
              <a:rPr lang="en-US" smtClean="0"/>
              <a:t>20</a:t>
            </a:fld>
            <a:endParaRPr lang="en-US"/>
          </a:p>
        </p:txBody>
      </p:sp>
    </p:spTree>
    <p:extLst>
      <p:ext uri="{BB962C8B-B14F-4D97-AF65-F5344CB8AC3E}">
        <p14:creationId xmlns:p14="http://schemas.microsoft.com/office/powerpoint/2010/main" val="2450292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 name="Subtitle 2"/>
          <p:cNvSpPr>
            <a:spLocks noGrp="1"/>
          </p:cNvSpPr>
          <p:nvPr userDrawn="1">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grpSp>
        <p:nvGrpSpPr>
          <p:cNvPr id="18" name="Group 17"/>
          <p:cNvGrpSpPr/>
          <p:nvPr userDrawn="1"/>
        </p:nvGrpSpPr>
        <p:grpSpPr>
          <a:xfrm>
            <a:off x="9406400" y="5861707"/>
            <a:ext cx="2343449" cy="513900"/>
            <a:chOff x="3484562" y="4392613"/>
            <a:chExt cx="6862764" cy="1504950"/>
          </a:xfrm>
          <a:solidFill>
            <a:schemeClr val="bg1"/>
          </a:solidFill>
        </p:grpSpPr>
        <p:sp>
          <p:nvSpPr>
            <p:cNvPr id="6"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122316541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94954864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3" name="Rectangle 2"/>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419586048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6951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userDrawn="1"/>
        </p:nvGrpSpPr>
        <p:grpSpPr>
          <a:xfrm>
            <a:off x="9406400" y="5861707"/>
            <a:ext cx="2343449" cy="513900"/>
            <a:chOff x="3484562" y="4392613"/>
            <a:chExt cx="6862764" cy="1504950"/>
          </a:xfrm>
          <a:solidFill>
            <a:schemeClr val="bg1"/>
          </a:solidFill>
        </p:grpSpPr>
        <p:sp>
          <p:nvSpPr>
            <p:cNvPr id="4"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28374748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16609015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11609257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14206688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accent1"/>
        </a:solidFill>
        <a:effectLst/>
      </p:bgPr>
    </p:bg>
    <p:spTree>
      <p:nvGrpSpPr>
        <p:cNvPr id="1" name=""/>
        <p:cNvGrpSpPr/>
        <p:nvPr/>
      </p:nvGrpSpPr>
      <p:grpSpPr>
        <a:xfrm>
          <a:off x="0" y="0"/>
          <a:ext cx="0" cy="0"/>
          <a:chOff x="0" y="0"/>
          <a:chExt cx="0" cy="0"/>
        </a:xfrm>
      </p:grpSpPr>
      <p:sp>
        <p:nvSpPr>
          <p:cNvPr id="4" name="Text Box 3"/>
          <p:cNvSpPr txBox="1">
            <a:spLocks noChangeArrowheads="1"/>
          </p:cNvSpPr>
          <p:nvPr userDrawn="1"/>
        </p:nvSpPr>
        <p:spPr bwMode="blackWhite">
          <a:xfrm>
            <a:off x="273051" y="5983783"/>
            <a:ext cx="10974388" cy="603435"/>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67" eaLnBrk="0" hangingPunct="0"/>
            <a:r>
              <a:rPr lang="en-US" sz="667" dirty="0">
                <a:solidFill>
                  <a:prstClr val="white">
                    <a:alpha val="95000"/>
                  </a:prstClr>
                </a:solidFill>
                <a:cs typeface="Segoe UI" pitchFamily="34" charset="0"/>
              </a:rPr>
              <a:t>© 2014 Microsoft Corporation. All rights reserved. Microsoft, Windows, Windows Vista and other product names are or may be registered trademarks and/or trademarks in the U.S. and/or other countries.</a:t>
            </a:r>
          </a:p>
          <a:p>
            <a:pPr defTabSz="932267" eaLnBrk="0" hangingPunct="0"/>
            <a:r>
              <a:rPr lang="en-US" sz="667" dirty="0">
                <a:solidFill>
                  <a:prstClr val="white">
                    <a:alpha val="95000"/>
                  </a:prst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grpSp>
        <p:nvGrpSpPr>
          <p:cNvPr id="44" name="Group 43"/>
          <p:cNvGrpSpPr/>
          <p:nvPr userDrawn="1"/>
        </p:nvGrpSpPr>
        <p:grpSpPr>
          <a:xfrm>
            <a:off x="459229" y="3141133"/>
            <a:ext cx="3338715" cy="711200"/>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Tree>
    <p:extLst>
      <p:ext uri="{BB962C8B-B14F-4D97-AF65-F5344CB8AC3E}">
        <p14:creationId xmlns:p14="http://schemas.microsoft.com/office/powerpoint/2010/main" val="26530818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7_Title and Content">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68818"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5574751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8_Title and Content">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68818" y="6233502"/>
            <a:ext cx="11654367" cy="332399"/>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19789322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2"/>
                </a:solidFill>
                <a:effectLst/>
              </a:defRPr>
            </a:lvl1pPr>
          </a:lstStyle>
          <a:p>
            <a:r>
              <a:rPr lang="en-US" dirty="0" smtClean="0"/>
              <a:t>Agenda</a:t>
            </a:r>
            <a:endParaRPr lang="en-US" dirty="0"/>
          </a:p>
        </p:txBody>
      </p:sp>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a:lvl2pPr>
            <a:lvl3pPr marL="692150" indent="-227013">
              <a:defRPr/>
            </a:lvl3pPr>
            <a:lvl4pPr marL="1149350" indent="-227013">
              <a:defRPr/>
            </a:lvl4pPr>
            <a:lvl5pPr marL="1606550" indent="-227013">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9815472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grpSp>
        <p:nvGrpSpPr>
          <p:cNvPr id="18" name="Group 17"/>
          <p:cNvGrpSpPr/>
          <p:nvPr userDrawn="1"/>
        </p:nvGrpSpPr>
        <p:grpSpPr>
          <a:xfrm>
            <a:off x="9406400" y="5861707"/>
            <a:ext cx="2343449" cy="513900"/>
            <a:chOff x="3484562" y="4392613"/>
            <a:chExt cx="6862764" cy="1504950"/>
          </a:xfrm>
          <a:solidFill>
            <a:schemeClr val="bg1"/>
          </a:solidFill>
        </p:grpSpPr>
        <p:sp>
          <p:nvSpPr>
            <p:cNvPr id="6"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4" name="TextBox 3"/>
          <p:cNvSpPr txBox="1"/>
          <p:nvPr userDrawn="1"/>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Tree>
    <p:extLst>
      <p:ext uri="{BB962C8B-B14F-4D97-AF65-F5344CB8AC3E}">
        <p14:creationId xmlns:p14="http://schemas.microsoft.com/office/powerpoint/2010/main" val="39049452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codin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59570"/>
          <a:stretch/>
        </p:blipFill>
        <p:spPr>
          <a:xfrm>
            <a:off x="1977152" y="3813716"/>
            <a:ext cx="8237697" cy="2497874"/>
          </a:xfrm>
          <a:prstGeom prst="rect">
            <a:avLst/>
          </a:prstGeom>
        </p:spPr>
      </p:pic>
      <p:sp>
        <p:nvSpPr>
          <p:cNvPr id="3" name="Media Placeholder 2"/>
          <p:cNvSpPr>
            <a:spLocks noGrp="1"/>
          </p:cNvSpPr>
          <p:nvPr>
            <p:ph type="media"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9730862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userDrawn="1"/>
        </p:nvGrpSpPr>
        <p:grpSpPr>
          <a:xfrm>
            <a:off x="9406400" y="5861707"/>
            <a:ext cx="2343449" cy="513900"/>
            <a:chOff x="3484562" y="4392613"/>
            <a:chExt cx="6862764" cy="1504950"/>
          </a:xfrm>
          <a:solidFill>
            <a:schemeClr val="bg1"/>
          </a:solidFill>
        </p:grpSpPr>
        <p:sp>
          <p:nvSpPr>
            <p:cNvPr id="4"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32079143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2" name="Rectangle 1"/>
          <p:cNvSpPr/>
          <p:nvPr userDrawn="1"/>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Master text styles</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Tree>
    <p:extLst>
      <p:ext uri="{BB962C8B-B14F-4D97-AF65-F5344CB8AC3E}">
        <p14:creationId xmlns:p14="http://schemas.microsoft.com/office/powerpoint/2010/main" val="296408395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Master text styles</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689946685"/>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71631613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91731348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6"/>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smtClean="0">
                <a:solidFill>
                  <a:srgbClr val="666666"/>
                </a:solidFill>
              </a:rPr>
              <a:t>http://windows.Microsoft.com</a:t>
            </a:r>
          </a:p>
        </p:txBody>
      </p:sp>
    </p:spTree>
    <p:extLst>
      <p:ext uri="{BB962C8B-B14F-4D97-AF65-F5344CB8AC3E}">
        <p14:creationId xmlns:p14="http://schemas.microsoft.com/office/powerpoint/2010/main" val="3031038916"/>
      </p:ext>
    </p:extLst>
  </p:cSld>
  <p:clrMap bg1="lt1" tx1="dk1" bg2="lt2" tx2="dk2" accent1="accent1" accent2="accent2" accent3="accent3" accent4="accent4" accent5="accent5" accent6="accent6" hlink="hlink" folHlink="folHlink"/>
  <p:sldLayoutIdLst>
    <p:sldLayoutId id="2147483661" r:id="rId1"/>
    <p:sldLayoutId id="2147483713" r:id="rId2"/>
    <p:sldLayoutId id="2147483708" r:id="rId3"/>
    <p:sldLayoutId id="2147483668" r:id="rId4"/>
    <p:sldLayoutId id="2147483709" r:id="rId5"/>
    <p:sldLayoutId id="2147483662" r:id="rId6"/>
    <p:sldLayoutId id="2147483711" r:id="rId7"/>
    <p:sldLayoutId id="2147483664" r:id="rId8"/>
    <p:sldLayoutId id="2147483665" r:id="rId9"/>
    <p:sldLayoutId id="2147483712" r:id="rId10"/>
    <p:sldLayoutId id="2147483666" r:id="rId11"/>
    <p:sldLayoutId id="2147483714" r:id="rId12"/>
    <p:sldLayoutId id="2147483674" r:id="rId13"/>
    <p:sldLayoutId id="2147483671" r:id="rId14"/>
    <p:sldLayoutId id="2147483672" r:id="rId15"/>
    <p:sldLayoutId id="2147483673" r:id="rId16"/>
    <p:sldLayoutId id="2147483675" r:id="rId17"/>
    <p:sldLayoutId id="2147483715" r:id="rId18"/>
    <p:sldLayoutId id="2147483716" r:id="rId19"/>
  </p:sldLayoutIdLst>
  <p:transition>
    <p:fade/>
  </p:transition>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28296" y="2203378"/>
            <a:ext cx="11637012" cy="1218795"/>
          </a:xfrm>
        </p:spPr>
        <p:txBody>
          <a:bodyPr/>
          <a:lstStyle/>
          <a:p>
            <a:r>
              <a:rPr lang="en-US" sz="7200" dirty="0" smtClean="0"/>
              <a:t>App Services</a:t>
            </a:r>
            <a:endParaRPr lang="en-US" sz="4000" b="0" dirty="0"/>
          </a:p>
        </p:txBody>
      </p:sp>
      <p:sp>
        <p:nvSpPr>
          <p:cNvPr id="6" name="Subtitle 18"/>
          <p:cNvSpPr txBox="1">
            <a:spLocks/>
          </p:cNvSpPr>
          <p:nvPr/>
        </p:nvSpPr>
        <p:spPr>
          <a:xfrm>
            <a:off x="728296" y="3431828"/>
            <a:ext cx="7996604" cy="2238552"/>
          </a:xfrm>
          <a:prstGeom prst="rect">
            <a:avLst/>
          </a:prstGeom>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1867"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1867"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1867"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lvl="0">
              <a:spcBef>
                <a:spcPts val="800"/>
              </a:spcBef>
            </a:pPr>
            <a:r>
              <a:rPr lang="en-GB" dirty="0">
                <a:solidFill>
                  <a:prstClr val="white"/>
                </a:solidFill>
              </a:rPr>
              <a:t>A Developer's Guide to </a:t>
            </a:r>
            <a:endParaRPr lang="en-GB" dirty="0" smtClean="0">
              <a:solidFill>
                <a:prstClr val="white"/>
              </a:solidFill>
            </a:endParaRPr>
          </a:p>
          <a:p>
            <a:pPr lvl="0">
              <a:spcBef>
                <a:spcPts val="800"/>
              </a:spcBef>
            </a:pPr>
            <a:r>
              <a:rPr lang="en-GB" dirty="0" smtClean="0">
                <a:solidFill>
                  <a:prstClr val="white"/>
                </a:solidFill>
              </a:rPr>
              <a:t>Windows 10 Insider Preview</a:t>
            </a:r>
            <a:r>
              <a:rPr lang="en-GB" dirty="0">
                <a:solidFill>
                  <a:prstClr val="white"/>
                </a:solidFill>
              </a:rPr>
              <a:t/>
            </a:r>
            <a:br>
              <a:rPr lang="en-GB" dirty="0">
                <a:solidFill>
                  <a:prstClr val="white"/>
                </a:solidFill>
              </a:rPr>
            </a:br>
            <a:r>
              <a:rPr lang="en-US" dirty="0">
                <a:solidFill>
                  <a:prstClr val="white">
                    <a:lumMod val="75000"/>
                  </a:prstClr>
                </a:solidFill>
              </a:rPr>
              <a:t>Andy &amp; Jerry</a:t>
            </a:r>
            <a:endParaRPr lang="en-GB" dirty="0">
              <a:solidFill>
                <a:prstClr val="white"/>
              </a:solidFill>
            </a:endParaRPr>
          </a:p>
        </p:txBody>
      </p:sp>
    </p:spTree>
    <p:extLst>
      <p:ext uri="{BB962C8B-B14F-4D97-AF65-F5344CB8AC3E}">
        <p14:creationId xmlns:p14="http://schemas.microsoft.com/office/powerpoint/2010/main" val="190554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0"/>
          </p:nvPr>
        </p:nvSpPr>
        <p:spPr/>
        <p:txBody>
          <a:bodyPr/>
          <a:lstStyle/>
          <a:p>
            <a:r>
              <a:rPr lang="en-GB" sz="1600" b="0" dirty="0">
                <a:solidFill>
                  <a:srgbClr val="0000FF"/>
                </a:solidFill>
                <a:highlight>
                  <a:srgbClr val="FFFFFF"/>
                </a:highlight>
                <a:latin typeface="Consolas" panose="020B0609020204030204" pitchFamily="49" charset="0"/>
              </a:rPr>
              <a:t>private</a:t>
            </a:r>
            <a:r>
              <a:rPr lang="en-GB" sz="1600" b="0" dirty="0">
                <a:solidFill>
                  <a:srgbClr val="000000"/>
                </a:solidFill>
                <a:highlight>
                  <a:srgbClr val="FFFFFF"/>
                </a:highlight>
                <a:latin typeface="Consolas" panose="020B0609020204030204" pitchFamily="49" charset="0"/>
              </a:rPr>
              <a:t> </a:t>
            </a:r>
            <a:r>
              <a:rPr lang="en-GB" sz="1600" b="0" dirty="0" err="1">
                <a:solidFill>
                  <a:srgbClr val="0000FF"/>
                </a:solidFill>
                <a:highlight>
                  <a:srgbClr val="FFFFFF"/>
                </a:highlight>
                <a:latin typeface="Consolas" panose="020B0609020204030204" pitchFamily="49" charset="0"/>
              </a:rPr>
              <a:t>async</a:t>
            </a:r>
            <a:r>
              <a:rPr lang="en-GB" sz="1600" b="0" dirty="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void</a:t>
            </a:r>
            <a:r>
              <a:rPr lang="en-GB" sz="1600" b="0" dirty="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RequestReceived</a:t>
            </a:r>
            <a:r>
              <a:rPr lang="en-GB" sz="1600" b="0" dirty="0" smtClean="0">
                <a:solidFill>
                  <a:srgbClr val="000000"/>
                </a:solidFill>
                <a:highlight>
                  <a:srgbClr val="FFFFFF"/>
                </a:highlight>
                <a:latin typeface="Consolas" panose="020B0609020204030204" pitchFamily="49" charset="0"/>
              </a:rPr>
              <a:t>(</a:t>
            </a:r>
            <a:r>
              <a:rPr lang="en-GB" sz="1600" b="0" dirty="0" err="1" smtClean="0">
                <a:solidFill>
                  <a:srgbClr val="2B91AF"/>
                </a:solidFill>
                <a:highlight>
                  <a:srgbClr val="FFFFFF"/>
                </a:highlight>
                <a:latin typeface="Consolas" panose="020B0609020204030204" pitchFamily="49" charset="0"/>
              </a:rPr>
              <a:t>AppServiceConnection</a:t>
            </a:r>
            <a:r>
              <a:rPr lang="en-GB" sz="1600" b="0" dirty="0" smtClean="0">
                <a:solidFill>
                  <a:srgbClr val="000000"/>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sender, </a:t>
            </a:r>
            <a:r>
              <a:rPr lang="en-GB" sz="1600" b="0" dirty="0" err="1" smtClean="0">
                <a:solidFill>
                  <a:srgbClr val="2B91AF"/>
                </a:solidFill>
                <a:highlight>
                  <a:srgbClr val="FFFFFF"/>
                </a:highlight>
                <a:latin typeface="Consolas" panose="020B0609020204030204" pitchFamily="49" charset="0"/>
              </a:rPr>
              <a:t>AppServiceRequestReceivedEventArgs</a:t>
            </a: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args</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FF"/>
                </a:solidFill>
                <a:highlight>
                  <a:srgbClr val="FFFFFF"/>
                </a:highlight>
                <a:latin typeface="Consolas" panose="020B0609020204030204" pitchFamily="49" charset="0"/>
              </a:rPr>
              <a:t>var</a:t>
            </a:r>
            <a:r>
              <a:rPr lang="en-GB" sz="1600" b="0" dirty="0">
                <a:solidFill>
                  <a:srgbClr val="000000"/>
                </a:solidFill>
                <a:highlight>
                  <a:srgbClr val="FFFFFF"/>
                </a:highlight>
                <a:latin typeface="Consolas" panose="020B0609020204030204" pitchFamily="49" charset="0"/>
              </a:rPr>
              <a:t> message = </a:t>
            </a:r>
            <a:r>
              <a:rPr lang="en-GB" sz="1600" b="0" dirty="0" err="1">
                <a:solidFill>
                  <a:srgbClr val="000000"/>
                </a:solidFill>
                <a:highlight>
                  <a:srgbClr val="FFFFFF"/>
                </a:highlight>
                <a:latin typeface="Consolas" panose="020B0609020204030204" pitchFamily="49" charset="0"/>
              </a:rPr>
              <a:t>args.Request.Message</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8000"/>
                </a:solidFill>
                <a:highlight>
                  <a:srgbClr val="FFFFFF"/>
                </a:highlight>
                <a:latin typeface="Consolas" panose="020B0609020204030204" pitchFamily="49" charset="0"/>
              </a:rPr>
              <a:t>// This service uses a Command keyed entry for the client to invoke services from the App </a:t>
            </a:r>
            <a:r>
              <a:rPr lang="en-GB" sz="1600" b="0" dirty="0" smtClean="0">
                <a:solidFill>
                  <a:srgbClr val="008000"/>
                </a:solidFill>
                <a:highlight>
                  <a:srgbClr val="FFFFFF"/>
                </a:highlight>
                <a:latin typeface="Consolas" panose="020B0609020204030204" pitchFamily="49" charset="0"/>
              </a:rPr>
              <a:t>Service</a:t>
            </a:r>
            <a:br>
              <a:rPr lang="en-GB" sz="1600" b="0" dirty="0" smtClean="0">
                <a:solidFill>
                  <a:srgbClr val="008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string</a:t>
            </a:r>
            <a:r>
              <a:rPr lang="en-GB" sz="1600" b="0" dirty="0">
                <a:solidFill>
                  <a:srgbClr val="000000"/>
                </a:solidFill>
                <a:highlight>
                  <a:srgbClr val="FFFFFF"/>
                </a:highlight>
                <a:latin typeface="Consolas" panose="020B0609020204030204" pitchFamily="49" charset="0"/>
              </a:rPr>
              <a:t> command = message[</a:t>
            </a:r>
            <a:r>
              <a:rPr lang="en-GB" sz="1600" b="0" dirty="0">
                <a:solidFill>
                  <a:srgbClr val="A31515"/>
                </a:solidFill>
                <a:highlight>
                  <a:srgbClr val="FFFFFF"/>
                </a:highlight>
                <a:latin typeface="Consolas" panose="020B0609020204030204" pitchFamily="49" charset="0"/>
              </a:rPr>
              <a:t>"Command"</a:t>
            </a:r>
            <a:r>
              <a:rPr lang="en-GB" sz="1600" b="0" dirty="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as</a:t>
            </a:r>
            <a:r>
              <a:rPr lang="en-GB" sz="1600" b="0" dirty="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string</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switch</a:t>
            </a:r>
            <a:r>
              <a:rPr lang="en-GB" sz="1600" b="0" dirty="0">
                <a:solidFill>
                  <a:srgbClr val="000000"/>
                </a:solidFill>
                <a:highlight>
                  <a:srgbClr val="FFFFFF"/>
                </a:highlight>
                <a:latin typeface="Consolas" panose="020B0609020204030204" pitchFamily="49" charset="0"/>
              </a:rPr>
              <a:t> (command</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case</a:t>
            </a:r>
            <a:r>
              <a:rPr lang="en-GB" sz="1600" b="0" dirty="0">
                <a:solidFill>
                  <a:srgbClr val="000000"/>
                </a:solidFill>
                <a:highlight>
                  <a:srgbClr val="FFFFFF"/>
                </a:highlight>
                <a:latin typeface="Consolas" panose="020B0609020204030204" pitchFamily="49" charset="0"/>
              </a:rPr>
              <a:t> </a:t>
            </a:r>
            <a:r>
              <a:rPr lang="en-GB" sz="1600" b="0" dirty="0" smtClean="0">
                <a:solidFill>
                  <a:srgbClr val="A31515"/>
                </a:solidFill>
                <a:highlight>
                  <a:srgbClr val="FFFFFF"/>
                </a:highlight>
                <a:latin typeface="Consolas" panose="020B0609020204030204" pitchFamily="49" charset="0"/>
              </a:rPr>
              <a:t>"</a:t>
            </a:r>
            <a:r>
              <a:rPr lang="en-GB" sz="1600" b="0" dirty="0" err="1" smtClean="0">
                <a:solidFill>
                  <a:srgbClr val="A31515"/>
                </a:solidFill>
                <a:highlight>
                  <a:srgbClr val="FFFFFF"/>
                </a:highlight>
                <a:latin typeface="Consolas" panose="020B0609020204030204" pitchFamily="49" charset="0"/>
              </a:rPr>
              <a:t>DoIt</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FF"/>
                </a:solidFill>
                <a:highlight>
                  <a:srgbClr val="FFFFFF"/>
                </a:highlight>
                <a:latin typeface="Consolas" panose="020B0609020204030204" pitchFamily="49" charset="0"/>
              </a:rPr>
              <a:t>var</a:t>
            </a:r>
            <a:r>
              <a:rPr lang="en-GB" sz="1600" b="0" dirty="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messageDeferral</a:t>
            </a:r>
            <a:r>
              <a:rPr lang="en-GB" sz="1600" b="0" dirty="0">
                <a:solidFill>
                  <a:srgbClr val="000000"/>
                </a:solidFill>
                <a:highlight>
                  <a:srgbClr val="FFFFFF"/>
                </a:highlight>
                <a:latin typeface="Consolas" panose="020B0609020204030204" pitchFamily="49" charset="0"/>
              </a:rPr>
              <a:t> = </a:t>
            </a:r>
            <a:r>
              <a:rPr lang="en-GB" sz="1600" b="0" dirty="0" err="1">
                <a:solidFill>
                  <a:srgbClr val="000000"/>
                </a:solidFill>
                <a:highlight>
                  <a:srgbClr val="FFFFFF"/>
                </a:highlight>
                <a:latin typeface="Consolas" panose="020B0609020204030204" pitchFamily="49" charset="0"/>
              </a:rPr>
              <a:t>args.GetDeferral</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FF"/>
                </a:solidFill>
                <a:highlight>
                  <a:srgbClr val="FFFFFF"/>
                </a:highlight>
                <a:latin typeface="Consolas" panose="020B0609020204030204" pitchFamily="49" charset="0"/>
              </a:rPr>
              <a:t>int</a:t>
            </a:r>
            <a:r>
              <a:rPr lang="en-GB" sz="1600" b="0" dirty="0">
                <a:solidFill>
                  <a:srgbClr val="000000"/>
                </a:solidFill>
                <a:highlight>
                  <a:srgbClr val="FFFFFF"/>
                </a:highlight>
                <a:latin typeface="Consolas" panose="020B0609020204030204" pitchFamily="49" charset="0"/>
              </a:rPr>
              <a:t> value1 = (</a:t>
            </a:r>
            <a:r>
              <a:rPr lang="en-GB" sz="1600" b="0" dirty="0" err="1">
                <a:solidFill>
                  <a:srgbClr val="0000FF"/>
                </a:solidFill>
                <a:highlight>
                  <a:srgbClr val="FFFFFF"/>
                </a:highlight>
                <a:latin typeface="Consolas" panose="020B0609020204030204" pitchFamily="49" charset="0"/>
              </a:rPr>
              <a:t>int</a:t>
            </a:r>
            <a:r>
              <a:rPr lang="en-GB" sz="1600" b="0" dirty="0">
                <a:solidFill>
                  <a:srgbClr val="000000"/>
                </a:solidFill>
                <a:highlight>
                  <a:srgbClr val="FFFFFF"/>
                </a:highlight>
                <a:latin typeface="Consolas" panose="020B0609020204030204" pitchFamily="49" charset="0"/>
              </a:rPr>
              <a:t>)message[</a:t>
            </a:r>
            <a:r>
              <a:rPr lang="en-GB" sz="1600" b="0" dirty="0">
                <a:solidFill>
                  <a:srgbClr val="A31515"/>
                </a:solidFill>
                <a:highlight>
                  <a:srgbClr val="FFFFFF"/>
                </a:highlight>
                <a:latin typeface="Consolas" panose="020B0609020204030204" pitchFamily="49" charset="0"/>
              </a:rPr>
              <a:t>"Value1</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8000"/>
                </a:solidFill>
                <a:highlight>
                  <a:srgbClr val="FFFFFF"/>
                </a:highlight>
                <a:latin typeface="Consolas" panose="020B0609020204030204" pitchFamily="49" charset="0"/>
              </a:rPr>
              <a:t>...  Do some processing</a:t>
            </a: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8000"/>
                </a:solidFill>
                <a:highlight>
                  <a:srgbClr val="FFFFFF"/>
                </a:highlight>
                <a:latin typeface="Consolas" panose="020B0609020204030204" pitchFamily="49" charset="0"/>
              </a:rPr>
              <a:t>//Set a result to return to the caller </a:t>
            </a:r>
            <a:r>
              <a:rPr lang="en-GB" sz="1600" b="0" dirty="0" smtClean="0">
                <a:solidFill>
                  <a:srgbClr val="008000"/>
                </a:solidFill>
                <a:highlight>
                  <a:srgbClr val="FFFFFF"/>
                </a:highlight>
                <a:latin typeface="Consolas" panose="020B0609020204030204" pitchFamily="49" charset="0"/>
              </a:rPr>
              <a:t/>
            </a:r>
            <a:br>
              <a:rPr lang="en-GB" sz="1600" b="0" dirty="0" smtClean="0">
                <a:solidFill>
                  <a:srgbClr val="008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FF"/>
                </a:solidFill>
                <a:highlight>
                  <a:srgbClr val="FFFFFF"/>
                </a:highlight>
                <a:latin typeface="Consolas" panose="020B0609020204030204" pitchFamily="49" charset="0"/>
              </a:rPr>
              <a:t>var</a:t>
            </a:r>
            <a:r>
              <a:rPr lang="en-GB" sz="1600" b="0" dirty="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returnMessage</a:t>
            </a:r>
            <a:r>
              <a:rPr lang="en-GB" sz="1600" b="0" dirty="0">
                <a:solidFill>
                  <a:srgbClr val="000000"/>
                </a:solidFill>
                <a:highlight>
                  <a:srgbClr val="FFFFFF"/>
                </a:highlight>
                <a:latin typeface="Consolas" panose="020B0609020204030204" pitchFamily="49" charset="0"/>
              </a:rPr>
              <a:t> = </a:t>
            </a:r>
            <a:r>
              <a:rPr lang="en-GB" sz="1600" b="0" dirty="0">
                <a:solidFill>
                  <a:srgbClr val="0000FF"/>
                </a:solidFill>
                <a:highlight>
                  <a:srgbClr val="FFFFFF"/>
                </a:highlight>
                <a:latin typeface="Consolas" panose="020B0609020204030204" pitchFamily="49" charset="0"/>
              </a:rPr>
              <a:t>new</a:t>
            </a:r>
            <a:r>
              <a:rPr lang="en-GB" sz="1600" b="0" dirty="0">
                <a:solidFill>
                  <a:srgbClr val="000000"/>
                </a:solidFill>
                <a:highlight>
                  <a:srgbClr val="FFFFFF"/>
                </a:highlight>
                <a:latin typeface="Consolas" panose="020B0609020204030204" pitchFamily="49" charset="0"/>
              </a:rPr>
              <a:t> </a:t>
            </a:r>
            <a:r>
              <a:rPr lang="en-GB" sz="1600" b="0" dirty="0" err="1">
                <a:solidFill>
                  <a:srgbClr val="2B91AF"/>
                </a:solidFill>
                <a:highlight>
                  <a:srgbClr val="FFFFFF"/>
                </a:highlight>
                <a:latin typeface="Consolas" panose="020B0609020204030204" pitchFamily="49" charset="0"/>
              </a:rPr>
              <a:t>ValueSet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returnMessage.Add</a:t>
            </a:r>
            <a:r>
              <a:rPr lang="en-GB" sz="1600" b="0" dirty="0">
                <a:solidFill>
                  <a:srgbClr val="000000"/>
                </a:solidFill>
                <a:highlight>
                  <a:srgbClr val="FFFFFF"/>
                </a:highlight>
                <a:latin typeface="Consolas" panose="020B0609020204030204" pitchFamily="49" charset="0"/>
              </a:rPr>
              <a:t>(</a:t>
            </a:r>
            <a:r>
              <a:rPr lang="en-GB" sz="1600" b="0" dirty="0">
                <a:solidFill>
                  <a:srgbClr val="A31515"/>
                </a:solidFill>
                <a:highlight>
                  <a:srgbClr val="FFFFFF"/>
                </a:highlight>
                <a:latin typeface="Consolas" panose="020B0609020204030204" pitchFamily="49" charset="0"/>
              </a:rPr>
              <a:t>"Result"</a:t>
            </a:r>
            <a:r>
              <a:rPr lang="en-GB" sz="1600" b="0" dirty="0">
                <a:solidFill>
                  <a:srgbClr val="000000"/>
                </a:solidFill>
                <a:highlight>
                  <a:srgbClr val="FFFFFF"/>
                </a:highlight>
                <a:latin typeface="Consolas" panose="020B0609020204030204" pitchFamily="49" charset="0"/>
              </a:rPr>
              <a:t>, result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FF"/>
                </a:solidFill>
                <a:highlight>
                  <a:srgbClr val="FFFFFF"/>
                </a:highlight>
                <a:latin typeface="Consolas" panose="020B0609020204030204" pitchFamily="49" charset="0"/>
              </a:rPr>
              <a:t>var</a:t>
            </a:r>
            <a:r>
              <a:rPr lang="en-GB" sz="1600" b="0" dirty="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responseStatus</a:t>
            </a:r>
            <a:r>
              <a:rPr lang="en-GB" sz="1600" b="0" dirty="0">
                <a:solidFill>
                  <a:srgbClr val="000000"/>
                </a:solidFill>
                <a:highlight>
                  <a:srgbClr val="FFFFFF"/>
                </a:highlight>
                <a:latin typeface="Consolas" panose="020B0609020204030204" pitchFamily="49" charset="0"/>
              </a:rPr>
              <a:t> = </a:t>
            </a:r>
            <a:r>
              <a:rPr lang="en-GB" sz="1600" b="0" dirty="0">
                <a:solidFill>
                  <a:srgbClr val="0000FF"/>
                </a:solidFill>
                <a:highlight>
                  <a:srgbClr val="FFFFFF"/>
                </a:highlight>
                <a:latin typeface="Consolas" panose="020B0609020204030204" pitchFamily="49" charset="0"/>
              </a:rPr>
              <a:t>await</a:t>
            </a:r>
            <a:r>
              <a:rPr lang="en-GB" sz="1600" b="0" dirty="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args.Request.SendResponseAsync</a:t>
            </a:r>
            <a:r>
              <a:rPr lang="en-GB" sz="1600" b="0" dirty="0">
                <a:solidFill>
                  <a:srgbClr val="000000"/>
                </a:solidFill>
                <a:highlight>
                  <a:srgbClr val="FFFFFF"/>
                </a:highlight>
                <a:latin typeface="Consolas" panose="020B0609020204030204" pitchFamily="49" charset="0"/>
              </a:rPr>
              <a:t>(</a:t>
            </a:r>
            <a:r>
              <a:rPr lang="en-GB" sz="1600" b="0" dirty="0" err="1">
                <a:solidFill>
                  <a:srgbClr val="000000"/>
                </a:solidFill>
                <a:highlight>
                  <a:srgbClr val="FFFFFF"/>
                </a:highlight>
                <a:latin typeface="Consolas" panose="020B0609020204030204" pitchFamily="49" charset="0"/>
              </a:rPr>
              <a:t>returnMessage</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a:solidFill>
                  <a:srgbClr val="000000"/>
                </a:solidFill>
                <a:highlight>
                  <a:srgbClr val="FFFFFF"/>
                </a:highlight>
                <a:latin typeface="Consolas" panose="020B0609020204030204" pitchFamily="49" charset="0"/>
              </a:rPr>
              <a:t> </a:t>
            </a: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messageDeferral.Complete</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break</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case</a:t>
            </a:r>
            <a:r>
              <a:rPr lang="en-GB" sz="1600" b="0" dirty="0">
                <a:solidFill>
                  <a:srgbClr val="000000"/>
                </a:solidFill>
                <a:highlight>
                  <a:srgbClr val="FFFFFF"/>
                </a:highlight>
                <a:latin typeface="Consolas" panose="020B0609020204030204" pitchFamily="49" charset="0"/>
              </a:rPr>
              <a:t> </a:t>
            </a:r>
            <a:r>
              <a:rPr lang="en-GB" sz="1600" b="0" dirty="0">
                <a:solidFill>
                  <a:srgbClr val="A31515"/>
                </a:solidFill>
                <a:highlight>
                  <a:srgbClr val="FFFFFF"/>
                </a:highlight>
                <a:latin typeface="Consolas" panose="020B0609020204030204" pitchFamily="49" charset="0"/>
              </a:rPr>
              <a:t>"Quit</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8000"/>
                </a:solidFill>
                <a:highlight>
                  <a:srgbClr val="FFFFFF"/>
                </a:highlight>
                <a:latin typeface="Consolas" panose="020B0609020204030204" pitchFamily="49" charset="0"/>
              </a:rPr>
              <a:t>//Service was asked to quit. </a:t>
            </a:r>
            <a:r>
              <a:rPr lang="en-GB" sz="1600" b="0" dirty="0" smtClean="0">
                <a:solidFill>
                  <a:srgbClr val="008000"/>
                </a:solidFill>
                <a:highlight>
                  <a:srgbClr val="FFFFFF"/>
                </a:highlight>
                <a:latin typeface="Consolas" panose="020B0609020204030204" pitchFamily="49" charset="0"/>
              </a:rPr>
              <a:t>Complete </a:t>
            </a:r>
            <a:r>
              <a:rPr lang="en-GB" sz="1600" b="0" dirty="0">
                <a:solidFill>
                  <a:srgbClr val="008000"/>
                </a:solidFill>
                <a:highlight>
                  <a:srgbClr val="FFFFFF"/>
                </a:highlight>
                <a:latin typeface="Consolas" panose="020B0609020204030204" pitchFamily="49" charset="0"/>
              </a:rPr>
              <a:t>service deferral </a:t>
            </a:r>
            <a:r>
              <a:rPr lang="en-GB" sz="1600" b="0" dirty="0" smtClean="0">
                <a:solidFill>
                  <a:srgbClr val="008000"/>
                </a:solidFill>
                <a:highlight>
                  <a:srgbClr val="FFFFFF"/>
                </a:highlight>
                <a:latin typeface="Consolas" panose="020B0609020204030204" pitchFamily="49" charset="0"/>
              </a:rPr>
              <a:t>so </a:t>
            </a:r>
            <a:r>
              <a:rPr lang="en-GB" sz="1600" b="0" dirty="0">
                <a:solidFill>
                  <a:srgbClr val="008000"/>
                </a:solidFill>
                <a:highlight>
                  <a:srgbClr val="FFFFFF"/>
                </a:highlight>
                <a:latin typeface="Consolas" panose="020B0609020204030204" pitchFamily="49" charset="0"/>
              </a:rPr>
              <a:t>platform can terminate </a:t>
            </a:r>
            <a:r>
              <a:rPr lang="en-GB" sz="1600" b="0" dirty="0" smtClean="0">
                <a:solidFill>
                  <a:srgbClr val="008000"/>
                </a:solidFill>
                <a:highlight>
                  <a:srgbClr val="FFFFFF"/>
                </a:highlight>
                <a:latin typeface="Consolas" panose="020B0609020204030204" pitchFamily="49" charset="0"/>
              </a:rPr>
              <a:t/>
            </a:r>
            <a:br>
              <a:rPr lang="en-GB" sz="1600" b="0" dirty="0" smtClean="0">
                <a:solidFill>
                  <a:srgbClr val="008000"/>
                </a:solidFill>
                <a:highlight>
                  <a:srgbClr val="FFFFFF"/>
                </a:highlight>
                <a:latin typeface="Consolas" panose="020B0609020204030204" pitchFamily="49" charset="0"/>
              </a:rPr>
            </a:br>
            <a:r>
              <a:rPr lang="en-GB" sz="1600" b="0" dirty="0" smtClean="0">
                <a:solidFill>
                  <a:srgbClr val="008000"/>
                </a:solidFill>
                <a:highlight>
                  <a:srgbClr val="FFFFFF"/>
                </a:highlight>
                <a:latin typeface="Consolas" panose="020B0609020204030204" pitchFamily="49" charset="0"/>
              </a:rPr>
              <a:t>               </a:t>
            </a:r>
            <a:r>
              <a:rPr lang="en-GB" sz="1600" b="0" dirty="0" smtClean="0">
                <a:solidFill>
                  <a:srgbClr val="000000"/>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_</a:t>
            </a:r>
            <a:r>
              <a:rPr lang="en-GB" sz="1600" b="0" dirty="0" err="1">
                <a:solidFill>
                  <a:srgbClr val="000000"/>
                </a:solidFill>
                <a:highlight>
                  <a:srgbClr val="FFFFFF"/>
                </a:highlight>
                <a:latin typeface="Consolas" panose="020B0609020204030204" pitchFamily="49" charset="0"/>
              </a:rPr>
              <a:t>serviceDeferral.Complete</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break</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a:t>
            </a:r>
            <a:r>
              <a:rPr lang="en-GB" sz="1400" b="0" dirty="0" smtClean="0">
                <a:solidFill>
                  <a:srgbClr val="000000"/>
                </a:solidFill>
                <a:highlight>
                  <a:srgbClr val="FFFFFF"/>
                </a:highlight>
                <a:latin typeface="Consolas" panose="020B0609020204030204" pitchFamily="49" charset="0"/>
              </a:rPr>
              <a:t/>
            </a:r>
            <a:br>
              <a:rPr lang="en-GB" sz="1400" b="0" dirty="0" smtClean="0">
                <a:solidFill>
                  <a:srgbClr val="000000"/>
                </a:solidFill>
                <a:highlight>
                  <a:srgbClr val="FFFFFF"/>
                </a:highlight>
                <a:latin typeface="Consolas" panose="020B0609020204030204" pitchFamily="49" charset="0"/>
              </a:rPr>
            </a:br>
            <a:r>
              <a:rPr lang="en-GB" sz="1400" b="0" dirty="0" smtClean="0">
                <a:solidFill>
                  <a:srgbClr val="000000"/>
                </a:solidFill>
                <a:highlight>
                  <a:srgbClr val="FFFFFF"/>
                </a:highlight>
                <a:latin typeface="Consolas" panose="020B0609020204030204" pitchFamily="49" charset="0"/>
              </a:rPr>
              <a:t/>
            </a:r>
            <a:br>
              <a:rPr lang="en-GB" sz="1400" b="0" dirty="0" smtClean="0">
                <a:solidFill>
                  <a:srgbClr val="000000"/>
                </a:solidFill>
                <a:highlight>
                  <a:srgbClr val="FFFFFF"/>
                </a:highlight>
                <a:latin typeface="Consolas" panose="020B0609020204030204" pitchFamily="49" charset="0"/>
              </a:rPr>
            </a:br>
            <a:r>
              <a:rPr lang="en-GB" sz="1400" b="0" dirty="0" smtClean="0">
                <a:solidFill>
                  <a:srgbClr val="000000"/>
                </a:solidFill>
                <a:highlight>
                  <a:srgbClr val="FFFFFF"/>
                </a:highlight>
                <a:latin typeface="Consolas" panose="020B0609020204030204" pitchFamily="49" charset="0"/>
              </a:rPr>
              <a:t/>
            </a:r>
            <a:br>
              <a:rPr lang="en-GB" sz="1400" b="0" dirty="0" smtClean="0">
                <a:solidFill>
                  <a:srgbClr val="000000"/>
                </a:solidFill>
                <a:highlight>
                  <a:srgbClr val="FFFFFF"/>
                </a:highlight>
                <a:latin typeface="Consolas" panose="020B0609020204030204" pitchFamily="49" charset="0"/>
              </a:rPr>
            </a:br>
            <a:r>
              <a:rPr lang="en-GB" sz="1400" b="0" dirty="0" smtClean="0">
                <a:solidFill>
                  <a:srgbClr val="000000"/>
                </a:solidFill>
                <a:highlight>
                  <a:srgbClr val="FFFFFF"/>
                </a:highlight>
                <a:latin typeface="Consolas" panose="020B0609020204030204" pitchFamily="49" charset="0"/>
              </a:rPr>
              <a:t/>
            </a:r>
            <a:br>
              <a:rPr lang="en-GB" sz="1400" b="0" dirty="0" smtClean="0">
                <a:solidFill>
                  <a:srgbClr val="000000"/>
                </a:solidFill>
                <a:highlight>
                  <a:srgbClr val="FFFFFF"/>
                </a:highlight>
                <a:latin typeface="Consolas" panose="020B0609020204030204" pitchFamily="49" charset="0"/>
              </a:rPr>
            </a:br>
            <a:endParaRPr lang="en-GB" sz="1400" b="0" dirty="0" smtClean="0">
              <a:solidFill>
                <a:srgbClr val="000000"/>
              </a:solidFill>
              <a:highlight>
                <a:srgbClr val="FFFFFF"/>
              </a:highlight>
              <a:latin typeface="Consolas" panose="020B0609020204030204" pitchFamily="49" charset="0"/>
            </a:endParaRPr>
          </a:p>
        </p:txBody>
      </p:sp>
      <p:sp>
        <p:nvSpPr>
          <p:cNvPr id="7" name="Rectangle 6"/>
          <p:cNvSpPr/>
          <p:nvPr/>
        </p:nvSpPr>
        <p:spPr>
          <a:xfrm>
            <a:off x="2089620" y="4728755"/>
            <a:ext cx="8269932" cy="404948"/>
          </a:xfrm>
          <a:prstGeom prst="rect">
            <a:avLst/>
          </a:prstGeom>
          <a:solidFill>
            <a:srgbClr val="FFF1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
        <p:nvSpPr>
          <p:cNvPr id="4" name="Title 3"/>
          <p:cNvSpPr>
            <a:spLocks noGrp="1"/>
          </p:cNvSpPr>
          <p:nvPr>
            <p:ph type="title"/>
          </p:nvPr>
        </p:nvSpPr>
        <p:spPr/>
        <p:txBody>
          <a:bodyPr/>
          <a:lstStyle/>
          <a:p>
            <a:r>
              <a:rPr lang="en-US" dirty="0" smtClean="0"/>
              <a:t>App Services – Service (2/2)</a:t>
            </a:r>
            <a:endParaRPr lang="en-US" dirty="0"/>
          </a:p>
        </p:txBody>
      </p:sp>
    </p:spTree>
    <p:extLst>
      <p:ext uri="{BB962C8B-B14F-4D97-AF65-F5344CB8AC3E}">
        <p14:creationId xmlns:p14="http://schemas.microsoft.com/office/powerpoint/2010/main" val="62891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Declaring App Service</a:t>
            </a:r>
            <a:endParaRPr lang="en-GB" dirty="0"/>
          </a:p>
        </p:txBody>
      </p:sp>
      <p:sp>
        <p:nvSpPr>
          <p:cNvPr id="3" name="Text Placeholder 2"/>
          <p:cNvSpPr>
            <a:spLocks noGrp="1"/>
          </p:cNvSpPr>
          <p:nvPr>
            <p:ph type="body" sz="quarter" idx="10"/>
          </p:nvPr>
        </p:nvSpPr>
        <p:spPr/>
        <p:txBody>
          <a:bodyPr/>
          <a:lstStyle/>
          <a:p>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xml</a:t>
            </a:r>
            <a:r>
              <a:rPr lang="en-GB" sz="1800" b="0" dirty="0">
                <a:solidFill>
                  <a:srgbClr val="0000FF"/>
                </a:solidFill>
                <a:highlight>
                  <a:srgbClr val="FFFFFF"/>
                </a:highlight>
                <a:latin typeface="Consolas" panose="020B0609020204030204" pitchFamily="49" charset="0"/>
              </a:rPr>
              <a:t> </a:t>
            </a:r>
            <a:r>
              <a:rPr lang="en-GB" sz="1800" b="0" dirty="0">
                <a:solidFill>
                  <a:srgbClr val="FF0000"/>
                </a:solidFill>
                <a:highlight>
                  <a:srgbClr val="FFFFFF"/>
                </a:highlight>
                <a:latin typeface="Consolas" panose="020B0609020204030204" pitchFamily="49" charset="0"/>
              </a:rPr>
              <a:t>version</a:t>
            </a:r>
            <a:r>
              <a:rPr lang="en-GB" sz="1800" b="0" dirty="0">
                <a:solidFill>
                  <a:srgbClr val="0000FF"/>
                </a:solidFill>
                <a:highlight>
                  <a:srgbClr val="FFFFFF"/>
                </a:highlight>
                <a:latin typeface="Consolas" panose="020B0609020204030204" pitchFamily="49" charset="0"/>
              </a:rPr>
              <a:t>=</a:t>
            </a:r>
            <a:r>
              <a:rPr lang="en-GB" sz="1800" b="0" dirty="0">
                <a:solidFill>
                  <a:srgbClr val="000000"/>
                </a:solidFill>
                <a:highlight>
                  <a:srgbClr val="FFFFFF"/>
                </a:highlight>
                <a:latin typeface="Consolas" panose="020B0609020204030204" pitchFamily="49" charset="0"/>
              </a:rPr>
              <a:t>"</a:t>
            </a:r>
            <a:r>
              <a:rPr lang="en-GB" sz="1800" b="0" dirty="0">
                <a:solidFill>
                  <a:srgbClr val="0000FF"/>
                </a:solidFill>
                <a:highlight>
                  <a:srgbClr val="FFFFFF"/>
                </a:highlight>
                <a:latin typeface="Consolas" panose="020B0609020204030204" pitchFamily="49" charset="0"/>
              </a:rPr>
              <a:t>1.0</a:t>
            </a:r>
            <a:r>
              <a:rPr lang="en-GB" sz="1800" b="0" dirty="0">
                <a:solidFill>
                  <a:srgbClr val="000000"/>
                </a:solidFill>
                <a:highlight>
                  <a:srgbClr val="FFFFFF"/>
                </a:highlight>
                <a:latin typeface="Consolas" panose="020B0609020204030204" pitchFamily="49" charset="0"/>
              </a:rPr>
              <a:t>"</a:t>
            </a:r>
            <a:r>
              <a:rPr lang="en-GB" sz="1800" b="0" dirty="0">
                <a:solidFill>
                  <a:srgbClr val="0000FF"/>
                </a:solidFill>
                <a:highlight>
                  <a:srgbClr val="FFFFFF"/>
                </a:highlight>
                <a:latin typeface="Consolas" panose="020B0609020204030204" pitchFamily="49" charset="0"/>
              </a:rPr>
              <a:t> </a:t>
            </a:r>
            <a:r>
              <a:rPr lang="en-GB" sz="1800" b="0" dirty="0">
                <a:solidFill>
                  <a:srgbClr val="FF0000"/>
                </a:solidFill>
                <a:highlight>
                  <a:srgbClr val="FFFFFF"/>
                </a:highlight>
                <a:latin typeface="Consolas" panose="020B0609020204030204" pitchFamily="49" charset="0"/>
              </a:rPr>
              <a:t>encoding</a:t>
            </a:r>
            <a:r>
              <a:rPr lang="en-GB" sz="1800" b="0" dirty="0">
                <a:solidFill>
                  <a:srgbClr val="0000FF"/>
                </a:solidFill>
                <a:highlight>
                  <a:srgbClr val="FFFFFF"/>
                </a:highlight>
                <a:latin typeface="Consolas" panose="020B0609020204030204" pitchFamily="49" charset="0"/>
              </a:rPr>
              <a:t>=</a:t>
            </a:r>
            <a:r>
              <a:rPr lang="en-GB" sz="1800" b="0" dirty="0">
                <a:solidFill>
                  <a:srgbClr val="000000"/>
                </a:solidFill>
                <a:highlight>
                  <a:srgbClr val="FFFFFF"/>
                </a:highlight>
                <a:latin typeface="Consolas" panose="020B0609020204030204" pitchFamily="49" charset="0"/>
              </a:rPr>
              <a:t>"</a:t>
            </a:r>
            <a:r>
              <a:rPr lang="en-GB" sz="1800" b="0" dirty="0">
                <a:solidFill>
                  <a:srgbClr val="0000FF"/>
                </a:solidFill>
                <a:highlight>
                  <a:srgbClr val="FFFFFF"/>
                </a:highlight>
                <a:latin typeface="Consolas" panose="020B0609020204030204" pitchFamily="49" charset="0"/>
              </a:rPr>
              <a:t>utf-8</a:t>
            </a:r>
            <a:r>
              <a:rPr lang="en-GB" sz="1800" b="0" dirty="0" smtClean="0">
                <a:solidFill>
                  <a:srgbClr val="000000"/>
                </a:solidFill>
                <a:highlight>
                  <a:srgbClr val="FFFFFF"/>
                </a:highlight>
                <a:latin typeface="Consolas" panose="020B0609020204030204" pitchFamily="49" charset="0"/>
              </a:rPr>
              <a:t>"</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&lt;</a:t>
            </a:r>
            <a:r>
              <a:rPr lang="en-GB" sz="1800" b="0" dirty="0" smtClean="0">
                <a:solidFill>
                  <a:srgbClr val="A31515"/>
                </a:solidFill>
                <a:highlight>
                  <a:srgbClr val="FFFFFF"/>
                </a:highlight>
                <a:latin typeface="Consolas" panose="020B0609020204030204" pitchFamily="49" charset="0"/>
              </a:rPr>
              <a:t>Package</a:t>
            </a:r>
            <a:r>
              <a:rPr lang="en-GB" sz="1800" b="0" dirty="0" smtClean="0">
                <a:solidFill>
                  <a:srgbClr val="0000FF"/>
                </a:solidFill>
                <a:highlight>
                  <a:srgbClr val="FFFFFF"/>
                </a:highlight>
                <a:latin typeface="Consolas" panose="020B0609020204030204" pitchFamily="49" charset="0"/>
              </a:rPr>
              <a:t> </a:t>
            </a:r>
            <a:r>
              <a:rPr lang="en-GB" sz="1800" b="0" dirty="0" err="1" smtClean="0">
                <a:solidFill>
                  <a:srgbClr val="FF0000"/>
                </a:solidFill>
                <a:highlight>
                  <a:srgbClr val="FFFFFF"/>
                </a:highlight>
                <a:latin typeface="Consolas" panose="020B0609020204030204" pitchFamily="49" charset="0"/>
              </a:rPr>
              <a:t>xmlns</a:t>
            </a:r>
            <a:r>
              <a:rPr lang="en-GB" sz="1800" b="0" dirty="0" smtClean="0">
                <a:solidFill>
                  <a:srgbClr val="0000FF"/>
                </a:solidFill>
                <a:highlight>
                  <a:srgbClr val="FFFFFF"/>
                </a:highlight>
                <a:latin typeface="Consolas" panose="020B0609020204030204" pitchFamily="49" charset="0"/>
              </a:rPr>
              <a:t>=</a:t>
            </a:r>
            <a:r>
              <a:rPr lang="en-GB" sz="1800" b="0" dirty="0" smtClean="0">
                <a:solidFill>
                  <a:srgbClr val="000000"/>
                </a:solidFill>
                <a:highlight>
                  <a:srgbClr val="FFFFFF"/>
                </a:highlight>
                <a:latin typeface="Consolas" panose="020B0609020204030204" pitchFamily="49" charset="0"/>
              </a:rPr>
              <a:t>"</a:t>
            </a:r>
            <a:r>
              <a:rPr lang="en-GB" sz="1800" b="0" dirty="0" smtClean="0">
                <a:solidFill>
                  <a:srgbClr val="0000FF"/>
                </a:solidFill>
                <a:highlight>
                  <a:srgbClr val="FFFFFF"/>
                </a:highlight>
                <a:latin typeface="Consolas" panose="020B0609020204030204" pitchFamily="49" charset="0"/>
              </a:rPr>
              <a:t>http</a:t>
            </a:r>
            <a:r>
              <a:rPr lang="en-GB" sz="1800" b="0" dirty="0">
                <a:solidFill>
                  <a:srgbClr val="0000FF"/>
                </a:solidFill>
                <a:highlight>
                  <a:srgbClr val="FFFFFF"/>
                </a:highlight>
                <a:latin typeface="Consolas" panose="020B0609020204030204" pitchFamily="49" charset="0"/>
              </a:rPr>
              <a:t>://</a:t>
            </a:r>
            <a:r>
              <a:rPr lang="en-GB" sz="1800" b="0" dirty="0" smtClean="0">
                <a:solidFill>
                  <a:srgbClr val="0000FF"/>
                </a:solidFill>
                <a:highlight>
                  <a:srgbClr val="FFFFFF"/>
                </a:highlight>
                <a:latin typeface="Consolas" panose="020B0609020204030204" pitchFamily="49" charset="0"/>
              </a:rPr>
              <a:t>schemas.microsoft.com/</a:t>
            </a:r>
            <a:r>
              <a:rPr lang="en-GB" sz="1800" b="0" dirty="0" err="1" smtClean="0">
                <a:solidFill>
                  <a:srgbClr val="0000FF"/>
                </a:solidFill>
                <a:highlight>
                  <a:srgbClr val="FFFFFF"/>
                </a:highlight>
                <a:latin typeface="Consolas" panose="020B0609020204030204" pitchFamily="49" charset="0"/>
              </a:rPr>
              <a:t>appx</a:t>
            </a:r>
            <a:r>
              <a:rPr lang="en-GB" sz="1800" b="0" dirty="0" smtClean="0">
                <a:solidFill>
                  <a:srgbClr val="0000FF"/>
                </a:solidFill>
                <a:highlight>
                  <a:srgbClr val="FFFFFF"/>
                </a:highlight>
                <a:latin typeface="Consolas" panose="020B0609020204030204" pitchFamily="49" charset="0"/>
              </a:rPr>
              <a:t>/manifest/foundation/windows10</a:t>
            </a:r>
            <a:r>
              <a:rPr lang="en-GB" sz="1800" b="0" dirty="0" smtClean="0">
                <a:solidFill>
                  <a:srgbClr val="000000"/>
                </a:solidFill>
                <a:highlight>
                  <a:srgbClr val="FFFFFF"/>
                </a:highlight>
                <a:latin typeface="Consolas" panose="020B0609020204030204" pitchFamily="49" charset="0"/>
              </a:rPr>
              <a:t>" ... </a:t>
            </a:r>
            <a:r>
              <a:rPr lang="en-GB" sz="1800" b="0" dirty="0" smtClean="0">
                <a:solidFill>
                  <a:srgbClr val="0000FF"/>
                </a:solidFill>
                <a:highlight>
                  <a:srgbClr val="FFFFFF"/>
                </a:highlight>
                <a:latin typeface="Consolas" panose="020B0609020204030204" pitchFamily="49" charset="0"/>
              </a:rPr>
              <a:t>&gt;</a:t>
            </a:r>
            <a:endParaRPr lang="en-GB" sz="1800" b="0" dirty="0">
              <a:solidFill>
                <a:srgbClr val="000000"/>
              </a:solidFill>
              <a:highlight>
                <a:srgbClr val="FFFFFF"/>
              </a:highlight>
              <a:latin typeface="Consolas" panose="020B0609020204030204" pitchFamily="49" charset="0"/>
            </a:endParaRPr>
          </a:p>
          <a:p>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Applications</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Application</a:t>
            </a:r>
            <a:r>
              <a:rPr lang="en-GB" sz="1800" b="0" dirty="0">
                <a:solidFill>
                  <a:srgbClr val="0000FF"/>
                </a:solidFill>
                <a:highlight>
                  <a:srgbClr val="FFFFFF"/>
                </a:highlight>
                <a:latin typeface="Consolas" panose="020B0609020204030204" pitchFamily="49" charset="0"/>
              </a:rPr>
              <a:t> </a:t>
            </a:r>
            <a:r>
              <a:rPr lang="en-GB" sz="1800" b="0" dirty="0">
                <a:solidFill>
                  <a:srgbClr val="FF0000"/>
                </a:solidFill>
                <a:highlight>
                  <a:srgbClr val="FFFFFF"/>
                </a:highlight>
                <a:latin typeface="Consolas" panose="020B0609020204030204" pitchFamily="49" charset="0"/>
              </a:rPr>
              <a:t>Id</a:t>
            </a:r>
            <a:r>
              <a:rPr lang="en-GB" sz="1800" b="0" dirty="0">
                <a:solidFill>
                  <a:srgbClr val="0000FF"/>
                </a:solidFill>
                <a:highlight>
                  <a:srgbClr val="FFFFFF"/>
                </a:highlight>
                <a:latin typeface="Consolas" panose="020B0609020204030204" pitchFamily="49" charset="0"/>
              </a:rPr>
              <a:t>=</a:t>
            </a:r>
            <a:r>
              <a:rPr lang="en-GB" sz="1800" b="0" dirty="0">
                <a:solidFill>
                  <a:srgbClr val="000000"/>
                </a:solidFill>
                <a:highlight>
                  <a:srgbClr val="FFFFFF"/>
                </a:highlight>
                <a:latin typeface="Consolas" panose="020B0609020204030204" pitchFamily="49" charset="0"/>
              </a:rPr>
              <a:t>"</a:t>
            </a:r>
            <a:r>
              <a:rPr lang="en-GB" sz="1800" b="0" dirty="0" smtClean="0">
                <a:solidFill>
                  <a:srgbClr val="0000FF"/>
                </a:solidFill>
                <a:highlight>
                  <a:srgbClr val="FFFFFF"/>
                </a:highlight>
                <a:latin typeface="Consolas" panose="020B0609020204030204" pitchFamily="49" charset="0"/>
              </a:rPr>
              <a:t>App</a:t>
            </a:r>
            <a:r>
              <a:rPr lang="en-GB" sz="1800" b="0" dirty="0" smtClean="0">
                <a:solidFill>
                  <a:srgbClr val="000000"/>
                </a:solidFill>
                <a:highlight>
                  <a:srgbClr val="FFFFFF"/>
                </a:highlight>
                <a:latin typeface="Consolas" panose="020B0609020204030204" pitchFamily="49" charset="0"/>
              </a:rPr>
              <a:t>“</a:t>
            </a:r>
            <a:br>
              <a:rPr lang="en-GB" sz="1800" b="0" dirty="0" smtClean="0">
                <a:solidFill>
                  <a:srgbClr val="000000"/>
                </a:solidFill>
                <a:highlight>
                  <a:srgbClr val="FFFFFF"/>
                </a:highlight>
                <a:latin typeface="Consolas" panose="020B0609020204030204" pitchFamily="49" charset="0"/>
              </a:rPr>
            </a:br>
            <a:r>
              <a:rPr lang="en-GB" sz="1800" b="0" dirty="0" smtClean="0">
                <a:solidFill>
                  <a:srgbClr val="000000"/>
                </a:solidFill>
                <a:highlight>
                  <a:srgbClr val="FFFFFF"/>
                </a:highlight>
                <a:latin typeface="Consolas" panose="020B0609020204030204" pitchFamily="49" charset="0"/>
              </a:rPr>
              <a:t>    </a:t>
            </a:r>
            <a:r>
              <a:rPr lang="en-GB" sz="1800" b="0" dirty="0" smtClean="0">
                <a:solidFill>
                  <a:srgbClr val="0000FF"/>
                </a:solidFill>
                <a:highlight>
                  <a:srgbClr val="FFFFFF"/>
                </a:highlight>
                <a:latin typeface="Consolas" panose="020B0609020204030204" pitchFamily="49" charset="0"/>
              </a:rPr>
              <a:t>   ...   &gt;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Extensions</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err="1">
                <a:solidFill>
                  <a:srgbClr val="A31515"/>
                </a:solidFill>
                <a:highlight>
                  <a:srgbClr val="FFFFFF"/>
                </a:highlight>
                <a:latin typeface="Consolas" panose="020B0609020204030204" pitchFamily="49" charset="0"/>
              </a:rPr>
              <a:t>uap:Extension</a:t>
            </a:r>
            <a:r>
              <a:rPr lang="en-GB" sz="1800" b="0" dirty="0">
                <a:solidFill>
                  <a:srgbClr val="0000FF"/>
                </a:solidFill>
                <a:highlight>
                  <a:srgbClr val="FFFFFF"/>
                </a:highlight>
                <a:latin typeface="Consolas" panose="020B0609020204030204" pitchFamily="49" charset="0"/>
              </a:rPr>
              <a:t> </a:t>
            </a:r>
            <a:r>
              <a:rPr lang="en-GB" sz="1800" b="0" dirty="0">
                <a:solidFill>
                  <a:srgbClr val="FF0000"/>
                </a:solidFill>
                <a:highlight>
                  <a:srgbClr val="FFFFFF"/>
                </a:highlight>
                <a:latin typeface="Consolas" panose="020B0609020204030204" pitchFamily="49" charset="0"/>
              </a:rPr>
              <a:t>Category</a:t>
            </a:r>
            <a:r>
              <a:rPr lang="en-GB" sz="1800" b="0" dirty="0">
                <a:solidFill>
                  <a:srgbClr val="0000FF"/>
                </a:solidFill>
                <a:highlight>
                  <a:srgbClr val="FFFFFF"/>
                </a:highlight>
                <a:latin typeface="Consolas" panose="020B0609020204030204" pitchFamily="49" charset="0"/>
              </a:rPr>
              <a:t>=</a:t>
            </a:r>
            <a:r>
              <a:rPr lang="en-GB" sz="1800" b="0" dirty="0">
                <a:solidFill>
                  <a:srgbClr val="000000"/>
                </a:solidFill>
                <a:highlight>
                  <a:srgbClr val="FFFFFF"/>
                </a:highlight>
                <a:latin typeface="Consolas" panose="020B0609020204030204" pitchFamily="49" charset="0"/>
              </a:rPr>
              <a:t>"</a:t>
            </a:r>
            <a:r>
              <a:rPr lang="en-GB" sz="1800" b="0" dirty="0" err="1" smtClean="0">
                <a:solidFill>
                  <a:srgbClr val="0000FF"/>
                </a:solidFill>
                <a:highlight>
                  <a:srgbClr val="FFFFFF"/>
                </a:highlight>
                <a:latin typeface="Consolas" panose="020B0609020204030204" pitchFamily="49" charset="0"/>
              </a:rPr>
              <a:t>windows.appService</a:t>
            </a:r>
            <a:r>
              <a:rPr lang="en-GB" sz="1800" b="0" dirty="0" smtClean="0">
                <a:solidFill>
                  <a:srgbClr val="000000"/>
                </a:solidFill>
                <a:highlight>
                  <a:srgbClr val="FFFFFF"/>
                </a:highlight>
                <a:latin typeface="Consolas" panose="020B0609020204030204" pitchFamily="49" charset="0"/>
              </a:rPr>
              <a:t>“</a:t>
            </a:r>
            <a:br>
              <a:rPr lang="en-GB" sz="1800" b="0" dirty="0" smtClean="0">
                <a:solidFill>
                  <a:srgbClr val="000000"/>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err="1">
                <a:solidFill>
                  <a:srgbClr val="FF0000"/>
                </a:solidFill>
                <a:highlight>
                  <a:srgbClr val="FFFFFF"/>
                </a:highlight>
                <a:latin typeface="Consolas" panose="020B0609020204030204" pitchFamily="49" charset="0"/>
              </a:rPr>
              <a:t>EntryPoint</a:t>
            </a:r>
            <a:r>
              <a:rPr lang="en-GB" sz="1800" b="0" dirty="0">
                <a:solidFill>
                  <a:srgbClr val="0000FF"/>
                </a:solidFill>
                <a:highlight>
                  <a:srgbClr val="FFFFFF"/>
                </a:highlight>
                <a:latin typeface="Consolas" panose="020B0609020204030204" pitchFamily="49" charset="0"/>
              </a:rPr>
              <a:t>=</a:t>
            </a:r>
            <a:r>
              <a:rPr lang="en-GB" sz="1800" b="0" dirty="0">
                <a:solidFill>
                  <a:srgbClr val="000000"/>
                </a:solidFill>
                <a:highlight>
                  <a:srgbClr val="FFFFFF"/>
                </a:highlight>
                <a:latin typeface="Consolas" panose="020B0609020204030204" pitchFamily="49" charset="0"/>
              </a:rPr>
              <a:t>"</a:t>
            </a:r>
            <a:r>
              <a:rPr lang="en-GB" sz="1800" b="0" dirty="0" err="1">
                <a:solidFill>
                  <a:srgbClr val="0000FF"/>
                </a:solidFill>
                <a:highlight>
                  <a:srgbClr val="FFFFFF"/>
                </a:highlight>
                <a:latin typeface="Consolas" panose="020B0609020204030204" pitchFamily="49" charset="0"/>
              </a:rPr>
              <a:t>AppServicesDemoTask.AppServiceTask</a:t>
            </a:r>
            <a:r>
              <a:rPr lang="en-GB" sz="1800" b="0" dirty="0" smtClean="0">
                <a:solidFill>
                  <a:srgbClr val="000000"/>
                </a:solidFill>
                <a:highlight>
                  <a:srgbClr val="FFFFFF"/>
                </a:highlight>
                <a:latin typeface="Consolas" panose="020B0609020204030204" pitchFamily="49" charset="0"/>
              </a:rPr>
              <a:t>"</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err="1">
                <a:solidFill>
                  <a:srgbClr val="A31515"/>
                </a:solidFill>
                <a:highlight>
                  <a:srgbClr val="FFFFFF"/>
                </a:highlight>
                <a:latin typeface="Consolas" panose="020B0609020204030204" pitchFamily="49" charset="0"/>
              </a:rPr>
              <a:t>uap:AppService</a:t>
            </a:r>
            <a:r>
              <a:rPr lang="en-GB" sz="1800" b="0" dirty="0">
                <a:solidFill>
                  <a:srgbClr val="0000FF"/>
                </a:solidFill>
                <a:highlight>
                  <a:srgbClr val="FFFFFF"/>
                </a:highlight>
                <a:latin typeface="Consolas" panose="020B0609020204030204" pitchFamily="49" charset="0"/>
              </a:rPr>
              <a:t> </a:t>
            </a:r>
            <a:r>
              <a:rPr lang="en-GB" sz="1800" b="0" dirty="0">
                <a:solidFill>
                  <a:srgbClr val="FF0000"/>
                </a:solidFill>
                <a:highlight>
                  <a:srgbClr val="FFFFFF"/>
                </a:highlight>
                <a:latin typeface="Consolas" panose="020B0609020204030204" pitchFamily="49" charset="0"/>
              </a:rPr>
              <a:t>Name</a:t>
            </a:r>
            <a:r>
              <a:rPr lang="en-GB" sz="1800" b="0" dirty="0">
                <a:solidFill>
                  <a:srgbClr val="0000FF"/>
                </a:solidFill>
                <a:highlight>
                  <a:srgbClr val="FFFFFF"/>
                </a:highlight>
                <a:latin typeface="Consolas" panose="020B0609020204030204" pitchFamily="49" charset="0"/>
              </a:rPr>
              <a:t>=</a:t>
            </a:r>
            <a:r>
              <a:rPr lang="en-GB" sz="1800" b="0" dirty="0">
                <a:solidFill>
                  <a:srgbClr val="000000"/>
                </a:solidFill>
                <a:highlight>
                  <a:srgbClr val="FFFFFF"/>
                </a:highlight>
                <a:latin typeface="Consolas" panose="020B0609020204030204" pitchFamily="49" charset="0"/>
              </a:rPr>
              <a:t>"</a:t>
            </a:r>
            <a:r>
              <a:rPr lang="en-GB" sz="1800" b="0" dirty="0" err="1">
                <a:solidFill>
                  <a:srgbClr val="0000FF"/>
                </a:solidFill>
                <a:highlight>
                  <a:srgbClr val="FFFFFF"/>
                </a:highlight>
                <a:latin typeface="Consolas" panose="020B0609020204030204" pitchFamily="49" charset="0"/>
              </a:rPr>
              <a:t>microsoftDX-appservicesdemo</a:t>
            </a:r>
            <a:r>
              <a:rPr lang="en-GB" sz="1800" b="0" dirty="0">
                <a:solidFill>
                  <a:srgbClr val="000000"/>
                </a:solidFill>
                <a:highlight>
                  <a:srgbClr val="FFFFFF"/>
                </a:highlight>
                <a:latin typeface="Consolas" panose="020B0609020204030204" pitchFamily="49" charset="0"/>
              </a:rPr>
              <a:t>"</a:t>
            </a:r>
            <a:r>
              <a:rPr lang="en-GB" sz="1800" b="0" dirty="0">
                <a:solidFill>
                  <a:srgbClr val="0000FF"/>
                </a:solidFill>
                <a:highlight>
                  <a:srgbClr val="FFFFFF"/>
                </a:highlight>
                <a:latin typeface="Consolas" panose="020B0609020204030204" pitchFamily="49" charset="0"/>
              </a:rPr>
              <a:t> </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err="1">
                <a:solidFill>
                  <a:srgbClr val="A31515"/>
                </a:solidFill>
                <a:highlight>
                  <a:srgbClr val="FFFFFF"/>
                </a:highlight>
                <a:latin typeface="Consolas" panose="020B0609020204030204" pitchFamily="49" charset="0"/>
              </a:rPr>
              <a:t>uap:Extension</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Extensions</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Application</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Applications</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Capabilities</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Capability</a:t>
            </a:r>
            <a:r>
              <a:rPr lang="en-GB" sz="1800" b="0" dirty="0">
                <a:solidFill>
                  <a:srgbClr val="0000FF"/>
                </a:solidFill>
                <a:highlight>
                  <a:srgbClr val="FFFFFF"/>
                </a:highlight>
                <a:latin typeface="Consolas" panose="020B0609020204030204" pitchFamily="49" charset="0"/>
              </a:rPr>
              <a:t> </a:t>
            </a:r>
            <a:r>
              <a:rPr lang="en-GB" sz="1800" b="0" dirty="0">
                <a:solidFill>
                  <a:srgbClr val="FF0000"/>
                </a:solidFill>
                <a:highlight>
                  <a:srgbClr val="FFFFFF"/>
                </a:highlight>
                <a:latin typeface="Consolas" panose="020B0609020204030204" pitchFamily="49" charset="0"/>
              </a:rPr>
              <a:t>Name</a:t>
            </a:r>
            <a:r>
              <a:rPr lang="en-GB" sz="1800" b="0" dirty="0">
                <a:solidFill>
                  <a:srgbClr val="0000FF"/>
                </a:solidFill>
                <a:highlight>
                  <a:srgbClr val="FFFFFF"/>
                </a:highlight>
                <a:latin typeface="Consolas" panose="020B0609020204030204" pitchFamily="49" charset="0"/>
              </a:rPr>
              <a:t>=</a:t>
            </a:r>
            <a:r>
              <a:rPr lang="en-GB" sz="1800" b="0" dirty="0">
                <a:solidFill>
                  <a:srgbClr val="000000"/>
                </a:solidFill>
                <a:highlight>
                  <a:srgbClr val="FFFFFF"/>
                </a:highlight>
                <a:latin typeface="Consolas" panose="020B0609020204030204" pitchFamily="49" charset="0"/>
              </a:rPr>
              <a:t>"</a:t>
            </a:r>
            <a:r>
              <a:rPr lang="en-GB" sz="1800" b="0" dirty="0" err="1">
                <a:solidFill>
                  <a:srgbClr val="0000FF"/>
                </a:solidFill>
                <a:highlight>
                  <a:srgbClr val="FFFFFF"/>
                </a:highlight>
                <a:latin typeface="Consolas" panose="020B0609020204030204" pitchFamily="49" charset="0"/>
              </a:rPr>
              <a:t>internetClient</a:t>
            </a:r>
            <a:r>
              <a:rPr lang="en-GB" sz="1800" b="0" dirty="0">
                <a:solidFill>
                  <a:srgbClr val="000000"/>
                </a:solidFill>
                <a:highlight>
                  <a:srgbClr val="FFFFFF"/>
                </a:highlight>
                <a:latin typeface="Consolas" panose="020B0609020204030204" pitchFamily="49" charset="0"/>
              </a:rPr>
              <a:t>"</a:t>
            </a:r>
            <a:r>
              <a:rPr lang="en-GB" sz="1800" b="0" dirty="0">
                <a:solidFill>
                  <a:srgbClr val="0000FF"/>
                </a:solidFill>
                <a:highlight>
                  <a:srgbClr val="FFFFFF"/>
                </a:highlight>
                <a:latin typeface="Consolas" panose="020B0609020204030204" pitchFamily="49" charset="0"/>
              </a:rPr>
              <a:t> </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Capabilities</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Package</a:t>
            </a:r>
            <a:r>
              <a:rPr lang="en-GB" sz="1800" b="0" dirty="0">
                <a:solidFill>
                  <a:srgbClr val="0000FF"/>
                </a:solidFill>
                <a:highlight>
                  <a:srgbClr val="FFFFFF"/>
                </a:highlight>
                <a:latin typeface="Consolas" panose="020B0609020204030204" pitchFamily="49" charset="0"/>
              </a:rPr>
              <a:t>&gt;</a:t>
            </a:r>
            <a:endParaRPr lang="en-GB" sz="1800" b="0" dirty="0"/>
          </a:p>
        </p:txBody>
      </p:sp>
      <p:sp>
        <p:nvSpPr>
          <p:cNvPr id="4" name="Rectangle 3"/>
          <p:cNvSpPr/>
          <p:nvPr/>
        </p:nvSpPr>
        <p:spPr>
          <a:xfrm>
            <a:off x="4476568" y="3225555"/>
            <a:ext cx="4858818" cy="457200"/>
          </a:xfrm>
          <a:prstGeom prst="rect">
            <a:avLst/>
          </a:prstGeom>
          <a:solidFill>
            <a:srgbClr val="FFF1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
        <p:nvSpPr>
          <p:cNvPr id="5" name="Rectangle 4"/>
          <p:cNvSpPr/>
          <p:nvPr/>
        </p:nvSpPr>
        <p:spPr>
          <a:xfrm>
            <a:off x="4280731" y="3503718"/>
            <a:ext cx="3640526" cy="457200"/>
          </a:xfrm>
          <a:prstGeom prst="rect">
            <a:avLst/>
          </a:prstGeom>
          <a:solidFill>
            <a:srgbClr val="FFF1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Tree>
    <p:extLst>
      <p:ext uri="{BB962C8B-B14F-4D97-AF65-F5344CB8AC3E}">
        <p14:creationId xmlns:p14="http://schemas.microsoft.com/office/powerpoint/2010/main" val="40796957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Two-way Communication</a:t>
            </a:r>
            <a:endParaRPr lang="en-GB" dirty="0"/>
          </a:p>
        </p:txBody>
      </p:sp>
      <p:sp>
        <p:nvSpPr>
          <p:cNvPr id="5" name="Text Placeholder 4"/>
          <p:cNvSpPr>
            <a:spLocks noGrp="1"/>
          </p:cNvSpPr>
          <p:nvPr>
            <p:ph type="body" sz="quarter" idx="10"/>
          </p:nvPr>
        </p:nvSpPr>
        <p:spPr/>
        <p:txBody>
          <a:bodyPr/>
          <a:lstStyle/>
          <a:p>
            <a:r>
              <a:rPr lang="en-GB" dirty="0" smtClean="0"/>
              <a:t>Client and server can keep a two-way chatty communication channel open</a:t>
            </a:r>
          </a:p>
          <a:p>
            <a:r>
              <a:rPr lang="en-GB" sz="3200" dirty="0" smtClean="0">
                <a:latin typeface="+mn-lt"/>
              </a:rPr>
              <a:t>Client can attach a </a:t>
            </a:r>
            <a:r>
              <a:rPr lang="en-GB" sz="3200" dirty="0" err="1" smtClean="0">
                <a:latin typeface="+mn-lt"/>
              </a:rPr>
              <a:t>RequestReceived</a:t>
            </a:r>
            <a:r>
              <a:rPr lang="en-GB" sz="3200" dirty="0" smtClean="0">
                <a:latin typeface="+mn-lt"/>
              </a:rPr>
              <a:t> event handler to its own </a:t>
            </a:r>
            <a:r>
              <a:rPr lang="en-GB" sz="3200" dirty="0" err="1" smtClean="0">
                <a:latin typeface="+mn-lt"/>
              </a:rPr>
              <a:t>AppServiceConnection</a:t>
            </a:r>
            <a:r>
              <a:rPr lang="en-GB" sz="3200" dirty="0" smtClean="0">
                <a:latin typeface="+mn-lt"/>
              </a:rPr>
              <a:t> instance</a:t>
            </a:r>
          </a:p>
          <a:p>
            <a:endParaRPr lang="en-GB" dirty="0" smtClean="0">
              <a:latin typeface="+mn-lt"/>
            </a:endParaRPr>
          </a:p>
          <a:p>
            <a:endParaRPr lang="en-GB" dirty="0">
              <a:latin typeface="+mn-lt"/>
            </a:endParaRPr>
          </a:p>
          <a:p>
            <a:r>
              <a:rPr lang="en-GB" sz="3200" dirty="0" smtClean="0">
                <a:latin typeface="+mn-lt"/>
              </a:rPr>
              <a:t>Both client and server can send and receive messages</a:t>
            </a:r>
            <a:endParaRPr lang="en-GB" sz="3200" dirty="0">
              <a:latin typeface="+mn-lt"/>
            </a:endParaRPr>
          </a:p>
        </p:txBody>
      </p:sp>
      <p:sp>
        <p:nvSpPr>
          <p:cNvPr id="6" name="Rectangle 5"/>
          <p:cNvSpPr/>
          <p:nvPr/>
        </p:nvSpPr>
        <p:spPr>
          <a:xfrm>
            <a:off x="382771" y="3868893"/>
            <a:ext cx="11249247" cy="1754326"/>
          </a:xfrm>
          <a:prstGeom prst="rect">
            <a:avLst/>
          </a:prstGeom>
        </p:spPr>
        <p:txBody>
          <a:bodyPr wrap="square">
            <a:spAutoFit/>
          </a:bodyPr>
          <a:lstStyle/>
          <a:p>
            <a:r>
              <a:rPr lang="en-GB" dirty="0" err="1">
                <a:solidFill>
                  <a:srgbClr val="2B91AF"/>
                </a:solidFill>
                <a:highlight>
                  <a:srgbClr val="FFFFFF"/>
                </a:highlight>
                <a:latin typeface="Consolas" panose="020B0609020204030204" pitchFamily="49" charset="0"/>
              </a:rPr>
              <a:t>AppServiceConnectionStatus</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connectionStatus</a:t>
            </a:r>
            <a:r>
              <a:rPr lang="en-GB" dirty="0">
                <a:solidFill>
                  <a:srgbClr val="000000"/>
                </a:solidFill>
                <a:highlight>
                  <a:srgbClr val="FFFFFF"/>
                </a:highlight>
                <a:latin typeface="Consolas" panose="020B0609020204030204" pitchFamily="49" charset="0"/>
              </a:rPr>
              <a:t> = </a:t>
            </a:r>
            <a:r>
              <a:rPr lang="en-GB" dirty="0">
                <a:solidFill>
                  <a:srgbClr val="0000FF"/>
                </a:solidFill>
                <a:highlight>
                  <a:srgbClr val="FFFFFF"/>
                </a:highlight>
                <a:latin typeface="Consolas" panose="020B0609020204030204" pitchFamily="49" charset="0"/>
              </a:rPr>
              <a:t>await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connection.OpenAsync</a:t>
            </a:r>
            <a:r>
              <a:rPr lang="en-GB" dirty="0">
                <a:solidFill>
                  <a:srgbClr val="000000"/>
                </a:solidFill>
                <a:highlight>
                  <a:srgbClr val="FFFFFF"/>
                </a:highlight>
                <a:latin typeface="Consolas" panose="020B0609020204030204" pitchFamily="49" charset="0"/>
              </a:rPr>
              <a:t>();</a:t>
            </a:r>
            <a:br>
              <a:rPr lang="en-GB" dirty="0">
                <a:solidFill>
                  <a:srgbClr val="000000"/>
                </a:solidFill>
                <a:highlight>
                  <a:srgbClr val="FFFFFF"/>
                </a:highlight>
                <a:latin typeface="Consolas" panose="020B0609020204030204" pitchFamily="49" charset="0"/>
              </a:rPr>
            </a:br>
            <a:r>
              <a:rPr lang="en-GB" dirty="0">
                <a:solidFill>
                  <a:srgbClr val="0000FF"/>
                </a:solidFill>
                <a:highlight>
                  <a:srgbClr val="FFFFFF"/>
                </a:highlight>
                <a:latin typeface="Consolas" panose="020B0609020204030204" pitchFamily="49" charset="0"/>
              </a:rPr>
              <a:t>if</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connectionStatus</a:t>
            </a:r>
            <a:r>
              <a:rPr lang="en-GB" dirty="0">
                <a:solidFill>
                  <a:srgbClr val="000000"/>
                </a:solidFill>
                <a:highlight>
                  <a:srgbClr val="FFFFFF"/>
                </a:highlight>
                <a:latin typeface="Consolas" panose="020B0609020204030204" pitchFamily="49" charset="0"/>
              </a:rPr>
              <a:t> == </a:t>
            </a:r>
            <a:r>
              <a:rPr lang="en-GB" dirty="0" err="1">
                <a:solidFill>
                  <a:srgbClr val="2B91AF"/>
                </a:solidFill>
                <a:highlight>
                  <a:srgbClr val="FFFFFF"/>
                </a:highlight>
                <a:latin typeface="Consolas" panose="020B0609020204030204" pitchFamily="49" charset="0"/>
              </a:rPr>
              <a:t>AppServiceConnectionStatus</a:t>
            </a:r>
            <a:r>
              <a:rPr lang="en-GB" dirty="0" err="1">
                <a:solidFill>
                  <a:srgbClr val="000000"/>
                </a:solidFill>
                <a:highlight>
                  <a:srgbClr val="FFFFFF"/>
                </a:highlight>
                <a:latin typeface="Consolas" panose="020B0609020204030204" pitchFamily="49" charset="0"/>
              </a:rPr>
              <a:t>.Success</a:t>
            </a:r>
            <a:r>
              <a:rPr lang="en-GB" dirty="0">
                <a:solidFill>
                  <a:srgbClr val="000000"/>
                </a:solidFill>
                <a:highlight>
                  <a:srgbClr val="FFFFFF"/>
                </a:highlight>
                <a:latin typeface="Consolas" panose="020B0609020204030204" pitchFamily="49" charset="0"/>
              </a:rPr>
              <a:t>)</a:t>
            </a:r>
            <a:br>
              <a:rPr lang="en-GB" dirty="0">
                <a:solidFill>
                  <a:srgbClr val="000000"/>
                </a:solidFill>
                <a:highlight>
                  <a:srgbClr val="FFFFFF"/>
                </a:highlight>
                <a:latin typeface="Consolas" panose="020B0609020204030204" pitchFamily="49" charset="0"/>
              </a:rPr>
            </a:br>
            <a:r>
              <a:rPr lang="en-GB" dirty="0">
                <a:solidFill>
                  <a:srgbClr val="000000"/>
                </a:solidFill>
                <a:highlight>
                  <a:srgbClr val="FFFFFF"/>
                </a:highlight>
                <a:latin typeface="Consolas" panose="020B0609020204030204" pitchFamily="49" charset="0"/>
              </a:rPr>
              <a:t>{</a:t>
            </a:r>
            <a:br>
              <a:rPr lang="en-GB" dirty="0">
                <a:solidFill>
                  <a:srgbClr val="000000"/>
                </a:solidFill>
                <a:highlight>
                  <a:srgbClr val="FFFFFF"/>
                </a:highlight>
                <a:latin typeface="Consolas" panose="020B0609020204030204" pitchFamily="49" charset="0"/>
              </a:rPr>
            </a:br>
            <a:r>
              <a:rPr lang="en-GB" dirty="0">
                <a:solidFill>
                  <a:srgbClr val="000000"/>
                </a:solidFill>
                <a:highlight>
                  <a:srgbClr val="FFFFFF"/>
                </a:highlight>
                <a:latin typeface="Consolas" panose="020B0609020204030204" pitchFamily="49" charset="0"/>
              </a:rPr>
              <a:t>    </a:t>
            </a:r>
            <a:r>
              <a:rPr lang="en-GB" dirty="0" err="1" smtClean="0">
                <a:solidFill>
                  <a:srgbClr val="000000"/>
                </a:solidFill>
                <a:highlight>
                  <a:srgbClr val="FFFFFF"/>
                </a:highlight>
                <a:latin typeface="Consolas" panose="020B0609020204030204" pitchFamily="49" charset="0"/>
              </a:rPr>
              <a:t>connection.RequestReceived</a:t>
            </a:r>
            <a:r>
              <a:rPr lang="en-GB" dirty="0" smtClean="0">
                <a:solidFill>
                  <a:srgbClr val="000000"/>
                </a:solidFill>
                <a:highlight>
                  <a:srgbClr val="FFFFFF"/>
                </a:highlight>
                <a:latin typeface="Consolas" panose="020B0609020204030204" pitchFamily="49" charset="0"/>
              </a:rPr>
              <a:t> </a:t>
            </a:r>
            <a:r>
              <a:rPr lang="en-GB" dirty="0">
                <a:solidFill>
                  <a:srgbClr val="000000"/>
                </a:solidFill>
                <a:highlight>
                  <a:srgbClr val="FFFFFF"/>
                </a:highlight>
                <a:latin typeface="Consolas" panose="020B0609020204030204" pitchFamily="49" charset="0"/>
              </a:rPr>
              <a:t>+= </a:t>
            </a:r>
            <a:r>
              <a:rPr lang="en-GB" dirty="0" err="1" smtClean="0">
                <a:solidFill>
                  <a:srgbClr val="000000"/>
                </a:solidFill>
                <a:highlight>
                  <a:srgbClr val="FFFFFF"/>
                </a:highlight>
                <a:latin typeface="Consolas" panose="020B0609020204030204" pitchFamily="49" charset="0"/>
              </a:rPr>
              <a:t>OnRequestReceived</a:t>
            </a:r>
            <a:r>
              <a:rPr lang="en-GB" dirty="0" smtClean="0">
                <a:solidFill>
                  <a:srgbClr val="00000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r>
            <a:br>
              <a:rPr lang="en-GB" dirty="0">
                <a:solidFill>
                  <a:srgbClr val="000000"/>
                </a:solidFill>
                <a:highlight>
                  <a:srgbClr val="FFFFFF"/>
                </a:highlight>
                <a:latin typeface="Consolas" panose="020B0609020204030204" pitchFamily="49" charset="0"/>
              </a:rPr>
            </a:br>
            <a:r>
              <a:rPr lang="en-GB" dirty="0" smtClean="0">
                <a:solidFill>
                  <a:srgbClr val="00000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r>
            <a:br>
              <a:rPr lang="en-GB" dirty="0">
                <a:solidFill>
                  <a:srgbClr val="000000"/>
                </a:solidFill>
                <a:highlight>
                  <a:srgbClr val="FFFFFF"/>
                </a:highlight>
                <a:latin typeface="Consolas" panose="020B0609020204030204" pitchFamily="49" charset="0"/>
              </a:rPr>
            </a:br>
            <a:endParaRPr lang="en-GB" dirty="0"/>
          </a:p>
        </p:txBody>
      </p:sp>
    </p:spTree>
    <p:extLst>
      <p:ext uri="{BB962C8B-B14F-4D97-AF65-F5344CB8AC3E}">
        <p14:creationId xmlns:p14="http://schemas.microsoft.com/office/powerpoint/2010/main" val="67754939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Tips</a:t>
            </a:r>
            <a:endParaRPr lang="en-US" dirty="0"/>
          </a:p>
        </p:txBody>
      </p:sp>
      <p:sp>
        <p:nvSpPr>
          <p:cNvPr id="4" name="Text Placeholder 3"/>
          <p:cNvSpPr>
            <a:spLocks noGrp="1"/>
          </p:cNvSpPr>
          <p:nvPr>
            <p:ph type="body" sz="quarter" idx="10"/>
          </p:nvPr>
        </p:nvSpPr>
        <p:spPr/>
        <p:txBody>
          <a:bodyPr/>
          <a:lstStyle/>
          <a:p>
            <a:pPr marL="571500" indent="-571500">
              <a:buFont typeface="Arial" panose="020B0604020202020204" pitchFamily="34" charset="0"/>
              <a:buChar char="•"/>
            </a:pPr>
            <a:r>
              <a:rPr lang="en-US" dirty="0" smtClean="0"/>
              <a:t>Getting the </a:t>
            </a:r>
            <a:r>
              <a:rPr lang="en-US" dirty="0" err="1" smtClean="0"/>
              <a:t>PackageFamilyName</a:t>
            </a:r>
            <a:r>
              <a:rPr lang="en-US" dirty="0" smtClean="0"/>
              <a:t> for the App Service</a:t>
            </a:r>
          </a:p>
          <a:p>
            <a:pPr marL="571500" indent="-571500">
              <a:buFont typeface="Arial" panose="020B0604020202020204" pitchFamily="34" charset="0"/>
              <a:buChar char="•"/>
            </a:pPr>
            <a:r>
              <a:rPr lang="en-US" dirty="0" smtClean="0"/>
              <a:t>Debugging your App Service</a:t>
            </a:r>
            <a:endParaRPr lang="en-US" dirty="0"/>
          </a:p>
          <a:p>
            <a:pPr lvl="2" indent="0">
              <a:buNone/>
            </a:pPr>
            <a:endParaRPr lang="en-US" dirty="0" smtClean="0"/>
          </a:p>
        </p:txBody>
      </p:sp>
    </p:spTree>
    <p:extLst>
      <p:ext uri="{BB962C8B-B14F-4D97-AF65-F5344CB8AC3E}">
        <p14:creationId xmlns:p14="http://schemas.microsoft.com/office/powerpoint/2010/main" val="384056227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smtClean="0"/>
              <a:t>Getting the Service </a:t>
            </a:r>
            <a:r>
              <a:rPr lang="en-US" sz="4400" dirty="0" err="1" smtClean="0"/>
              <a:t>PackageFamilyName</a:t>
            </a:r>
            <a:endParaRPr lang="en-US" sz="4400" dirty="0"/>
          </a:p>
        </p:txBody>
      </p:sp>
      <p:sp>
        <p:nvSpPr>
          <p:cNvPr id="5" name="Text Placeholder 4"/>
          <p:cNvSpPr>
            <a:spLocks noGrp="1"/>
          </p:cNvSpPr>
          <p:nvPr>
            <p:ph type="body" sz="quarter" idx="10"/>
          </p:nvPr>
        </p:nvSpPr>
        <p:spPr/>
        <p:txBody>
          <a:bodyPr/>
          <a:lstStyle/>
          <a:p>
            <a:r>
              <a:rPr lang="en-US" sz="2400" dirty="0" smtClean="0">
                <a:latin typeface="+mn-lt"/>
              </a:rPr>
              <a:t>Later on, ‘Store – Associate App with the Store’ sets the correct </a:t>
            </a:r>
            <a:r>
              <a:rPr lang="en-US" sz="2400" dirty="0" err="1" smtClean="0">
                <a:latin typeface="+mn-lt"/>
              </a:rPr>
              <a:t>PackageFamilyName</a:t>
            </a:r>
            <a:endParaRPr lang="en-US" sz="2400" dirty="0" smtClean="0">
              <a:latin typeface="+mn-lt"/>
            </a:endParaRPr>
          </a:p>
          <a:p>
            <a:r>
              <a:rPr lang="en-US" sz="2400" dirty="0" smtClean="0">
                <a:latin typeface="+mn-lt"/>
              </a:rPr>
              <a:t>In Tech Preview, Store not open yet for UAP</a:t>
            </a:r>
            <a:br>
              <a:rPr lang="en-US" sz="2400" dirty="0" smtClean="0">
                <a:latin typeface="+mn-lt"/>
              </a:rPr>
            </a:br>
            <a:r>
              <a:rPr lang="en-US" sz="2400" dirty="0" smtClean="0">
                <a:latin typeface="+mn-lt"/>
              </a:rPr>
              <a:t>Call </a:t>
            </a:r>
            <a:r>
              <a:rPr lang="en-US" sz="2400" b="0" dirty="0" err="1" smtClean="0">
                <a:latin typeface="Consolas" panose="020B0609020204030204" pitchFamily="49" charset="0"/>
                <a:cs typeface="Consolas" panose="020B0609020204030204" pitchFamily="49" charset="0"/>
              </a:rPr>
              <a:t>Package.Current.Id.FamilyName</a:t>
            </a:r>
            <a:r>
              <a:rPr lang="en-US" sz="2400" dirty="0" smtClean="0">
                <a:latin typeface="+mn-lt"/>
              </a:rPr>
              <a:t> to return PFN to use in debugging</a:t>
            </a:r>
            <a:endParaRPr lang="en-US" sz="900" dirty="0">
              <a:latin typeface="+mn-lt"/>
            </a:endParaRPr>
          </a:p>
          <a:p>
            <a:pPr lvl="2" indent="0">
              <a:buNone/>
            </a:pPr>
            <a:endParaRPr lang="en-US" dirty="0"/>
          </a:p>
        </p:txBody>
      </p:sp>
      <p:pic>
        <p:nvPicPr>
          <p:cNvPr id="2" name="Picture 1"/>
          <p:cNvPicPr>
            <a:picLocks noChangeAspect="1"/>
          </p:cNvPicPr>
          <p:nvPr/>
        </p:nvPicPr>
        <p:blipFill rotWithShape="1">
          <a:blip r:embed="rId2"/>
          <a:srcRect t="1668"/>
          <a:stretch/>
        </p:blipFill>
        <p:spPr>
          <a:xfrm>
            <a:off x="1711568" y="3104815"/>
            <a:ext cx="8621487" cy="3507000"/>
          </a:xfrm>
          <a:prstGeom prst="rect">
            <a:avLst/>
          </a:prstGeom>
        </p:spPr>
      </p:pic>
    </p:spTree>
    <p:extLst>
      <p:ext uri="{BB962C8B-B14F-4D97-AF65-F5344CB8AC3E}">
        <p14:creationId xmlns:p14="http://schemas.microsoft.com/office/powerpoint/2010/main" val="366632225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Debugging App Services</a:t>
            </a:r>
            <a:endParaRPr lang="en-GB" dirty="0"/>
          </a:p>
        </p:txBody>
      </p:sp>
      <p:sp>
        <p:nvSpPr>
          <p:cNvPr id="5" name="Text Placeholder 4"/>
          <p:cNvSpPr>
            <a:spLocks noGrp="1"/>
          </p:cNvSpPr>
          <p:nvPr>
            <p:ph type="body" sz="quarter" idx="10"/>
          </p:nvPr>
        </p:nvSpPr>
        <p:spPr>
          <a:xfrm>
            <a:off x="257175" y="1204913"/>
            <a:ext cx="5234382" cy="5653087"/>
          </a:xfrm>
        </p:spPr>
        <p:txBody>
          <a:bodyPr/>
          <a:lstStyle/>
          <a:p>
            <a:pPr marL="742950" indent="-742950">
              <a:buFont typeface="+mj-lt"/>
              <a:buAutoNum type="arabicPeriod"/>
            </a:pPr>
            <a:r>
              <a:rPr lang="en-GB" sz="2400" dirty="0" smtClean="0">
                <a:latin typeface="+mn-lt"/>
              </a:rPr>
              <a:t>Set breakpoints in app service code</a:t>
            </a:r>
          </a:p>
          <a:p>
            <a:pPr marL="742950" indent="-742950">
              <a:buFont typeface="+mj-lt"/>
              <a:buAutoNum type="arabicPeriod"/>
            </a:pPr>
            <a:r>
              <a:rPr lang="en-GB" sz="2400" dirty="0" smtClean="0">
                <a:latin typeface="+mn-lt"/>
              </a:rPr>
              <a:t>Check ‘Do not launch but debug my code when it starts’ in project properties</a:t>
            </a:r>
          </a:p>
          <a:p>
            <a:pPr marL="742950" indent="-742950">
              <a:buFont typeface="+mj-lt"/>
              <a:buAutoNum type="arabicPeriod"/>
            </a:pPr>
            <a:r>
              <a:rPr lang="en-GB" sz="2400" dirty="0" smtClean="0">
                <a:latin typeface="+mn-lt"/>
              </a:rPr>
              <a:t>Launch app service foreground app in debugger – nothing happens!</a:t>
            </a:r>
          </a:p>
          <a:p>
            <a:pPr marL="742950" indent="-742950">
              <a:buFont typeface="+mj-lt"/>
              <a:buAutoNum type="arabicPeriod"/>
            </a:pPr>
            <a:r>
              <a:rPr lang="en-GB" sz="2400" dirty="0" smtClean="0">
                <a:latin typeface="+mn-lt"/>
              </a:rPr>
              <a:t>Run client app to connect to app service</a:t>
            </a:r>
          </a:p>
          <a:p>
            <a:pPr marL="742950" indent="-742950">
              <a:buFont typeface="+mj-lt"/>
              <a:buAutoNum type="arabicPeriod"/>
            </a:pPr>
            <a:r>
              <a:rPr lang="en-GB" sz="2400" dirty="0" smtClean="0">
                <a:latin typeface="+mn-lt"/>
              </a:rPr>
              <a:t>Debugger attaches and breaks on your breakpoint</a:t>
            </a:r>
          </a:p>
          <a:p>
            <a:pPr marL="742950" indent="-742950">
              <a:buFont typeface="+mj-lt"/>
              <a:buAutoNum type="arabicPeriod"/>
            </a:pPr>
            <a:endParaRPr lang="en-GB" sz="3600" dirty="0">
              <a:latin typeface="+mn-lt"/>
            </a:endParaRPr>
          </a:p>
        </p:txBody>
      </p:sp>
      <p:pic>
        <p:nvPicPr>
          <p:cNvPr id="6" name="Picture 5"/>
          <p:cNvPicPr>
            <a:picLocks noChangeAspect="1"/>
          </p:cNvPicPr>
          <p:nvPr/>
        </p:nvPicPr>
        <p:blipFill>
          <a:blip r:embed="rId2"/>
          <a:stretch>
            <a:fillRect/>
          </a:stretch>
        </p:blipFill>
        <p:spPr>
          <a:xfrm>
            <a:off x="5491556" y="1518103"/>
            <a:ext cx="6431206" cy="4361020"/>
          </a:xfrm>
          <a:prstGeom prst="rect">
            <a:avLst/>
          </a:prstGeom>
        </p:spPr>
      </p:pic>
      <p:sp>
        <p:nvSpPr>
          <p:cNvPr id="8" name="Rectangle 7"/>
          <p:cNvSpPr/>
          <p:nvPr/>
        </p:nvSpPr>
        <p:spPr>
          <a:xfrm>
            <a:off x="6893169" y="3001108"/>
            <a:ext cx="2696308" cy="281354"/>
          </a:xfrm>
          <a:prstGeom prst="rect">
            <a:avLst/>
          </a:prstGeom>
          <a:solidFill>
            <a:srgbClr val="FFF1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Tree>
    <p:extLst>
      <p:ext uri="{BB962C8B-B14F-4D97-AF65-F5344CB8AC3E}">
        <p14:creationId xmlns:p14="http://schemas.microsoft.com/office/powerpoint/2010/main" val="33987236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Services</a:t>
            </a:r>
            <a:endParaRPr lang="en-US" dirty="0"/>
          </a:p>
        </p:txBody>
      </p:sp>
      <p:sp>
        <p:nvSpPr>
          <p:cNvPr id="5" name="Content Placeholder 4"/>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89589255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579602"/>
            <a:ext cx="11637012" cy="1698798"/>
          </a:xfrm>
        </p:spPr>
        <p:txBody>
          <a:bodyPr/>
          <a:lstStyle/>
          <a:p>
            <a:r>
              <a:rPr lang="en-GB" dirty="0" smtClean="0"/>
              <a:t>More considerations on App Services…</a:t>
            </a:r>
            <a:endParaRPr lang="en-GB" dirty="0"/>
          </a:p>
        </p:txBody>
      </p:sp>
    </p:spTree>
    <p:extLst>
      <p:ext uri="{BB962C8B-B14F-4D97-AF65-F5344CB8AC3E}">
        <p14:creationId xmlns:p14="http://schemas.microsoft.com/office/powerpoint/2010/main" val="62932264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 Service Lifetime</a:t>
            </a:r>
            <a:endParaRPr lang="en-GB" dirty="0"/>
          </a:p>
        </p:txBody>
      </p:sp>
      <p:sp>
        <p:nvSpPr>
          <p:cNvPr id="3" name="Text Placeholder 2"/>
          <p:cNvSpPr>
            <a:spLocks noGrp="1"/>
          </p:cNvSpPr>
          <p:nvPr>
            <p:ph type="body" sz="quarter" idx="10"/>
          </p:nvPr>
        </p:nvSpPr>
        <p:spPr/>
        <p:txBody>
          <a:bodyPr/>
          <a:lstStyle/>
          <a:p>
            <a:r>
              <a:rPr lang="en-GB" sz="3600" dirty="0" smtClean="0">
                <a:latin typeface="+mn-lt"/>
              </a:rPr>
              <a:t>Service is activated on-demand </a:t>
            </a:r>
          </a:p>
          <a:p>
            <a:pPr lvl="1"/>
            <a:r>
              <a:rPr lang="en-GB" sz="2400" dirty="0" smtClean="0"/>
              <a:t>Background Task activated by means of an </a:t>
            </a:r>
            <a:r>
              <a:rPr lang="en-GB" sz="2400" dirty="0" err="1" smtClean="0"/>
              <a:t>AppServiceTrigger</a:t>
            </a:r>
            <a:endParaRPr lang="en-GB" sz="2400" dirty="0" smtClean="0"/>
          </a:p>
          <a:p>
            <a:r>
              <a:rPr lang="en-GB" sz="3200" dirty="0" smtClean="0">
                <a:latin typeface="+mn-lt"/>
              </a:rPr>
              <a:t>Client may terminate service </a:t>
            </a:r>
            <a:r>
              <a:rPr lang="en-GB" sz="3200" dirty="0">
                <a:latin typeface="+mn-lt"/>
              </a:rPr>
              <a:t>by disposing its </a:t>
            </a:r>
            <a:r>
              <a:rPr lang="en-GB" sz="3200" dirty="0" err="1" smtClean="0">
                <a:latin typeface="+mn-lt"/>
              </a:rPr>
              <a:t>AppServiceConnection</a:t>
            </a:r>
            <a:r>
              <a:rPr lang="en-GB" sz="3200" dirty="0" smtClean="0">
                <a:latin typeface="+mn-lt"/>
              </a:rPr>
              <a:t> or by sending a message instructing service to shutdown</a:t>
            </a:r>
          </a:p>
          <a:p>
            <a:r>
              <a:rPr lang="en-GB" sz="3200" dirty="0" smtClean="0">
                <a:latin typeface="+mn-lt"/>
              </a:rPr>
              <a:t>If </a:t>
            </a:r>
            <a:r>
              <a:rPr lang="en-GB" sz="3200" dirty="0">
                <a:latin typeface="+mn-lt"/>
              </a:rPr>
              <a:t>the invoking app is suspended, app services sponsored by the app </a:t>
            </a:r>
            <a:r>
              <a:rPr lang="en-GB" sz="3200" dirty="0" smtClean="0">
                <a:latin typeface="+mn-lt"/>
              </a:rPr>
              <a:t>will be </a:t>
            </a:r>
            <a:r>
              <a:rPr lang="en-GB" sz="3200" dirty="0">
                <a:latin typeface="+mn-lt"/>
              </a:rPr>
              <a:t>terminated</a:t>
            </a:r>
          </a:p>
          <a:p>
            <a:r>
              <a:rPr lang="en-GB" sz="3200" dirty="0" smtClean="0">
                <a:latin typeface="+mn-lt"/>
              </a:rPr>
              <a:t>Insufficient resources may cause launch failure or service termination</a:t>
            </a:r>
          </a:p>
          <a:p>
            <a:pPr lvl="1"/>
            <a:r>
              <a:rPr lang="en-GB" sz="2400" dirty="0"/>
              <a:t>Invoking app will </a:t>
            </a:r>
            <a:r>
              <a:rPr lang="en-GB" sz="2400" dirty="0" smtClean="0"/>
              <a:t>get </a:t>
            </a:r>
            <a:r>
              <a:rPr lang="en-GB" sz="2400" dirty="0" err="1" smtClean="0"/>
              <a:t>AppServiceConnectionStatus.ResourcesNotAvailable</a:t>
            </a:r>
            <a:r>
              <a:rPr lang="en-GB" sz="2400" dirty="0" smtClean="0"/>
              <a:t> when connecting</a:t>
            </a:r>
          </a:p>
          <a:p>
            <a:pPr lvl="1"/>
            <a:r>
              <a:rPr lang="en-GB" sz="2400" dirty="0"/>
              <a:t>My get </a:t>
            </a:r>
            <a:r>
              <a:rPr lang="en-GB" sz="2400" dirty="0" err="1" smtClean="0"/>
              <a:t>AppServiceResponseStatus.ResourceLimitsExceeded</a:t>
            </a:r>
            <a:r>
              <a:rPr lang="en-GB" sz="2400" dirty="0"/>
              <a:t> </a:t>
            </a:r>
            <a:r>
              <a:rPr lang="en-GB" sz="2400" dirty="0" smtClean="0"/>
              <a:t>when sending message</a:t>
            </a:r>
            <a:endParaRPr lang="en-GB" sz="2400" dirty="0"/>
          </a:p>
          <a:p>
            <a:pPr lvl="1"/>
            <a:endParaRPr lang="en-GB" sz="2400" dirty="0"/>
          </a:p>
        </p:txBody>
      </p:sp>
    </p:spTree>
    <p:extLst>
      <p:ext uri="{BB962C8B-B14F-4D97-AF65-F5344CB8AC3E}">
        <p14:creationId xmlns:p14="http://schemas.microsoft.com/office/powerpoint/2010/main" val="173184642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Protocol? </a:t>
            </a:r>
            <a:endParaRPr lang="en-GB" dirty="0"/>
          </a:p>
        </p:txBody>
      </p:sp>
      <p:sp>
        <p:nvSpPr>
          <p:cNvPr id="3" name="Text Placeholder 2"/>
          <p:cNvSpPr>
            <a:spLocks noGrp="1"/>
          </p:cNvSpPr>
          <p:nvPr>
            <p:ph type="body" sz="quarter" idx="10"/>
          </p:nvPr>
        </p:nvSpPr>
        <p:spPr/>
        <p:txBody>
          <a:bodyPr/>
          <a:lstStyle/>
          <a:p>
            <a:r>
              <a:rPr lang="en-GB" sz="3200" dirty="0" smtClean="0">
                <a:latin typeface="+mn-lt"/>
              </a:rPr>
              <a:t>App Services are designed to be flexible and light-weight and are modelled on web REST Web services</a:t>
            </a:r>
          </a:p>
          <a:p>
            <a:pPr lvl="1"/>
            <a:r>
              <a:rPr lang="en-GB" sz="2400" dirty="0" smtClean="0"/>
              <a:t>Simple Request-Response message API</a:t>
            </a:r>
          </a:p>
          <a:p>
            <a:pPr lvl="1"/>
            <a:r>
              <a:rPr lang="en-GB" sz="2400" dirty="0" smtClean="0"/>
              <a:t>Data packaged as string-keyed </a:t>
            </a:r>
            <a:r>
              <a:rPr lang="en-GB" sz="2400" dirty="0" err="1" smtClean="0"/>
              <a:t>ValueSets</a:t>
            </a:r>
            <a:endParaRPr lang="en-GB" sz="2400" dirty="0" smtClean="0"/>
          </a:p>
          <a:p>
            <a:pPr lvl="1"/>
            <a:r>
              <a:rPr lang="en-GB" sz="2400" dirty="0" smtClean="0"/>
              <a:t>Easy to use with multiple different payloads</a:t>
            </a:r>
          </a:p>
          <a:p>
            <a:r>
              <a:rPr lang="en-GB" sz="3200" dirty="0">
                <a:latin typeface="+mn-lt"/>
              </a:rPr>
              <a:t>When you publish an App Service, you are defining </a:t>
            </a:r>
            <a:r>
              <a:rPr lang="en-GB" sz="3200" dirty="0" smtClean="0">
                <a:latin typeface="+mn-lt"/>
              </a:rPr>
              <a:t>a </a:t>
            </a:r>
            <a:r>
              <a:rPr lang="en-GB" sz="3200" u="sng" dirty="0" smtClean="0">
                <a:latin typeface="+mn-lt"/>
              </a:rPr>
              <a:t>communications endpoint</a:t>
            </a:r>
            <a:endParaRPr lang="en-GB" sz="3200" u="sng" dirty="0">
              <a:latin typeface="+mn-lt"/>
            </a:endParaRPr>
          </a:p>
          <a:p>
            <a:pPr lvl="1"/>
            <a:r>
              <a:rPr lang="en-GB" sz="2400" dirty="0" smtClean="0"/>
              <a:t>An App Service endpoint provides </a:t>
            </a:r>
            <a:r>
              <a:rPr lang="en-GB" sz="2400" dirty="0"/>
              <a:t>the </a:t>
            </a:r>
            <a:r>
              <a:rPr lang="en-GB" sz="2400" dirty="0" smtClean="0"/>
              <a:t>Caller </a:t>
            </a:r>
            <a:r>
              <a:rPr lang="en-GB" sz="2400" dirty="0"/>
              <a:t>a way to send data to the </a:t>
            </a:r>
            <a:r>
              <a:rPr lang="en-GB" sz="2400" dirty="0" err="1" smtClean="0"/>
              <a:t>Callee</a:t>
            </a:r>
            <a:endParaRPr lang="en-GB" sz="2400" dirty="0" smtClean="0"/>
          </a:p>
          <a:p>
            <a:pPr lvl="1"/>
            <a:r>
              <a:rPr lang="en-GB" sz="2400" dirty="0" smtClean="0"/>
              <a:t>An App Service endpoint also </a:t>
            </a:r>
            <a:r>
              <a:rPr lang="en-GB" sz="2400" dirty="0"/>
              <a:t>provides the Caller a way to request return values from the </a:t>
            </a:r>
            <a:r>
              <a:rPr lang="en-GB" sz="2400" dirty="0" err="1"/>
              <a:t>Callee</a:t>
            </a:r>
            <a:r>
              <a:rPr lang="en-GB" sz="2400" dirty="0"/>
              <a:t> and for the </a:t>
            </a:r>
            <a:r>
              <a:rPr lang="en-GB" sz="2400" dirty="0" err="1"/>
              <a:t>Callee</a:t>
            </a:r>
            <a:r>
              <a:rPr lang="en-GB" sz="2400" dirty="0"/>
              <a:t> to respond with these return values. </a:t>
            </a:r>
            <a:endParaRPr lang="en-GB" sz="2400" dirty="0" smtClean="0"/>
          </a:p>
          <a:p>
            <a:pPr lvl="1"/>
            <a:endParaRPr lang="en-GB" sz="2400" dirty="0"/>
          </a:p>
        </p:txBody>
      </p:sp>
    </p:spTree>
    <p:extLst>
      <p:ext uri="{BB962C8B-B14F-4D97-AF65-F5344CB8AC3E}">
        <p14:creationId xmlns:p14="http://schemas.microsoft.com/office/powerpoint/2010/main" val="46509334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4" name="Text Placeholder 3"/>
          <p:cNvSpPr>
            <a:spLocks noGrp="1"/>
          </p:cNvSpPr>
          <p:nvPr>
            <p:ph type="body" sz="quarter" idx="10"/>
          </p:nvPr>
        </p:nvSpPr>
        <p:spPr/>
        <p:txBody>
          <a:bodyPr/>
          <a:lstStyle/>
          <a:p>
            <a:r>
              <a:rPr lang="en-US" sz="3600" dirty="0"/>
              <a:t>What are App Services?</a:t>
            </a:r>
          </a:p>
          <a:p>
            <a:pPr lvl="1"/>
            <a:r>
              <a:rPr lang="en-US" sz="2000" dirty="0"/>
              <a:t>App Services Scenarios</a:t>
            </a:r>
          </a:p>
          <a:p>
            <a:pPr lvl="1"/>
            <a:r>
              <a:rPr lang="en-US" sz="2000" dirty="0"/>
              <a:t>App Services Client</a:t>
            </a:r>
          </a:p>
          <a:p>
            <a:pPr lvl="1"/>
            <a:r>
              <a:rPr lang="en-US" sz="2000" dirty="0"/>
              <a:t>App Services Server</a:t>
            </a:r>
          </a:p>
          <a:p>
            <a:r>
              <a:rPr lang="en-US" sz="3600" dirty="0"/>
              <a:t>Debugging Tips</a:t>
            </a:r>
          </a:p>
          <a:p>
            <a:pPr lvl="1"/>
            <a:r>
              <a:rPr lang="en-US" sz="2000" dirty="0"/>
              <a:t>Debugging an App Service</a:t>
            </a:r>
          </a:p>
          <a:p>
            <a:r>
              <a:rPr lang="en-US" sz="3600" dirty="0"/>
              <a:t>App Services Details</a:t>
            </a:r>
          </a:p>
          <a:p>
            <a:pPr lvl="1"/>
            <a:r>
              <a:rPr lang="en-US" sz="2000" dirty="0"/>
              <a:t>App Service Lifetime</a:t>
            </a:r>
          </a:p>
          <a:p>
            <a:pPr lvl="1"/>
            <a:r>
              <a:rPr lang="en-US" sz="2000" dirty="0" smtClean="0"/>
              <a:t>Implementing </a:t>
            </a:r>
            <a:r>
              <a:rPr lang="en-US" sz="2000" dirty="0"/>
              <a:t>a client </a:t>
            </a:r>
            <a:r>
              <a:rPr lang="en-US" sz="2000" dirty="0" smtClean="0"/>
              <a:t>SDK</a:t>
            </a:r>
            <a:endParaRPr lang="en-US" sz="2000" dirty="0"/>
          </a:p>
          <a:p>
            <a:pPr lvl="1"/>
            <a:r>
              <a:rPr lang="en-US" sz="2000" dirty="0" smtClean="0"/>
              <a:t>Controlling Access</a:t>
            </a:r>
            <a:endParaRPr lang="en-US" sz="2000" dirty="0"/>
          </a:p>
          <a:p>
            <a:pPr lvl="1"/>
            <a:r>
              <a:rPr lang="en-US" sz="2000" dirty="0" smtClean="0"/>
              <a:t>Versioning</a:t>
            </a:r>
            <a:endParaRPr lang="en-US" sz="2000" dirty="0"/>
          </a:p>
        </p:txBody>
      </p:sp>
    </p:spTree>
    <p:extLst>
      <p:ext uri="{BB962C8B-B14F-4D97-AF65-F5344CB8AC3E}">
        <p14:creationId xmlns:p14="http://schemas.microsoft.com/office/powerpoint/2010/main" val="367535117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210302"/>
            <a:ext cx="11637012" cy="2437399"/>
          </a:xfrm>
        </p:spPr>
        <p:txBody>
          <a:bodyPr/>
          <a:lstStyle/>
          <a:p>
            <a:r>
              <a:rPr lang="en-US" dirty="0" smtClean="0"/>
              <a:t>App services provides another way for applications to communicate with each other</a:t>
            </a:r>
            <a:endParaRPr lang="en-US" dirty="0"/>
          </a:p>
        </p:txBody>
      </p:sp>
    </p:spTree>
    <p:extLst>
      <p:ext uri="{BB962C8B-B14F-4D97-AF65-F5344CB8AC3E}">
        <p14:creationId xmlns:p14="http://schemas.microsoft.com/office/powerpoint/2010/main" val="73839686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a Client SDK </a:t>
            </a:r>
            <a:r>
              <a:rPr lang="en-GB" dirty="0" smtClean="0">
                <a:sym typeface="Wingdings" panose="05000000000000000000" pitchFamily="2" charset="2"/>
              </a:rPr>
              <a:t></a:t>
            </a:r>
            <a:endParaRPr lang="en-GB" dirty="0"/>
          </a:p>
        </p:txBody>
      </p:sp>
      <p:sp>
        <p:nvSpPr>
          <p:cNvPr id="3" name="Text Placeholder 2"/>
          <p:cNvSpPr>
            <a:spLocks noGrp="1"/>
          </p:cNvSpPr>
          <p:nvPr>
            <p:ph type="body" sz="quarter" idx="10"/>
          </p:nvPr>
        </p:nvSpPr>
        <p:spPr/>
        <p:txBody>
          <a:bodyPr/>
          <a:lstStyle/>
          <a:p>
            <a:r>
              <a:rPr lang="en-GB" dirty="0" smtClean="0">
                <a:latin typeface="+mn-lt"/>
              </a:rPr>
              <a:t>Wrap the low-level service communication implementation details inside </a:t>
            </a:r>
            <a:r>
              <a:rPr lang="en-GB" smtClean="0">
                <a:latin typeface="+mn-lt"/>
              </a:rPr>
              <a:t>a more </a:t>
            </a:r>
            <a:r>
              <a:rPr lang="en-GB" dirty="0" smtClean="0">
                <a:latin typeface="+mn-lt"/>
              </a:rPr>
              <a:t>functional set of methods</a:t>
            </a:r>
          </a:p>
          <a:p>
            <a:pPr marL="571500" indent="-571500">
              <a:buFont typeface="Arial" panose="020B0604020202020204" pitchFamily="34" charset="0"/>
              <a:buChar char="•"/>
            </a:pPr>
            <a:r>
              <a:rPr lang="en-GB" dirty="0" smtClean="0">
                <a:latin typeface="+mn-lt"/>
              </a:rPr>
              <a:t>Publish a client SDK for your service</a:t>
            </a:r>
          </a:p>
          <a:p>
            <a:pPr marL="571500" indent="-571500">
              <a:buFont typeface="Arial" panose="020B0604020202020204" pitchFamily="34" charset="0"/>
              <a:buChar char="•"/>
            </a:pPr>
            <a:r>
              <a:rPr lang="en-GB" dirty="0" smtClean="0">
                <a:latin typeface="+mn-lt"/>
              </a:rPr>
              <a:t>Distribute as a </a:t>
            </a:r>
            <a:r>
              <a:rPr lang="en-GB" dirty="0" err="1" smtClean="0">
                <a:latin typeface="+mn-lt"/>
              </a:rPr>
              <a:t>NuGet</a:t>
            </a:r>
            <a:r>
              <a:rPr lang="en-GB" dirty="0" smtClean="0">
                <a:latin typeface="+mn-lt"/>
              </a:rPr>
              <a:t> package or by other means</a:t>
            </a:r>
            <a:endParaRPr lang="en-GB" dirty="0">
              <a:latin typeface="+mn-lt"/>
            </a:endParaRPr>
          </a:p>
        </p:txBody>
      </p:sp>
    </p:spTree>
    <p:extLst>
      <p:ext uri="{BB962C8B-B14F-4D97-AF65-F5344CB8AC3E}">
        <p14:creationId xmlns:p14="http://schemas.microsoft.com/office/powerpoint/2010/main" val="213489282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Can I restrict access to my App Service?</a:t>
            </a:r>
            <a:endParaRPr lang="en-GB" dirty="0"/>
          </a:p>
        </p:txBody>
      </p:sp>
      <p:sp>
        <p:nvSpPr>
          <p:cNvPr id="3" name="Text Placeholder 2"/>
          <p:cNvSpPr>
            <a:spLocks noGrp="1"/>
          </p:cNvSpPr>
          <p:nvPr>
            <p:ph type="body" sz="quarter" idx="10"/>
          </p:nvPr>
        </p:nvSpPr>
        <p:spPr/>
        <p:txBody>
          <a:bodyPr/>
          <a:lstStyle/>
          <a:p>
            <a:r>
              <a:rPr lang="en-GB" dirty="0" smtClean="0"/>
              <a:t>Build </a:t>
            </a:r>
            <a:r>
              <a:rPr lang="en-GB" dirty="0"/>
              <a:t>your own </a:t>
            </a:r>
            <a:r>
              <a:rPr lang="en-GB" dirty="0" smtClean="0"/>
              <a:t>caller validation mechanisms </a:t>
            </a:r>
            <a:r>
              <a:rPr lang="en-GB" dirty="0"/>
              <a:t>on top of app </a:t>
            </a:r>
            <a:r>
              <a:rPr lang="en-GB" dirty="0" smtClean="0"/>
              <a:t>services</a:t>
            </a:r>
          </a:p>
          <a:p>
            <a:r>
              <a:rPr lang="en-GB" sz="3200" dirty="0" smtClean="0">
                <a:latin typeface="+mn-lt"/>
              </a:rPr>
              <a:t>Simplest is for service </a:t>
            </a:r>
            <a:r>
              <a:rPr lang="en-GB" sz="3200" dirty="0">
                <a:latin typeface="+mn-lt"/>
              </a:rPr>
              <a:t>provider to whitelist callers based on their </a:t>
            </a:r>
            <a:r>
              <a:rPr lang="en-GB" sz="3200" dirty="0" err="1" smtClean="0">
                <a:latin typeface="+mn-lt"/>
              </a:rPr>
              <a:t>PackageFamilyName</a:t>
            </a:r>
            <a:endParaRPr lang="en-GB" sz="3200" dirty="0" smtClean="0">
              <a:latin typeface="+mn-lt"/>
            </a:endParaRPr>
          </a:p>
          <a:p>
            <a:pPr lvl="1"/>
            <a:r>
              <a:rPr lang="en-GB" sz="2400" dirty="0" err="1">
                <a:latin typeface="+mn-lt"/>
              </a:rPr>
              <a:t>PackageFamilyName</a:t>
            </a:r>
            <a:r>
              <a:rPr lang="en-GB" sz="2400" dirty="0">
                <a:latin typeface="+mn-lt"/>
              </a:rPr>
              <a:t> of caller is passed with every request</a:t>
            </a:r>
            <a:endParaRPr lang="en-GB" sz="2400" dirty="0" smtClean="0">
              <a:latin typeface="+mn-lt"/>
            </a:endParaRPr>
          </a:p>
          <a:p>
            <a:r>
              <a:rPr lang="en-GB" dirty="0" smtClean="0">
                <a:latin typeface="+mn-lt"/>
              </a:rPr>
              <a:t>Possible </a:t>
            </a:r>
            <a:r>
              <a:rPr lang="en-GB" dirty="0">
                <a:latin typeface="+mn-lt"/>
              </a:rPr>
              <a:t>to build more complicated </a:t>
            </a:r>
            <a:r>
              <a:rPr lang="en-GB" dirty="0" smtClean="0">
                <a:latin typeface="+mn-lt"/>
              </a:rPr>
              <a:t>caller validation mechanisms </a:t>
            </a:r>
            <a:r>
              <a:rPr lang="en-GB" dirty="0">
                <a:latin typeface="+mn-lt"/>
              </a:rPr>
              <a:t>on top of </a:t>
            </a:r>
            <a:r>
              <a:rPr lang="en-GB" dirty="0" err="1">
                <a:latin typeface="+mn-lt"/>
              </a:rPr>
              <a:t>ValueSets</a:t>
            </a:r>
            <a:r>
              <a:rPr lang="en-GB" dirty="0">
                <a:latin typeface="+mn-lt"/>
              </a:rPr>
              <a:t> once a connection has been </a:t>
            </a:r>
            <a:r>
              <a:rPr lang="en-GB" dirty="0" smtClean="0">
                <a:latin typeface="+mn-lt"/>
              </a:rPr>
              <a:t>established</a:t>
            </a:r>
          </a:p>
          <a:p>
            <a:pPr lvl="1"/>
            <a:r>
              <a:rPr lang="en-GB" sz="2400" dirty="0">
                <a:latin typeface="+mn-lt"/>
              </a:rPr>
              <a:t>Whitelist could be followed by explicit X.509 certificate exchange </a:t>
            </a:r>
          </a:p>
          <a:p>
            <a:endParaRPr lang="en-GB" dirty="0" smtClean="0">
              <a:latin typeface="+mn-lt"/>
            </a:endParaRPr>
          </a:p>
        </p:txBody>
      </p:sp>
    </p:spTree>
    <p:extLst>
      <p:ext uri="{BB962C8B-B14F-4D97-AF65-F5344CB8AC3E}">
        <p14:creationId xmlns:p14="http://schemas.microsoft.com/office/powerpoint/2010/main" val="220358821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Versioning</a:t>
            </a:r>
            <a:endParaRPr lang="en-GB" dirty="0"/>
          </a:p>
        </p:txBody>
      </p:sp>
      <p:sp>
        <p:nvSpPr>
          <p:cNvPr id="3" name="Text Placeholder 2"/>
          <p:cNvSpPr>
            <a:spLocks noGrp="1"/>
          </p:cNvSpPr>
          <p:nvPr>
            <p:ph type="body" sz="quarter" idx="10"/>
          </p:nvPr>
        </p:nvSpPr>
        <p:spPr/>
        <p:txBody>
          <a:bodyPr/>
          <a:lstStyle/>
          <a:p>
            <a:r>
              <a:rPr lang="en-GB" dirty="0" smtClean="0"/>
              <a:t>Follow the Web REST API versioning model</a:t>
            </a:r>
          </a:p>
          <a:p>
            <a:pPr marL="571500" indent="-571500">
              <a:buFont typeface="Arial" panose="020B0604020202020204" pitchFamily="34" charset="0"/>
              <a:buChar char="•"/>
            </a:pPr>
            <a:r>
              <a:rPr lang="en-GB" dirty="0" smtClean="0">
                <a:latin typeface="+mn-lt"/>
              </a:rPr>
              <a:t>If you need to make a breaking change to an App Service endpoint, you must expose a new endpoint and provide backward compatibility with the old one</a:t>
            </a:r>
            <a:endParaRPr lang="en-GB" dirty="0">
              <a:latin typeface="+mn-lt"/>
            </a:endParaRPr>
          </a:p>
        </p:txBody>
      </p:sp>
    </p:spTree>
    <p:extLst>
      <p:ext uri="{BB962C8B-B14F-4D97-AF65-F5344CB8AC3E}">
        <p14:creationId xmlns:p14="http://schemas.microsoft.com/office/powerpoint/2010/main" val="155300306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Services client library</a:t>
            </a:r>
            <a:endParaRPr lang="en-US" dirty="0"/>
          </a:p>
        </p:txBody>
      </p:sp>
      <p:sp>
        <p:nvSpPr>
          <p:cNvPr id="5" name="Content Placeholder 4"/>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18550492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Review</a:t>
            </a:r>
            <a:endParaRPr lang="en-US" dirty="0"/>
          </a:p>
        </p:txBody>
      </p:sp>
      <p:sp>
        <p:nvSpPr>
          <p:cNvPr id="4" name="Text Placeholder 3"/>
          <p:cNvSpPr>
            <a:spLocks noGrp="1"/>
          </p:cNvSpPr>
          <p:nvPr>
            <p:ph type="body" sz="quarter" idx="10"/>
          </p:nvPr>
        </p:nvSpPr>
        <p:spPr/>
        <p:txBody>
          <a:bodyPr/>
          <a:lstStyle/>
          <a:p>
            <a:r>
              <a:rPr lang="en-US" sz="3600" dirty="0"/>
              <a:t>What are App Services?</a:t>
            </a:r>
          </a:p>
          <a:p>
            <a:pPr lvl="1"/>
            <a:r>
              <a:rPr lang="en-US" sz="2000" dirty="0"/>
              <a:t>App Services Scenarios</a:t>
            </a:r>
          </a:p>
          <a:p>
            <a:pPr lvl="1"/>
            <a:r>
              <a:rPr lang="en-US" sz="2000" dirty="0"/>
              <a:t>App Services Client</a:t>
            </a:r>
          </a:p>
          <a:p>
            <a:pPr lvl="1"/>
            <a:r>
              <a:rPr lang="en-US" sz="2000" dirty="0"/>
              <a:t>App Services Server</a:t>
            </a:r>
          </a:p>
          <a:p>
            <a:r>
              <a:rPr lang="en-US" sz="3600" dirty="0"/>
              <a:t>Debugging Tips</a:t>
            </a:r>
          </a:p>
          <a:p>
            <a:pPr lvl="1"/>
            <a:r>
              <a:rPr lang="en-US" sz="2000" dirty="0"/>
              <a:t>Debugging an App Service</a:t>
            </a:r>
          </a:p>
          <a:p>
            <a:r>
              <a:rPr lang="en-US" sz="3600" dirty="0"/>
              <a:t>App Services Details</a:t>
            </a:r>
          </a:p>
          <a:p>
            <a:pPr lvl="1"/>
            <a:r>
              <a:rPr lang="en-US" sz="2000" dirty="0"/>
              <a:t>App Service Lifetime</a:t>
            </a:r>
          </a:p>
          <a:p>
            <a:pPr lvl="1"/>
            <a:r>
              <a:rPr lang="en-US" sz="2000" dirty="0"/>
              <a:t>Building a client API</a:t>
            </a:r>
          </a:p>
          <a:p>
            <a:pPr lvl="1"/>
            <a:r>
              <a:rPr lang="en-US" sz="2000" dirty="0"/>
              <a:t>Controlling Access</a:t>
            </a:r>
          </a:p>
          <a:p>
            <a:pPr lvl="1"/>
            <a:r>
              <a:rPr lang="en-US" sz="2000" dirty="0"/>
              <a:t>Versioning</a:t>
            </a:r>
          </a:p>
          <a:p>
            <a:pPr lvl="1"/>
            <a:endParaRPr lang="en-US" dirty="0"/>
          </a:p>
        </p:txBody>
      </p:sp>
    </p:spTree>
    <p:extLst>
      <p:ext uri="{BB962C8B-B14F-4D97-AF65-F5344CB8AC3E}">
        <p14:creationId xmlns:p14="http://schemas.microsoft.com/office/powerpoint/2010/main" val="74520862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148994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210302"/>
            <a:ext cx="11637012" cy="2437399"/>
          </a:xfrm>
        </p:spPr>
        <p:txBody>
          <a:bodyPr/>
          <a:lstStyle/>
          <a:p>
            <a:r>
              <a:rPr lang="en-US" dirty="0" smtClean="0"/>
              <a:t>With App Services, store applications can provide services to other store applications</a:t>
            </a:r>
            <a:endParaRPr lang="en-US" dirty="0"/>
          </a:p>
        </p:txBody>
      </p:sp>
    </p:spTree>
    <p:extLst>
      <p:ext uri="{BB962C8B-B14F-4D97-AF65-F5344CB8AC3E}">
        <p14:creationId xmlns:p14="http://schemas.microsoft.com/office/powerpoint/2010/main" val="207782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What are App Services?</a:t>
            </a:r>
            <a:endParaRPr lang="en-GB" dirty="0"/>
          </a:p>
        </p:txBody>
      </p:sp>
      <p:sp>
        <p:nvSpPr>
          <p:cNvPr id="4" name="Text Placeholder 3"/>
          <p:cNvSpPr>
            <a:spLocks noGrp="1"/>
          </p:cNvSpPr>
          <p:nvPr>
            <p:ph type="body" sz="quarter" idx="10"/>
          </p:nvPr>
        </p:nvSpPr>
        <p:spPr/>
        <p:txBody>
          <a:bodyPr/>
          <a:lstStyle/>
          <a:p>
            <a:r>
              <a:rPr lang="en-GB" dirty="0" smtClean="0">
                <a:latin typeface="+mn-lt"/>
              </a:rPr>
              <a:t>UWP </a:t>
            </a:r>
            <a:r>
              <a:rPr lang="en-GB" dirty="0" smtClean="0">
                <a:latin typeface="+mn-lt"/>
              </a:rPr>
              <a:t>offers many APIs that allow apps to interact with the platform</a:t>
            </a:r>
          </a:p>
          <a:p>
            <a:pPr marL="342900" lvl="1" indent="-342900">
              <a:buFont typeface="Arial" panose="020B0604020202020204" pitchFamily="34" charset="0"/>
              <a:buChar char="•"/>
            </a:pPr>
            <a:r>
              <a:rPr lang="en-GB" sz="2400" dirty="0" err="1" smtClean="0"/>
              <a:t>Windows.ApplicationModel.Contacts</a:t>
            </a:r>
            <a:endParaRPr lang="en-GB" sz="2400" dirty="0" smtClean="0"/>
          </a:p>
          <a:p>
            <a:pPr marL="342900" lvl="1" indent="-342900">
              <a:buFont typeface="Arial" panose="020B0604020202020204" pitchFamily="34" charset="0"/>
              <a:buChar char="•"/>
            </a:pPr>
            <a:r>
              <a:rPr lang="en-GB" sz="2400" dirty="0" err="1" smtClean="0"/>
              <a:t>Windows.ApplicationModel.Email</a:t>
            </a:r>
            <a:endParaRPr lang="en-GB" sz="2400" dirty="0" smtClean="0"/>
          </a:p>
          <a:p>
            <a:pPr marL="342900" lvl="1" indent="-342900">
              <a:buFont typeface="Arial" panose="020B0604020202020204" pitchFamily="34" charset="0"/>
              <a:buChar char="•"/>
            </a:pPr>
            <a:r>
              <a:rPr lang="en-GB" sz="2400" dirty="0" err="1" smtClean="0"/>
              <a:t>Windows.System.Launcher.LaunchUriAsync</a:t>
            </a:r>
            <a:r>
              <a:rPr lang="en-GB" sz="2400" dirty="0" smtClean="0"/>
              <a:t> to launch settings, maps, store etc…</a:t>
            </a:r>
          </a:p>
          <a:p>
            <a:pPr marL="342900" lvl="1" indent="-342900">
              <a:buFont typeface="Arial" panose="020B0604020202020204" pitchFamily="34" charset="0"/>
              <a:buChar char="•"/>
            </a:pPr>
            <a:r>
              <a:rPr lang="en-GB" sz="2400" dirty="0" smtClean="0"/>
              <a:t>more…</a:t>
            </a:r>
          </a:p>
          <a:p>
            <a:r>
              <a:rPr lang="en-GB" dirty="0" smtClean="0">
                <a:latin typeface="+mn-lt"/>
              </a:rPr>
              <a:t>UWP </a:t>
            </a:r>
            <a:r>
              <a:rPr lang="en-GB" dirty="0" smtClean="0">
                <a:latin typeface="+mn-lt"/>
              </a:rPr>
              <a:t>also allows apps to interact with each other</a:t>
            </a:r>
          </a:p>
          <a:p>
            <a:pPr marL="342900" lvl="1" indent="-342900">
              <a:buFont typeface="Arial" panose="020B0604020202020204" pitchFamily="34" charset="0"/>
              <a:buChar char="•"/>
            </a:pPr>
            <a:r>
              <a:rPr lang="en-GB" sz="2400" dirty="0" smtClean="0"/>
              <a:t>Uri Associations using </a:t>
            </a:r>
            <a:r>
              <a:rPr lang="en-GB" sz="2400" dirty="0" err="1" smtClean="0"/>
              <a:t>LaunchUriAsync</a:t>
            </a:r>
            <a:endParaRPr lang="en-GB" sz="2400" dirty="0" smtClean="0"/>
          </a:p>
          <a:p>
            <a:pPr marL="342900" lvl="1" indent="-342900">
              <a:buFont typeface="Arial" panose="020B0604020202020204" pitchFamily="34" charset="0"/>
              <a:buChar char="•"/>
            </a:pPr>
            <a:r>
              <a:rPr lang="en-GB" sz="2400" dirty="0" smtClean="0"/>
              <a:t>File associations using </a:t>
            </a:r>
            <a:r>
              <a:rPr lang="en-GB" sz="2400" dirty="0" err="1" smtClean="0"/>
              <a:t>LaunchFileAsync</a:t>
            </a:r>
            <a:endParaRPr lang="en-GB" sz="2400" dirty="0" smtClean="0"/>
          </a:p>
          <a:p>
            <a:pPr marL="342900" lvl="1" indent="-342900">
              <a:buFont typeface="Arial" panose="020B0604020202020204" pitchFamily="34" charset="0"/>
              <a:buChar char="•"/>
            </a:pPr>
            <a:r>
              <a:rPr lang="en-GB" sz="2400" dirty="0" smtClean="0"/>
              <a:t>Launch for results using </a:t>
            </a:r>
            <a:r>
              <a:rPr lang="en-GB" sz="2400" dirty="0" err="1" smtClean="0"/>
              <a:t>LaunchUriForResultsAsync</a:t>
            </a:r>
            <a:endParaRPr lang="en-GB" sz="2400" dirty="0" smtClean="0"/>
          </a:p>
          <a:p>
            <a:pPr marL="342900" lvl="1" indent="-342900">
              <a:buFont typeface="Arial" panose="020B0604020202020204" pitchFamily="34" charset="0"/>
              <a:buChar char="•"/>
            </a:pPr>
            <a:r>
              <a:rPr lang="en-GB" sz="2400" dirty="0" smtClean="0"/>
              <a:t>App Services</a:t>
            </a:r>
          </a:p>
        </p:txBody>
      </p:sp>
    </p:spTree>
    <p:extLst>
      <p:ext uri="{BB962C8B-B14F-4D97-AF65-F5344CB8AC3E}">
        <p14:creationId xmlns:p14="http://schemas.microsoft.com/office/powerpoint/2010/main" val="49514034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Think ‘Web Services on device’</a:t>
            </a:r>
            <a:endParaRPr lang="en-GB" dirty="0"/>
          </a:p>
        </p:txBody>
      </p:sp>
      <p:grpSp>
        <p:nvGrpSpPr>
          <p:cNvPr id="5" name="Group 35"/>
          <p:cNvGrpSpPr/>
          <p:nvPr/>
        </p:nvGrpSpPr>
        <p:grpSpPr>
          <a:xfrm>
            <a:off x="1575111" y="1968310"/>
            <a:ext cx="2066500" cy="1575094"/>
            <a:chOff x="9995362" y="3644424"/>
            <a:chExt cx="1583790" cy="1071410"/>
          </a:xfrm>
        </p:grpSpPr>
        <p:pic>
          <p:nvPicPr>
            <p:cNvPr id="6" name="Picture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5362"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7471" y="3760561"/>
              <a:ext cx="1363466" cy="766575"/>
            </a:xfrm>
            <a:prstGeom prst="rect">
              <a:avLst/>
            </a:prstGeom>
          </p:spPr>
        </p:pic>
        <p:pic>
          <p:nvPicPr>
            <p:cNvPr id="8"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47721"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73532" y="4019086"/>
              <a:ext cx="348195" cy="619014"/>
            </a:xfrm>
            <a:prstGeom prst="rect">
              <a:avLst/>
            </a:prstGeom>
          </p:spPr>
        </p:pic>
      </p:grpSp>
      <p:grpSp>
        <p:nvGrpSpPr>
          <p:cNvPr id="10" name="Group 35"/>
          <p:cNvGrpSpPr/>
          <p:nvPr/>
        </p:nvGrpSpPr>
        <p:grpSpPr>
          <a:xfrm>
            <a:off x="1575111" y="4694944"/>
            <a:ext cx="2066500" cy="1575094"/>
            <a:chOff x="9995362" y="3644424"/>
            <a:chExt cx="1583790" cy="1071410"/>
          </a:xfrm>
        </p:grpSpPr>
        <p:pic>
          <p:nvPicPr>
            <p:cNvPr id="11" name="Picture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5362"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7471" y="3760561"/>
              <a:ext cx="1363466" cy="766575"/>
            </a:xfrm>
            <a:prstGeom prst="rect">
              <a:avLst/>
            </a:prstGeom>
          </p:spPr>
        </p:pic>
        <p:pic>
          <p:nvPicPr>
            <p:cNvPr id="13"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47721"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73532" y="4019086"/>
              <a:ext cx="348195" cy="619014"/>
            </a:xfrm>
            <a:prstGeom prst="rect">
              <a:avLst/>
            </a:prstGeom>
          </p:spPr>
        </p:pic>
      </p:grpSp>
      <p:sp>
        <p:nvSpPr>
          <p:cNvPr id="15" name="TextBox 14"/>
          <p:cNvSpPr txBox="1"/>
          <p:nvPr/>
        </p:nvSpPr>
        <p:spPr>
          <a:xfrm>
            <a:off x="1786357" y="1432966"/>
            <a:ext cx="1701009" cy="470898"/>
          </a:xfrm>
          <a:prstGeom prst="rect">
            <a:avLst/>
          </a:prstGeom>
          <a:noFill/>
        </p:spPr>
        <p:txBody>
          <a:bodyPr wrap="square" lIns="137160" tIns="109728" rIns="137160" bIns="109728" rtlCol="0">
            <a:spAutoFit/>
          </a:bodyPr>
          <a:lstStyle/>
          <a:p>
            <a:pPr>
              <a:lnSpc>
                <a:spcPct val="90000"/>
              </a:lnSpc>
              <a:spcBef>
                <a:spcPts val="600"/>
              </a:spcBef>
            </a:pPr>
            <a:r>
              <a:rPr lang="en-GB" dirty="0" smtClean="0"/>
              <a:t>Client App A</a:t>
            </a:r>
          </a:p>
        </p:txBody>
      </p:sp>
      <p:sp>
        <p:nvSpPr>
          <p:cNvPr id="16" name="TextBox 15"/>
          <p:cNvSpPr txBox="1"/>
          <p:nvPr/>
        </p:nvSpPr>
        <p:spPr>
          <a:xfrm>
            <a:off x="1747348" y="4199549"/>
            <a:ext cx="1701009" cy="470898"/>
          </a:xfrm>
          <a:prstGeom prst="rect">
            <a:avLst/>
          </a:prstGeom>
          <a:noFill/>
        </p:spPr>
        <p:txBody>
          <a:bodyPr wrap="square" lIns="137160" tIns="109728" rIns="137160" bIns="109728" rtlCol="0">
            <a:spAutoFit/>
          </a:bodyPr>
          <a:lstStyle/>
          <a:p>
            <a:pPr>
              <a:lnSpc>
                <a:spcPct val="90000"/>
              </a:lnSpc>
              <a:spcBef>
                <a:spcPts val="600"/>
              </a:spcBef>
            </a:pPr>
            <a:r>
              <a:rPr lang="en-GB" dirty="0" smtClean="0"/>
              <a:t>Client App B</a:t>
            </a:r>
          </a:p>
        </p:txBody>
      </p:sp>
      <p:pic>
        <p:nvPicPr>
          <p:cNvPr id="19" name="Picture 37"/>
          <p:cNvPicPr>
            <a:picLocks noChangeAspect="1"/>
          </p:cNvPicPr>
          <p:nvPr/>
        </p:nvPicPr>
        <p:blipFill>
          <a:blip r:embed="rId6" cstate="print">
            <a:extLst>
              <a:ext uri="{BEBA8EAE-BF5A-486C-A8C5-ECC9F3942E4B}">
                <a14:imgProps xmlns:a14="http://schemas.microsoft.com/office/drawing/2010/main">
                  <a14:imgLayer r:embed="rId7">
                    <a14:imgEffect>
                      <a14:artisticChalkSketch/>
                    </a14:imgEffect>
                  </a14:imgLayer>
                </a14:imgProps>
              </a:ext>
              <a:ext uri="{28A0092B-C50C-407E-A947-70E740481C1C}">
                <a14:useLocalDpi xmlns:a14="http://schemas.microsoft.com/office/drawing/2010/main" val="0"/>
              </a:ext>
            </a:extLst>
          </a:blip>
          <a:stretch>
            <a:fillRect/>
          </a:stretch>
        </p:blipFill>
        <p:spPr>
          <a:xfrm>
            <a:off x="8624926" y="2203351"/>
            <a:ext cx="1779025" cy="1126952"/>
          </a:xfrm>
          <a:prstGeom prst="rect">
            <a:avLst/>
          </a:prstGeom>
        </p:spPr>
      </p:pic>
      <p:sp>
        <p:nvSpPr>
          <p:cNvPr id="23" name="TextBox 22"/>
          <p:cNvSpPr txBox="1"/>
          <p:nvPr/>
        </p:nvSpPr>
        <p:spPr>
          <a:xfrm>
            <a:off x="8575231" y="2129106"/>
            <a:ext cx="1900613" cy="1290081"/>
          </a:xfrm>
          <a:prstGeom prst="rect">
            <a:avLst/>
          </a:prstGeom>
          <a:noFill/>
          <a:ln>
            <a:solidFill>
              <a:schemeClr val="accent1"/>
            </a:solidFill>
            <a:prstDash val="dash"/>
          </a:ln>
        </p:spPr>
        <p:txBody>
          <a:bodyPr wrap="square" lIns="137160" tIns="109728" rIns="137160" bIns="109728" rtlCol="0">
            <a:spAutoFit/>
          </a:bodyPr>
          <a:lstStyle/>
          <a:p>
            <a:pPr>
              <a:lnSpc>
                <a:spcPct val="90000"/>
              </a:lnSpc>
              <a:spcBef>
                <a:spcPts val="600"/>
              </a:spcBef>
            </a:pPr>
            <a:endParaRPr lang="en-GB" dirty="0" err="1" smtClean="0"/>
          </a:p>
        </p:txBody>
      </p:sp>
      <p:grpSp>
        <p:nvGrpSpPr>
          <p:cNvPr id="25" name="Group 24"/>
          <p:cNvGrpSpPr/>
          <p:nvPr/>
        </p:nvGrpSpPr>
        <p:grpSpPr>
          <a:xfrm>
            <a:off x="8760223" y="3974708"/>
            <a:ext cx="1530627" cy="1391478"/>
            <a:chOff x="8749124" y="4360673"/>
            <a:chExt cx="1530627" cy="1391478"/>
          </a:xfrm>
        </p:grpSpPr>
        <p:sp>
          <p:nvSpPr>
            <p:cNvPr id="22" name="TextBox 21"/>
            <p:cNvSpPr txBox="1"/>
            <p:nvPr/>
          </p:nvSpPr>
          <p:spPr>
            <a:xfrm>
              <a:off x="8749124" y="4360673"/>
              <a:ext cx="1530627" cy="1391478"/>
            </a:xfrm>
            <a:prstGeom prst="rect">
              <a:avLst/>
            </a:prstGeom>
            <a:noFill/>
            <a:ln>
              <a:solidFill>
                <a:schemeClr val="accent1"/>
              </a:solidFill>
            </a:ln>
          </p:spPr>
          <p:txBody>
            <a:bodyPr wrap="square" lIns="137160" tIns="109728" rIns="137160" bIns="109728" rtlCol="0">
              <a:spAutoFit/>
            </a:bodyPr>
            <a:lstStyle/>
            <a:p>
              <a:pPr>
                <a:lnSpc>
                  <a:spcPct val="90000"/>
                </a:lnSpc>
                <a:spcBef>
                  <a:spcPts val="600"/>
                </a:spcBef>
              </a:pPr>
              <a:endParaRPr lang="en-GB" dirty="0" err="1" smtClean="0"/>
            </a:p>
          </p:txBody>
        </p:sp>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04837" y="4446812"/>
              <a:ext cx="1219200" cy="1219200"/>
            </a:xfrm>
            <a:prstGeom prst="rect">
              <a:avLst/>
            </a:prstGeom>
          </p:spPr>
        </p:pic>
      </p:grpSp>
      <p:sp>
        <p:nvSpPr>
          <p:cNvPr id="26" name="Left-Right Arrow 25"/>
          <p:cNvSpPr/>
          <p:nvPr/>
        </p:nvSpPr>
        <p:spPr>
          <a:xfrm rot="797453">
            <a:off x="3711670" y="3423638"/>
            <a:ext cx="5051246" cy="491851"/>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
        <p:nvSpPr>
          <p:cNvPr id="27" name="Left-Right Arrow 26"/>
          <p:cNvSpPr/>
          <p:nvPr/>
        </p:nvSpPr>
        <p:spPr>
          <a:xfrm rot="20841472">
            <a:off x="3846117" y="5036194"/>
            <a:ext cx="4927124" cy="491851"/>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
        <p:nvSpPr>
          <p:cNvPr id="28" name="TextBox 27"/>
          <p:cNvSpPr txBox="1"/>
          <p:nvPr/>
        </p:nvSpPr>
        <p:spPr>
          <a:xfrm>
            <a:off x="8340601" y="1769165"/>
            <a:ext cx="2363842" cy="3846444"/>
          </a:xfrm>
          <a:prstGeom prst="rect">
            <a:avLst/>
          </a:prstGeom>
          <a:noFill/>
          <a:ln>
            <a:solidFill>
              <a:schemeClr val="accent1"/>
            </a:solidFill>
          </a:ln>
        </p:spPr>
        <p:txBody>
          <a:bodyPr wrap="square" lIns="137160" tIns="109728" rIns="137160" bIns="109728" rtlCol="0">
            <a:spAutoFit/>
          </a:bodyPr>
          <a:lstStyle/>
          <a:p>
            <a:pPr>
              <a:lnSpc>
                <a:spcPct val="90000"/>
              </a:lnSpc>
              <a:spcBef>
                <a:spcPts val="600"/>
              </a:spcBef>
            </a:pPr>
            <a:endParaRPr lang="en-GB" dirty="0" err="1" smtClean="0"/>
          </a:p>
        </p:txBody>
      </p:sp>
      <p:sp>
        <p:nvSpPr>
          <p:cNvPr id="29" name="TextBox 28"/>
          <p:cNvSpPr txBox="1"/>
          <p:nvPr/>
        </p:nvSpPr>
        <p:spPr>
          <a:xfrm>
            <a:off x="8592332" y="3622416"/>
            <a:ext cx="1984514" cy="470898"/>
          </a:xfrm>
          <a:prstGeom prst="rect">
            <a:avLst/>
          </a:prstGeom>
          <a:noFill/>
        </p:spPr>
        <p:txBody>
          <a:bodyPr wrap="square" lIns="137160" tIns="109728" rIns="137160" bIns="109728" rtlCol="0">
            <a:spAutoFit/>
          </a:bodyPr>
          <a:lstStyle/>
          <a:p>
            <a:pPr>
              <a:lnSpc>
                <a:spcPct val="90000"/>
              </a:lnSpc>
              <a:spcBef>
                <a:spcPts val="600"/>
              </a:spcBef>
            </a:pPr>
            <a:r>
              <a:rPr lang="en-GB" dirty="0" smtClean="0"/>
              <a:t>Background Task</a:t>
            </a:r>
          </a:p>
        </p:txBody>
      </p:sp>
      <p:sp>
        <p:nvSpPr>
          <p:cNvPr id="30" name="TextBox 29"/>
          <p:cNvSpPr txBox="1"/>
          <p:nvPr/>
        </p:nvSpPr>
        <p:spPr>
          <a:xfrm>
            <a:off x="8340601" y="1380699"/>
            <a:ext cx="2363842" cy="470898"/>
          </a:xfrm>
          <a:prstGeom prst="rect">
            <a:avLst/>
          </a:prstGeom>
          <a:noFill/>
        </p:spPr>
        <p:txBody>
          <a:bodyPr wrap="square" lIns="137160" tIns="109728" rIns="137160" bIns="109728" rtlCol="0">
            <a:spAutoFit/>
          </a:bodyPr>
          <a:lstStyle/>
          <a:p>
            <a:pPr>
              <a:lnSpc>
                <a:spcPct val="90000"/>
              </a:lnSpc>
              <a:spcBef>
                <a:spcPts val="600"/>
              </a:spcBef>
            </a:pPr>
            <a:r>
              <a:rPr lang="en-GB" dirty="0" smtClean="0"/>
              <a:t>App with App Service</a:t>
            </a:r>
          </a:p>
        </p:txBody>
      </p:sp>
    </p:spTree>
    <p:extLst>
      <p:ext uri="{BB962C8B-B14F-4D97-AF65-F5344CB8AC3E}">
        <p14:creationId xmlns:p14="http://schemas.microsoft.com/office/powerpoint/2010/main" val="288933439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Scenario: Bar Code Scanning</a:t>
            </a:r>
            <a:endParaRPr lang="en-GB" dirty="0"/>
          </a:p>
        </p:txBody>
      </p:sp>
      <p:grpSp>
        <p:nvGrpSpPr>
          <p:cNvPr id="17" name="Group 16"/>
          <p:cNvGrpSpPr/>
          <p:nvPr/>
        </p:nvGrpSpPr>
        <p:grpSpPr>
          <a:xfrm>
            <a:off x="3155716" y="3305835"/>
            <a:ext cx="2066500" cy="1460816"/>
            <a:chOff x="1575111" y="1968310"/>
            <a:chExt cx="2066500" cy="1460816"/>
          </a:xfrm>
        </p:grpSpPr>
        <p:pic>
          <p:nvPicPr>
            <p:cNvPr id="5" name="Picture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5111" y="1968310"/>
              <a:ext cx="2066500" cy="14608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8492" y="2135242"/>
              <a:ext cx="1779025" cy="1126952"/>
            </a:xfrm>
            <a:prstGeom prst="rect">
              <a:avLst/>
            </a:prstGeom>
          </p:spPr>
        </p:pic>
      </p:grpSp>
      <p:grpSp>
        <p:nvGrpSpPr>
          <p:cNvPr id="11" name="Group 10"/>
          <p:cNvGrpSpPr/>
          <p:nvPr/>
        </p:nvGrpSpPr>
        <p:grpSpPr>
          <a:xfrm>
            <a:off x="8760222" y="3375173"/>
            <a:ext cx="1530627" cy="1391478"/>
            <a:chOff x="8749124" y="4360673"/>
            <a:chExt cx="1530627" cy="1391478"/>
          </a:xfrm>
        </p:grpSpPr>
        <p:sp>
          <p:nvSpPr>
            <p:cNvPr id="12" name="TextBox 11"/>
            <p:cNvSpPr txBox="1"/>
            <p:nvPr/>
          </p:nvSpPr>
          <p:spPr>
            <a:xfrm>
              <a:off x="8749124" y="4360673"/>
              <a:ext cx="1530627" cy="1391478"/>
            </a:xfrm>
            <a:prstGeom prst="rect">
              <a:avLst/>
            </a:prstGeom>
            <a:noFill/>
            <a:ln>
              <a:solidFill>
                <a:schemeClr val="accent1"/>
              </a:solidFill>
            </a:ln>
          </p:spPr>
          <p:txBody>
            <a:bodyPr wrap="square" lIns="137160" tIns="109728" rIns="137160" bIns="109728" rtlCol="0">
              <a:spAutoFit/>
            </a:bodyPr>
            <a:lstStyle/>
            <a:p>
              <a:pPr>
                <a:lnSpc>
                  <a:spcPct val="90000"/>
                </a:lnSpc>
                <a:spcBef>
                  <a:spcPts val="600"/>
                </a:spcBef>
              </a:pPr>
              <a:endParaRPr lang="en-GB" dirty="0" err="1" smtClean="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4837" y="4446812"/>
              <a:ext cx="1219200" cy="1219200"/>
            </a:xfrm>
            <a:prstGeom prst="rect">
              <a:avLst/>
            </a:prstGeom>
          </p:spPr>
        </p:pic>
      </p:grpSp>
      <p:sp>
        <p:nvSpPr>
          <p:cNvPr id="15" name="TextBox 14"/>
          <p:cNvSpPr txBox="1"/>
          <p:nvPr/>
        </p:nvSpPr>
        <p:spPr>
          <a:xfrm>
            <a:off x="7968586" y="2379600"/>
            <a:ext cx="3113900" cy="886397"/>
          </a:xfrm>
          <a:prstGeom prst="rect">
            <a:avLst/>
          </a:prstGeom>
          <a:noFill/>
        </p:spPr>
        <p:txBody>
          <a:bodyPr wrap="square" lIns="137160" tIns="109728" rIns="137160" bIns="109728" rtlCol="0">
            <a:spAutoFit/>
          </a:bodyPr>
          <a:lstStyle/>
          <a:p>
            <a:pPr algn="ctr">
              <a:lnSpc>
                <a:spcPct val="90000"/>
              </a:lnSpc>
              <a:spcBef>
                <a:spcPts val="600"/>
              </a:spcBef>
            </a:pPr>
            <a:r>
              <a:rPr lang="en-GB" sz="2400" dirty="0" smtClean="0"/>
              <a:t>Bar Code decoding App Service</a:t>
            </a:r>
          </a:p>
        </p:txBody>
      </p:sp>
      <p:pic>
        <p:nvPicPr>
          <p:cNvPr id="3" name="Picture 2"/>
          <p:cNvPicPr>
            <a:picLocks noChangeAspect="1"/>
          </p:cNvPicPr>
          <p:nvPr/>
        </p:nvPicPr>
        <p:blipFill>
          <a:blip r:embed="rId5"/>
          <a:stretch>
            <a:fillRect/>
          </a:stretch>
        </p:blipFill>
        <p:spPr>
          <a:xfrm>
            <a:off x="667723" y="2144784"/>
            <a:ext cx="1605140" cy="1161051"/>
          </a:xfrm>
          <a:prstGeom prst="rect">
            <a:avLst/>
          </a:prstGeom>
        </p:spPr>
      </p:pic>
      <p:cxnSp>
        <p:nvCxnSpPr>
          <p:cNvPr id="9" name="Straight Connector 8"/>
          <p:cNvCxnSpPr/>
          <p:nvPr/>
        </p:nvCxnSpPr>
        <p:spPr>
          <a:xfrm flipH="1" flipV="1">
            <a:off x="2142309" y="2220686"/>
            <a:ext cx="862149" cy="878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724297" y="3381737"/>
            <a:ext cx="1045030" cy="28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630091" y="3605349"/>
            <a:ext cx="28085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810869" y="3265997"/>
            <a:ext cx="2418731" cy="720197"/>
          </a:xfrm>
          <a:prstGeom prst="rect">
            <a:avLst/>
          </a:prstGeom>
          <a:noFill/>
        </p:spPr>
        <p:txBody>
          <a:bodyPr wrap="square" lIns="137160" tIns="109728" rIns="137160" bIns="109728" rtlCol="0">
            <a:spAutoFit/>
          </a:bodyPr>
          <a:lstStyle/>
          <a:p>
            <a:pPr>
              <a:lnSpc>
                <a:spcPct val="90000"/>
              </a:lnSpc>
              <a:spcBef>
                <a:spcPts val="600"/>
              </a:spcBef>
            </a:pPr>
            <a:r>
              <a:rPr lang="en-GB" dirty="0" smtClean="0"/>
              <a:t>Image bytes in </a:t>
            </a:r>
            <a:r>
              <a:rPr lang="en-GB" dirty="0" err="1" smtClean="0"/>
              <a:t>ValueSet</a:t>
            </a:r>
            <a:r>
              <a:rPr lang="en-GB" dirty="0" smtClean="0"/>
              <a:t> or </a:t>
            </a:r>
            <a:r>
              <a:rPr lang="en-GB" dirty="0" err="1" smtClean="0"/>
              <a:t>FileToken</a:t>
            </a:r>
            <a:endParaRPr lang="en-GB" dirty="0" smtClean="0"/>
          </a:p>
        </p:txBody>
      </p:sp>
      <p:cxnSp>
        <p:nvCxnSpPr>
          <p:cNvPr id="27" name="Straight Arrow Connector 26"/>
          <p:cNvCxnSpPr/>
          <p:nvPr/>
        </p:nvCxnSpPr>
        <p:spPr>
          <a:xfrm flipH="1">
            <a:off x="5630091" y="4297680"/>
            <a:ext cx="28085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204614" y="4222528"/>
            <a:ext cx="2024986" cy="470898"/>
          </a:xfrm>
          <a:prstGeom prst="rect">
            <a:avLst/>
          </a:prstGeom>
          <a:noFill/>
        </p:spPr>
        <p:txBody>
          <a:bodyPr wrap="square" lIns="137160" tIns="109728" rIns="137160" bIns="109728" rtlCol="0">
            <a:spAutoFit/>
          </a:bodyPr>
          <a:lstStyle/>
          <a:p>
            <a:pPr>
              <a:lnSpc>
                <a:spcPct val="90000"/>
              </a:lnSpc>
              <a:spcBef>
                <a:spcPts val="600"/>
              </a:spcBef>
            </a:pPr>
            <a:r>
              <a:rPr lang="en-GB" dirty="0" smtClean="0"/>
              <a:t>Decoded data</a:t>
            </a:r>
          </a:p>
        </p:txBody>
      </p:sp>
    </p:spTree>
    <p:extLst>
      <p:ext uri="{BB962C8B-B14F-4D97-AF65-F5344CB8AC3E}">
        <p14:creationId xmlns:p14="http://schemas.microsoft.com/office/powerpoint/2010/main" val="276095706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Scenario: Enterprise suite of apps</a:t>
            </a:r>
            <a:endParaRPr lang="en-GB" dirty="0"/>
          </a:p>
        </p:txBody>
      </p:sp>
      <p:grpSp>
        <p:nvGrpSpPr>
          <p:cNvPr id="18" name="Group 17"/>
          <p:cNvGrpSpPr/>
          <p:nvPr/>
        </p:nvGrpSpPr>
        <p:grpSpPr>
          <a:xfrm>
            <a:off x="1942220" y="1843531"/>
            <a:ext cx="879357" cy="1422466"/>
            <a:chOff x="2347168" y="4571710"/>
            <a:chExt cx="529245" cy="1153191"/>
          </a:xfrm>
        </p:grpSpPr>
        <p:pic>
          <p:nvPicPr>
            <p:cNvPr id="7"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7168" y="4571710"/>
              <a:ext cx="529245" cy="11531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0846" y="4700603"/>
              <a:ext cx="454318" cy="910021"/>
            </a:xfrm>
            <a:prstGeom prst="rect">
              <a:avLst/>
            </a:prstGeom>
          </p:spPr>
        </p:pic>
      </p:grpSp>
      <p:grpSp>
        <p:nvGrpSpPr>
          <p:cNvPr id="11" name="Group 10"/>
          <p:cNvGrpSpPr/>
          <p:nvPr/>
        </p:nvGrpSpPr>
        <p:grpSpPr>
          <a:xfrm>
            <a:off x="5343463" y="2304938"/>
            <a:ext cx="1530627" cy="1391478"/>
            <a:chOff x="8749124" y="4360673"/>
            <a:chExt cx="1530627" cy="1391478"/>
          </a:xfrm>
        </p:grpSpPr>
        <p:sp>
          <p:nvSpPr>
            <p:cNvPr id="12" name="TextBox 11"/>
            <p:cNvSpPr txBox="1"/>
            <p:nvPr/>
          </p:nvSpPr>
          <p:spPr>
            <a:xfrm>
              <a:off x="8749124" y="4360673"/>
              <a:ext cx="1530627" cy="1391478"/>
            </a:xfrm>
            <a:prstGeom prst="rect">
              <a:avLst/>
            </a:prstGeom>
            <a:noFill/>
            <a:ln>
              <a:solidFill>
                <a:schemeClr val="accent1"/>
              </a:solidFill>
            </a:ln>
          </p:spPr>
          <p:txBody>
            <a:bodyPr wrap="square" lIns="137160" tIns="109728" rIns="137160" bIns="109728" rtlCol="0">
              <a:spAutoFit/>
            </a:bodyPr>
            <a:lstStyle/>
            <a:p>
              <a:pPr>
                <a:lnSpc>
                  <a:spcPct val="90000"/>
                </a:lnSpc>
                <a:spcBef>
                  <a:spcPts val="600"/>
                </a:spcBef>
              </a:pPr>
              <a:endParaRPr lang="en-GB" dirty="0" err="1" smtClean="0"/>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4837" y="4446812"/>
              <a:ext cx="1219200" cy="1219200"/>
            </a:xfrm>
            <a:prstGeom prst="rect">
              <a:avLst/>
            </a:prstGeom>
          </p:spPr>
        </p:pic>
      </p:grpSp>
      <p:sp>
        <p:nvSpPr>
          <p:cNvPr id="15" name="TextBox 14"/>
          <p:cNvSpPr txBox="1"/>
          <p:nvPr/>
        </p:nvSpPr>
        <p:spPr>
          <a:xfrm>
            <a:off x="4551826" y="1387315"/>
            <a:ext cx="3113900" cy="907941"/>
          </a:xfrm>
          <a:prstGeom prst="rect">
            <a:avLst/>
          </a:prstGeom>
          <a:noFill/>
        </p:spPr>
        <p:txBody>
          <a:bodyPr wrap="square" lIns="137160" tIns="109728" rIns="137160" bIns="109728" rtlCol="0">
            <a:spAutoFit/>
          </a:bodyPr>
          <a:lstStyle/>
          <a:p>
            <a:pPr algn="ctr">
              <a:lnSpc>
                <a:spcPct val="90000"/>
              </a:lnSpc>
              <a:spcBef>
                <a:spcPts val="600"/>
              </a:spcBef>
            </a:pPr>
            <a:r>
              <a:rPr lang="en-GB" sz="2400" dirty="0" smtClean="0"/>
              <a:t>App Service</a:t>
            </a:r>
          </a:p>
          <a:p>
            <a:pPr algn="ctr">
              <a:lnSpc>
                <a:spcPct val="90000"/>
              </a:lnSpc>
              <a:spcBef>
                <a:spcPts val="600"/>
              </a:spcBef>
            </a:pPr>
            <a:r>
              <a:rPr lang="en-GB" sz="2000" dirty="0" smtClean="0"/>
              <a:t>Maintains Inventory cache</a:t>
            </a:r>
          </a:p>
        </p:txBody>
      </p:sp>
      <p:grpSp>
        <p:nvGrpSpPr>
          <p:cNvPr id="19" name="Group 18"/>
          <p:cNvGrpSpPr/>
          <p:nvPr/>
        </p:nvGrpSpPr>
        <p:grpSpPr>
          <a:xfrm>
            <a:off x="1935929" y="4623001"/>
            <a:ext cx="879357" cy="1422466"/>
            <a:chOff x="2347168" y="4571710"/>
            <a:chExt cx="529245" cy="1153191"/>
          </a:xfrm>
        </p:grpSpPr>
        <p:pic>
          <p:nvPicPr>
            <p:cNvPr id="20"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7168" y="4571710"/>
              <a:ext cx="529245" cy="11531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0846" y="4700603"/>
              <a:ext cx="454318" cy="910021"/>
            </a:xfrm>
            <a:prstGeom prst="rect">
              <a:avLst/>
            </a:prstGeom>
          </p:spPr>
        </p:pic>
      </p:grpSp>
      <p:sp>
        <p:nvSpPr>
          <p:cNvPr id="22" name="TextBox 21"/>
          <p:cNvSpPr txBox="1"/>
          <p:nvPr/>
        </p:nvSpPr>
        <p:spPr>
          <a:xfrm>
            <a:off x="1534942" y="1401064"/>
            <a:ext cx="1701009" cy="470898"/>
          </a:xfrm>
          <a:prstGeom prst="rect">
            <a:avLst/>
          </a:prstGeom>
          <a:noFill/>
        </p:spPr>
        <p:txBody>
          <a:bodyPr wrap="square" lIns="137160" tIns="109728" rIns="137160" bIns="109728" rtlCol="0">
            <a:spAutoFit/>
          </a:bodyPr>
          <a:lstStyle/>
          <a:p>
            <a:pPr>
              <a:lnSpc>
                <a:spcPct val="90000"/>
              </a:lnSpc>
              <a:spcBef>
                <a:spcPts val="600"/>
              </a:spcBef>
            </a:pPr>
            <a:r>
              <a:rPr lang="en-GB" dirty="0" smtClean="0"/>
              <a:t>Client App A</a:t>
            </a:r>
          </a:p>
        </p:txBody>
      </p:sp>
      <p:sp>
        <p:nvSpPr>
          <p:cNvPr id="23" name="TextBox 22"/>
          <p:cNvSpPr txBox="1"/>
          <p:nvPr/>
        </p:nvSpPr>
        <p:spPr>
          <a:xfrm>
            <a:off x="1531393" y="3940199"/>
            <a:ext cx="1701009" cy="470898"/>
          </a:xfrm>
          <a:prstGeom prst="rect">
            <a:avLst/>
          </a:prstGeom>
          <a:noFill/>
        </p:spPr>
        <p:txBody>
          <a:bodyPr wrap="square" lIns="137160" tIns="109728" rIns="137160" bIns="109728" rtlCol="0">
            <a:spAutoFit/>
          </a:bodyPr>
          <a:lstStyle/>
          <a:p>
            <a:pPr>
              <a:lnSpc>
                <a:spcPct val="90000"/>
              </a:lnSpc>
              <a:spcBef>
                <a:spcPts val="600"/>
              </a:spcBef>
            </a:pPr>
            <a:r>
              <a:rPr lang="en-GB" dirty="0" smtClean="0"/>
              <a:t>Client App B</a:t>
            </a:r>
          </a:p>
        </p:txBody>
      </p:sp>
      <p:sp>
        <p:nvSpPr>
          <p:cNvPr id="24" name="Cloud 23"/>
          <p:cNvSpPr/>
          <p:nvPr/>
        </p:nvSpPr>
        <p:spPr>
          <a:xfrm>
            <a:off x="9358439" y="2243519"/>
            <a:ext cx="2116183" cy="1763035"/>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
        <p:nvSpPr>
          <p:cNvPr id="26" name="Flowchart: Multidocument 25"/>
          <p:cNvSpPr/>
          <p:nvPr/>
        </p:nvSpPr>
        <p:spPr>
          <a:xfrm>
            <a:off x="9955737" y="2709228"/>
            <a:ext cx="921586" cy="831615"/>
          </a:xfrm>
          <a:prstGeom prst="flowChartMultidocumen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cxnSp>
        <p:nvCxnSpPr>
          <p:cNvPr id="31" name="Straight Arrow Connector 30"/>
          <p:cNvCxnSpPr/>
          <p:nvPr/>
        </p:nvCxnSpPr>
        <p:spPr>
          <a:xfrm>
            <a:off x="2955987" y="3026803"/>
            <a:ext cx="2273919" cy="318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113899" y="3216591"/>
            <a:ext cx="208882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503513" y="2520852"/>
            <a:ext cx="1792680" cy="720197"/>
          </a:xfrm>
          <a:prstGeom prst="rect">
            <a:avLst/>
          </a:prstGeom>
          <a:noFill/>
        </p:spPr>
        <p:txBody>
          <a:bodyPr wrap="square" lIns="137160" tIns="109728" rIns="137160" bIns="109728" rtlCol="0">
            <a:spAutoFit/>
          </a:bodyPr>
          <a:lstStyle/>
          <a:p>
            <a:pPr>
              <a:lnSpc>
                <a:spcPct val="90000"/>
              </a:lnSpc>
              <a:spcBef>
                <a:spcPts val="600"/>
              </a:spcBef>
            </a:pPr>
            <a:r>
              <a:rPr lang="en-GB" dirty="0" smtClean="0"/>
              <a:t>Interact with cloud services</a:t>
            </a:r>
          </a:p>
        </p:txBody>
      </p:sp>
      <p:cxnSp>
        <p:nvCxnSpPr>
          <p:cNvPr id="38" name="Straight Arrow Connector 37"/>
          <p:cNvCxnSpPr/>
          <p:nvPr/>
        </p:nvCxnSpPr>
        <p:spPr>
          <a:xfrm flipV="1">
            <a:off x="3017124" y="3656349"/>
            <a:ext cx="2124501" cy="10337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5421365" y="4878337"/>
            <a:ext cx="1530627" cy="1391478"/>
            <a:chOff x="8749124" y="4360673"/>
            <a:chExt cx="1530627" cy="1391478"/>
          </a:xfrm>
        </p:grpSpPr>
        <p:sp>
          <p:nvSpPr>
            <p:cNvPr id="43" name="TextBox 42"/>
            <p:cNvSpPr txBox="1"/>
            <p:nvPr/>
          </p:nvSpPr>
          <p:spPr>
            <a:xfrm>
              <a:off x="8749124" y="4360673"/>
              <a:ext cx="1530627" cy="1391478"/>
            </a:xfrm>
            <a:prstGeom prst="rect">
              <a:avLst/>
            </a:prstGeom>
            <a:noFill/>
            <a:ln>
              <a:solidFill>
                <a:schemeClr val="accent1"/>
              </a:solidFill>
            </a:ln>
          </p:spPr>
          <p:txBody>
            <a:bodyPr wrap="square" lIns="137160" tIns="109728" rIns="137160" bIns="109728" rtlCol="0">
              <a:spAutoFit/>
            </a:bodyPr>
            <a:lstStyle/>
            <a:p>
              <a:pPr>
                <a:lnSpc>
                  <a:spcPct val="90000"/>
                </a:lnSpc>
                <a:spcBef>
                  <a:spcPts val="600"/>
                </a:spcBef>
              </a:pPr>
              <a:endParaRPr lang="en-GB" dirty="0" err="1" smtClean="0"/>
            </a:p>
          </p:txBody>
        </p:sp>
        <p:pic>
          <p:nvPicPr>
            <p:cNvPr id="44" name="Picture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4837" y="4446812"/>
              <a:ext cx="1219200" cy="1219200"/>
            </a:xfrm>
            <a:prstGeom prst="rect">
              <a:avLst/>
            </a:prstGeom>
          </p:spPr>
        </p:pic>
      </p:grpSp>
      <p:sp>
        <p:nvSpPr>
          <p:cNvPr id="45" name="TextBox 44"/>
          <p:cNvSpPr txBox="1"/>
          <p:nvPr/>
        </p:nvSpPr>
        <p:spPr>
          <a:xfrm>
            <a:off x="4424617" y="3966723"/>
            <a:ext cx="3330782" cy="907941"/>
          </a:xfrm>
          <a:prstGeom prst="rect">
            <a:avLst/>
          </a:prstGeom>
          <a:noFill/>
        </p:spPr>
        <p:txBody>
          <a:bodyPr wrap="square" lIns="137160" tIns="109728" rIns="137160" bIns="109728" rtlCol="0">
            <a:spAutoFit/>
          </a:bodyPr>
          <a:lstStyle/>
          <a:p>
            <a:pPr algn="ctr">
              <a:lnSpc>
                <a:spcPct val="90000"/>
              </a:lnSpc>
              <a:spcBef>
                <a:spcPts val="600"/>
              </a:spcBef>
            </a:pPr>
            <a:r>
              <a:rPr lang="en-GB" sz="2400" dirty="0" smtClean="0"/>
              <a:t>App Service</a:t>
            </a:r>
          </a:p>
          <a:p>
            <a:pPr algn="ctr">
              <a:lnSpc>
                <a:spcPct val="90000"/>
              </a:lnSpc>
              <a:spcBef>
                <a:spcPts val="600"/>
              </a:spcBef>
            </a:pPr>
            <a:r>
              <a:rPr lang="en-GB" sz="2000" dirty="0" smtClean="0"/>
              <a:t>Proximity Reading Services</a:t>
            </a:r>
          </a:p>
        </p:txBody>
      </p:sp>
      <p:cxnSp>
        <p:nvCxnSpPr>
          <p:cNvPr id="46" name="Straight Arrow Connector 45"/>
          <p:cNvCxnSpPr/>
          <p:nvPr/>
        </p:nvCxnSpPr>
        <p:spPr>
          <a:xfrm>
            <a:off x="2992947" y="3241049"/>
            <a:ext cx="2257048" cy="20931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017124" y="5558365"/>
            <a:ext cx="218674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Flowchart: Multidocument 29"/>
          <p:cNvSpPr/>
          <p:nvPr/>
        </p:nvSpPr>
        <p:spPr>
          <a:xfrm>
            <a:off x="6194907" y="2969847"/>
            <a:ext cx="601326" cy="592299"/>
          </a:xfrm>
          <a:prstGeom prst="flowChartMultidocumen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pic>
        <p:nvPicPr>
          <p:cNvPr id="5" name="Picture 4"/>
          <p:cNvPicPr>
            <a:picLocks noChangeAspect="1"/>
          </p:cNvPicPr>
          <p:nvPr/>
        </p:nvPicPr>
        <p:blipFill>
          <a:blip r:embed="rId6"/>
          <a:stretch>
            <a:fillRect/>
          </a:stretch>
        </p:blipFill>
        <p:spPr>
          <a:xfrm>
            <a:off x="7467019" y="4861882"/>
            <a:ext cx="1012961" cy="916304"/>
          </a:xfrm>
          <a:prstGeom prst="rect">
            <a:avLst/>
          </a:prstGeom>
        </p:spPr>
      </p:pic>
      <p:pic>
        <p:nvPicPr>
          <p:cNvPr id="6" name="Picture 5"/>
          <p:cNvPicPr>
            <a:picLocks noChangeAspect="1"/>
          </p:cNvPicPr>
          <p:nvPr/>
        </p:nvPicPr>
        <p:blipFill>
          <a:blip r:embed="rId7"/>
          <a:stretch>
            <a:fillRect/>
          </a:stretch>
        </p:blipFill>
        <p:spPr>
          <a:xfrm>
            <a:off x="7557412" y="5853729"/>
            <a:ext cx="832173" cy="832173"/>
          </a:xfrm>
          <a:prstGeom prst="rect">
            <a:avLst/>
          </a:prstGeom>
        </p:spPr>
      </p:pic>
      <p:cxnSp>
        <p:nvCxnSpPr>
          <p:cNvPr id="16" name="Straight Arrow Connector 15"/>
          <p:cNvCxnSpPr/>
          <p:nvPr/>
        </p:nvCxnSpPr>
        <p:spPr>
          <a:xfrm>
            <a:off x="7000444" y="6045467"/>
            <a:ext cx="4435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7030370" y="5343248"/>
            <a:ext cx="38366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2707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par>
                          <p:cTn id="11" fill="hold">
                            <p:stCondLst>
                              <p:cond delay="500"/>
                            </p:stCondLst>
                            <p:childTnLst>
                              <p:par>
                                <p:cTn id="12" presetID="22" presetClass="entr" presetSubtype="4" fill="hold" nodeType="afterEffect">
                                  <p:stCondLst>
                                    <p:cond delay="30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500"/>
                                        <p:tgtEl>
                                          <p:spTgt spid="38"/>
                                        </p:tgtEl>
                                      </p:cBhvr>
                                    </p:animEffect>
                                  </p:childTnLst>
                                </p:cTn>
                              </p:par>
                            </p:childTnLst>
                          </p:cTn>
                        </p:par>
                        <p:par>
                          <p:cTn id="15" fill="hold">
                            <p:stCondLst>
                              <p:cond delay="4000"/>
                            </p:stCondLst>
                            <p:childTnLst>
                              <p:par>
                                <p:cTn id="16" presetID="22" presetClass="entr" presetSubtype="4" fill="hold" nodeType="afterEffect">
                                  <p:stCondLst>
                                    <p:cond delay="3000"/>
                                  </p:stCondLst>
                                  <p:childTnLst>
                                    <p:set>
                                      <p:cBhvr>
                                        <p:cTn id="17" dur="1" fill="hold">
                                          <p:stCondLst>
                                            <p:cond delay="0"/>
                                          </p:stCondLst>
                                        </p:cTn>
                                        <p:tgtEl>
                                          <p:spTgt spid="49"/>
                                        </p:tgtEl>
                                        <p:attrNameLst>
                                          <p:attrName>style.visibility</p:attrName>
                                        </p:attrNameLst>
                                      </p:cBhvr>
                                      <p:to>
                                        <p:strVal val="visible"/>
                                      </p:to>
                                    </p:set>
                                    <p:animEffect transition="in" filter="wipe(down)">
                                      <p:cBhvr>
                                        <p:cTn id="1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0"/>
          </p:nvPr>
        </p:nvSpPr>
        <p:spPr>
          <a:noFill/>
        </p:spPr>
        <p:txBody>
          <a:bodyPr/>
          <a:lstStyle/>
          <a:p>
            <a:r>
              <a:rPr lang="en-GB" sz="1600" b="0" dirty="0" err="1" smtClean="0">
                <a:solidFill>
                  <a:srgbClr val="2B91AF"/>
                </a:solidFill>
                <a:highlight>
                  <a:srgbClr val="FFFFFF"/>
                </a:highlight>
                <a:latin typeface="Consolas" panose="020B0609020204030204" pitchFamily="49" charset="0"/>
              </a:rPr>
              <a:t>AppServiceConnection</a:t>
            </a:r>
            <a:r>
              <a:rPr lang="en-GB" sz="1600" b="0" dirty="0" smtClean="0">
                <a:solidFill>
                  <a:srgbClr val="000000"/>
                </a:solidFill>
                <a:highlight>
                  <a:srgbClr val="FFFFFF"/>
                </a:highlight>
                <a:latin typeface="Consolas" panose="020B0609020204030204" pitchFamily="49" charset="0"/>
              </a:rPr>
              <a:t> connection </a:t>
            </a:r>
            <a:r>
              <a:rPr lang="en-GB" sz="1600" b="0" dirty="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new</a:t>
            </a:r>
            <a:r>
              <a:rPr lang="en-GB" sz="1600" b="0" dirty="0">
                <a:solidFill>
                  <a:srgbClr val="000000"/>
                </a:solidFill>
                <a:highlight>
                  <a:srgbClr val="FFFFFF"/>
                </a:highlight>
                <a:latin typeface="Consolas" panose="020B0609020204030204" pitchFamily="49" charset="0"/>
              </a:rPr>
              <a:t> </a:t>
            </a:r>
            <a:r>
              <a:rPr lang="en-GB" sz="1600" b="0" dirty="0" err="1">
                <a:solidFill>
                  <a:srgbClr val="2B91AF"/>
                </a:solidFill>
                <a:highlight>
                  <a:srgbClr val="FFFFFF"/>
                </a:highlight>
                <a:latin typeface="Consolas" panose="020B0609020204030204" pitchFamily="49" charset="0"/>
              </a:rPr>
              <a:t>AppServiceConnection</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err="1" smtClean="0">
                <a:solidFill>
                  <a:srgbClr val="000000"/>
                </a:solidFill>
                <a:highlight>
                  <a:srgbClr val="FFFFFF"/>
                </a:highlight>
                <a:latin typeface="Consolas" panose="020B0609020204030204" pitchFamily="49" charset="0"/>
              </a:rPr>
              <a:t>connection.AppServiceName</a:t>
            </a:r>
            <a:r>
              <a:rPr lang="en-GB" sz="1600" b="0" dirty="0" smtClean="0">
                <a:solidFill>
                  <a:srgbClr val="000000"/>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 </a:t>
            </a:r>
            <a:r>
              <a:rPr lang="en-GB" sz="1600" b="0" dirty="0">
                <a:solidFill>
                  <a:srgbClr val="A31515"/>
                </a:solidFill>
                <a:highlight>
                  <a:srgbClr val="FFFFFF"/>
                </a:highlight>
                <a:latin typeface="Consolas" panose="020B0609020204030204" pitchFamily="49" charset="0"/>
              </a:rPr>
              <a:t>"</a:t>
            </a:r>
            <a:r>
              <a:rPr lang="en-GB" sz="1600" b="0" dirty="0" err="1">
                <a:solidFill>
                  <a:srgbClr val="A31515"/>
                </a:solidFill>
                <a:highlight>
                  <a:srgbClr val="FFFFFF"/>
                </a:highlight>
                <a:latin typeface="Consolas" panose="020B0609020204030204" pitchFamily="49" charset="0"/>
              </a:rPr>
              <a:t>microsoftDX-appservicesdemo</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err="1" smtClean="0">
                <a:solidFill>
                  <a:srgbClr val="000000"/>
                </a:solidFill>
                <a:highlight>
                  <a:srgbClr val="FFFFFF"/>
                </a:highlight>
                <a:latin typeface="Consolas" panose="020B0609020204030204" pitchFamily="49" charset="0"/>
              </a:rPr>
              <a:t>connection.PackageFamilyName</a:t>
            </a:r>
            <a:r>
              <a:rPr lang="en-GB" sz="1600" b="0" dirty="0" smtClean="0">
                <a:solidFill>
                  <a:srgbClr val="000000"/>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 </a:t>
            </a:r>
            <a:r>
              <a:rPr lang="en-GB" sz="1600" b="0" dirty="0">
                <a:solidFill>
                  <a:srgbClr val="A31515"/>
                </a:solidFill>
                <a:highlight>
                  <a:srgbClr val="FFFFFF"/>
                </a:highlight>
                <a:latin typeface="Consolas" panose="020B0609020204030204" pitchFamily="49" charset="0"/>
              </a:rPr>
              <a:t>"24919ArunjeetSingh.InstapaperIt"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err="1" smtClean="0">
                <a:solidFill>
                  <a:srgbClr val="2B91AF"/>
                </a:solidFill>
                <a:highlight>
                  <a:srgbClr val="FFFFFF"/>
                </a:highlight>
                <a:latin typeface="Consolas" panose="020B0609020204030204" pitchFamily="49" charset="0"/>
              </a:rPr>
              <a:t>AppServiceConnectionStatus</a:t>
            </a: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connectionStatus</a:t>
            </a:r>
            <a:r>
              <a:rPr lang="en-GB" sz="1600" b="0" dirty="0">
                <a:solidFill>
                  <a:srgbClr val="000000"/>
                </a:solidFill>
                <a:highlight>
                  <a:srgbClr val="FFFFFF"/>
                </a:highlight>
                <a:latin typeface="Consolas" panose="020B0609020204030204" pitchFamily="49" charset="0"/>
              </a:rPr>
              <a:t> = </a:t>
            </a:r>
            <a:r>
              <a:rPr lang="en-GB" sz="1600" b="0" dirty="0">
                <a:solidFill>
                  <a:srgbClr val="0000FF"/>
                </a:solidFill>
                <a:highlight>
                  <a:srgbClr val="FFFFFF"/>
                </a:highlight>
                <a:latin typeface="Consolas" panose="020B0609020204030204" pitchFamily="49" charset="0"/>
              </a:rPr>
              <a:t>await</a:t>
            </a:r>
            <a:r>
              <a:rPr lang="en-GB" sz="1600" b="0" dirty="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connection.OpenAsync</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FF"/>
                </a:solidFill>
                <a:highlight>
                  <a:srgbClr val="FFFFFF"/>
                </a:highlight>
                <a:latin typeface="Consolas" panose="020B0609020204030204" pitchFamily="49" charset="0"/>
              </a:rPr>
              <a:t>if</a:t>
            </a:r>
            <a:r>
              <a:rPr lang="en-GB" sz="1600" b="0" dirty="0" smtClean="0">
                <a:solidFill>
                  <a:srgbClr val="000000"/>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a:t>
            </a:r>
            <a:r>
              <a:rPr lang="en-GB" sz="1600" b="0" dirty="0" err="1">
                <a:solidFill>
                  <a:srgbClr val="000000"/>
                </a:solidFill>
                <a:highlight>
                  <a:srgbClr val="FFFFFF"/>
                </a:highlight>
                <a:latin typeface="Consolas" panose="020B0609020204030204" pitchFamily="49" charset="0"/>
              </a:rPr>
              <a:t>connectionStatus</a:t>
            </a:r>
            <a:r>
              <a:rPr lang="en-GB" sz="1600" b="0" dirty="0">
                <a:solidFill>
                  <a:srgbClr val="000000"/>
                </a:solidFill>
                <a:highlight>
                  <a:srgbClr val="FFFFFF"/>
                </a:highlight>
                <a:latin typeface="Consolas" panose="020B0609020204030204" pitchFamily="49" charset="0"/>
              </a:rPr>
              <a:t> == </a:t>
            </a:r>
            <a:r>
              <a:rPr lang="en-GB" sz="1600" b="0" dirty="0" err="1">
                <a:solidFill>
                  <a:srgbClr val="2B91AF"/>
                </a:solidFill>
                <a:highlight>
                  <a:srgbClr val="FFFFFF"/>
                </a:highlight>
                <a:latin typeface="Consolas" panose="020B0609020204030204" pitchFamily="49" charset="0"/>
              </a:rPr>
              <a:t>AppServiceConnectionStatus</a:t>
            </a:r>
            <a:r>
              <a:rPr lang="en-GB" sz="1600" b="0" dirty="0" err="1">
                <a:solidFill>
                  <a:srgbClr val="000000"/>
                </a:solidFill>
                <a:highlight>
                  <a:srgbClr val="FFFFFF"/>
                </a:highlight>
                <a:latin typeface="Consolas" panose="020B0609020204030204" pitchFamily="49" charset="0"/>
              </a:rPr>
              <a:t>.Success</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8000"/>
                </a:solidFill>
                <a:highlight>
                  <a:srgbClr val="FFFFFF"/>
                </a:highlight>
                <a:latin typeface="Consolas" panose="020B0609020204030204" pitchFamily="49" charset="0"/>
              </a:rPr>
              <a:t>//</a:t>
            </a:r>
            <a:r>
              <a:rPr lang="en-GB" sz="1600" b="0" dirty="0">
                <a:solidFill>
                  <a:srgbClr val="008000"/>
                </a:solidFill>
                <a:highlight>
                  <a:srgbClr val="FFFFFF"/>
                </a:highlight>
                <a:latin typeface="Consolas" panose="020B0609020204030204" pitchFamily="49" charset="0"/>
              </a:rPr>
              <a:t>Send data to the service </a:t>
            </a:r>
            <a:r>
              <a:rPr lang="en-GB" sz="1600" b="0" dirty="0" smtClean="0">
                <a:solidFill>
                  <a:srgbClr val="008000"/>
                </a:solidFill>
                <a:highlight>
                  <a:srgbClr val="FFFFFF"/>
                </a:highlight>
                <a:latin typeface="Consolas" panose="020B0609020204030204" pitchFamily="49" charset="0"/>
              </a:rPr>
              <a:t/>
            </a:r>
            <a:br>
              <a:rPr lang="en-GB" sz="1600" b="0" dirty="0" smtClean="0">
                <a:solidFill>
                  <a:srgbClr val="008000"/>
                </a:solidFill>
                <a:highlight>
                  <a:srgbClr val="FFFFFF"/>
                </a:highlight>
                <a:latin typeface="Consolas" panose="020B0609020204030204" pitchFamily="49" charset="0"/>
              </a:rPr>
            </a:br>
            <a:r>
              <a:rPr lang="en-GB" sz="1600" b="0" dirty="0" smtClean="0">
                <a:solidFill>
                  <a:srgbClr val="008000"/>
                </a:solidFill>
                <a:highlight>
                  <a:srgbClr val="FFFFFF"/>
                </a:highlight>
                <a:latin typeface="Consolas" panose="020B0609020204030204" pitchFamily="49" charset="0"/>
              </a:rPr>
              <a:t>  </a:t>
            </a:r>
            <a:r>
              <a:rPr lang="en-GB" sz="1600" b="0" dirty="0" err="1" smtClean="0">
                <a:solidFill>
                  <a:srgbClr val="0000FF"/>
                </a:solidFill>
                <a:highlight>
                  <a:srgbClr val="FFFFFF"/>
                </a:highlight>
                <a:latin typeface="Consolas" panose="020B0609020204030204" pitchFamily="49" charset="0"/>
              </a:rPr>
              <a:t>var</a:t>
            </a:r>
            <a:r>
              <a:rPr lang="en-GB" sz="1600" b="0" dirty="0" smtClean="0">
                <a:solidFill>
                  <a:srgbClr val="000000"/>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message = </a:t>
            </a:r>
            <a:r>
              <a:rPr lang="en-GB" sz="1600" b="0" dirty="0">
                <a:solidFill>
                  <a:srgbClr val="0000FF"/>
                </a:solidFill>
                <a:highlight>
                  <a:srgbClr val="FFFFFF"/>
                </a:highlight>
                <a:latin typeface="Consolas" panose="020B0609020204030204" pitchFamily="49" charset="0"/>
              </a:rPr>
              <a:t>new</a:t>
            </a:r>
            <a:r>
              <a:rPr lang="en-GB" sz="1600" b="0" dirty="0">
                <a:solidFill>
                  <a:srgbClr val="000000"/>
                </a:solidFill>
                <a:highlight>
                  <a:srgbClr val="FFFFFF"/>
                </a:highlight>
                <a:latin typeface="Consolas" panose="020B0609020204030204" pitchFamily="49" charset="0"/>
              </a:rPr>
              <a:t> </a:t>
            </a:r>
            <a:r>
              <a:rPr lang="en-GB" sz="1600" b="0" dirty="0" err="1">
                <a:solidFill>
                  <a:srgbClr val="2B91AF"/>
                </a:solidFill>
                <a:highlight>
                  <a:srgbClr val="FFFFFF"/>
                </a:highlight>
                <a:latin typeface="Consolas" panose="020B0609020204030204" pitchFamily="49" charset="0"/>
              </a:rPr>
              <a:t>ValueSet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message.Add</a:t>
            </a:r>
            <a:r>
              <a:rPr lang="en-GB" sz="1600" b="0" dirty="0">
                <a:solidFill>
                  <a:srgbClr val="000000"/>
                </a:solidFill>
                <a:highlight>
                  <a:srgbClr val="FFFFFF"/>
                </a:highlight>
                <a:latin typeface="Consolas" panose="020B0609020204030204" pitchFamily="49" charset="0"/>
              </a:rPr>
              <a:t>(</a:t>
            </a:r>
            <a:r>
              <a:rPr lang="en-GB" sz="1600" b="0" dirty="0">
                <a:solidFill>
                  <a:srgbClr val="A31515"/>
                </a:solidFill>
                <a:highlight>
                  <a:srgbClr val="FFFFFF"/>
                </a:highlight>
                <a:latin typeface="Consolas" panose="020B0609020204030204" pitchFamily="49" charset="0"/>
              </a:rPr>
              <a:t>"Command"</a:t>
            </a:r>
            <a:r>
              <a:rPr lang="en-GB" sz="1600" b="0" dirty="0">
                <a:solidFill>
                  <a:srgbClr val="000000"/>
                </a:solidFill>
                <a:highlight>
                  <a:srgbClr val="FFFFFF"/>
                </a:highlight>
                <a:latin typeface="Consolas" panose="020B0609020204030204" pitchFamily="49" charset="0"/>
              </a:rPr>
              <a:t>, </a:t>
            </a:r>
            <a:r>
              <a:rPr lang="en-GB" sz="1600" b="0" dirty="0">
                <a:solidFill>
                  <a:srgbClr val="A31515"/>
                </a:solidFill>
                <a:highlight>
                  <a:srgbClr val="FFFFFF"/>
                </a:highlight>
                <a:latin typeface="Consolas" panose="020B0609020204030204" pitchFamily="49" charset="0"/>
              </a:rPr>
              <a:t>"</a:t>
            </a:r>
            <a:r>
              <a:rPr lang="en-GB" sz="1600" b="0" dirty="0" err="1">
                <a:solidFill>
                  <a:srgbClr val="A31515"/>
                </a:solidFill>
                <a:highlight>
                  <a:srgbClr val="FFFFFF"/>
                </a:highlight>
                <a:latin typeface="Consolas" panose="020B0609020204030204" pitchFamily="49" charset="0"/>
              </a:rPr>
              <a:t>CalcSum</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message.Add</a:t>
            </a:r>
            <a:r>
              <a:rPr lang="en-GB" sz="1600" b="0" dirty="0">
                <a:solidFill>
                  <a:srgbClr val="000000"/>
                </a:solidFill>
                <a:highlight>
                  <a:srgbClr val="FFFFFF"/>
                </a:highlight>
                <a:latin typeface="Consolas" panose="020B0609020204030204" pitchFamily="49" charset="0"/>
              </a:rPr>
              <a:t>(</a:t>
            </a:r>
            <a:r>
              <a:rPr lang="en-GB" sz="1600" b="0" dirty="0">
                <a:solidFill>
                  <a:srgbClr val="A31515"/>
                </a:solidFill>
                <a:highlight>
                  <a:srgbClr val="FFFFFF"/>
                </a:highlight>
                <a:latin typeface="Consolas" panose="020B0609020204030204" pitchFamily="49" charset="0"/>
              </a:rPr>
              <a:t>"Value1"</a:t>
            </a:r>
            <a:r>
              <a:rPr lang="en-GB" sz="1600" b="0" dirty="0">
                <a:solidFill>
                  <a:srgbClr val="000000"/>
                </a:solidFill>
                <a:highlight>
                  <a:srgbClr val="FFFFFF"/>
                </a:highlight>
                <a:latin typeface="Consolas" panose="020B0609020204030204" pitchFamily="49" charset="0"/>
              </a:rPr>
              <a:t>, </a:t>
            </a:r>
            <a:r>
              <a:rPr lang="en-GB" sz="1600" b="0" dirty="0">
                <a:solidFill>
                  <a:srgbClr val="2B91AF"/>
                </a:solidFill>
                <a:highlight>
                  <a:srgbClr val="FFFFFF"/>
                </a:highlight>
                <a:latin typeface="Consolas" panose="020B0609020204030204" pitchFamily="49" charset="0"/>
              </a:rPr>
              <a:t>Int32</a:t>
            </a:r>
            <a:r>
              <a:rPr lang="en-GB" sz="1600" b="0" dirty="0">
                <a:solidFill>
                  <a:srgbClr val="000000"/>
                </a:solidFill>
                <a:highlight>
                  <a:srgbClr val="FFFFFF"/>
                </a:highlight>
                <a:latin typeface="Consolas" panose="020B0609020204030204" pitchFamily="49" charset="0"/>
              </a:rPr>
              <a:t>.Parse(Value1.Text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message.Add</a:t>
            </a:r>
            <a:r>
              <a:rPr lang="en-GB" sz="1600" b="0" dirty="0">
                <a:solidFill>
                  <a:srgbClr val="000000"/>
                </a:solidFill>
                <a:highlight>
                  <a:srgbClr val="FFFFFF"/>
                </a:highlight>
                <a:latin typeface="Consolas" panose="020B0609020204030204" pitchFamily="49" charset="0"/>
              </a:rPr>
              <a:t>(</a:t>
            </a:r>
            <a:r>
              <a:rPr lang="en-GB" sz="1600" b="0" dirty="0">
                <a:solidFill>
                  <a:srgbClr val="A31515"/>
                </a:solidFill>
                <a:highlight>
                  <a:srgbClr val="FFFFFF"/>
                </a:highlight>
                <a:latin typeface="Consolas" panose="020B0609020204030204" pitchFamily="49" charset="0"/>
              </a:rPr>
              <a:t>"Value2"</a:t>
            </a:r>
            <a:r>
              <a:rPr lang="en-GB" sz="1600" b="0" dirty="0">
                <a:solidFill>
                  <a:srgbClr val="000000"/>
                </a:solidFill>
                <a:highlight>
                  <a:srgbClr val="FFFFFF"/>
                </a:highlight>
                <a:latin typeface="Consolas" panose="020B0609020204030204" pitchFamily="49" charset="0"/>
              </a:rPr>
              <a:t>, </a:t>
            </a:r>
            <a:r>
              <a:rPr lang="en-GB" sz="1600" b="0" dirty="0">
                <a:solidFill>
                  <a:srgbClr val="2B91AF"/>
                </a:solidFill>
                <a:highlight>
                  <a:srgbClr val="FFFFFF"/>
                </a:highlight>
                <a:latin typeface="Consolas" panose="020B0609020204030204" pitchFamily="49" charset="0"/>
              </a:rPr>
              <a:t>Int32</a:t>
            </a:r>
            <a:r>
              <a:rPr lang="en-GB" sz="1600" b="0" dirty="0">
                <a:solidFill>
                  <a:srgbClr val="000000"/>
                </a:solidFill>
                <a:highlight>
                  <a:srgbClr val="FFFFFF"/>
                </a:highlight>
                <a:latin typeface="Consolas" panose="020B0609020204030204" pitchFamily="49" charset="0"/>
              </a:rPr>
              <a:t>.Parse(Value2.Text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8000"/>
                </a:solidFill>
                <a:highlight>
                  <a:srgbClr val="FFFFFF"/>
                </a:highlight>
                <a:latin typeface="Consolas" panose="020B0609020204030204" pitchFamily="49" charset="0"/>
              </a:rPr>
              <a:t>//</a:t>
            </a:r>
            <a:r>
              <a:rPr lang="en-GB" sz="1600" b="0" dirty="0">
                <a:solidFill>
                  <a:srgbClr val="008000"/>
                </a:solidFill>
                <a:highlight>
                  <a:srgbClr val="FFFFFF"/>
                </a:highlight>
                <a:latin typeface="Consolas" panose="020B0609020204030204" pitchFamily="49" charset="0"/>
              </a:rPr>
              <a:t>Send </a:t>
            </a:r>
            <a:r>
              <a:rPr lang="en-GB" sz="1600" b="0" dirty="0" smtClean="0">
                <a:solidFill>
                  <a:srgbClr val="008000"/>
                </a:solidFill>
                <a:highlight>
                  <a:srgbClr val="FFFFFF"/>
                </a:highlight>
                <a:latin typeface="Consolas" panose="020B0609020204030204" pitchFamily="49" charset="0"/>
              </a:rPr>
              <a:t>message and wait for response </a:t>
            </a:r>
            <a:br>
              <a:rPr lang="en-GB" sz="1600" b="0" dirty="0" smtClean="0">
                <a:solidFill>
                  <a:srgbClr val="008000"/>
                </a:solidFill>
                <a:highlight>
                  <a:srgbClr val="FFFFFF"/>
                </a:highlight>
                <a:latin typeface="Consolas" panose="020B0609020204030204" pitchFamily="49" charset="0"/>
              </a:rPr>
            </a:br>
            <a:r>
              <a:rPr lang="en-GB" sz="1600" b="0" dirty="0" smtClean="0">
                <a:solidFill>
                  <a:srgbClr val="008000"/>
                </a:solidFill>
                <a:highlight>
                  <a:srgbClr val="FFFFFF"/>
                </a:highlight>
                <a:latin typeface="Consolas" panose="020B0609020204030204" pitchFamily="49" charset="0"/>
              </a:rPr>
              <a:t>  </a:t>
            </a:r>
            <a:r>
              <a:rPr lang="en-GB" sz="1600" b="0" dirty="0" err="1" smtClean="0">
                <a:solidFill>
                  <a:srgbClr val="2B91AF"/>
                </a:solidFill>
                <a:highlight>
                  <a:srgbClr val="FFFFFF"/>
                </a:highlight>
                <a:latin typeface="Consolas" panose="020B0609020204030204" pitchFamily="49" charset="0"/>
              </a:rPr>
              <a:t>AppServiceResponse</a:t>
            </a:r>
            <a:r>
              <a:rPr lang="en-GB" sz="1600" b="0" dirty="0" smtClean="0">
                <a:solidFill>
                  <a:srgbClr val="000000"/>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response = </a:t>
            </a:r>
            <a:r>
              <a:rPr lang="en-GB" sz="1600" b="0" dirty="0">
                <a:solidFill>
                  <a:srgbClr val="0000FF"/>
                </a:solidFill>
                <a:highlight>
                  <a:srgbClr val="FFFFFF"/>
                </a:highlight>
                <a:latin typeface="Consolas" panose="020B0609020204030204" pitchFamily="49" charset="0"/>
              </a:rPr>
              <a:t>await</a:t>
            </a:r>
            <a:r>
              <a:rPr lang="en-GB" sz="1600" b="0" dirty="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connection.SendMessageAsync</a:t>
            </a:r>
            <a:r>
              <a:rPr lang="en-GB" sz="1600" b="0" dirty="0">
                <a:solidFill>
                  <a:srgbClr val="000000"/>
                </a:solidFill>
                <a:highlight>
                  <a:srgbClr val="FFFFFF"/>
                </a:highlight>
                <a:latin typeface="Consolas" panose="020B0609020204030204" pitchFamily="49" charset="0"/>
              </a:rPr>
              <a:t>(message</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if</a:t>
            </a:r>
            <a:r>
              <a:rPr lang="en-GB" sz="1600" b="0" dirty="0" smtClean="0">
                <a:solidFill>
                  <a:srgbClr val="000000"/>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a:t>
            </a:r>
            <a:r>
              <a:rPr lang="en-GB" sz="1600" b="0" dirty="0" err="1">
                <a:solidFill>
                  <a:srgbClr val="000000"/>
                </a:solidFill>
                <a:highlight>
                  <a:srgbClr val="FFFFFF"/>
                </a:highlight>
                <a:latin typeface="Consolas" panose="020B0609020204030204" pitchFamily="49" charset="0"/>
              </a:rPr>
              <a:t>response.Status</a:t>
            </a:r>
            <a:r>
              <a:rPr lang="en-GB" sz="1600" b="0" dirty="0">
                <a:solidFill>
                  <a:srgbClr val="000000"/>
                </a:solidFill>
                <a:highlight>
                  <a:srgbClr val="FFFFFF"/>
                </a:highlight>
                <a:latin typeface="Consolas" panose="020B0609020204030204" pitchFamily="49" charset="0"/>
              </a:rPr>
              <a:t> == </a:t>
            </a:r>
            <a:r>
              <a:rPr lang="en-GB" sz="1600" b="0" dirty="0" err="1">
                <a:solidFill>
                  <a:srgbClr val="2B91AF"/>
                </a:solidFill>
                <a:highlight>
                  <a:srgbClr val="FFFFFF"/>
                </a:highlight>
                <a:latin typeface="Consolas" panose="020B0609020204030204" pitchFamily="49" charset="0"/>
              </a:rPr>
              <a:t>AppServiceResponseStatus</a:t>
            </a:r>
            <a:r>
              <a:rPr lang="en-GB" sz="1600" b="0" dirty="0" err="1">
                <a:solidFill>
                  <a:srgbClr val="000000"/>
                </a:solidFill>
                <a:highlight>
                  <a:srgbClr val="FFFFFF"/>
                </a:highlight>
                <a:latin typeface="Consolas" panose="020B0609020204030204" pitchFamily="49" charset="0"/>
              </a:rPr>
              <a:t>.Success</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FF"/>
                </a:solidFill>
                <a:highlight>
                  <a:srgbClr val="FFFFFF"/>
                </a:highlight>
                <a:latin typeface="Consolas" panose="020B0609020204030204" pitchFamily="49" charset="0"/>
              </a:rPr>
              <a:t>int</a:t>
            </a:r>
            <a:r>
              <a:rPr lang="en-GB" sz="1600" b="0" dirty="0">
                <a:solidFill>
                  <a:srgbClr val="000000"/>
                </a:solidFill>
                <a:highlight>
                  <a:srgbClr val="FFFFFF"/>
                </a:highlight>
                <a:latin typeface="Consolas" panose="020B0609020204030204" pitchFamily="49" charset="0"/>
              </a:rPr>
              <a:t> sum = (</a:t>
            </a:r>
            <a:r>
              <a:rPr lang="en-GB" sz="1600" b="0" dirty="0" err="1">
                <a:solidFill>
                  <a:srgbClr val="0000FF"/>
                </a:solidFill>
                <a:highlight>
                  <a:srgbClr val="FFFFFF"/>
                </a:highlight>
                <a:latin typeface="Consolas" panose="020B0609020204030204" pitchFamily="49" charset="0"/>
              </a:rPr>
              <a:t>int</a:t>
            </a:r>
            <a:r>
              <a:rPr lang="en-GB" sz="1600" b="0" dirty="0">
                <a:solidFill>
                  <a:srgbClr val="000000"/>
                </a:solidFill>
                <a:highlight>
                  <a:srgbClr val="FFFFFF"/>
                </a:highlight>
                <a:latin typeface="Consolas" panose="020B0609020204030204" pitchFamily="49" charset="0"/>
              </a:rPr>
              <a:t>)</a:t>
            </a:r>
            <a:r>
              <a:rPr lang="en-GB" sz="1600" b="0" dirty="0" err="1">
                <a:solidFill>
                  <a:srgbClr val="000000"/>
                </a:solidFill>
                <a:highlight>
                  <a:srgbClr val="FFFFFF"/>
                </a:highlight>
                <a:latin typeface="Consolas" panose="020B0609020204030204" pitchFamily="49" charset="0"/>
              </a:rPr>
              <a:t>response.Message</a:t>
            </a:r>
            <a:r>
              <a:rPr lang="en-GB" sz="1600" b="0" dirty="0">
                <a:solidFill>
                  <a:srgbClr val="000000"/>
                </a:solidFill>
                <a:highlight>
                  <a:srgbClr val="FFFFFF"/>
                </a:highlight>
                <a:latin typeface="Consolas" panose="020B0609020204030204" pitchFamily="49" charset="0"/>
              </a:rPr>
              <a:t>[</a:t>
            </a:r>
            <a:r>
              <a:rPr lang="en-GB" sz="1600" b="0" dirty="0">
                <a:solidFill>
                  <a:srgbClr val="A31515"/>
                </a:solidFill>
                <a:highlight>
                  <a:srgbClr val="FFFFFF"/>
                </a:highlight>
                <a:latin typeface="Consolas" panose="020B0609020204030204" pitchFamily="49" charset="0"/>
              </a:rPr>
              <a:t>"Result</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new</a:t>
            </a:r>
            <a:r>
              <a:rPr lang="en-GB" sz="1600" b="0" dirty="0" smtClean="0">
                <a:solidFill>
                  <a:srgbClr val="000000"/>
                </a:solidFill>
                <a:highlight>
                  <a:srgbClr val="FFFFFF"/>
                </a:highlight>
                <a:latin typeface="Consolas" panose="020B0609020204030204" pitchFamily="49" charset="0"/>
              </a:rPr>
              <a:t> </a:t>
            </a:r>
            <a:r>
              <a:rPr lang="en-GB" sz="1600" b="0" dirty="0" err="1">
                <a:solidFill>
                  <a:srgbClr val="2B91AF"/>
                </a:solidFill>
                <a:highlight>
                  <a:srgbClr val="FFFFFF"/>
                </a:highlight>
                <a:latin typeface="Consolas" panose="020B0609020204030204" pitchFamily="49" charset="0"/>
              </a:rPr>
              <a:t>MessageDialog</a:t>
            </a:r>
            <a:r>
              <a:rPr lang="en-GB" sz="1600" b="0" dirty="0">
                <a:solidFill>
                  <a:srgbClr val="000000"/>
                </a:solidFill>
                <a:highlight>
                  <a:srgbClr val="FFFFFF"/>
                </a:highlight>
                <a:latin typeface="Consolas" panose="020B0609020204030204" pitchFamily="49" charset="0"/>
              </a:rPr>
              <a:t>(</a:t>
            </a:r>
            <a:r>
              <a:rPr lang="en-GB" sz="1600" b="0" dirty="0">
                <a:solidFill>
                  <a:srgbClr val="A31515"/>
                </a:solidFill>
                <a:highlight>
                  <a:srgbClr val="FFFFFF"/>
                </a:highlight>
                <a:latin typeface="Consolas" panose="020B0609020204030204" pitchFamily="49" charset="0"/>
              </a:rPr>
              <a:t>"Result="</a:t>
            </a:r>
            <a:r>
              <a:rPr lang="en-GB" sz="1600" b="0" dirty="0">
                <a:solidFill>
                  <a:srgbClr val="000000"/>
                </a:solidFill>
                <a:highlight>
                  <a:srgbClr val="FFFFFF"/>
                </a:highlight>
                <a:latin typeface="Consolas" panose="020B0609020204030204" pitchFamily="49" charset="0"/>
              </a:rPr>
              <a:t> + sum).</a:t>
            </a:r>
            <a:r>
              <a:rPr lang="en-GB" sz="1600" b="0" dirty="0" err="1">
                <a:solidFill>
                  <a:srgbClr val="000000"/>
                </a:solidFill>
                <a:highlight>
                  <a:srgbClr val="FFFFFF"/>
                </a:highlight>
                <a:latin typeface="Consolas" panose="020B0609020204030204" pitchFamily="49" charset="0"/>
              </a:rPr>
              <a:t>ShowAsync</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a:solidFill>
                  <a:srgbClr val="000000"/>
                </a:solidFill>
                <a:highlight>
                  <a:srgbClr val="FFFFFF"/>
                </a:highlight>
                <a:latin typeface="Consolas" panose="020B0609020204030204" pitchFamily="49" charset="0"/>
              </a:rPr>
              <a:t>}</a:t>
            </a:r>
            <a:br>
              <a:rPr lang="en-GB" sz="1600" b="0" dirty="0">
                <a:solidFill>
                  <a:srgbClr val="000000"/>
                </a:solidFill>
                <a:highlight>
                  <a:srgbClr val="FFFFFF"/>
                </a:highlight>
                <a:latin typeface="Consolas" panose="020B0609020204030204" pitchFamily="49" charset="0"/>
              </a:rPr>
            </a:br>
            <a:r>
              <a:rPr lang="en-GB" sz="1600" b="0" dirty="0">
                <a:solidFill>
                  <a:srgbClr val="0000FF"/>
                </a:solidFill>
                <a:highlight>
                  <a:srgbClr val="FFFFFF"/>
                </a:highlight>
                <a:latin typeface="Consolas" panose="020B0609020204030204" pitchFamily="49" charset="0"/>
              </a:rPr>
              <a:t>else </a:t>
            </a:r>
            <a:r>
              <a:rPr lang="en-GB" sz="1600" b="0" dirty="0" smtClean="0">
                <a:solidFill>
                  <a:srgbClr val="0000FF"/>
                </a:solidFill>
                <a:highlight>
                  <a:srgbClr val="FFFFFF"/>
                </a:highlight>
                <a:latin typeface="Consolas" panose="020B0609020204030204" pitchFamily="49" charset="0"/>
              </a:rPr>
              <a:t/>
            </a:r>
            <a:br>
              <a:rPr lang="en-GB" sz="1600" b="0" dirty="0" smtClean="0">
                <a:solidFill>
                  <a:srgbClr val="0000FF"/>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8000"/>
                </a:solidFill>
                <a:highlight>
                  <a:srgbClr val="FFFFFF"/>
                </a:highlight>
                <a:latin typeface="Consolas" panose="020B0609020204030204" pitchFamily="49" charset="0"/>
              </a:rPr>
              <a:t>//Drive the user to store to install the app that provides the app service </a:t>
            </a:r>
            <a:br>
              <a:rPr lang="en-GB" sz="1600" b="0" dirty="0">
                <a:solidFill>
                  <a:srgbClr val="008000"/>
                </a:solidFill>
                <a:highlight>
                  <a:srgbClr val="FFFFFF"/>
                </a:highlight>
                <a:latin typeface="Consolas" panose="020B0609020204030204" pitchFamily="49" charset="0"/>
              </a:rPr>
            </a:br>
            <a:r>
              <a:rPr lang="en-GB" sz="1600" b="0" dirty="0">
                <a:solidFill>
                  <a:srgbClr val="000000"/>
                </a:solidFill>
                <a:highlight>
                  <a:srgbClr val="FFFFFF"/>
                </a:highlight>
                <a:latin typeface="Consolas" panose="020B0609020204030204" pitchFamily="49" charset="0"/>
              </a:rPr>
              <a:t>}</a:t>
            </a:r>
            <a:br>
              <a:rPr lang="en-GB" sz="1600" b="0" dirty="0">
                <a:solidFill>
                  <a:srgbClr val="000000"/>
                </a:solidFill>
                <a:highlight>
                  <a:srgbClr val="FFFFFF"/>
                </a:highlight>
                <a:latin typeface="Consolas" panose="020B0609020204030204" pitchFamily="49" charset="0"/>
              </a:rPr>
            </a:br>
            <a:endParaRPr lang="en-US" sz="1600" b="0" dirty="0">
              <a:solidFill>
                <a:schemeClr val="accent3">
                  <a:lumMod val="75000"/>
                </a:schemeClr>
              </a:solidFill>
              <a:latin typeface="Consolas" panose="020B0609020204030204" pitchFamily="49" charset="0"/>
              <a:cs typeface="Consolas" panose="020B0609020204030204" pitchFamily="49" charset="0"/>
            </a:endParaRPr>
          </a:p>
        </p:txBody>
      </p:sp>
      <p:sp>
        <p:nvSpPr>
          <p:cNvPr id="8" name="Rectangle 7"/>
          <p:cNvSpPr/>
          <p:nvPr/>
        </p:nvSpPr>
        <p:spPr>
          <a:xfrm>
            <a:off x="6096000" y="2056492"/>
            <a:ext cx="2686493" cy="457200"/>
          </a:xfrm>
          <a:prstGeom prst="rect">
            <a:avLst/>
          </a:prstGeom>
          <a:solidFill>
            <a:srgbClr val="FFF1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
        <p:nvSpPr>
          <p:cNvPr id="9" name="Rectangle 8"/>
          <p:cNvSpPr/>
          <p:nvPr/>
        </p:nvSpPr>
        <p:spPr>
          <a:xfrm>
            <a:off x="620061" y="4273250"/>
            <a:ext cx="8162432" cy="412595"/>
          </a:xfrm>
          <a:prstGeom prst="rect">
            <a:avLst/>
          </a:prstGeom>
          <a:solidFill>
            <a:srgbClr val="FFF1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
        <p:nvSpPr>
          <p:cNvPr id="4" name="Title 3"/>
          <p:cNvSpPr>
            <a:spLocks noGrp="1"/>
          </p:cNvSpPr>
          <p:nvPr>
            <p:ph type="title"/>
          </p:nvPr>
        </p:nvSpPr>
        <p:spPr/>
        <p:txBody>
          <a:bodyPr/>
          <a:lstStyle/>
          <a:p>
            <a:r>
              <a:rPr lang="en-US" smtClean="0"/>
              <a:t>App Services – Client</a:t>
            </a:r>
            <a:endParaRPr lang="en-US" dirty="0"/>
          </a:p>
        </p:txBody>
      </p:sp>
    </p:spTree>
    <p:extLst>
      <p:ext uri="{BB962C8B-B14F-4D97-AF65-F5344CB8AC3E}">
        <p14:creationId xmlns:p14="http://schemas.microsoft.com/office/powerpoint/2010/main" val="520934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6000"/>
                            </p:stCondLst>
                            <p:childTnLst>
                              <p:par>
                                <p:cTn id="9" presetID="22" presetClass="entr" presetSubtype="8" fill="hold" grpId="0" nodeType="afterEffect">
                                  <p:stCondLst>
                                    <p:cond delay="1000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0"/>
          </p:nvPr>
        </p:nvSpPr>
        <p:spPr/>
        <p:txBody>
          <a:bodyPr/>
          <a:lstStyle/>
          <a:p>
            <a:r>
              <a:rPr lang="en-GB" sz="1600" b="0" dirty="0" smtClean="0">
                <a:solidFill>
                  <a:srgbClr val="0000FF"/>
                </a:solidFill>
                <a:highlight>
                  <a:srgbClr val="FFFFFF"/>
                </a:highlight>
                <a:latin typeface="Consolas" panose="020B0609020204030204" pitchFamily="49" charset="0"/>
              </a:rPr>
              <a:t>namespace</a:t>
            </a: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AppServicesDemoTask</a:t>
            </a:r>
            <a:r>
              <a:rPr lang="en-GB" sz="1600" b="0" dirty="0">
                <a:solidFill>
                  <a:srgbClr val="000000"/>
                </a:solidFill>
                <a:highlight>
                  <a:srgbClr val="FFFFFF"/>
                </a:highlight>
                <a:latin typeface="Consolas" panose="020B0609020204030204" pitchFamily="49" charset="0"/>
              </a:rPr>
              <a:t/>
            </a:r>
            <a:br>
              <a:rPr lang="en-GB" sz="1600" b="0" dirty="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public</a:t>
            </a: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sealed</a:t>
            </a: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class</a:t>
            </a: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2B91AF"/>
                </a:solidFill>
                <a:highlight>
                  <a:srgbClr val="FFFFFF"/>
                </a:highlight>
                <a:latin typeface="Consolas" panose="020B0609020204030204" pitchFamily="49" charset="0"/>
              </a:rPr>
              <a:t>AppServiceTask</a:t>
            </a:r>
            <a:r>
              <a:rPr lang="en-GB" sz="1600" b="0" dirty="0" smtClean="0">
                <a:solidFill>
                  <a:srgbClr val="000000"/>
                </a:solidFill>
                <a:highlight>
                  <a:srgbClr val="FFFFFF"/>
                </a:highlight>
                <a:latin typeface="Consolas" panose="020B0609020204030204" pitchFamily="49" charset="0"/>
              </a:rPr>
              <a:t> : </a:t>
            </a:r>
            <a:r>
              <a:rPr lang="en-GB" sz="1600" b="0" dirty="0" err="1" smtClean="0">
                <a:solidFill>
                  <a:srgbClr val="2B91AF"/>
                </a:solidFill>
                <a:highlight>
                  <a:srgbClr val="FFFFFF"/>
                </a:highlight>
                <a:latin typeface="Consolas" panose="020B0609020204030204" pitchFamily="49" charset="0"/>
              </a:rPr>
              <a:t>IBackgroundTask</a:t>
            </a:r>
            <a:r>
              <a:rPr lang="en-GB" sz="1600" b="0" dirty="0" smtClean="0">
                <a:solidFill>
                  <a:srgbClr val="2B91AF"/>
                </a:solidFill>
                <a:highlight>
                  <a:srgbClr val="FFFFFF"/>
                </a:highlight>
                <a:latin typeface="Consolas" panose="020B0609020204030204" pitchFamily="49" charset="0"/>
              </a:rPr>
              <a:t/>
            </a:r>
            <a:br>
              <a:rPr lang="en-GB" sz="1600" b="0" dirty="0" smtClean="0">
                <a:solidFill>
                  <a:srgbClr val="2B91AF"/>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private</a:t>
            </a: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static</a:t>
            </a: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2B91AF"/>
                </a:solidFill>
                <a:highlight>
                  <a:srgbClr val="FFFFFF"/>
                </a:highlight>
                <a:latin typeface="Consolas" panose="020B0609020204030204" pitchFamily="49" charset="0"/>
              </a:rPr>
              <a:t>BackgroundTaskDeferral</a:t>
            </a:r>
            <a:r>
              <a:rPr lang="en-GB" sz="1600" b="0" dirty="0" smtClean="0">
                <a:solidFill>
                  <a:srgbClr val="000000"/>
                </a:solidFill>
                <a:highlight>
                  <a:srgbClr val="FFFFFF"/>
                </a:highlight>
                <a:latin typeface="Consolas" panose="020B0609020204030204" pitchFamily="49" charset="0"/>
              </a:rPr>
              <a:t> _</a:t>
            </a:r>
            <a:r>
              <a:rPr lang="en-GB" sz="1600" b="0" dirty="0" err="1" smtClean="0">
                <a:solidFill>
                  <a:srgbClr val="000000"/>
                </a:solidFill>
                <a:highlight>
                  <a:srgbClr val="FFFFFF"/>
                </a:highlight>
                <a:latin typeface="Consolas" panose="020B0609020204030204" pitchFamily="49" charset="0"/>
              </a:rPr>
              <a:t>serviceDeferral</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public</a:t>
            </a: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void</a:t>
            </a:r>
            <a:r>
              <a:rPr lang="en-GB" sz="1600" b="0" dirty="0" smtClean="0">
                <a:solidFill>
                  <a:srgbClr val="000000"/>
                </a:solidFill>
                <a:highlight>
                  <a:srgbClr val="FFFFFF"/>
                </a:highlight>
                <a:latin typeface="Consolas" panose="020B0609020204030204" pitchFamily="49" charset="0"/>
              </a:rPr>
              <a:t> Run(</a:t>
            </a:r>
            <a:r>
              <a:rPr lang="en-GB" sz="1600" b="0" dirty="0" err="1" smtClean="0">
                <a:solidFill>
                  <a:srgbClr val="2B91AF"/>
                </a:solidFill>
                <a:highlight>
                  <a:srgbClr val="FFFFFF"/>
                </a:highlight>
                <a:latin typeface="Consolas" panose="020B0609020204030204" pitchFamily="49" charset="0"/>
              </a:rPr>
              <a:t>IBackgroundTaskInstance</a:t>
            </a: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taskInstance</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8000"/>
                </a:solidFill>
                <a:highlight>
                  <a:srgbClr val="FFFFFF"/>
                </a:highlight>
                <a:latin typeface="Consolas" panose="020B0609020204030204" pitchFamily="49" charset="0"/>
              </a:rPr>
              <a:t>// Associate a cancellation handler with the background task.</a:t>
            </a:r>
            <a:br>
              <a:rPr lang="en-GB" sz="1600" b="0" dirty="0" smtClean="0">
                <a:solidFill>
                  <a:srgbClr val="008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taskInstance.Canceled</a:t>
            </a:r>
            <a:r>
              <a:rPr lang="en-GB" sz="1600" b="0" dirty="0" smtClean="0">
                <a:solidFill>
                  <a:srgbClr val="000000"/>
                </a:solidFill>
                <a:highlight>
                  <a:srgbClr val="FFFFFF"/>
                </a:highlight>
                <a:latin typeface="Consolas" panose="020B0609020204030204" pitchFamily="49" charset="0"/>
              </a:rPr>
              <a:t> += </a:t>
            </a:r>
            <a:r>
              <a:rPr lang="en-GB" sz="1600" b="0" dirty="0" err="1" smtClean="0">
                <a:solidFill>
                  <a:srgbClr val="000000"/>
                </a:solidFill>
                <a:highlight>
                  <a:srgbClr val="FFFFFF"/>
                </a:highlight>
                <a:latin typeface="Consolas" panose="020B0609020204030204" pitchFamily="49" charset="0"/>
              </a:rPr>
              <a:t>TaskInstance_Canceled</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8000"/>
                </a:solidFill>
                <a:highlight>
                  <a:srgbClr val="FFFFFF"/>
                </a:highlight>
                <a:latin typeface="Consolas" panose="020B0609020204030204" pitchFamily="49" charset="0"/>
              </a:rPr>
              <a:t>// Get the deferral object from the task instance </a:t>
            </a:r>
            <a:br>
              <a:rPr lang="en-GB" sz="1600" b="0" dirty="0" smtClean="0">
                <a:solidFill>
                  <a:srgbClr val="008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_</a:t>
            </a:r>
            <a:r>
              <a:rPr lang="en-GB" sz="1600" b="0" dirty="0" err="1" smtClean="0">
                <a:solidFill>
                  <a:srgbClr val="000000"/>
                </a:solidFill>
                <a:highlight>
                  <a:srgbClr val="FFFFFF"/>
                </a:highlight>
                <a:latin typeface="Consolas" panose="020B0609020204030204" pitchFamily="49" charset="0"/>
              </a:rPr>
              <a:t>serviceDeferral</a:t>
            </a:r>
            <a:r>
              <a:rPr lang="en-GB" sz="1600" b="0" dirty="0" smtClean="0">
                <a:solidFill>
                  <a:srgbClr val="000000"/>
                </a:solidFill>
                <a:highlight>
                  <a:srgbClr val="FFFFFF"/>
                </a:highlight>
                <a:latin typeface="Consolas" panose="020B0609020204030204" pitchFamily="49" charset="0"/>
              </a:rPr>
              <a:t> = </a:t>
            </a:r>
            <a:r>
              <a:rPr lang="en-GB" sz="1600" b="0" dirty="0" err="1" smtClean="0">
                <a:solidFill>
                  <a:srgbClr val="000000"/>
                </a:solidFill>
                <a:highlight>
                  <a:srgbClr val="FFFFFF"/>
                </a:highlight>
                <a:latin typeface="Consolas" panose="020B0609020204030204" pitchFamily="49" charset="0"/>
              </a:rPr>
              <a:t>taskInstance.GetDeferral</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FF"/>
                </a:solidFill>
                <a:highlight>
                  <a:srgbClr val="FFFFFF"/>
                </a:highlight>
                <a:latin typeface="Consolas" panose="020B0609020204030204" pitchFamily="49" charset="0"/>
              </a:rPr>
              <a:t>var</a:t>
            </a: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appService</a:t>
            </a:r>
            <a:r>
              <a:rPr lang="en-GB" sz="1600" b="0" dirty="0" smtClean="0">
                <a:solidFill>
                  <a:srgbClr val="000000"/>
                </a:solidFill>
                <a:highlight>
                  <a:srgbClr val="FFFFFF"/>
                </a:highlight>
                <a:latin typeface="Consolas" panose="020B0609020204030204" pitchFamily="49" charset="0"/>
              </a:rPr>
              <a:t> = </a:t>
            </a:r>
            <a:r>
              <a:rPr lang="en-GB" sz="1600" b="0" dirty="0" err="1" smtClean="0">
                <a:solidFill>
                  <a:srgbClr val="000000"/>
                </a:solidFill>
                <a:highlight>
                  <a:srgbClr val="FFFFFF"/>
                </a:highlight>
                <a:latin typeface="Consolas" panose="020B0609020204030204" pitchFamily="49" charset="0"/>
              </a:rPr>
              <a:t>taskInstance.TriggerDetails</a:t>
            </a: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as</a:t>
            </a: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2B91AF"/>
                </a:solidFill>
                <a:highlight>
                  <a:srgbClr val="FFFFFF"/>
                </a:highlight>
                <a:latin typeface="Consolas" panose="020B0609020204030204" pitchFamily="49" charset="0"/>
              </a:rPr>
              <a:t>AppServiceTriggerDetails</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if</a:t>
            </a: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appService.Name</a:t>
            </a:r>
            <a:r>
              <a:rPr lang="en-GB" sz="1600" b="0" dirty="0" smtClean="0">
                <a:solidFill>
                  <a:srgbClr val="000000"/>
                </a:solidFill>
                <a:highlight>
                  <a:srgbClr val="FFFFFF"/>
                </a:highlight>
                <a:latin typeface="Consolas" panose="020B0609020204030204" pitchFamily="49" charset="0"/>
              </a:rPr>
              <a:t> == </a:t>
            </a:r>
            <a:r>
              <a:rPr lang="en-GB" sz="1600" b="0" dirty="0" smtClean="0">
                <a:solidFill>
                  <a:srgbClr val="A31515"/>
                </a:solidFill>
                <a:highlight>
                  <a:srgbClr val="FFFFFF"/>
                </a:highlight>
                <a:latin typeface="Consolas" panose="020B0609020204030204" pitchFamily="49" charset="0"/>
              </a:rPr>
              <a:t>"</a:t>
            </a:r>
            <a:r>
              <a:rPr lang="en-GB" sz="1600" b="0" dirty="0" err="1" smtClean="0">
                <a:solidFill>
                  <a:srgbClr val="A31515"/>
                </a:solidFill>
                <a:highlight>
                  <a:srgbClr val="FFFFFF"/>
                </a:highlight>
                <a:latin typeface="Consolas" panose="020B0609020204030204" pitchFamily="49" charset="0"/>
              </a:rPr>
              <a:t>microsoftDX-appservicesdemo</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8000"/>
                </a:solidFill>
                <a:highlight>
                  <a:srgbClr val="FFFFFF"/>
                </a:highlight>
                <a:latin typeface="Consolas" panose="020B0609020204030204" pitchFamily="49" charset="0"/>
              </a:rPr>
              <a:t>//Maybe </a:t>
            </a:r>
            <a:r>
              <a:rPr lang="en-GB" sz="1600" b="0" dirty="0" err="1">
                <a:solidFill>
                  <a:srgbClr val="008000"/>
                </a:solidFill>
                <a:highlight>
                  <a:srgbClr val="FFFFFF"/>
                </a:highlight>
                <a:latin typeface="Consolas" panose="020B0609020204030204" pitchFamily="49" charset="0"/>
              </a:rPr>
              <a:t>V</a:t>
            </a:r>
            <a:r>
              <a:rPr lang="en-GB" sz="1600" b="0" dirty="0" err="1" smtClean="0">
                <a:solidFill>
                  <a:srgbClr val="008000"/>
                </a:solidFill>
                <a:highlight>
                  <a:srgbClr val="FFFFFF"/>
                </a:highlight>
                <a:latin typeface="Consolas" panose="020B0609020204030204" pitchFamily="49" charset="0"/>
              </a:rPr>
              <a:t>alidateCaller</a:t>
            </a:r>
            <a:r>
              <a:rPr lang="en-GB" sz="1600" b="0" dirty="0" smtClean="0">
                <a:solidFill>
                  <a:srgbClr val="008000"/>
                </a:solidFill>
                <a:highlight>
                  <a:srgbClr val="FFFFFF"/>
                </a:highlight>
                <a:latin typeface="Consolas" panose="020B0609020204030204" pitchFamily="49" charset="0"/>
              </a:rPr>
              <a:t>(</a:t>
            </a:r>
            <a:r>
              <a:rPr lang="en-GB" sz="1600" b="0" dirty="0" err="1" smtClean="0">
                <a:solidFill>
                  <a:srgbClr val="008000"/>
                </a:solidFill>
                <a:highlight>
                  <a:srgbClr val="FFFFFF"/>
                </a:highlight>
                <a:latin typeface="Consolas" panose="020B0609020204030204" pitchFamily="49" charset="0"/>
              </a:rPr>
              <a:t>appService.CallerPackageFamilyName</a:t>
            </a:r>
            <a:r>
              <a:rPr lang="en-GB" sz="1600" b="0" dirty="0" smtClean="0">
                <a:solidFill>
                  <a:srgbClr val="008000"/>
                </a:solidFill>
                <a:highlight>
                  <a:srgbClr val="FFFFFF"/>
                </a:highlight>
                <a:latin typeface="Consolas" panose="020B0609020204030204" pitchFamily="49" charset="0"/>
              </a:rPr>
              <a:t>) ??</a:t>
            </a:r>
            <a:br>
              <a:rPr lang="en-GB" sz="1600" b="0" dirty="0" smtClean="0">
                <a:solidFill>
                  <a:srgbClr val="008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appService.AppServiceConnection.RequestReceived</a:t>
            </a:r>
            <a:r>
              <a:rPr lang="en-GB" sz="1600" b="0" dirty="0" smtClean="0">
                <a:solidFill>
                  <a:srgbClr val="000000"/>
                </a:solidFill>
                <a:highlight>
                  <a:srgbClr val="FFFFFF"/>
                </a:highlight>
                <a:latin typeface="Consolas" panose="020B0609020204030204" pitchFamily="49" charset="0"/>
              </a:rPr>
              <a:t> += </a:t>
            </a:r>
            <a:r>
              <a:rPr lang="en-GB" sz="1600" b="0" dirty="0" err="1" smtClean="0">
                <a:solidFill>
                  <a:srgbClr val="000000"/>
                </a:solidFill>
                <a:highlight>
                  <a:srgbClr val="FFFFFF"/>
                </a:highlight>
                <a:latin typeface="Consolas" panose="020B0609020204030204" pitchFamily="49" charset="0"/>
              </a:rPr>
              <a:t>RequestReceived</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400" b="0" dirty="0" smtClean="0">
                <a:solidFill>
                  <a:srgbClr val="000000"/>
                </a:solidFill>
                <a:highlight>
                  <a:srgbClr val="FFFFFF"/>
                </a:highlight>
                <a:latin typeface="Consolas" panose="020B0609020204030204" pitchFamily="49" charset="0"/>
              </a:rPr>
              <a:t/>
            </a:r>
            <a:br>
              <a:rPr lang="en-GB" sz="1400" b="0" dirty="0" smtClean="0">
                <a:solidFill>
                  <a:srgbClr val="000000"/>
                </a:solidFill>
                <a:highlight>
                  <a:srgbClr val="FFFFFF"/>
                </a:highlight>
                <a:latin typeface="Consolas" panose="020B0609020204030204" pitchFamily="49" charset="0"/>
              </a:rPr>
            </a:br>
            <a:r>
              <a:rPr lang="en-GB" sz="1400" b="0" dirty="0" smtClean="0">
                <a:solidFill>
                  <a:srgbClr val="000000"/>
                </a:solidFill>
                <a:highlight>
                  <a:srgbClr val="FFFFFF"/>
                </a:highlight>
                <a:latin typeface="Consolas" panose="020B0609020204030204" pitchFamily="49" charset="0"/>
              </a:rPr>
              <a:t/>
            </a:r>
            <a:br>
              <a:rPr lang="en-GB" sz="1400" b="0" dirty="0" smtClean="0">
                <a:solidFill>
                  <a:srgbClr val="000000"/>
                </a:solidFill>
                <a:highlight>
                  <a:srgbClr val="FFFFFF"/>
                </a:highlight>
                <a:latin typeface="Consolas" panose="020B0609020204030204" pitchFamily="49" charset="0"/>
              </a:rPr>
            </a:br>
            <a:r>
              <a:rPr lang="en-GB" sz="1400" b="0" dirty="0" smtClean="0">
                <a:solidFill>
                  <a:srgbClr val="000000"/>
                </a:solidFill>
                <a:highlight>
                  <a:srgbClr val="FFFFFF"/>
                </a:highlight>
                <a:latin typeface="Consolas" panose="020B0609020204030204" pitchFamily="49" charset="0"/>
              </a:rPr>
              <a:t/>
            </a:r>
            <a:br>
              <a:rPr lang="en-GB" sz="1400" b="0" dirty="0" smtClean="0">
                <a:solidFill>
                  <a:srgbClr val="000000"/>
                </a:solidFill>
                <a:highlight>
                  <a:srgbClr val="FFFFFF"/>
                </a:highlight>
                <a:latin typeface="Consolas" panose="020B0609020204030204" pitchFamily="49" charset="0"/>
              </a:rPr>
            </a:br>
            <a:r>
              <a:rPr lang="en-GB" sz="1400" b="0" dirty="0" smtClean="0">
                <a:solidFill>
                  <a:srgbClr val="000000"/>
                </a:solidFill>
                <a:highlight>
                  <a:srgbClr val="FFFFFF"/>
                </a:highlight>
                <a:latin typeface="Consolas" panose="020B0609020204030204" pitchFamily="49" charset="0"/>
              </a:rPr>
              <a:t/>
            </a:r>
            <a:br>
              <a:rPr lang="en-GB" sz="1400" b="0" dirty="0" smtClean="0">
                <a:solidFill>
                  <a:srgbClr val="000000"/>
                </a:solidFill>
                <a:highlight>
                  <a:srgbClr val="FFFFFF"/>
                </a:highlight>
                <a:latin typeface="Consolas" panose="020B0609020204030204" pitchFamily="49" charset="0"/>
              </a:rPr>
            </a:br>
            <a:endParaRPr lang="en-GB" sz="1400" b="0" dirty="0" smtClean="0">
              <a:solidFill>
                <a:srgbClr val="000000"/>
              </a:solidFill>
              <a:highlight>
                <a:srgbClr val="FFFFFF"/>
              </a:highlight>
              <a:latin typeface="Consolas" panose="020B0609020204030204" pitchFamily="49" charset="0"/>
            </a:endParaRPr>
          </a:p>
        </p:txBody>
      </p:sp>
      <p:sp>
        <p:nvSpPr>
          <p:cNvPr id="5" name="Rectangle 4"/>
          <p:cNvSpPr/>
          <p:nvPr/>
        </p:nvSpPr>
        <p:spPr>
          <a:xfrm>
            <a:off x="4894782" y="1653134"/>
            <a:ext cx="1817906" cy="457200"/>
          </a:xfrm>
          <a:prstGeom prst="rect">
            <a:avLst/>
          </a:prstGeom>
          <a:solidFill>
            <a:srgbClr val="FFF1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
        <p:nvSpPr>
          <p:cNvPr id="7" name="Rectangle 6"/>
          <p:cNvSpPr/>
          <p:nvPr/>
        </p:nvSpPr>
        <p:spPr>
          <a:xfrm>
            <a:off x="1589507" y="3905793"/>
            <a:ext cx="5699567" cy="326571"/>
          </a:xfrm>
          <a:prstGeom prst="rect">
            <a:avLst/>
          </a:prstGeom>
          <a:solidFill>
            <a:srgbClr val="FFF1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
        <p:nvSpPr>
          <p:cNvPr id="4" name="Title 3"/>
          <p:cNvSpPr>
            <a:spLocks noGrp="1"/>
          </p:cNvSpPr>
          <p:nvPr>
            <p:ph type="title"/>
          </p:nvPr>
        </p:nvSpPr>
        <p:spPr/>
        <p:txBody>
          <a:bodyPr/>
          <a:lstStyle/>
          <a:p>
            <a:r>
              <a:rPr lang="en-US" dirty="0" smtClean="0"/>
              <a:t>App Services – Service (1/2)</a:t>
            </a:r>
            <a:endParaRPr lang="en-US" dirty="0"/>
          </a:p>
        </p:txBody>
      </p:sp>
      <p:sp>
        <p:nvSpPr>
          <p:cNvPr id="9" name="Rectangle 8"/>
          <p:cNvSpPr/>
          <p:nvPr/>
        </p:nvSpPr>
        <p:spPr>
          <a:xfrm>
            <a:off x="2159918" y="5172890"/>
            <a:ext cx="7480470" cy="360407"/>
          </a:xfrm>
          <a:prstGeom prst="rect">
            <a:avLst/>
          </a:prstGeom>
          <a:solidFill>
            <a:srgbClr val="FFF1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Tree>
    <p:extLst>
      <p:ext uri="{BB962C8B-B14F-4D97-AF65-F5344CB8AC3E}">
        <p14:creationId xmlns:p14="http://schemas.microsoft.com/office/powerpoint/2010/main" val="2061178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3000"/>
                            </p:stCondLst>
                            <p:childTnLst>
                              <p:par>
                                <p:cTn id="9" presetID="22" presetClass="entr" presetSubtype="8" fill="hold" grpId="0" nodeType="afterEffect">
                                  <p:stCondLst>
                                    <p:cond delay="1000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14000"/>
                            </p:stCondLst>
                            <p:childTnLst>
                              <p:par>
                                <p:cTn id="13" presetID="22" presetClass="entr" presetSubtype="8" fill="hold" grpId="0" nodeType="afterEffect">
                                  <p:stCondLst>
                                    <p:cond delay="1000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Lst>
  </p:timing>
</p:sld>
</file>

<file path=ppt/theme/theme1.xml><?xml version="1.0" encoding="utf-8"?>
<a:theme xmlns:a="http://schemas.openxmlformats.org/drawingml/2006/main" name="Windows Threshold">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app model" id="{B75E65E0-1F3B-4A33-871B-C41A2AE52289}" vid="{EF767C40-20ED-402C-99F2-68719F707F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4552</TotalTime>
  <Words>1397</Words>
  <Application>Microsoft Office PowerPoint</Application>
  <PresentationFormat>Widescreen</PresentationFormat>
  <Paragraphs>144</Paragraphs>
  <Slides>26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Consolas</vt:lpstr>
      <vt:lpstr>Segoe UI</vt:lpstr>
      <vt:lpstr>Segoe UI Light</vt:lpstr>
      <vt:lpstr>Wingdings</vt:lpstr>
      <vt:lpstr>Windows Threshold</vt:lpstr>
      <vt:lpstr>App Services</vt:lpstr>
      <vt:lpstr>Agenda</vt:lpstr>
      <vt:lpstr>With App Services, store applications can provide services to other store applications</vt:lpstr>
      <vt:lpstr>What are App Services?</vt:lpstr>
      <vt:lpstr>Think ‘Web Services on device’</vt:lpstr>
      <vt:lpstr>Scenario: Bar Code Scanning</vt:lpstr>
      <vt:lpstr>Scenario: Enterprise suite of apps</vt:lpstr>
      <vt:lpstr>App Services – Client</vt:lpstr>
      <vt:lpstr>App Services – Service (1/2)</vt:lpstr>
      <vt:lpstr>App Services – Service (2/2)</vt:lpstr>
      <vt:lpstr>Declaring App Service</vt:lpstr>
      <vt:lpstr>Two-way Communication</vt:lpstr>
      <vt:lpstr>Debugging Tips</vt:lpstr>
      <vt:lpstr>Getting the Service PackageFamilyName</vt:lpstr>
      <vt:lpstr>Debugging App Services</vt:lpstr>
      <vt:lpstr>App Services</vt:lpstr>
      <vt:lpstr>More considerations on App Services…</vt:lpstr>
      <vt:lpstr>App Service Lifetime</vt:lpstr>
      <vt:lpstr>What Protocol? </vt:lpstr>
      <vt:lpstr>App services provides another way for applications to communicate with each other</vt:lpstr>
      <vt:lpstr>Implementing a Client SDK </vt:lpstr>
      <vt:lpstr>Can I restrict access to my App Service?</vt:lpstr>
      <vt:lpstr>Versioning</vt:lpstr>
      <vt:lpstr>App Services client library</vt:lpstr>
      <vt:lpstr>Review</vt:lpstr>
      <vt:lpstr>PowerPoint Presentation</vt:lpstr>
    </vt:vector>
  </TitlesOfParts>
  <Company>Jerry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10 Andy &amp; Jerry</dc:title>
  <dc:creator>Jerry Nixon</dc:creator>
  <cp:lastModifiedBy>Andy Wigley</cp:lastModifiedBy>
  <cp:revision>51</cp:revision>
  <dcterms:created xsi:type="dcterms:W3CDTF">2015-02-05T17:04:52Z</dcterms:created>
  <dcterms:modified xsi:type="dcterms:W3CDTF">2015-05-13T02:41:52Z</dcterms:modified>
</cp:coreProperties>
</file>