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71" r:id="rId13"/>
    <p:sldId id="268" r:id="rId14"/>
    <p:sldId id="272" r:id="rId15"/>
    <p:sldId id="273" r:id="rId16"/>
    <p:sldId id="275" r:id="rId17"/>
    <p:sldId id="276" r:id="rId18"/>
    <p:sldId id="278" r:id="rId19"/>
    <p:sldId id="279" r:id="rId20"/>
    <p:sldId id="274"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5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B8F938-BC91-4E35-BE39-1AC51FC39E7E}"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CC0C2-2E69-4C06-9D0F-FF159B816176}" type="slidenum">
              <a:rPr lang="en-US" smtClean="0"/>
              <a:t>‹#›</a:t>
            </a:fld>
            <a:endParaRPr lang="en-US"/>
          </a:p>
        </p:txBody>
      </p:sp>
    </p:spTree>
    <p:extLst>
      <p:ext uri="{BB962C8B-B14F-4D97-AF65-F5344CB8AC3E}">
        <p14:creationId xmlns:p14="http://schemas.microsoft.com/office/powerpoint/2010/main" val="2221702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B8F938-BC91-4E35-BE39-1AC51FC39E7E}"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CC0C2-2E69-4C06-9D0F-FF159B816176}" type="slidenum">
              <a:rPr lang="en-US" smtClean="0"/>
              <a:t>‹#›</a:t>
            </a:fld>
            <a:endParaRPr lang="en-US"/>
          </a:p>
        </p:txBody>
      </p:sp>
    </p:spTree>
    <p:extLst>
      <p:ext uri="{BB962C8B-B14F-4D97-AF65-F5344CB8AC3E}">
        <p14:creationId xmlns:p14="http://schemas.microsoft.com/office/powerpoint/2010/main" val="63578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B8F938-BC91-4E35-BE39-1AC51FC39E7E}"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CC0C2-2E69-4C06-9D0F-FF159B816176}" type="slidenum">
              <a:rPr lang="en-US" smtClean="0"/>
              <a:t>‹#›</a:t>
            </a:fld>
            <a:endParaRPr lang="en-US"/>
          </a:p>
        </p:txBody>
      </p:sp>
    </p:spTree>
    <p:extLst>
      <p:ext uri="{BB962C8B-B14F-4D97-AF65-F5344CB8AC3E}">
        <p14:creationId xmlns:p14="http://schemas.microsoft.com/office/powerpoint/2010/main" val="236995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B8F938-BC91-4E35-BE39-1AC51FC39E7E}"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CC0C2-2E69-4C06-9D0F-FF159B816176}" type="slidenum">
              <a:rPr lang="en-US" smtClean="0"/>
              <a:t>‹#›</a:t>
            </a:fld>
            <a:endParaRPr lang="en-US"/>
          </a:p>
        </p:txBody>
      </p:sp>
    </p:spTree>
    <p:extLst>
      <p:ext uri="{BB962C8B-B14F-4D97-AF65-F5344CB8AC3E}">
        <p14:creationId xmlns:p14="http://schemas.microsoft.com/office/powerpoint/2010/main" val="1932146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B8F938-BC91-4E35-BE39-1AC51FC39E7E}"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CC0C2-2E69-4C06-9D0F-FF159B816176}" type="slidenum">
              <a:rPr lang="en-US" smtClean="0"/>
              <a:t>‹#›</a:t>
            </a:fld>
            <a:endParaRPr lang="en-US"/>
          </a:p>
        </p:txBody>
      </p:sp>
    </p:spTree>
    <p:extLst>
      <p:ext uri="{BB962C8B-B14F-4D97-AF65-F5344CB8AC3E}">
        <p14:creationId xmlns:p14="http://schemas.microsoft.com/office/powerpoint/2010/main" val="2733609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B8F938-BC91-4E35-BE39-1AC51FC39E7E}" type="datetimeFigureOut">
              <a:rPr lang="en-US" smtClean="0"/>
              <a:t>4/18/2016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CC0C2-2E69-4C06-9D0F-FF159B816176}" type="slidenum">
              <a:rPr lang="en-US" smtClean="0"/>
              <a:t>‹#›</a:t>
            </a:fld>
            <a:endParaRPr lang="en-US"/>
          </a:p>
        </p:txBody>
      </p:sp>
    </p:spTree>
    <p:extLst>
      <p:ext uri="{BB962C8B-B14F-4D97-AF65-F5344CB8AC3E}">
        <p14:creationId xmlns:p14="http://schemas.microsoft.com/office/powerpoint/2010/main" val="3621147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B8F938-BC91-4E35-BE39-1AC51FC39E7E}" type="datetimeFigureOut">
              <a:rPr lang="en-US" smtClean="0"/>
              <a:t>4/18/2016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ACC0C2-2E69-4C06-9D0F-FF159B816176}" type="slidenum">
              <a:rPr lang="en-US" smtClean="0"/>
              <a:t>‹#›</a:t>
            </a:fld>
            <a:endParaRPr lang="en-US"/>
          </a:p>
        </p:txBody>
      </p:sp>
    </p:spTree>
    <p:extLst>
      <p:ext uri="{BB962C8B-B14F-4D97-AF65-F5344CB8AC3E}">
        <p14:creationId xmlns:p14="http://schemas.microsoft.com/office/powerpoint/2010/main" val="2448760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B8F938-BC91-4E35-BE39-1AC51FC39E7E}" type="datetimeFigureOut">
              <a:rPr lang="en-US" smtClean="0"/>
              <a:t>4/18/2016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ACC0C2-2E69-4C06-9D0F-FF159B816176}" type="slidenum">
              <a:rPr lang="en-US" smtClean="0"/>
              <a:t>‹#›</a:t>
            </a:fld>
            <a:endParaRPr lang="en-US"/>
          </a:p>
        </p:txBody>
      </p:sp>
    </p:spTree>
    <p:extLst>
      <p:ext uri="{BB962C8B-B14F-4D97-AF65-F5344CB8AC3E}">
        <p14:creationId xmlns:p14="http://schemas.microsoft.com/office/powerpoint/2010/main" val="4137588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B8F938-BC91-4E35-BE39-1AC51FC39E7E}" type="datetimeFigureOut">
              <a:rPr lang="en-US" smtClean="0"/>
              <a:t>4/18/2016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ACC0C2-2E69-4C06-9D0F-FF159B816176}" type="slidenum">
              <a:rPr lang="en-US" smtClean="0"/>
              <a:t>‹#›</a:t>
            </a:fld>
            <a:endParaRPr lang="en-US"/>
          </a:p>
        </p:txBody>
      </p:sp>
    </p:spTree>
    <p:extLst>
      <p:ext uri="{BB962C8B-B14F-4D97-AF65-F5344CB8AC3E}">
        <p14:creationId xmlns:p14="http://schemas.microsoft.com/office/powerpoint/2010/main" val="3287376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B8F938-BC91-4E35-BE39-1AC51FC39E7E}" type="datetimeFigureOut">
              <a:rPr lang="en-US" smtClean="0"/>
              <a:t>4/18/2016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CC0C2-2E69-4C06-9D0F-FF159B816176}" type="slidenum">
              <a:rPr lang="en-US" smtClean="0"/>
              <a:t>‹#›</a:t>
            </a:fld>
            <a:endParaRPr lang="en-US"/>
          </a:p>
        </p:txBody>
      </p:sp>
    </p:spTree>
    <p:extLst>
      <p:ext uri="{BB962C8B-B14F-4D97-AF65-F5344CB8AC3E}">
        <p14:creationId xmlns:p14="http://schemas.microsoft.com/office/powerpoint/2010/main" val="4097052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B8F938-BC91-4E35-BE39-1AC51FC39E7E}" type="datetimeFigureOut">
              <a:rPr lang="en-US" smtClean="0"/>
              <a:t>4/18/2016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CC0C2-2E69-4C06-9D0F-FF159B816176}" type="slidenum">
              <a:rPr lang="en-US" smtClean="0"/>
              <a:t>‹#›</a:t>
            </a:fld>
            <a:endParaRPr lang="en-US"/>
          </a:p>
        </p:txBody>
      </p:sp>
    </p:spTree>
    <p:extLst>
      <p:ext uri="{BB962C8B-B14F-4D97-AF65-F5344CB8AC3E}">
        <p14:creationId xmlns:p14="http://schemas.microsoft.com/office/powerpoint/2010/main" val="992378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B8F938-BC91-4E35-BE39-1AC51FC39E7E}" type="datetimeFigureOut">
              <a:rPr lang="en-US" smtClean="0"/>
              <a:t>4/18/2016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ACC0C2-2E69-4C06-9D0F-FF159B816176}" type="slidenum">
              <a:rPr lang="en-US" smtClean="0"/>
              <a:t>‹#›</a:t>
            </a:fld>
            <a:endParaRPr lang="en-US"/>
          </a:p>
        </p:txBody>
      </p:sp>
    </p:spTree>
    <p:extLst>
      <p:ext uri="{BB962C8B-B14F-4D97-AF65-F5344CB8AC3E}">
        <p14:creationId xmlns:p14="http://schemas.microsoft.com/office/powerpoint/2010/main" val="752789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r>
            <a:br>
              <a:rPr lang="en-US" dirty="0" smtClean="0"/>
            </a:br>
            <a:r>
              <a:rPr lang="en-US" dirty="0"/>
              <a:t/>
            </a:r>
            <a:br>
              <a:rPr lang="en-US" dirty="0"/>
            </a:br>
            <a:r>
              <a:rPr lang="en-US" dirty="0" smtClean="0"/>
              <a:t>UC Davis </a:t>
            </a:r>
            <a:br>
              <a:rPr lang="en-US" dirty="0" smtClean="0"/>
            </a:br>
            <a:r>
              <a:rPr lang="en-US" dirty="0" smtClean="0"/>
              <a:t>Data Studies Program</a:t>
            </a:r>
            <a:br>
              <a:rPr lang="en-US" dirty="0" smtClean="0"/>
            </a:br>
            <a:r>
              <a:rPr lang="en-US" dirty="0"/>
              <a:t/>
            </a:r>
            <a:br>
              <a:rPr lang="en-US" dirty="0"/>
            </a:br>
            <a:r>
              <a:rPr lang="en-US" u="sng" dirty="0" smtClean="0"/>
              <a:t>The Context</a:t>
            </a:r>
            <a:br>
              <a:rPr lang="en-US" u="sng" dirty="0" smtClean="0"/>
            </a:br>
            <a:r>
              <a:rPr lang="en-US" u="sng" dirty="0"/>
              <a:t/>
            </a:r>
            <a:br>
              <a:rPr lang="en-US" u="sng" dirty="0"/>
            </a:br>
            <a:r>
              <a:rPr lang="en-US" u="sng" dirty="0" smtClean="0"/>
              <a:t/>
            </a:r>
            <a:br>
              <a:rPr lang="en-US" u="sng" dirty="0" smtClean="0"/>
            </a:br>
            <a:r>
              <a:rPr lang="en-US" dirty="0"/>
              <a:t/>
            </a:r>
            <a:br>
              <a:rPr lang="en-US" dirty="0"/>
            </a:br>
            <a:endParaRPr lang="en-US" dirty="0"/>
          </a:p>
        </p:txBody>
      </p:sp>
      <p:sp>
        <p:nvSpPr>
          <p:cNvPr id="3" name="Subtitle 2"/>
          <p:cNvSpPr>
            <a:spLocks noGrp="1"/>
          </p:cNvSpPr>
          <p:nvPr>
            <p:ph type="subTitle" idx="1"/>
          </p:nvPr>
        </p:nvSpPr>
        <p:spPr>
          <a:xfrm>
            <a:off x="1371600" y="3962400"/>
            <a:ext cx="6400800" cy="1752600"/>
          </a:xfrm>
        </p:spPr>
        <p:txBody>
          <a:bodyPr>
            <a:normAutofit fontScale="92500" lnSpcReduction="10000"/>
          </a:bodyPr>
          <a:lstStyle/>
          <a:p>
            <a:pPr algn="r"/>
            <a:endParaRPr lang="en-US" dirty="0" smtClean="0"/>
          </a:p>
          <a:p>
            <a:pPr algn="r"/>
            <a:r>
              <a:rPr lang="en-US" b="1" dirty="0" smtClean="0"/>
              <a:t>Timothy F. McCarthy</a:t>
            </a:r>
          </a:p>
          <a:p>
            <a:pPr algn="r"/>
            <a:r>
              <a:rPr lang="en-US" b="1" dirty="0" smtClean="0"/>
              <a:t>April</a:t>
            </a:r>
            <a:r>
              <a:rPr lang="en-US" b="1" dirty="0" smtClean="0"/>
              <a:t>, 2016</a:t>
            </a:r>
            <a:endParaRPr lang="en-US" b="1" dirty="0" smtClean="0"/>
          </a:p>
          <a:p>
            <a:pPr algn="r"/>
            <a:r>
              <a:rPr lang="en-US" sz="1200" b="1" dirty="0" smtClean="0"/>
              <a:t>V.2</a:t>
            </a:r>
            <a:endParaRPr lang="en-US" sz="1200" b="1" dirty="0"/>
          </a:p>
        </p:txBody>
      </p:sp>
    </p:spTree>
    <p:extLst>
      <p:ext uri="{BB962C8B-B14F-4D97-AF65-F5344CB8AC3E}">
        <p14:creationId xmlns:p14="http://schemas.microsoft.com/office/powerpoint/2010/main" val="4038106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Firms Want, 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Tools often sited as nice to know a little about: Salesforce, Tableau, SQL and NO SQL, Hadoop, Python, Text Mining programs.</a:t>
            </a:r>
          </a:p>
          <a:p>
            <a:r>
              <a:rPr lang="en-US" dirty="0" smtClean="0"/>
              <a:t>Important to have an overall understanding of the IT world and basic terminology: </a:t>
            </a:r>
          </a:p>
          <a:p>
            <a:pPr lvl="1"/>
            <a:r>
              <a:rPr lang="en-US" dirty="0" smtClean="0"/>
              <a:t>difference between processing and data bases,</a:t>
            </a:r>
          </a:p>
          <a:p>
            <a:pPr lvl="1"/>
            <a:r>
              <a:rPr lang="en-US" dirty="0" smtClean="0"/>
              <a:t> hardware and software, network alternatives,</a:t>
            </a:r>
          </a:p>
          <a:p>
            <a:pPr lvl="1"/>
            <a:r>
              <a:rPr lang="en-US" dirty="0" smtClean="0"/>
              <a:t> the Cloud, why it’s important</a:t>
            </a:r>
          </a:p>
          <a:p>
            <a:r>
              <a:rPr lang="en-US" dirty="0" smtClean="0"/>
              <a:t>Statistics very important. Basic knowledge of accounting helpful.</a:t>
            </a:r>
          </a:p>
          <a:p>
            <a:pPr marL="0" indent="0">
              <a:buNone/>
            </a:pPr>
            <a:endParaRPr lang="en-US" dirty="0" smtClean="0"/>
          </a:p>
          <a:p>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612604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Firms Want, Cont.</a:t>
            </a:r>
            <a:endParaRPr lang="en-US" dirty="0"/>
          </a:p>
        </p:txBody>
      </p:sp>
      <p:sp>
        <p:nvSpPr>
          <p:cNvPr id="3" name="Content Placeholder 2"/>
          <p:cNvSpPr>
            <a:spLocks noGrp="1"/>
          </p:cNvSpPr>
          <p:nvPr>
            <p:ph idx="1"/>
          </p:nvPr>
        </p:nvSpPr>
        <p:spPr/>
        <p:txBody>
          <a:bodyPr/>
          <a:lstStyle/>
          <a:p>
            <a:r>
              <a:rPr lang="en-US" dirty="0" smtClean="0"/>
              <a:t>Overview understanding of security regulatory issues underlie most Data Management</a:t>
            </a:r>
          </a:p>
          <a:p>
            <a:r>
              <a:rPr lang="en-US" dirty="0" smtClean="0"/>
              <a:t>Most frequently mentioned need: being resourceful as to how to find tools, info, etc. on the net.</a:t>
            </a:r>
          </a:p>
          <a:p>
            <a:r>
              <a:rPr lang="en-US" dirty="0" smtClean="0"/>
              <a:t>Requirements varied dramatically by firm/industry.  </a:t>
            </a:r>
            <a:r>
              <a:rPr lang="en-US" smtClean="0"/>
              <a:t>Projects and Interview </a:t>
            </a:r>
            <a:r>
              <a:rPr lang="en-US" dirty="0" smtClean="0"/>
              <a:t>prep critical.</a:t>
            </a:r>
          </a:p>
          <a:p>
            <a:pPr marL="0" indent="0">
              <a:buNone/>
            </a:pPr>
            <a:endParaRPr lang="en-US" dirty="0"/>
          </a:p>
        </p:txBody>
      </p:sp>
    </p:spTree>
    <p:extLst>
      <p:ext uri="{BB962C8B-B14F-4D97-AF65-F5344CB8AC3E}">
        <p14:creationId xmlns:p14="http://schemas.microsoft.com/office/powerpoint/2010/main" val="2265067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opportunities by major</a:t>
            </a:r>
            <a:endParaRPr lang="en-US" dirty="0"/>
          </a:p>
        </p:txBody>
      </p:sp>
      <p:sp>
        <p:nvSpPr>
          <p:cNvPr id="3" name="Content Placeholder 2"/>
          <p:cNvSpPr>
            <a:spLocks noGrp="1"/>
          </p:cNvSpPr>
          <p:nvPr>
            <p:ph idx="1"/>
          </p:nvPr>
        </p:nvSpPr>
        <p:spPr/>
        <p:txBody>
          <a:bodyPr/>
          <a:lstStyle/>
          <a:p>
            <a:r>
              <a:rPr lang="en-US" dirty="0" smtClean="0"/>
              <a:t>Political Science	-- 	Public Sector </a:t>
            </a:r>
          </a:p>
          <a:p>
            <a:r>
              <a:rPr lang="en-US" dirty="0" smtClean="0"/>
              <a:t>Economics		-- 	Broad Private Sector</a:t>
            </a:r>
          </a:p>
          <a:p>
            <a:r>
              <a:rPr lang="en-US" dirty="0" smtClean="0"/>
              <a:t>Sociology		--	Consumer Analysis</a:t>
            </a:r>
          </a:p>
          <a:p>
            <a:r>
              <a:rPr lang="en-US" dirty="0" smtClean="0"/>
              <a:t>Psychology		--	Sales and Marketing</a:t>
            </a:r>
          </a:p>
          <a:p>
            <a:r>
              <a:rPr lang="en-US" dirty="0" smtClean="0"/>
              <a:t>Anthropology		--	same as above 2</a:t>
            </a:r>
          </a:p>
          <a:p>
            <a:r>
              <a:rPr lang="en-US" dirty="0" smtClean="0"/>
              <a:t>Sciences			-- 	Pharm/health care</a:t>
            </a:r>
          </a:p>
          <a:p>
            <a:endParaRPr lang="en-US" dirty="0" smtClean="0"/>
          </a:p>
          <a:p>
            <a:endParaRPr lang="en-US" dirty="0"/>
          </a:p>
        </p:txBody>
      </p:sp>
    </p:spTree>
    <p:extLst>
      <p:ext uri="{BB962C8B-B14F-4D97-AF65-F5344CB8AC3E}">
        <p14:creationId xmlns:p14="http://schemas.microsoft.com/office/powerpoint/2010/main" val="2480990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kind of Jobs?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SME intern or full time: Go into client database, segment and describe who my clients are, who is making us the most money, what are they buying most, what types of businesses are they in?</a:t>
            </a:r>
          </a:p>
          <a:p>
            <a:r>
              <a:rPr lang="en-US" dirty="0" smtClean="0"/>
              <a:t>In SME or in a division of a large firm, go into Salesforce.com and decide on “lowest, biggest ripest of fruit”, i.e. who are the clients that can give us more business?</a:t>
            </a:r>
          </a:p>
          <a:p>
            <a:r>
              <a:rPr lang="en-US" dirty="0" smtClean="0"/>
              <a:t>In HR, segment our employee database and decide on what type of person is most inclined to not quit.</a:t>
            </a:r>
            <a:endParaRPr lang="en-US" dirty="0"/>
          </a:p>
        </p:txBody>
      </p:sp>
    </p:spTree>
    <p:extLst>
      <p:ext uri="{BB962C8B-B14F-4D97-AF65-F5344CB8AC3E}">
        <p14:creationId xmlns:p14="http://schemas.microsoft.com/office/powerpoint/2010/main" val="686684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Kind of Jobs, Cont.</a:t>
            </a:r>
            <a:endParaRPr lang="en-US" dirty="0"/>
          </a:p>
        </p:txBody>
      </p:sp>
      <p:sp>
        <p:nvSpPr>
          <p:cNvPr id="3" name="Content Placeholder 2"/>
          <p:cNvSpPr>
            <a:spLocks noGrp="1"/>
          </p:cNvSpPr>
          <p:nvPr>
            <p:ph idx="1"/>
          </p:nvPr>
        </p:nvSpPr>
        <p:spPr/>
        <p:txBody>
          <a:bodyPr/>
          <a:lstStyle/>
          <a:p>
            <a:r>
              <a:rPr lang="en-US" dirty="0" smtClean="0"/>
              <a:t>In marketing in major firm, what words and phrases are most mentioned in the database of the letters/emails of customer complaints? What can we learn about how we need to improve our product and service?</a:t>
            </a:r>
          </a:p>
          <a:p>
            <a:r>
              <a:rPr lang="en-US" dirty="0" smtClean="0"/>
              <a:t>In retail marketing at major firm, given our existing client segments, what does the ideal prospect look like?  Where can we find them?</a:t>
            </a:r>
          </a:p>
          <a:p>
            <a:pPr marL="0" indent="0">
              <a:buNone/>
            </a:pPr>
            <a:endParaRPr lang="en-US" dirty="0"/>
          </a:p>
        </p:txBody>
      </p:sp>
    </p:spTree>
    <p:extLst>
      <p:ext uri="{BB962C8B-B14F-4D97-AF65-F5344CB8AC3E}">
        <p14:creationId xmlns:p14="http://schemas.microsoft.com/office/powerpoint/2010/main" val="1493245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Kind of Jobs, 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Assistant to Politician – Where can I get data on my constituents? what are the key attributes of the voters who would like me? who would be on the fence? Who won’t like me no matter what? What key points do I need to emphasize? </a:t>
            </a:r>
          </a:p>
          <a:p>
            <a:r>
              <a:rPr lang="en-US" dirty="0" smtClean="0"/>
              <a:t>Database manager for major global law firm – Aligning the expertise and licenses required by each type of regulator and the skills of their partners and associates. Ensure firm is in compliance with commitments and requirements.</a:t>
            </a:r>
          </a:p>
          <a:p>
            <a:pPr marL="0" indent="0">
              <a:buNone/>
            </a:pPr>
            <a:endParaRPr lang="en-US" dirty="0"/>
          </a:p>
        </p:txBody>
      </p:sp>
    </p:spTree>
    <p:extLst>
      <p:ext uri="{BB962C8B-B14F-4D97-AF65-F5344CB8AC3E}">
        <p14:creationId xmlns:p14="http://schemas.microsoft.com/office/powerpoint/2010/main" val="1983023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Strengths of Data Analysis</a:t>
            </a:r>
            <a:endParaRPr lang="en-US" dirty="0"/>
          </a:p>
        </p:txBody>
      </p:sp>
      <p:sp>
        <p:nvSpPr>
          <p:cNvPr id="3" name="Content Placeholder 2"/>
          <p:cNvSpPr>
            <a:spLocks noGrp="1"/>
          </p:cNvSpPr>
          <p:nvPr>
            <p:ph idx="1"/>
          </p:nvPr>
        </p:nvSpPr>
        <p:spPr/>
        <p:txBody>
          <a:bodyPr>
            <a:normAutofit lnSpcReduction="10000"/>
          </a:bodyPr>
          <a:lstStyle/>
          <a:p>
            <a:r>
              <a:rPr lang="en-US" dirty="0" smtClean="0"/>
              <a:t>It keeps the focus on what is vs. what are merely people’s opinions.</a:t>
            </a:r>
          </a:p>
          <a:p>
            <a:r>
              <a:rPr lang="en-US" dirty="0" smtClean="0"/>
              <a:t>Decreases prejudices in firms and governments.</a:t>
            </a:r>
          </a:p>
          <a:p>
            <a:r>
              <a:rPr lang="en-US" dirty="0" smtClean="0"/>
              <a:t>Takes advantage of a new opportunity we have not had before in society.</a:t>
            </a:r>
          </a:p>
          <a:p>
            <a:r>
              <a:rPr lang="en-US" dirty="0" smtClean="0"/>
              <a:t>Major growth area – should continue.  You will be needed – likely for decades – especially if you have a Liberal Arts Major foundation.</a:t>
            </a:r>
          </a:p>
          <a:p>
            <a:endParaRPr lang="en-US" dirty="0"/>
          </a:p>
        </p:txBody>
      </p:sp>
    </p:spTree>
    <p:extLst>
      <p:ext uri="{BB962C8B-B14F-4D97-AF65-F5344CB8AC3E}">
        <p14:creationId xmlns:p14="http://schemas.microsoft.com/office/powerpoint/2010/main" val="3426280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Weaknesses of Data Analysis</a:t>
            </a:r>
            <a:endParaRPr lang="en-US" dirty="0"/>
          </a:p>
        </p:txBody>
      </p:sp>
      <p:sp>
        <p:nvSpPr>
          <p:cNvPr id="3" name="Content Placeholder 2"/>
          <p:cNvSpPr>
            <a:spLocks noGrp="1"/>
          </p:cNvSpPr>
          <p:nvPr>
            <p:ph idx="1"/>
          </p:nvPr>
        </p:nvSpPr>
        <p:spPr/>
        <p:txBody>
          <a:bodyPr/>
          <a:lstStyle/>
          <a:p>
            <a:r>
              <a:rPr lang="en-US" dirty="0" smtClean="0"/>
              <a:t>Fundamentally, it is about the past. Doesn’t adjust well to changes and timing of changes.</a:t>
            </a:r>
          </a:p>
          <a:p>
            <a:r>
              <a:rPr lang="en-US" dirty="0" smtClean="0"/>
              <a:t>Difficult to judge the dynamic interaction of data decisions changing future behavior and thus, outcomes. E.g. in predicting stock prices</a:t>
            </a:r>
          </a:p>
          <a:p>
            <a:r>
              <a:rPr lang="en-US" dirty="0" smtClean="0"/>
              <a:t>“Too many computers – not enough windows!” </a:t>
            </a:r>
            <a:r>
              <a:rPr lang="en-US" dirty="0" err="1" smtClean="0"/>
              <a:t>eg</a:t>
            </a:r>
            <a:r>
              <a:rPr lang="en-US" dirty="0" smtClean="0"/>
              <a:t>. Data alone often misses a “Zeit Geist” change or the latest news. </a:t>
            </a:r>
          </a:p>
          <a:p>
            <a:pPr marL="0" indent="0">
              <a:buNone/>
            </a:pPr>
            <a:endParaRPr lang="en-US" dirty="0"/>
          </a:p>
        </p:txBody>
      </p:sp>
    </p:spTree>
    <p:extLst>
      <p:ext uri="{BB962C8B-B14F-4D97-AF65-F5344CB8AC3E}">
        <p14:creationId xmlns:p14="http://schemas.microsoft.com/office/powerpoint/2010/main" val="685361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Example of integrating Data and Fundamental Analysis </a:t>
            </a:r>
            <a:br>
              <a:rPr lang="en-US" dirty="0" smtClean="0"/>
            </a:br>
            <a:r>
              <a:rPr lang="en-US" dirty="0" smtClean="0"/>
              <a:t>-</a:t>
            </a:r>
            <a:r>
              <a:rPr lang="en-US" b="1" u="sng" dirty="0" smtClean="0"/>
              <a:t>Bayesian Financial Predictor Model-</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dirty="0" smtClean="0"/>
              <a:t>Model predicts top 10 Currency and sovereign debt interest rate directions- long and short</a:t>
            </a:r>
          </a:p>
          <a:p>
            <a:r>
              <a:rPr lang="en-US" dirty="0"/>
              <a:t>7</a:t>
            </a:r>
            <a:r>
              <a:rPr lang="en-US" dirty="0" smtClean="0"/>
              <a:t> factors on interest rates and 8 factors on currencies</a:t>
            </a:r>
          </a:p>
          <a:p>
            <a:r>
              <a:rPr lang="en-US" dirty="0" smtClean="0"/>
              <a:t>Thousands of Data points from markets dumped into model weekly. Database of 20 years. Trades once a week on average in derivative instruments.</a:t>
            </a:r>
            <a:endParaRPr lang="en-US" dirty="0"/>
          </a:p>
        </p:txBody>
      </p:sp>
    </p:spTree>
    <p:extLst>
      <p:ext uri="{BB962C8B-B14F-4D97-AF65-F5344CB8AC3E}">
        <p14:creationId xmlns:p14="http://schemas.microsoft.com/office/powerpoint/2010/main" val="716517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Bayesian Model cont.</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Obsolescence weighting varied</a:t>
            </a:r>
          </a:p>
          <a:p>
            <a:r>
              <a:rPr lang="en-US" dirty="0" smtClean="0"/>
              <a:t>Separately, team of analysts followed news and developments</a:t>
            </a:r>
          </a:p>
          <a:p>
            <a:r>
              <a:rPr lang="en-US" dirty="0" smtClean="0"/>
              <a:t>Used combination of the data and model vs the team analysis: optimal range of trusting the model between 45 and 65%. “Balance trades flat”.</a:t>
            </a:r>
          </a:p>
          <a:p>
            <a:r>
              <a:rPr lang="en-US" dirty="0" smtClean="0"/>
              <a:t>Results:  risk weighted return of 200-600 bps avg./year over base currency return on $ 2 billion investment</a:t>
            </a:r>
          </a:p>
          <a:p>
            <a:r>
              <a:rPr lang="en-US" dirty="0" smtClean="0"/>
              <a:t>Worked for 12 years- then stopped working 2 yrs. ago.</a:t>
            </a:r>
            <a:endParaRPr lang="en-US" dirty="0"/>
          </a:p>
        </p:txBody>
      </p:sp>
    </p:spTree>
    <p:extLst>
      <p:ext uri="{BB962C8B-B14F-4D97-AF65-F5344CB8AC3E}">
        <p14:creationId xmlns:p14="http://schemas.microsoft.com/office/powerpoint/2010/main" val="414472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Genesis</a:t>
            </a:r>
            <a:br>
              <a:rPr lang="en-US" dirty="0" smtClean="0"/>
            </a:br>
            <a:endParaRPr lang="en-US" dirty="0"/>
          </a:p>
        </p:txBody>
      </p:sp>
      <p:sp>
        <p:nvSpPr>
          <p:cNvPr id="3" name="Content Placeholder 2"/>
          <p:cNvSpPr>
            <a:spLocks noGrp="1"/>
          </p:cNvSpPr>
          <p:nvPr>
            <p:ph idx="1"/>
          </p:nvPr>
        </p:nvSpPr>
        <p:spPr/>
        <p:txBody>
          <a:bodyPr/>
          <a:lstStyle/>
          <a:p>
            <a:r>
              <a:rPr lang="en-US" dirty="0" smtClean="0"/>
              <a:t>Cost of education driving students (and parents) toward majors that can lead to decent paying jobs</a:t>
            </a:r>
          </a:p>
          <a:p>
            <a:r>
              <a:rPr lang="en-US" dirty="0" smtClean="0"/>
              <a:t>Firms can no longer afford to train.</a:t>
            </a:r>
          </a:p>
          <a:p>
            <a:r>
              <a:rPr lang="en-US" dirty="0" smtClean="0"/>
              <a:t>STEM and Business majors often only alternative.</a:t>
            </a:r>
          </a:p>
          <a:p>
            <a:r>
              <a:rPr lang="en-US" dirty="0" smtClean="0"/>
              <a:t>Enrollment in Liberal Arts majors declining</a:t>
            </a:r>
          </a:p>
          <a:p>
            <a:r>
              <a:rPr lang="en-US" dirty="0" smtClean="0"/>
              <a:t>Can the country continue to innovate?</a:t>
            </a:r>
            <a:endParaRPr lang="en-US" dirty="0"/>
          </a:p>
        </p:txBody>
      </p:sp>
    </p:spTree>
    <p:extLst>
      <p:ext uri="{BB962C8B-B14F-4D97-AF65-F5344CB8AC3E}">
        <p14:creationId xmlns:p14="http://schemas.microsoft.com/office/powerpoint/2010/main" val="73230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Concluding Comments</a:t>
            </a:r>
            <a:endParaRPr lang="en-US" dirty="0"/>
          </a:p>
        </p:txBody>
      </p:sp>
      <p:sp>
        <p:nvSpPr>
          <p:cNvPr id="3" name="Content Placeholder 2"/>
          <p:cNvSpPr>
            <a:spLocks noGrp="1"/>
          </p:cNvSpPr>
          <p:nvPr>
            <p:ph idx="1"/>
          </p:nvPr>
        </p:nvSpPr>
        <p:spPr/>
        <p:txBody>
          <a:bodyPr/>
          <a:lstStyle/>
          <a:p>
            <a:r>
              <a:rPr lang="en-US" dirty="0" smtClean="0"/>
              <a:t>Great careers often start by getting better at areas of detail than your bosses.</a:t>
            </a:r>
          </a:p>
          <a:p>
            <a:r>
              <a:rPr lang="en-US" dirty="0" smtClean="0"/>
              <a:t>Don’t fall in love with any single job. Keep looking at what’s not being done well.</a:t>
            </a:r>
          </a:p>
          <a:p>
            <a:r>
              <a:rPr lang="en-US" dirty="0" smtClean="0"/>
              <a:t>Mixing expertise from multiple disciplines often results in advancing the most.</a:t>
            </a:r>
          </a:p>
          <a:p>
            <a:r>
              <a:rPr lang="en-US" dirty="0" smtClean="0"/>
              <a:t>Look for opportunities to surprise and excel.</a:t>
            </a:r>
          </a:p>
          <a:p>
            <a:r>
              <a:rPr lang="en-US" dirty="0" smtClean="0"/>
              <a:t>Teaming is most important skill.</a:t>
            </a:r>
            <a:endParaRPr lang="en-US" dirty="0"/>
          </a:p>
        </p:txBody>
      </p:sp>
    </p:spTree>
    <p:extLst>
      <p:ext uri="{BB962C8B-B14F-4D97-AF65-F5344CB8AC3E}">
        <p14:creationId xmlns:p14="http://schemas.microsoft.com/office/powerpoint/2010/main" val="2252436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smtClean="0"/>
              <a:t>Data Analysis creates a competitive edge for students entering the workforce</a:t>
            </a:r>
            <a:br>
              <a:rPr lang="en-US" dirty="0" smtClean="0"/>
            </a:br>
            <a:r>
              <a:rPr lang="en-US" dirty="0"/>
              <a:t/>
            </a:r>
            <a:br>
              <a:rPr lang="en-US" dirty="0"/>
            </a:br>
            <a:r>
              <a:rPr lang="en-US" dirty="0" smtClean="0"/>
              <a:t>And for America</a:t>
            </a:r>
            <a:br>
              <a:rPr lang="en-US" dirty="0" smtClean="0"/>
            </a:br>
            <a:r>
              <a:rPr lang="en-US" dirty="0"/>
              <a:t/>
            </a:r>
            <a:br>
              <a:rPr lang="en-US" dirty="0"/>
            </a:br>
            <a:endParaRPr lang="en-US" dirty="0"/>
          </a:p>
        </p:txBody>
      </p:sp>
      <p:sp>
        <p:nvSpPr>
          <p:cNvPr id="3" name="Content Placeholder 2"/>
          <p:cNvSpPr>
            <a:spLocks noGrp="1"/>
          </p:cNvSpPr>
          <p:nvPr>
            <p:ph idx="1"/>
          </p:nvPr>
        </p:nvSpPr>
        <p:spPr/>
        <p:txBody>
          <a:bodyPr/>
          <a:lstStyle/>
          <a:p>
            <a:endParaRPr lang="en-US" dirty="0" smtClean="0"/>
          </a:p>
          <a:p>
            <a:endParaRPr lang="en-US" dirty="0"/>
          </a:p>
          <a:p>
            <a:pPr marL="0" indent="0">
              <a:buNone/>
            </a:pPr>
            <a:endParaRPr lang="en-US" dirty="0"/>
          </a:p>
        </p:txBody>
      </p:sp>
    </p:spTree>
    <p:extLst>
      <p:ext uri="{BB962C8B-B14F-4D97-AF65-F5344CB8AC3E}">
        <p14:creationId xmlns:p14="http://schemas.microsoft.com/office/powerpoint/2010/main" val="3579375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Opportunity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“Over the last decade, Data has increased exponentially, but the number of Data Analysts has not”   Head of the Statistics Dept. Stanford University</a:t>
            </a:r>
          </a:p>
          <a:p>
            <a:r>
              <a:rPr lang="en-US" dirty="0" smtClean="0"/>
              <a:t>Data Analysis and Communication requires more than just STEM majors. Needs creative people who also know e.g.:</a:t>
            </a:r>
          </a:p>
          <a:p>
            <a:pPr lvl="1"/>
            <a:r>
              <a:rPr lang="en-US" dirty="0" smtClean="0"/>
              <a:t>Sociology and Psychology</a:t>
            </a:r>
          </a:p>
          <a:p>
            <a:pPr lvl="1"/>
            <a:r>
              <a:rPr lang="en-US" dirty="0" smtClean="0"/>
              <a:t>History and Humanities</a:t>
            </a:r>
          </a:p>
          <a:p>
            <a:pPr lvl="1"/>
            <a:r>
              <a:rPr lang="en-US" dirty="0" smtClean="0"/>
              <a:t>Political Science and Economics</a:t>
            </a:r>
          </a:p>
          <a:p>
            <a:endParaRPr lang="en-US" dirty="0"/>
          </a:p>
        </p:txBody>
      </p:sp>
    </p:spTree>
    <p:extLst>
      <p:ext uri="{BB962C8B-B14F-4D97-AF65-F5344CB8AC3E}">
        <p14:creationId xmlns:p14="http://schemas.microsoft.com/office/powerpoint/2010/main" val="2418431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Opportunity cont.</a:t>
            </a:r>
            <a:endParaRPr lang="en-US" dirty="0"/>
          </a:p>
        </p:txBody>
      </p:sp>
      <p:sp>
        <p:nvSpPr>
          <p:cNvPr id="3" name="Content Placeholder 2"/>
          <p:cNvSpPr>
            <a:spLocks noGrp="1"/>
          </p:cNvSpPr>
          <p:nvPr>
            <p:ph idx="1"/>
          </p:nvPr>
        </p:nvSpPr>
        <p:spPr/>
        <p:txBody>
          <a:bodyPr/>
          <a:lstStyle/>
          <a:p>
            <a:r>
              <a:rPr lang="en-US" dirty="0" smtClean="0"/>
              <a:t>Today’s Software tools no longer require coding expertise. Easy for non techies to master</a:t>
            </a:r>
          </a:p>
          <a:p>
            <a:r>
              <a:rPr lang="en-US" dirty="0" smtClean="0"/>
              <a:t>Data analysis and visualization tools now available.</a:t>
            </a:r>
          </a:p>
          <a:p>
            <a:r>
              <a:rPr lang="en-US" dirty="0" smtClean="0"/>
              <a:t>Small and mid size firms (SME’s) especially in dire need of data analysts</a:t>
            </a:r>
          </a:p>
          <a:p>
            <a:r>
              <a:rPr lang="en-US" dirty="0" smtClean="0"/>
              <a:t>Entry level jobs available with decent income</a:t>
            </a:r>
            <a:endParaRPr lang="en-US" dirty="0"/>
          </a:p>
        </p:txBody>
      </p:sp>
    </p:spTree>
    <p:extLst>
      <p:ext uri="{BB962C8B-B14F-4D97-AF65-F5344CB8AC3E}">
        <p14:creationId xmlns:p14="http://schemas.microsoft.com/office/powerpoint/2010/main" val="192490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Data Studies Objective –</a:t>
            </a:r>
            <a:br>
              <a:rPr lang="en-US" dirty="0" smtClean="0"/>
            </a:br>
            <a:r>
              <a:rPr lang="en-US" dirty="0" smtClean="0"/>
              <a:t>KEEP YOUR LIBERAL ARTS MAJOR AND STILL GET A GOOD JOB!</a:t>
            </a:r>
            <a:br>
              <a:rPr lang="en-US" dirty="0" smtClean="0"/>
            </a:br>
            <a:endParaRPr lang="en-US" dirty="0"/>
          </a:p>
        </p:txBody>
      </p:sp>
      <p:sp>
        <p:nvSpPr>
          <p:cNvPr id="3" name="Content Placeholder 2"/>
          <p:cNvSpPr>
            <a:spLocks noGrp="1"/>
          </p:cNvSpPr>
          <p:nvPr>
            <p:ph idx="1"/>
          </p:nvPr>
        </p:nvSpPr>
        <p:spPr/>
        <p:txBody>
          <a:bodyPr/>
          <a:lstStyle/>
          <a:p>
            <a:pPr marL="0" indent="0">
              <a:buNone/>
            </a:pPr>
            <a:endParaRPr lang="en-US" dirty="0" smtClean="0"/>
          </a:p>
          <a:p>
            <a:pPr>
              <a:buFontTx/>
              <a:buChar char="-"/>
            </a:pPr>
            <a:r>
              <a:rPr lang="en-US" dirty="0" smtClean="0"/>
              <a:t>Learn how to think about Data</a:t>
            </a:r>
          </a:p>
          <a:p>
            <a:pPr>
              <a:buFontTx/>
              <a:buChar char="-"/>
            </a:pPr>
            <a:r>
              <a:rPr lang="en-US" dirty="0" smtClean="0"/>
              <a:t>Gain key </a:t>
            </a:r>
            <a:r>
              <a:rPr lang="en-US" u="sng" dirty="0" smtClean="0"/>
              <a:t>Data </a:t>
            </a:r>
            <a:r>
              <a:rPr lang="en-US" dirty="0" smtClean="0"/>
              <a:t>Carpentry skills</a:t>
            </a:r>
          </a:p>
          <a:p>
            <a:pPr>
              <a:buFontTx/>
              <a:buChar char="-"/>
            </a:pPr>
            <a:r>
              <a:rPr lang="en-US" dirty="0" smtClean="0"/>
              <a:t>Learn and practice with Data Visualization tools and presentation skills </a:t>
            </a:r>
          </a:p>
          <a:p>
            <a:pPr>
              <a:buFontTx/>
              <a:buChar char="-"/>
            </a:pPr>
            <a:r>
              <a:rPr lang="en-US" dirty="0" smtClean="0"/>
              <a:t>Start your process for using your data skills to identify job opportunities.</a:t>
            </a:r>
          </a:p>
          <a:p>
            <a:pPr>
              <a:buFontTx/>
              <a:buChar char="-"/>
            </a:pPr>
            <a:endParaRPr lang="en-US" dirty="0" smtClean="0"/>
          </a:p>
          <a:p>
            <a:pPr marL="0" indent="0">
              <a:buNone/>
            </a:pPr>
            <a:endParaRPr lang="en-US" dirty="0"/>
          </a:p>
        </p:txBody>
      </p:sp>
    </p:spTree>
    <p:extLst>
      <p:ext uri="{BB962C8B-B14F-4D97-AF65-F5344CB8AC3E}">
        <p14:creationId xmlns:p14="http://schemas.microsoft.com/office/powerpoint/2010/main" val="2855733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Ensuring the Data Studies program remains relevant</a:t>
            </a:r>
            <a:endParaRPr lang="en-US" dirty="0"/>
          </a:p>
        </p:txBody>
      </p:sp>
      <p:sp>
        <p:nvSpPr>
          <p:cNvPr id="3" name="Content Placeholder 2"/>
          <p:cNvSpPr>
            <a:spLocks noGrp="1"/>
          </p:cNvSpPr>
          <p:nvPr>
            <p:ph idx="1"/>
          </p:nvPr>
        </p:nvSpPr>
        <p:spPr/>
        <p:txBody>
          <a:bodyPr/>
          <a:lstStyle/>
          <a:p>
            <a:r>
              <a:rPr lang="en-US" dirty="0" smtClean="0"/>
              <a:t>With your Dean, Professors, etc. interviewed 23 firms, mainly in Silicon Valley</a:t>
            </a:r>
          </a:p>
          <a:p>
            <a:r>
              <a:rPr lang="en-US" dirty="0" smtClean="0"/>
              <a:t>Detailed questionnaire to ensure we expose you to what is most demanded by firms</a:t>
            </a:r>
          </a:p>
          <a:p>
            <a:r>
              <a:rPr lang="en-US" dirty="0" smtClean="0"/>
              <a:t>Mixed firms types, sizes, tech and non tech positions, and junior and senior execs.</a:t>
            </a:r>
          </a:p>
          <a:p>
            <a:r>
              <a:rPr lang="en-US" dirty="0" smtClean="0"/>
              <a:t>Will need your help during and after this program to keep it improving and relevant.</a:t>
            </a:r>
          </a:p>
        </p:txBody>
      </p:sp>
    </p:spTree>
    <p:extLst>
      <p:ext uri="{BB962C8B-B14F-4D97-AF65-F5344CB8AC3E}">
        <p14:creationId xmlns:p14="http://schemas.microsoft.com/office/powerpoint/2010/main" val="1443595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 about our Program</a:t>
            </a:r>
            <a:endParaRPr lang="en-US" dirty="0"/>
          </a:p>
        </p:txBody>
      </p:sp>
      <p:sp>
        <p:nvSpPr>
          <p:cNvPr id="3" name="Content Placeholder 2"/>
          <p:cNvSpPr>
            <a:spLocks noGrp="1"/>
          </p:cNvSpPr>
          <p:nvPr>
            <p:ph idx="1"/>
          </p:nvPr>
        </p:nvSpPr>
        <p:spPr/>
        <p:txBody>
          <a:bodyPr>
            <a:normAutofit lnSpcReduction="10000"/>
          </a:bodyPr>
          <a:lstStyle/>
          <a:p>
            <a:r>
              <a:rPr lang="en-US" dirty="0" smtClean="0"/>
              <a:t>“I’ve got plenty of engineers that can answer the questions.  I don’t have enough analysts that know the right questions to ask.”</a:t>
            </a:r>
          </a:p>
          <a:p>
            <a:r>
              <a:rPr lang="en-US" dirty="0" smtClean="0"/>
              <a:t>“Engineers tend to focus on questions they can answer rather than focusing on what is important – BETTER TO BE VAGUELY RIGHT THAN EXACTLY WRONG”</a:t>
            </a:r>
          </a:p>
          <a:p>
            <a:r>
              <a:rPr lang="en-US" dirty="0" smtClean="0"/>
              <a:t>“I need people who have studied how people think.”</a:t>
            </a:r>
          </a:p>
        </p:txBody>
      </p:sp>
    </p:spTree>
    <p:extLst>
      <p:ext uri="{BB962C8B-B14F-4D97-AF65-F5344CB8AC3E}">
        <p14:creationId xmlns:p14="http://schemas.microsoft.com/office/powerpoint/2010/main" val="4047180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 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 need communicators, written and verbal and cross company project managers. That’s what you learn in Liberal Arts.”</a:t>
            </a:r>
          </a:p>
          <a:p>
            <a:r>
              <a:rPr lang="en-US" dirty="0" smtClean="0"/>
              <a:t>“IT talent often does not want to do data oriented jobs. They just want to design code.”</a:t>
            </a:r>
          </a:p>
          <a:p>
            <a:r>
              <a:rPr lang="en-US" dirty="0" smtClean="0"/>
              <a:t>“LESS IS MORE” – I need people who can figure out what is really important.</a:t>
            </a:r>
          </a:p>
          <a:p>
            <a:endParaRPr lang="en-US" dirty="0"/>
          </a:p>
          <a:p>
            <a:pPr marL="0" indent="0">
              <a:buNone/>
            </a:pPr>
            <a:r>
              <a:rPr lang="en-US" dirty="0" smtClean="0"/>
              <a:t>--- DID NOT TALK TO ONE FIRM THAT DOES NOT HAVE A NEED FOR DATA ANALYSTS! ---</a:t>
            </a:r>
          </a:p>
          <a:p>
            <a:endParaRPr lang="en-US" dirty="0"/>
          </a:p>
        </p:txBody>
      </p:sp>
    </p:spTree>
    <p:extLst>
      <p:ext uri="{BB962C8B-B14F-4D97-AF65-F5344CB8AC3E}">
        <p14:creationId xmlns:p14="http://schemas.microsoft.com/office/powerpoint/2010/main" val="3288057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Firms Want</a:t>
            </a:r>
            <a:endParaRPr lang="en-US" dirty="0"/>
          </a:p>
        </p:txBody>
      </p:sp>
      <p:sp>
        <p:nvSpPr>
          <p:cNvPr id="3" name="Content Placeholder 2"/>
          <p:cNvSpPr>
            <a:spLocks noGrp="1"/>
          </p:cNvSpPr>
          <p:nvPr>
            <p:ph idx="1"/>
          </p:nvPr>
        </p:nvSpPr>
        <p:spPr/>
        <p:txBody>
          <a:bodyPr/>
          <a:lstStyle/>
          <a:p>
            <a:r>
              <a:rPr lang="en-US" dirty="0" smtClean="0"/>
              <a:t>High level practitioner in basic programs. E.g. Excel, Powerpoint, Access, R, MS Project, Google Analytics and equivalents.</a:t>
            </a:r>
          </a:p>
          <a:p>
            <a:r>
              <a:rPr lang="en-US" dirty="0" smtClean="0"/>
              <a:t>Data base partitioning and integration of databases; Visualization tools often key.</a:t>
            </a:r>
          </a:p>
          <a:p>
            <a:r>
              <a:rPr lang="en-US" dirty="0" smtClean="0"/>
              <a:t>Varies dramatically by firm and major, </a:t>
            </a:r>
            <a:r>
              <a:rPr lang="en-US" dirty="0" err="1" smtClean="0"/>
              <a:t>e.g</a:t>
            </a:r>
            <a:r>
              <a:rPr lang="en-US" dirty="0" smtClean="0"/>
              <a:t> basic understanding of a variety of tools helps; can learn basics in advance of interviews.</a:t>
            </a:r>
            <a:endParaRPr lang="en-US" dirty="0"/>
          </a:p>
        </p:txBody>
      </p:sp>
    </p:spTree>
    <p:extLst>
      <p:ext uri="{BB962C8B-B14F-4D97-AF65-F5344CB8AC3E}">
        <p14:creationId xmlns:p14="http://schemas.microsoft.com/office/powerpoint/2010/main" val="2692305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TotalTime>
  <Words>1215</Words>
  <Application>Microsoft Office PowerPoint</Application>
  <PresentationFormat>On-screen Show (4:3)</PresentationFormat>
  <Paragraphs>107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  UC Davis  Data Studies Program  The Context    </vt:lpstr>
      <vt:lpstr>The Genesis </vt:lpstr>
      <vt:lpstr>Opportunity !</vt:lpstr>
      <vt:lpstr>Opportunity cont.</vt:lpstr>
      <vt:lpstr>  Data Studies Objective – KEEP YOUR LIBERAL ARTS MAJOR AND STILL GET A GOOD JOB! </vt:lpstr>
      <vt:lpstr>Ensuring the Data Studies program remains relevant</vt:lpstr>
      <vt:lpstr>Comments about our Program</vt:lpstr>
      <vt:lpstr>Comments cont.</vt:lpstr>
      <vt:lpstr>What Firms Want</vt:lpstr>
      <vt:lpstr>What Firms Want, Cont.</vt:lpstr>
      <vt:lpstr>What Firms Want, Cont.</vt:lpstr>
      <vt:lpstr>Examples of opportunities by major</vt:lpstr>
      <vt:lpstr>What kind of Jobs?</vt:lpstr>
      <vt:lpstr>Kind of Jobs, Cont.</vt:lpstr>
      <vt:lpstr>Kind of Jobs, Cont.</vt:lpstr>
      <vt:lpstr>Strengths of Data Analysis</vt:lpstr>
      <vt:lpstr>Weaknesses of Data Analysis</vt:lpstr>
      <vt:lpstr> Example of integrating Data and Fundamental Analysis  -Bayesian Financial Predictor Model- </vt:lpstr>
      <vt:lpstr>Bayesian Model cont. </vt:lpstr>
      <vt:lpstr>Concluding Comments</vt:lpstr>
      <vt:lpstr>        Data Analysis creates a competitive edge for students entering the workforce  And for America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UC Davis  Data Studies Program  The Context</dc:title>
  <dc:creator>tmccarthy</dc:creator>
  <cp:lastModifiedBy>tmccarthy</cp:lastModifiedBy>
  <cp:revision>18</cp:revision>
  <dcterms:created xsi:type="dcterms:W3CDTF">2015-07-07T00:12:10Z</dcterms:created>
  <dcterms:modified xsi:type="dcterms:W3CDTF">2016-04-18T17:43:07Z</dcterms:modified>
</cp:coreProperties>
</file>