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6" r:id="rId3"/>
    <p:sldId id="263" r:id="rId4"/>
    <p:sldId id="289" r:id="rId5"/>
    <p:sldId id="291" r:id="rId6"/>
    <p:sldId id="292" r:id="rId7"/>
    <p:sldId id="285" r:id="rId8"/>
    <p:sldId id="29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B631"/>
    <a:srgbClr val="F79007"/>
    <a:srgbClr val="E85527"/>
    <a:srgbClr val="5FB338"/>
    <a:srgbClr val="F18701"/>
    <a:srgbClr val="F39A00"/>
    <a:srgbClr val="81C026"/>
    <a:srgbClr val="5EB530"/>
    <a:srgbClr val="ED77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-21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E28E-405C-4ED3-ACBF-B72BC7ADE592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1.em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2.em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oyhouse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51411" flipH="1" flipV="1">
            <a:off x="3382922" y="-952204"/>
            <a:ext cx="6442323" cy="97242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3" y="1240078"/>
            <a:ext cx="10827207" cy="29579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5184" y="2448380"/>
            <a:ext cx="8494633" cy="184665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339A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6000" b="1" dirty="0" smtClean="0">
                <a:solidFill>
                  <a:srgbClr val="339A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5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5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组小组</a:t>
            </a:r>
            <a:r>
              <a:rPr lang="zh-CN" altLang="en-US" sz="5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54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丁扬、</a:t>
            </a:r>
            <a:r>
              <a:rPr lang="zh-CN" altLang="en-US" sz="5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樊钰</a:t>
            </a:r>
            <a:r>
              <a:rPr lang="zh-CN" altLang="en-US" sz="5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、黄磊、</a:t>
            </a:r>
            <a:r>
              <a:rPr lang="zh-CN" altLang="en-US" sz="5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刘晏铭</a:t>
            </a:r>
            <a:endParaRPr lang="zh-CN" altLang="en-US" sz="54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2270" y="40983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扉页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he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35" y="3367192"/>
            <a:ext cx="3848007" cy="3490808"/>
          </a:xfrm>
          <a:prstGeom prst="rect">
            <a:avLst/>
          </a:prstGeom>
        </p:spPr>
      </p:pic>
      <p:pic>
        <p:nvPicPr>
          <p:cNvPr id="3" name="图片 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2405" y="409839"/>
            <a:ext cx="600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Seven Brief Lessons on Physics</a:t>
            </a:r>
            <a:endParaRPr lang="en-US" sz="3600" b="1" dirty="0"/>
          </a:p>
        </p:txBody>
      </p:sp>
      <p:grpSp>
        <p:nvGrpSpPr>
          <p:cNvPr id="9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1" name="Freeform 2143"/>
          <p:cNvSpPr/>
          <p:nvPr/>
        </p:nvSpPr>
        <p:spPr bwMode="auto">
          <a:xfrm rot="2984357">
            <a:off x="6136154" y="2365550"/>
            <a:ext cx="1721571" cy="1676378"/>
          </a:xfrm>
          <a:custGeom>
            <a:avLst/>
            <a:gdLst>
              <a:gd name="T0" fmla="*/ 283 w 283"/>
              <a:gd name="T1" fmla="*/ 138 h 252"/>
              <a:gd name="T2" fmla="*/ 250 w 283"/>
              <a:gd name="T3" fmla="*/ 87 h 252"/>
              <a:gd name="T4" fmla="*/ 250 w 283"/>
              <a:gd name="T5" fmla="*/ 78 h 252"/>
              <a:gd name="T6" fmla="*/ 172 w 283"/>
              <a:gd name="T7" fmla="*/ 0 h 252"/>
              <a:gd name="T8" fmla="*/ 105 w 283"/>
              <a:gd name="T9" fmla="*/ 37 h 252"/>
              <a:gd name="T10" fmla="*/ 84 w 283"/>
              <a:gd name="T11" fmla="*/ 33 h 252"/>
              <a:gd name="T12" fmla="*/ 37 w 283"/>
              <a:gd name="T13" fmla="*/ 80 h 252"/>
              <a:gd name="T14" fmla="*/ 37 w 283"/>
              <a:gd name="T15" fmla="*/ 85 h 252"/>
              <a:gd name="T16" fmla="*/ 0 w 283"/>
              <a:gd name="T17" fmla="*/ 138 h 252"/>
              <a:gd name="T18" fmla="*/ 0 w 283"/>
              <a:gd name="T19" fmla="*/ 140 h 252"/>
              <a:gd name="T20" fmla="*/ 11 w 283"/>
              <a:gd name="T21" fmla="*/ 174 h 252"/>
              <a:gd name="T22" fmla="*/ 67 w 283"/>
              <a:gd name="T23" fmla="*/ 204 h 252"/>
              <a:gd name="T24" fmla="*/ 67 w 283"/>
              <a:gd name="T25" fmla="*/ 204 h 252"/>
              <a:gd name="T26" fmla="*/ 142 w 283"/>
              <a:gd name="T27" fmla="*/ 252 h 252"/>
              <a:gd name="T28" fmla="*/ 216 w 283"/>
              <a:gd name="T29" fmla="*/ 204 h 252"/>
              <a:gd name="T30" fmla="*/ 217 w 283"/>
              <a:gd name="T31" fmla="*/ 204 h 252"/>
              <a:gd name="T32" fmla="*/ 272 w 283"/>
              <a:gd name="T33" fmla="*/ 174 h 252"/>
              <a:gd name="T34" fmla="*/ 283 w 283"/>
              <a:gd name="T35" fmla="*/ 140 h 252"/>
              <a:gd name="T36" fmla="*/ 283 w 283"/>
              <a:gd name="T37" fmla="*/ 13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252">
                <a:moveTo>
                  <a:pt x="283" y="138"/>
                </a:moveTo>
                <a:cubicBezTo>
                  <a:pt x="283" y="115"/>
                  <a:pt x="269" y="96"/>
                  <a:pt x="250" y="87"/>
                </a:cubicBezTo>
                <a:cubicBezTo>
                  <a:pt x="250" y="84"/>
                  <a:pt x="250" y="81"/>
                  <a:pt x="250" y="78"/>
                </a:cubicBezTo>
                <a:cubicBezTo>
                  <a:pt x="250" y="35"/>
                  <a:pt x="215" y="0"/>
                  <a:pt x="172" y="0"/>
                </a:cubicBezTo>
                <a:cubicBezTo>
                  <a:pt x="143" y="0"/>
                  <a:pt x="118" y="15"/>
                  <a:pt x="105" y="37"/>
                </a:cubicBezTo>
                <a:cubicBezTo>
                  <a:pt x="98" y="34"/>
                  <a:pt x="92" y="33"/>
                  <a:pt x="84" y="33"/>
                </a:cubicBezTo>
                <a:cubicBezTo>
                  <a:pt x="58" y="33"/>
                  <a:pt x="37" y="54"/>
                  <a:pt x="37" y="80"/>
                </a:cubicBezTo>
                <a:cubicBezTo>
                  <a:pt x="37" y="82"/>
                  <a:pt x="37" y="84"/>
                  <a:pt x="37" y="85"/>
                </a:cubicBezTo>
                <a:cubicBezTo>
                  <a:pt x="16" y="94"/>
                  <a:pt x="1" y="114"/>
                  <a:pt x="0" y="138"/>
                </a:cubicBezTo>
                <a:cubicBezTo>
                  <a:pt x="0" y="139"/>
                  <a:pt x="0" y="139"/>
                  <a:pt x="0" y="140"/>
                </a:cubicBezTo>
                <a:cubicBezTo>
                  <a:pt x="0" y="152"/>
                  <a:pt x="4" y="164"/>
                  <a:pt x="11" y="174"/>
                </a:cubicBezTo>
                <a:cubicBezTo>
                  <a:pt x="23" y="192"/>
                  <a:pt x="44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100" y="204"/>
                  <a:pt x="129" y="224"/>
                  <a:pt x="142" y="252"/>
                </a:cubicBezTo>
                <a:cubicBezTo>
                  <a:pt x="155" y="224"/>
                  <a:pt x="183" y="204"/>
                  <a:pt x="216" y="204"/>
                </a:cubicBezTo>
                <a:cubicBezTo>
                  <a:pt x="216" y="204"/>
                  <a:pt x="216" y="204"/>
                  <a:pt x="217" y="204"/>
                </a:cubicBezTo>
                <a:cubicBezTo>
                  <a:pt x="240" y="204"/>
                  <a:pt x="260" y="192"/>
                  <a:pt x="272" y="174"/>
                </a:cubicBezTo>
                <a:cubicBezTo>
                  <a:pt x="279" y="164"/>
                  <a:pt x="283" y="152"/>
                  <a:pt x="283" y="140"/>
                </a:cubicBezTo>
                <a:cubicBezTo>
                  <a:pt x="283" y="139"/>
                  <a:pt x="283" y="139"/>
                  <a:pt x="283" y="13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145"/>
          <p:cNvSpPr/>
          <p:nvPr/>
        </p:nvSpPr>
        <p:spPr bwMode="auto">
          <a:xfrm rot="8749064">
            <a:off x="6001625" y="4032317"/>
            <a:ext cx="1578918" cy="1300180"/>
          </a:xfrm>
          <a:custGeom>
            <a:avLst/>
            <a:gdLst>
              <a:gd name="T0" fmla="*/ 95 w 95"/>
              <a:gd name="T1" fmla="*/ 47 h 84"/>
              <a:gd name="T2" fmla="*/ 84 w 95"/>
              <a:gd name="T3" fmla="*/ 29 h 84"/>
              <a:gd name="T4" fmla="*/ 84 w 95"/>
              <a:gd name="T5" fmla="*/ 27 h 84"/>
              <a:gd name="T6" fmla="*/ 58 w 95"/>
              <a:gd name="T7" fmla="*/ 0 h 84"/>
              <a:gd name="T8" fmla="*/ 35 w 95"/>
              <a:gd name="T9" fmla="*/ 13 h 84"/>
              <a:gd name="T10" fmla="*/ 29 w 95"/>
              <a:gd name="T11" fmla="*/ 11 h 84"/>
              <a:gd name="T12" fmla="*/ 13 w 95"/>
              <a:gd name="T13" fmla="*/ 27 h 84"/>
              <a:gd name="T14" fmla="*/ 13 w 95"/>
              <a:gd name="T15" fmla="*/ 29 h 84"/>
              <a:gd name="T16" fmla="*/ 1 w 95"/>
              <a:gd name="T17" fmla="*/ 47 h 84"/>
              <a:gd name="T18" fmla="*/ 0 w 95"/>
              <a:gd name="T19" fmla="*/ 47 h 84"/>
              <a:gd name="T20" fmla="*/ 4 w 95"/>
              <a:gd name="T21" fmla="*/ 58 h 84"/>
              <a:gd name="T22" fmla="*/ 23 w 95"/>
              <a:gd name="T23" fmla="*/ 68 h 84"/>
              <a:gd name="T24" fmla="*/ 23 w 95"/>
              <a:gd name="T25" fmla="*/ 68 h 84"/>
              <a:gd name="T26" fmla="*/ 48 w 95"/>
              <a:gd name="T27" fmla="*/ 84 h 84"/>
              <a:gd name="T28" fmla="*/ 73 w 95"/>
              <a:gd name="T29" fmla="*/ 68 h 84"/>
              <a:gd name="T30" fmla="*/ 73 w 95"/>
              <a:gd name="T31" fmla="*/ 68 h 84"/>
              <a:gd name="T32" fmla="*/ 91 w 95"/>
              <a:gd name="T33" fmla="*/ 58 h 84"/>
              <a:gd name="T34" fmla="*/ 95 w 95"/>
              <a:gd name="T35" fmla="*/ 47 h 84"/>
              <a:gd name="T36" fmla="*/ 95 w 95"/>
              <a:gd name="T37" fmla="*/ 47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84">
                <a:moveTo>
                  <a:pt x="95" y="47"/>
                </a:moveTo>
                <a:cubicBezTo>
                  <a:pt x="95" y="39"/>
                  <a:pt x="90" y="32"/>
                  <a:pt x="84" y="29"/>
                </a:cubicBezTo>
                <a:cubicBezTo>
                  <a:pt x="84" y="28"/>
                  <a:pt x="84" y="28"/>
                  <a:pt x="84" y="27"/>
                </a:cubicBezTo>
                <a:cubicBezTo>
                  <a:pt x="84" y="12"/>
                  <a:pt x="72" y="0"/>
                  <a:pt x="58" y="0"/>
                </a:cubicBezTo>
                <a:cubicBezTo>
                  <a:pt x="48" y="0"/>
                  <a:pt x="40" y="5"/>
                  <a:pt x="35" y="13"/>
                </a:cubicBezTo>
                <a:cubicBezTo>
                  <a:pt x="33" y="12"/>
                  <a:pt x="31" y="11"/>
                  <a:pt x="29" y="11"/>
                </a:cubicBezTo>
                <a:cubicBezTo>
                  <a:pt x="20" y="11"/>
                  <a:pt x="13" y="19"/>
                  <a:pt x="13" y="27"/>
                </a:cubicBezTo>
                <a:cubicBezTo>
                  <a:pt x="13" y="28"/>
                  <a:pt x="13" y="28"/>
                  <a:pt x="13" y="29"/>
                </a:cubicBezTo>
                <a:cubicBezTo>
                  <a:pt x="6" y="32"/>
                  <a:pt x="1" y="39"/>
                  <a:pt x="1" y="47"/>
                </a:cubicBezTo>
                <a:cubicBezTo>
                  <a:pt x="1" y="47"/>
                  <a:pt x="0" y="47"/>
                  <a:pt x="0" y="47"/>
                </a:cubicBezTo>
                <a:cubicBezTo>
                  <a:pt x="0" y="51"/>
                  <a:pt x="2" y="55"/>
                  <a:pt x="4" y="58"/>
                </a:cubicBezTo>
                <a:cubicBezTo>
                  <a:pt x="8" y="64"/>
                  <a:pt x="15" y="68"/>
                  <a:pt x="23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34" y="68"/>
                  <a:pt x="43" y="75"/>
                  <a:pt x="48" y="84"/>
                </a:cubicBezTo>
                <a:cubicBezTo>
                  <a:pt x="52" y="75"/>
                  <a:pt x="62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80" y="68"/>
                  <a:pt x="87" y="64"/>
                  <a:pt x="91" y="58"/>
                </a:cubicBezTo>
                <a:cubicBezTo>
                  <a:pt x="94" y="55"/>
                  <a:pt x="95" y="51"/>
                  <a:pt x="95" y="47"/>
                </a:cubicBezTo>
                <a:cubicBezTo>
                  <a:pt x="95" y="47"/>
                  <a:pt x="95" y="47"/>
                  <a:pt x="95" y="47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144"/>
          <p:cNvSpPr/>
          <p:nvPr/>
        </p:nvSpPr>
        <p:spPr bwMode="auto">
          <a:xfrm rot="13199556">
            <a:off x="5053147" y="4054486"/>
            <a:ext cx="906362" cy="923679"/>
          </a:xfrm>
          <a:custGeom>
            <a:avLst/>
            <a:gdLst>
              <a:gd name="T0" fmla="*/ 0 w 189"/>
              <a:gd name="T1" fmla="*/ 93 h 169"/>
              <a:gd name="T2" fmla="*/ 23 w 189"/>
              <a:gd name="T3" fmla="*/ 58 h 169"/>
              <a:gd name="T4" fmla="*/ 22 w 189"/>
              <a:gd name="T5" fmla="*/ 53 h 169"/>
              <a:gd name="T6" fmla="*/ 75 w 189"/>
              <a:gd name="T7" fmla="*/ 0 h 169"/>
              <a:gd name="T8" fmla="*/ 120 w 189"/>
              <a:gd name="T9" fmla="*/ 25 h 169"/>
              <a:gd name="T10" fmla="*/ 133 w 189"/>
              <a:gd name="T11" fmla="*/ 22 h 169"/>
              <a:gd name="T12" fmla="*/ 165 w 189"/>
              <a:gd name="T13" fmla="*/ 54 h 169"/>
              <a:gd name="T14" fmla="*/ 165 w 189"/>
              <a:gd name="T15" fmla="*/ 57 h 169"/>
              <a:gd name="T16" fmla="*/ 189 w 189"/>
              <a:gd name="T17" fmla="*/ 93 h 169"/>
              <a:gd name="T18" fmla="*/ 189 w 189"/>
              <a:gd name="T19" fmla="*/ 94 h 169"/>
              <a:gd name="T20" fmla="*/ 182 w 189"/>
              <a:gd name="T21" fmla="*/ 116 h 169"/>
              <a:gd name="T22" fmla="*/ 145 w 189"/>
              <a:gd name="T23" fmla="*/ 137 h 169"/>
              <a:gd name="T24" fmla="*/ 144 w 189"/>
              <a:gd name="T25" fmla="*/ 137 h 169"/>
              <a:gd name="T26" fmla="*/ 95 w 189"/>
              <a:gd name="T27" fmla="*/ 169 h 169"/>
              <a:gd name="T28" fmla="*/ 45 w 189"/>
              <a:gd name="T29" fmla="*/ 137 h 169"/>
              <a:gd name="T30" fmla="*/ 45 w 189"/>
              <a:gd name="T31" fmla="*/ 137 h 169"/>
              <a:gd name="T32" fmla="*/ 8 w 189"/>
              <a:gd name="T33" fmla="*/ 116 h 169"/>
              <a:gd name="T34" fmla="*/ 0 w 189"/>
              <a:gd name="T35" fmla="*/ 94 h 169"/>
              <a:gd name="T36" fmla="*/ 0 w 189"/>
              <a:gd name="T37" fmla="*/ 93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9" h="169">
                <a:moveTo>
                  <a:pt x="0" y="93"/>
                </a:moveTo>
                <a:cubicBezTo>
                  <a:pt x="1" y="78"/>
                  <a:pt x="10" y="65"/>
                  <a:pt x="23" y="58"/>
                </a:cubicBezTo>
                <a:cubicBezTo>
                  <a:pt x="22" y="57"/>
                  <a:pt x="22" y="55"/>
                  <a:pt x="22" y="53"/>
                </a:cubicBezTo>
                <a:cubicBezTo>
                  <a:pt x="22" y="24"/>
                  <a:pt x="46" y="0"/>
                  <a:pt x="75" y="0"/>
                </a:cubicBezTo>
                <a:cubicBezTo>
                  <a:pt x="94" y="0"/>
                  <a:pt x="110" y="10"/>
                  <a:pt x="120" y="25"/>
                </a:cubicBezTo>
                <a:cubicBezTo>
                  <a:pt x="124" y="24"/>
                  <a:pt x="128" y="22"/>
                  <a:pt x="133" y="22"/>
                </a:cubicBezTo>
                <a:cubicBezTo>
                  <a:pt x="151" y="22"/>
                  <a:pt x="165" y="37"/>
                  <a:pt x="165" y="54"/>
                </a:cubicBezTo>
                <a:cubicBezTo>
                  <a:pt x="165" y="55"/>
                  <a:pt x="165" y="56"/>
                  <a:pt x="165" y="57"/>
                </a:cubicBezTo>
                <a:cubicBezTo>
                  <a:pt x="179" y="63"/>
                  <a:pt x="189" y="77"/>
                  <a:pt x="189" y="93"/>
                </a:cubicBezTo>
                <a:cubicBezTo>
                  <a:pt x="189" y="93"/>
                  <a:pt x="189" y="93"/>
                  <a:pt x="189" y="94"/>
                </a:cubicBezTo>
                <a:cubicBezTo>
                  <a:pt x="189" y="102"/>
                  <a:pt x="186" y="110"/>
                  <a:pt x="182" y="116"/>
                </a:cubicBezTo>
                <a:cubicBezTo>
                  <a:pt x="174" y="129"/>
                  <a:pt x="160" y="137"/>
                  <a:pt x="145" y="137"/>
                </a:cubicBezTo>
                <a:cubicBezTo>
                  <a:pt x="145" y="137"/>
                  <a:pt x="144" y="137"/>
                  <a:pt x="144" y="137"/>
                </a:cubicBezTo>
                <a:cubicBezTo>
                  <a:pt x="122" y="137"/>
                  <a:pt x="103" y="150"/>
                  <a:pt x="95" y="169"/>
                </a:cubicBezTo>
                <a:cubicBezTo>
                  <a:pt x="86" y="150"/>
                  <a:pt x="67" y="137"/>
                  <a:pt x="45" y="137"/>
                </a:cubicBezTo>
                <a:cubicBezTo>
                  <a:pt x="45" y="137"/>
                  <a:pt x="45" y="137"/>
                  <a:pt x="45" y="137"/>
                </a:cubicBezTo>
                <a:cubicBezTo>
                  <a:pt x="29" y="137"/>
                  <a:pt x="16" y="129"/>
                  <a:pt x="8" y="116"/>
                </a:cubicBezTo>
                <a:cubicBezTo>
                  <a:pt x="3" y="110"/>
                  <a:pt x="0" y="102"/>
                  <a:pt x="0" y="94"/>
                </a:cubicBezTo>
                <a:cubicBezTo>
                  <a:pt x="0" y="93"/>
                  <a:pt x="0" y="93"/>
                  <a:pt x="0" y="93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rot="593541" flipV="1">
            <a:off x="4411169" y="1794320"/>
            <a:ext cx="1677191" cy="4845856"/>
          </a:xfrm>
          <a:prstGeom prst="arc">
            <a:avLst>
              <a:gd name="adj1" fmla="val 16122888"/>
              <a:gd name="adj2" fmla="val 180762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325219" y="4393572"/>
            <a:ext cx="399317" cy="303405"/>
            <a:chOff x="4268086" y="4221191"/>
            <a:chExt cx="509646" cy="387231"/>
          </a:xfrm>
          <a:solidFill>
            <a:srgbClr val="F5F1E5"/>
          </a:solidFill>
        </p:grpSpPr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6852287" y="3019368"/>
            <a:ext cx="372850" cy="416970"/>
            <a:chOff x="5999255" y="3275006"/>
            <a:chExt cx="402656" cy="450303"/>
          </a:xfrm>
          <a:solidFill>
            <a:srgbClr val="F5F1E5"/>
          </a:solidFill>
          <a:effectLst/>
        </p:grpSpPr>
        <p:sp>
          <p:nvSpPr>
            <p:cNvPr id="23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46859" y="4487253"/>
            <a:ext cx="384959" cy="435403"/>
            <a:chOff x="4994016" y="4872552"/>
            <a:chExt cx="406393" cy="459645"/>
          </a:xfrm>
          <a:solidFill>
            <a:srgbClr val="F5F1E5"/>
          </a:solidFill>
        </p:grpSpPr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5049136" y="4872552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65708" y="2530329"/>
            <a:ext cx="1393330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5FB4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000" b="1" dirty="0" smtClean="0">
                <a:solidFill>
                  <a:srgbClr val="5FB4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图谱</a:t>
            </a:r>
            <a:endParaRPr lang="en-US" altLang="zh-CN" sz="2000" b="1" dirty="0" smtClean="0">
              <a:solidFill>
                <a:srgbClr val="5FB4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2039" y="4682407"/>
            <a:ext cx="1393330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A4F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修订词条</a:t>
            </a:r>
            <a:endParaRPr lang="en-US" altLang="zh-CN" sz="2000" b="1" dirty="0" smtClean="0">
              <a:solidFill>
                <a:srgbClr val="EA4F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77906" y="2530329"/>
            <a:ext cx="88036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D78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en-US" altLang="zh-CN" sz="2000" b="1" dirty="0" smtClean="0">
              <a:solidFill>
                <a:srgbClr val="ED78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98011" y="5532261"/>
            <a:ext cx="1393330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修订译文</a:t>
            </a:r>
            <a:endParaRPr lang="en-US" altLang="zh-CN" sz="2000" b="1" dirty="0" smtClean="0">
              <a:solidFill>
                <a:srgbClr val="F180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 descr="hehe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0892" y="1051615"/>
            <a:ext cx="5479105" cy="583547"/>
          </a:xfrm>
          <a:prstGeom prst="rect">
            <a:avLst/>
          </a:prstGeom>
        </p:spPr>
      </p:pic>
      <p:pic>
        <p:nvPicPr>
          <p:cNvPr id="38" name="图片 37" descr="hehe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9303" y="1704470"/>
            <a:ext cx="3810676" cy="952669"/>
          </a:xfrm>
          <a:prstGeom prst="rect">
            <a:avLst/>
          </a:prstGeom>
        </p:spPr>
      </p:pic>
      <p:pic>
        <p:nvPicPr>
          <p:cNvPr id="39" name="图片 38" descr="hehe4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7611" y="2485017"/>
            <a:ext cx="2291855" cy="2365786"/>
          </a:xfrm>
          <a:prstGeom prst="rect">
            <a:avLst/>
          </a:prstGeom>
        </p:spPr>
      </p:pic>
      <p:pic>
        <p:nvPicPr>
          <p:cNvPr id="40" name="图片 39" descr="hehe5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751" y="2947594"/>
            <a:ext cx="2068300" cy="1727947"/>
          </a:xfrm>
          <a:prstGeom prst="rect">
            <a:avLst/>
          </a:prstGeom>
        </p:spPr>
      </p:pic>
      <p:pic>
        <p:nvPicPr>
          <p:cNvPr id="42" name="图片 41" descr="hehe6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162" y="5120748"/>
            <a:ext cx="5663060" cy="1575888"/>
          </a:xfrm>
          <a:prstGeom prst="rect">
            <a:avLst/>
          </a:prstGeom>
        </p:spPr>
      </p:pic>
      <p:sp>
        <p:nvSpPr>
          <p:cNvPr id="10" name="Freeform 2143"/>
          <p:cNvSpPr/>
          <p:nvPr/>
        </p:nvSpPr>
        <p:spPr bwMode="auto">
          <a:xfrm rot="18606545" flipH="1">
            <a:off x="4278713" y="2227036"/>
            <a:ext cx="1980384" cy="1915111"/>
          </a:xfrm>
          <a:custGeom>
            <a:avLst/>
            <a:gdLst>
              <a:gd name="T0" fmla="*/ 283 w 283"/>
              <a:gd name="T1" fmla="*/ 138 h 252"/>
              <a:gd name="T2" fmla="*/ 250 w 283"/>
              <a:gd name="T3" fmla="*/ 87 h 252"/>
              <a:gd name="T4" fmla="*/ 250 w 283"/>
              <a:gd name="T5" fmla="*/ 78 h 252"/>
              <a:gd name="T6" fmla="*/ 172 w 283"/>
              <a:gd name="T7" fmla="*/ 0 h 252"/>
              <a:gd name="T8" fmla="*/ 105 w 283"/>
              <a:gd name="T9" fmla="*/ 37 h 252"/>
              <a:gd name="T10" fmla="*/ 84 w 283"/>
              <a:gd name="T11" fmla="*/ 33 h 252"/>
              <a:gd name="T12" fmla="*/ 37 w 283"/>
              <a:gd name="T13" fmla="*/ 80 h 252"/>
              <a:gd name="T14" fmla="*/ 37 w 283"/>
              <a:gd name="T15" fmla="*/ 85 h 252"/>
              <a:gd name="T16" fmla="*/ 0 w 283"/>
              <a:gd name="T17" fmla="*/ 138 h 252"/>
              <a:gd name="T18" fmla="*/ 0 w 283"/>
              <a:gd name="T19" fmla="*/ 140 h 252"/>
              <a:gd name="T20" fmla="*/ 11 w 283"/>
              <a:gd name="T21" fmla="*/ 174 h 252"/>
              <a:gd name="T22" fmla="*/ 67 w 283"/>
              <a:gd name="T23" fmla="*/ 204 h 252"/>
              <a:gd name="T24" fmla="*/ 67 w 283"/>
              <a:gd name="T25" fmla="*/ 204 h 252"/>
              <a:gd name="T26" fmla="*/ 142 w 283"/>
              <a:gd name="T27" fmla="*/ 252 h 252"/>
              <a:gd name="T28" fmla="*/ 216 w 283"/>
              <a:gd name="T29" fmla="*/ 204 h 252"/>
              <a:gd name="T30" fmla="*/ 217 w 283"/>
              <a:gd name="T31" fmla="*/ 204 h 252"/>
              <a:gd name="T32" fmla="*/ 272 w 283"/>
              <a:gd name="T33" fmla="*/ 174 h 252"/>
              <a:gd name="T34" fmla="*/ 283 w 283"/>
              <a:gd name="T35" fmla="*/ 140 h 252"/>
              <a:gd name="T36" fmla="*/ 283 w 283"/>
              <a:gd name="T37" fmla="*/ 13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252">
                <a:moveTo>
                  <a:pt x="283" y="138"/>
                </a:moveTo>
                <a:cubicBezTo>
                  <a:pt x="283" y="115"/>
                  <a:pt x="269" y="96"/>
                  <a:pt x="250" y="87"/>
                </a:cubicBezTo>
                <a:cubicBezTo>
                  <a:pt x="250" y="84"/>
                  <a:pt x="250" y="81"/>
                  <a:pt x="250" y="78"/>
                </a:cubicBezTo>
                <a:cubicBezTo>
                  <a:pt x="250" y="35"/>
                  <a:pt x="215" y="0"/>
                  <a:pt x="172" y="0"/>
                </a:cubicBezTo>
                <a:cubicBezTo>
                  <a:pt x="143" y="0"/>
                  <a:pt x="118" y="15"/>
                  <a:pt x="105" y="37"/>
                </a:cubicBezTo>
                <a:cubicBezTo>
                  <a:pt x="98" y="34"/>
                  <a:pt x="92" y="33"/>
                  <a:pt x="84" y="33"/>
                </a:cubicBezTo>
                <a:cubicBezTo>
                  <a:pt x="58" y="33"/>
                  <a:pt x="37" y="54"/>
                  <a:pt x="37" y="80"/>
                </a:cubicBezTo>
                <a:cubicBezTo>
                  <a:pt x="37" y="82"/>
                  <a:pt x="37" y="84"/>
                  <a:pt x="37" y="85"/>
                </a:cubicBezTo>
                <a:cubicBezTo>
                  <a:pt x="16" y="94"/>
                  <a:pt x="1" y="114"/>
                  <a:pt x="0" y="138"/>
                </a:cubicBezTo>
                <a:cubicBezTo>
                  <a:pt x="0" y="139"/>
                  <a:pt x="0" y="139"/>
                  <a:pt x="0" y="140"/>
                </a:cubicBezTo>
                <a:cubicBezTo>
                  <a:pt x="0" y="152"/>
                  <a:pt x="4" y="164"/>
                  <a:pt x="11" y="174"/>
                </a:cubicBezTo>
                <a:cubicBezTo>
                  <a:pt x="23" y="192"/>
                  <a:pt x="44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100" y="204"/>
                  <a:pt x="129" y="224"/>
                  <a:pt x="142" y="252"/>
                </a:cubicBezTo>
                <a:cubicBezTo>
                  <a:pt x="155" y="224"/>
                  <a:pt x="183" y="204"/>
                  <a:pt x="216" y="204"/>
                </a:cubicBezTo>
                <a:cubicBezTo>
                  <a:pt x="216" y="204"/>
                  <a:pt x="216" y="204"/>
                  <a:pt x="217" y="204"/>
                </a:cubicBezTo>
                <a:cubicBezTo>
                  <a:pt x="240" y="204"/>
                  <a:pt x="260" y="192"/>
                  <a:pt x="272" y="174"/>
                </a:cubicBezTo>
                <a:cubicBezTo>
                  <a:pt x="279" y="164"/>
                  <a:pt x="283" y="152"/>
                  <a:pt x="283" y="140"/>
                </a:cubicBezTo>
                <a:cubicBezTo>
                  <a:pt x="283" y="139"/>
                  <a:pt x="283" y="139"/>
                  <a:pt x="283" y="138"/>
                </a:cubicBezTo>
                <a:close/>
              </a:path>
            </a:pathLst>
          </a:custGeom>
          <a:blipFill>
            <a:blip r:embed="rId13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5050865" y="2969986"/>
            <a:ext cx="335612" cy="429209"/>
            <a:chOff x="1605186" y="572440"/>
            <a:chExt cx="563562" cy="720725"/>
          </a:xfrm>
          <a:solidFill>
            <a:srgbClr val="F5F1E5"/>
          </a:solidFill>
        </p:grpSpPr>
        <p:sp>
          <p:nvSpPr>
            <p:cNvPr id="19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4388" y="40983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协作框架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51821" y="1409252"/>
            <a:ext cx="11506499" cy="5360116"/>
            <a:chOff x="1689236" y="155405"/>
            <a:chExt cx="8658545" cy="6613963"/>
          </a:xfrm>
        </p:grpSpPr>
        <p:grpSp>
          <p:nvGrpSpPr>
            <p:cNvPr id="11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22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23" name="直角三角形 22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4" name="直角三角形 23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rot="5400000" flipV="1">
                <a:off x="7607498" y="1739407"/>
                <a:ext cx="487944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6" name="直角三角形 25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2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3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4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5" name="文本框 2"/>
            <p:cNvSpPr txBox="1"/>
            <p:nvPr/>
          </p:nvSpPr>
          <p:spPr>
            <a:xfrm>
              <a:off x="2331021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效果</a:t>
              </a:r>
              <a:endParaRPr lang="zh-CN" altLang="en-US" sz="28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11"/>
            <p:cNvSpPr txBox="1"/>
            <p:nvPr/>
          </p:nvSpPr>
          <p:spPr>
            <a:xfrm>
              <a:off x="4454191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</a:p>
          </p:txBody>
        </p:sp>
        <p:sp>
          <p:nvSpPr>
            <p:cNvPr id="17" name="文本框 12"/>
            <p:cNvSpPr txBox="1"/>
            <p:nvPr/>
          </p:nvSpPr>
          <p:spPr>
            <a:xfrm>
              <a:off x="6577361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过程</a:t>
              </a:r>
            </a:p>
          </p:txBody>
        </p:sp>
        <p:sp>
          <p:nvSpPr>
            <p:cNvPr id="18" name="文本框 14"/>
            <p:cNvSpPr txBox="1"/>
            <p:nvPr/>
          </p:nvSpPr>
          <p:spPr>
            <a:xfrm>
              <a:off x="8733250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输入</a:t>
              </a: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目标</a:t>
              </a:r>
              <a:endParaRPr 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20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背景</a:t>
              </a:r>
              <a:endParaRPr 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21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外部因素</a:t>
              </a:r>
              <a:endParaRPr 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</p:grpSp>
      <p:sp>
        <p:nvSpPr>
          <p:cNvPr id="38" name="TextBox 25"/>
          <p:cNvSpPr txBox="1"/>
          <p:nvPr/>
        </p:nvSpPr>
        <p:spPr>
          <a:xfrm>
            <a:off x="1619219" y="1472614"/>
            <a:ext cx="977034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第一次退课后小组成员变动；原有框架不适用。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课程进一步展开，露出真正面目，大家对小组职责有更清晰的认识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1661" y="6192237"/>
            <a:ext cx="977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组员对课程的具体要求和小组的职责不够熟悉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小组成员对合弄制具体效果不了解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25"/>
          <p:cNvSpPr txBox="1"/>
          <p:nvPr/>
        </p:nvSpPr>
        <p:spPr>
          <a:xfrm>
            <a:off x="9094945" y="3187126"/>
            <a:ext cx="2571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小组在课程中的行为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组员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时间安排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2017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30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日晚的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个小时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3428981" y="3330003"/>
            <a:ext cx="276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协作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1619219" y="2044118"/>
            <a:ext cx="977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黑体"/>
              </a:rPr>
              <a:t>个人目标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黑体"/>
              </a:rPr>
              <a:t>：理清小组职责，了解成员职责和小组职责之间的关系。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黑体"/>
              </a:rPr>
              <a:t>小组目标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黑体"/>
              </a:rPr>
              <a:t>：建立新的协作框架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</p:txBody>
      </p:sp>
      <p:sp>
        <p:nvSpPr>
          <p:cNvPr id="43" name="TextBox 25"/>
          <p:cNvSpPr txBox="1"/>
          <p:nvPr/>
        </p:nvSpPr>
        <p:spPr>
          <a:xfrm>
            <a:off x="6246612" y="3330003"/>
            <a:ext cx="272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探讨总结小组行为，概括成为小组职责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根据职责，商讨约束方案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整理使之与合弄制兼容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25"/>
          <p:cNvSpPr txBox="1"/>
          <p:nvPr/>
        </p:nvSpPr>
        <p:spPr>
          <a:xfrm>
            <a:off x="634701" y="3401440"/>
            <a:ext cx="2699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小组协做框架描述小组职责，并且覆盖到全部列出职责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职责对应具体内容至少包括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任务描述机制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分工机制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沟通交流机制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协作框架，可以在少量修改下用合弄制语言来规范描述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6961" y="4098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协作框架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任意多边形 9"/>
          <p:cNvSpPr/>
          <p:nvPr/>
        </p:nvSpPr>
        <p:spPr>
          <a:xfrm>
            <a:off x="2159389" y="3305015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980192" y="3305014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800995" y="3305013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V="1">
            <a:off x="3569791" y="4519297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V="1">
            <a:off x="6392066" y="4519297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9059593" y="4519297"/>
            <a:ext cx="1125875" cy="942536"/>
          </a:xfrm>
          <a:prstGeom prst="downArrow">
            <a:avLst>
              <a:gd name="adj1" fmla="val 71565"/>
              <a:gd name="adj2" fmla="val 55970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15"/>
          <p:cNvGrpSpPr>
            <a:grpSpLocks noChangeAspect="1"/>
          </p:cNvGrpSpPr>
          <p:nvPr/>
        </p:nvGrpSpPr>
        <p:grpSpPr>
          <a:xfrm>
            <a:off x="4434327" y="5035368"/>
            <a:ext cx="446811" cy="339491"/>
            <a:chOff x="4268086" y="4221191"/>
            <a:chExt cx="509646" cy="387231"/>
          </a:xfrm>
          <a:solidFill>
            <a:srgbClr val="FFFFFF"/>
          </a:solidFill>
          <a:effectLst/>
        </p:grpSpPr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18"/>
          <p:cNvGrpSpPr/>
          <p:nvPr/>
        </p:nvGrpSpPr>
        <p:grpSpPr>
          <a:xfrm>
            <a:off x="3023866" y="3578085"/>
            <a:ext cx="359413" cy="343735"/>
            <a:chOff x="1004888" y="993775"/>
            <a:chExt cx="2438400" cy="2332038"/>
          </a:xfrm>
          <a:solidFill>
            <a:srgbClr val="FFFFFF"/>
          </a:solidFill>
          <a:effectLst/>
        </p:grpSpPr>
        <p:sp>
          <p:nvSpPr>
            <p:cNvPr id="20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 2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组合 21"/>
          <p:cNvGrpSpPr/>
          <p:nvPr/>
        </p:nvGrpSpPr>
        <p:grpSpPr>
          <a:xfrm>
            <a:off x="7332107" y="4967740"/>
            <a:ext cx="316218" cy="404407"/>
            <a:chOff x="1605186" y="572440"/>
            <a:chExt cx="563562" cy="720725"/>
          </a:xfrm>
          <a:solidFill>
            <a:srgbClr val="FFFFFF"/>
          </a:solidFill>
          <a:effectLst/>
        </p:grpSpPr>
        <p:sp>
          <p:nvSpPr>
            <p:cNvPr id="23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25"/>
          <p:cNvGrpSpPr>
            <a:grpSpLocks noChangeAspect="1"/>
          </p:cNvGrpSpPr>
          <p:nvPr/>
        </p:nvGrpSpPr>
        <p:grpSpPr>
          <a:xfrm>
            <a:off x="5909327" y="3501107"/>
            <a:ext cx="351067" cy="397067"/>
            <a:chOff x="4994016" y="4872553"/>
            <a:chExt cx="406394" cy="459644"/>
          </a:xfrm>
          <a:solidFill>
            <a:srgbClr val="FFFFFF"/>
          </a:solidFill>
          <a:effectLst/>
        </p:grpSpPr>
        <p:sp>
          <p:nvSpPr>
            <p:cNvPr id="27" name="Freeform 148"/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Freeform 223"/>
          <p:cNvSpPr/>
          <p:nvPr/>
        </p:nvSpPr>
        <p:spPr bwMode="auto">
          <a:xfrm>
            <a:off x="8742617" y="3587618"/>
            <a:ext cx="339449" cy="275300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39525" y="2097820"/>
            <a:ext cx="2056973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任务讨论明确</a:t>
            </a:r>
            <a:endParaRPr lang="en-US" altLang="zh-CN" sz="2000" b="1" dirty="0" smtClean="0">
              <a:solidFill>
                <a:srgbClr val="E74C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周二课后讨论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输出“角色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职责”列表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918" y="2090434"/>
            <a:ext cx="2159566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修订工作</a:t>
            </a:r>
            <a:endParaRPr lang="en-US" altLang="zh-CN" sz="2000" b="1" dirty="0" smtClean="0">
              <a:solidFill>
                <a:srgbClr val="F38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在周四周五讨论初步工作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评价状况组织修订工作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02202" y="2090434"/>
            <a:ext cx="1620957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5EB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r>
              <a:rPr lang="zh-CN" altLang="en-US" sz="2000" b="1" dirty="0" smtClean="0">
                <a:solidFill>
                  <a:srgbClr val="5EB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endParaRPr lang="en-US" altLang="zh-CN" sz="2000" b="1" dirty="0" smtClean="0">
              <a:solidFill>
                <a:srgbClr val="5EB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学习交流别人工作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保证对全部都学习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共同促进学习提高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99237" y="5782254"/>
            <a:ext cx="2416046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监督、协作、统计</a:t>
            </a:r>
            <a:endParaRPr lang="en-US" altLang="zh-CN" sz="2000" b="1" dirty="0" smtClean="0">
              <a:solidFill>
                <a:srgbClr val="F38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采用“角色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职责”认领机制</a:t>
            </a:r>
            <a:endParaRPr lang="en-US" altLang="zh-CN" sz="2000" b="1" dirty="0" smtClean="0">
              <a:solidFill>
                <a:srgbClr val="F38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01798" y="5792595"/>
            <a:ext cx="2159566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000" b="1" dirty="0" smtClean="0">
              <a:solidFill>
                <a:srgbClr val="E74C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周五前组内主要工作完成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预备角色工作机动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6961" y="4098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协作框架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pic>
        <p:nvPicPr>
          <p:cNvPr id="36" name="图片 35" descr="heh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957387"/>
            <a:ext cx="1129665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51411" flipH="1" flipV="1">
            <a:off x="3382922" y="-952204"/>
            <a:ext cx="6442323" cy="97242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3" y="1240078"/>
            <a:ext cx="10827207" cy="29579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9188" y="2429782"/>
            <a:ext cx="6412333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339A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7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72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4387" y="40983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991170" y="1609172"/>
            <a:ext cx="415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各相关页面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http://toyhouse.cc/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291</Words>
  <Application>WPS 演示</Application>
  <PresentationFormat>自定义</PresentationFormat>
  <Paragraphs>69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Y_W workgroup</cp:lastModifiedBy>
  <cp:revision>94</cp:revision>
  <dcterms:created xsi:type="dcterms:W3CDTF">2016-05-17T14:40:00Z</dcterms:created>
  <dcterms:modified xsi:type="dcterms:W3CDTF">2017-10-31T01:36:41Z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