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86" d="100"/>
          <a:sy n="86" d="100"/>
        </p:scale>
        <p:origin x="12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43424-BE39-4401-B7EC-A47FD20CDBC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378C1D-4D50-4828-B62A-4FB3DF7B4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A5F775-4A23-45F1-9860-C77914E4AF23}"/>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5" name="页脚占位符 4">
            <a:extLst>
              <a:ext uri="{FF2B5EF4-FFF2-40B4-BE49-F238E27FC236}">
                <a16:creationId xmlns:a16="http://schemas.microsoft.com/office/drawing/2014/main" id="{D6E70A83-CB69-495B-A8F6-C54758B491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08A9E6-4D1D-419C-BAE6-5494FBDF33DC}"/>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367489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2B0B8-E42D-494E-A0C6-337D3FFF30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A8A1C7-48E9-42D8-8B8E-564BA8F91F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C1D644-DB6C-404F-99FB-CE908EB8A3F6}"/>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5" name="页脚占位符 4">
            <a:extLst>
              <a:ext uri="{FF2B5EF4-FFF2-40B4-BE49-F238E27FC236}">
                <a16:creationId xmlns:a16="http://schemas.microsoft.com/office/drawing/2014/main" id="{6F663490-9A7F-455B-8F1B-67355997E5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ADB4F6-2049-4D76-B76C-6E1021223FE8}"/>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101281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89516B-5EEA-4EBB-A740-843DEC760D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67700B2-FDE9-4AD5-81C8-C0A27B03504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78A4E2-3BAC-49FB-81F3-646FEBB40D19}"/>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5" name="页脚占位符 4">
            <a:extLst>
              <a:ext uri="{FF2B5EF4-FFF2-40B4-BE49-F238E27FC236}">
                <a16:creationId xmlns:a16="http://schemas.microsoft.com/office/drawing/2014/main" id="{F703AE4B-B922-4C32-9889-B564DAF125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6E7D93-929A-4DDD-9B0A-2B72C52C98F9}"/>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346668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52EFB-76D5-4645-9BC1-198DA4E180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E5DF7B-CB3C-4CD3-B3B3-7842416916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D1C49F-F237-4CE5-BE91-C230B2053D78}"/>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5" name="页脚占位符 4">
            <a:extLst>
              <a:ext uri="{FF2B5EF4-FFF2-40B4-BE49-F238E27FC236}">
                <a16:creationId xmlns:a16="http://schemas.microsoft.com/office/drawing/2014/main" id="{99E42A39-7670-433D-941C-C8464065A2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DEAFE9-EA5B-4811-B807-12E81AC963AC}"/>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23566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05E9-5DEF-4D40-B901-EF306973B8D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1331BDB-1040-4E7F-9267-1CECCD563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0A3387-FE90-491B-8513-A44B22128F64}"/>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5" name="页脚占位符 4">
            <a:extLst>
              <a:ext uri="{FF2B5EF4-FFF2-40B4-BE49-F238E27FC236}">
                <a16:creationId xmlns:a16="http://schemas.microsoft.com/office/drawing/2014/main" id="{DDAC05E1-2089-4593-B256-03E96A77C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BF9BF4-8132-42D1-B98A-F975ED9CA9A3}"/>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51625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24922-9467-441F-863E-70C8EFB927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6399F9-010F-4F6C-A2D9-15F8CE2D35B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76570D7-A38D-47D6-8F51-5403CFF397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4FBBA99-9EEA-48CC-BD04-3A5092259528}"/>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6" name="页脚占位符 5">
            <a:extLst>
              <a:ext uri="{FF2B5EF4-FFF2-40B4-BE49-F238E27FC236}">
                <a16:creationId xmlns:a16="http://schemas.microsoft.com/office/drawing/2014/main" id="{93E70F53-8835-40D8-85CF-9A2C9B6290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544542-C198-418D-8BAE-4E025CE0B801}"/>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196124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FEC61-9EEC-4261-9EAA-C32BBDD061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94F7C44-13E2-4503-9089-A5E0128295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0BA59F4-A907-4CB8-8176-D2BF5983DF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72FF88-9065-47BA-A3C6-DB916EB037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1C0942-45A2-4D02-A142-73366A63880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E3F59F-0C17-4CEF-BDBB-BEB6CCA2A4FB}"/>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8" name="页脚占位符 7">
            <a:extLst>
              <a:ext uri="{FF2B5EF4-FFF2-40B4-BE49-F238E27FC236}">
                <a16:creationId xmlns:a16="http://schemas.microsoft.com/office/drawing/2014/main" id="{43C93487-B75F-445C-AA11-58A7889CB4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61027C-42D8-4D91-A5CE-DC3814A7B422}"/>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251785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449E0-D115-419A-96FA-C6B535AFDB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B5AEDC-AE24-4B35-AFF3-9837CFBD114B}"/>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4" name="页脚占位符 3">
            <a:extLst>
              <a:ext uri="{FF2B5EF4-FFF2-40B4-BE49-F238E27FC236}">
                <a16:creationId xmlns:a16="http://schemas.microsoft.com/office/drawing/2014/main" id="{FBE01DDB-BE8A-4B3A-A8A2-54E91B1322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4F5AE5B-0105-4002-A1EA-6B6BB7A8E39A}"/>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241603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1AA986-35D5-4D90-B05C-D8A8191B6635}"/>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3" name="页脚占位符 2">
            <a:extLst>
              <a:ext uri="{FF2B5EF4-FFF2-40B4-BE49-F238E27FC236}">
                <a16:creationId xmlns:a16="http://schemas.microsoft.com/office/drawing/2014/main" id="{42867416-D299-417B-9F65-45AF6880BA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B6537C-43DB-4C6F-B3E4-2E48F3FC97C7}"/>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408746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CE4D4-BA24-403E-86FF-C48356A504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338BC3-90A7-4B7B-AED0-A72F660AB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CFD162-D691-4634-8727-22DABC9BF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1D06C6C-E03A-4A13-8E84-8C0F2937065A}"/>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6" name="页脚占位符 5">
            <a:extLst>
              <a:ext uri="{FF2B5EF4-FFF2-40B4-BE49-F238E27FC236}">
                <a16:creationId xmlns:a16="http://schemas.microsoft.com/office/drawing/2014/main" id="{8915689B-82E4-434F-88A3-635C8BF8DC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CCF099-CC02-452F-9AF9-9A404182BAE5}"/>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301393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CE1D7-6609-4528-8AD7-CF1AD7941D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EA938FC-FCF7-4B04-8186-3EC801B58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6592BE-FBF0-4A2B-B755-AD9DCF7C4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E80153-4B55-406A-B5A4-CBF734A47434}"/>
              </a:ext>
            </a:extLst>
          </p:cNvPr>
          <p:cNvSpPr>
            <a:spLocks noGrp="1"/>
          </p:cNvSpPr>
          <p:nvPr>
            <p:ph type="dt" sz="half" idx="10"/>
          </p:nvPr>
        </p:nvSpPr>
        <p:spPr/>
        <p:txBody>
          <a:bodyPr/>
          <a:lstStyle/>
          <a:p>
            <a:fld id="{C669E287-CD0D-4FDA-8B3A-EEFED526BC7E}" type="datetimeFigureOut">
              <a:rPr lang="zh-CN" altLang="en-US" smtClean="0"/>
              <a:t>2020-11-04</a:t>
            </a:fld>
            <a:endParaRPr lang="zh-CN" altLang="en-US"/>
          </a:p>
        </p:txBody>
      </p:sp>
      <p:sp>
        <p:nvSpPr>
          <p:cNvPr id="6" name="页脚占位符 5">
            <a:extLst>
              <a:ext uri="{FF2B5EF4-FFF2-40B4-BE49-F238E27FC236}">
                <a16:creationId xmlns:a16="http://schemas.microsoft.com/office/drawing/2014/main" id="{9640F9F6-9AD4-4FE4-8D35-22F5AA3DB4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E44D0-D6B8-4103-9108-D72BF2D87898}"/>
              </a:ext>
            </a:extLst>
          </p:cNvPr>
          <p:cNvSpPr>
            <a:spLocks noGrp="1"/>
          </p:cNvSpPr>
          <p:nvPr>
            <p:ph type="sldNum" sz="quarter" idx="12"/>
          </p:nvPr>
        </p:nvSpPr>
        <p:spPr/>
        <p:txBody>
          <a:body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44554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18F17E-9685-4A94-B498-8E2B19AA6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68C7AD-1AC3-4767-B377-EB80DB282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83C0B2-936A-4761-83E0-D83B5F363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9E287-CD0D-4FDA-8B3A-EEFED526BC7E}" type="datetimeFigureOut">
              <a:rPr lang="zh-CN" altLang="en-US" smtClean="0"/>
              <a:t>2020-11-04</a:t>
            </a:fld>
            <a:endParaRPr lang="zh-CN" altLang="en-US"/>
          </a:p>
        </p:txBody>
      </p:sp>
      <p:sp>
        <p:nvSpPr>
          <p:cNvPr id="5" name="页脚占位符 4">
            <a:extLst>
              <a:ext uri="{FF2B5EF4-FFF2-40B4-BE49-F238E27FC236}">
                <a16:creationId xmlns:a16="http://schemas.microsoft.com/office/drawing/2014/main" id="{13D56926-E5F6-4F48-9199-6146D98D0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BCD6BA8-7794-4663-9726-7494DC7CE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993F2-09BD-43E4-B0E3-A47075041F70}" type="slidenum">
              <a:rPr lang="zh-CN" altLang="en-US" smtClean="0"/>
              <a:t>‹#›</a:t>
            </a:fld>
            <a:endParaRPr lang="zh-CN" altLang="en-US"/>
          </a:p>
        </p:txBody>
      </p:sp>
    </p:spTree>
    <p:extLst>
      <p:ext uri="{BB962C8B-B14F-4D97-AF65-F5344CB8AC3E}">
        <p14:creationId xmlns:p14="http://schemas.microsoft.com/office/powerpoint/2010/main" val="1921297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63ED4F2-C7C9-4A5D-A919-2CCBD16A8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093163" cy="6356195"/>
          </a:xfrm>
          <a:prstGeom prst="rect">
            <a:avLst/>
          </a:prstGeom>
        </p:spPr>
      </p:pic>
    </p:spTree>
    <p:extLst>
      <p:ext uri="{BB962C8B-B14F-4D97-AF65-F5344CB8AC3E}">
        <p14:creationId xmlns:p14="http://schemas.microsoft.com/office/powerpoint/2010/main" val="211299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5F2A2D-1BDF-4A47-BF08-DA83D3EC2294}"/>
              </a:ext>
            </a:extLst>
          </p:cNvPr>
          <p:cNvSpPr/>
          <p:nvPr/>
        </p:nvSpPr>
        <p:spPr>
          <a:xfrm>
            <a:off x="568712" y="201832"/>
            <a:ext cx="11206975" cy="6370975"/>
          </a:xfrm>
          <a:prstGeom prst="rect">
            <a:avLst/>
          </a:prstGeom>
          <a:noFill/>
        </p:spPr>
        <p:txBody>
          <a:bodyPr wrap="square" lIns="91440" tIns="45720" rIns="91440" bIns="45720">
            <a:spAutoFit/>
          </a:bodyPr>
          <a:lstStyle/>
          <a:p>
            <a:r>
              <a:rPr lang="zh-CN" altLang="en-US" sz="2400" b="1" dirty="0">
                <a:effectLst/>
                <a:latin typeface="inherit"/>
              </a:rPr>
              <a:t>常见应用场景</a:t>
            </a:r>
          </a:p>
          <a:p>
            <a:br>
              <a:rPr lang="zh-CN" altLang="en-US" sz="2400" dirty="0">
                <a:effectLst/>
              </a:rPr>
            </a:br>
            <a:endParaRPr lang="zh-CN" altLang="en-US" sz="2400" dirty="0">
              <a:effectLst/>
            </a:endParaRPr>
          </a:p>
          <a:p>
            <a:pPr>
              <a:buFont typeface="Arial" panose="020B0604020202020204" pitchFamily="34" charset="0"/>
              <a:buChar char="•"/>
            </a:pPr>
            <a:r>
              <a:rPr lang="zh-CN" altLang="en-US" sz="2400" b="1" dirty="0">
                <a:effectLst/>
              </a:rPr>
              <a:t>社交领域</a:t>
            </a:r>
            <a:r>
              <a:rPr lang="zh-CN" altLang="en-US" sz="2400" dirty="0">
                <a:effectLst/>
              </a:rPr>
              <a:t>：</a:t>
            </a:r>
            <a:r>
              <a:rPr lang="en-US" altLang="zh-CN" sz="2400" dirty="0">
                <a:effectLst/>
              </a:rPr>
              <a:t>Facebook, Twitter</a:t>
            </a:r>
            <a:r>
              <a:rPr lang="zh-CN" altLang="en-US" sz="2400" dirty="0">
                <a:effectLst/>
              </a:rPr>
              <a:t>，</a:t>
            </a:r>
            <a:r>
              <a:rPr lang="en-US" altLang="zh-CN" sz="2400" dirty="0" err="1">
                <a:effectLst/>
              </a:rPr>
              <a:t>Linkedin</a:t>
            </a:r>
            <a:r>
              <a:rPr lang="zh-CN" altLang="en-US" sz="2400" dirty="0">
                <a:effectLst/>
              </a:rPr>
              <a:t>用它来管理社交关系，实现好友推荐</a:t>
            </a:r>
            <a:endParaRPr lang="en-US" altLang="zh-CN" sz="2400" dirty="0">
              <a:effectLst/>
            </a:endParaRPr>
          </a:p>
          <a:p>
            <a:pPr>
              <a:buFont typeface="Arial" panose="020B0604020202020204" pitchFamily="34" charset="0"/>
              <a:buChar char="•"/>
            </a:pPr>
            <a:r>
              <a:rPr lang="zh-CN" altLang="en-US" sz="2400" dirty="0">
                <a:effectLst/>
              </a:rPr>
              <a:t>社交领域还包括陌生人交友的项目 </a:t>
            </a:r>
            <a:r>
              <a:rPr lang="en-US" altLang="zh-CN" sz="2400" dirty="0" err="1">
                <a:effectLst/>
              </a:rPr>
              <a:t>mongodb</a:t>
            </a:r>
            <a:r>
              <a:rPr lang="zh-CN" altLang="en-US" sz="2400" dirty="0">
                <a:effectLst/>
              </a:rPr>
              <a:t>自带</a:t>
            </a:r>
            <a:r>
              <a:rPr lang="en-US" altLang="zh-CN" sz="2400" dirty="0" err="1">
                <a:effectLst/>
              </a:rPr>
              <a:t>lbs</a:t>
            </a:r>
            <a:r>
              <a:rPr lang="zh-CN" altLang="en-US" sz="2400" dirty="0"/>
              <a:t>地理位置索引 用文档</a:t>
            </a:r>
            <a:r>
              <a:rPr lang="en-US" altLang="zh-CN" sz="2400" dirty="0"/>
              <a:t>JSON</a:t>
            </a:r>
            <a:r>
              <a:rPr lang="zh-CN" altLang="en-US" sz="2400" dirty="0"/>
              <a:t>对象去描述用户的性格 资料非常方便。</a:t>
            </a:r>
            <a:endParaRPr lang="zh-CN" altLang="en-US" sz="2400" dirty="0">
              <a:effectLst/>
            </a:endParaRPr>
          </a:p>
          <a:p>
            <a:pPr>
              <a:buFont typeface="Arial" panose="020B0604020202020204" pitchFamily="34" charset="0"/>
              <a:buChar char="•"/>
            </a:pPr>
            <a:r>
              <a:rPr lang="zh-CN" altLang="en-US" sz="2400" b="1" dirty="0">
                <a:effectLst/>
              </a:rPr>
              <a:t>零售领域</a:t>
            </a:r>
            <a:r>
              <a:rPr lang="zh-CN" altLang="en-US" sz="2400" dirty="0">
                <a:effectLst/>
              </a:rPr>
              <a:t>：</a:t>
            </a:r>
            <a:r>
              <a:rPr lang="en-US" altLang="zh-CN" sz="2400" dirty="0">
                <a:effectLst/>
              </a:rPr>
              <a:t>eBay</a:t>
            </a:r>
            <a:r>
              <a:rPr lang="zh-CN" altLang="en-US" sz="2400" dirty="0">
                <a:effectLst/>
              </a:rPr>
              <a:t>，沃尔玛，盒马使用它实现商品实时推荐，给买家更好的购物体验</a:t>
            </a:r>
          </a:p>
          <a:p>
            <a:pPr>
              <a:buFont typeface="Arial" panose="020B0604020202020204" pitchFamily="34" charset="0"/>
              <a:buChar char="•"/>
            </a:pPr>
            <a:r>
              <a:rPr lang="zh-CN" altLang="en-US" sz="2400" b="1" dirty="0">
                <a:effectLst/>
              </a:rPr>
              <a:t>金融领域</a:t>
            </a:r>
            <a:r>
              <a:rPr lang="zh-CN" altLang="en-US" sz="2400" dirty="0">
                <a:effectLst/>
              </a:rPr>
              <a:t>：摩根大通，花旗和瑞银等银行在用图数据库做风控处理</a:t>
            </a:r>
          </a:p>
          <a:p>
            <a:pPr>
              <a:buFont typeface="Arial" panose="020B0604020202020204" pitchFamily="34" charset="0"/>
              <a:buChar char="•"/>
            </a:pPr>
            <a:r>
              <a:rPr lang="zh-CN" altLang="en-US" sz="2400" b="1" dirty="0">
                <a:effectLst/>
              </a:rPr>
              <a:t>汽车制造领域</a:t>
            </a:r>
            <a:r>
              <a:rPr lang="zh-CN" altLang="en-US" sz="2400" dirty="0">
                <a:effectLst/>
              </a:rPr>
              <a:t>：沃尔沃，戴姆勒和丰田等顶级汽车制造商依靠图数据库推动创新制造解决方案</a:t>
            </a:r>
          </a:p>
          <a:p>
            <a:pPr>
              <a:buFont typeface="Arial" panose="020B0604020202020204" pitchFamily="34" charset="0"/>
              <a:buChar char="•"/>
            </a:pPr>
            <a:r>
              <a:rPr lang="zh-CN" altLang="en-US" sz="2400" b="1" dirty="0">
                <a:effectLst/>
              </a:rPr>
              <a:t>电信领域</a:t>
            </a:r>
            <a:r>
              <a:rPr lang="zh-CN" altLang="en-US" sz="2400" dirty="0">
                <a:effectLst/>
              </a:rPr>
              <a:t>：</a:t>
            </a:r>
            <a:r>
              <a:rPr lang="en-US" altLang="zh-CN" sz="2400" dirty="0">
                <a:effectLst/>
              </a:rPr>
              <a:t>Verizon, Orange</a:t>
            </a:r>
            <a:r>
              <a:rPr lang="zh-CN" altLang="en-US" sz="2400" dirty="0">
                <a:effectLst/>
              </a:rPr>
              <a:t>和</a:t>
            </a:r>
            <a:r>
              <a:rPr lang="en-US" altLang="zh-CN" sz="2400" dirty="0">
                <a:effectLst/>
              </a:rPr>
              <a:t>AT&amp;T </a:t>
            </a:r>
            <a:r>
              <a:rPr lang="zh-CN" altLang="en-US" sz="2400" dirty="0">
                <a:effectLst/>
              </a:rPr>
              <a:t>等电信公司依靠图数据库来管理网络，控制访问并支持客户</a:t>
            </a:r>
            <a:r>
              <a:rPr lang="en-US" altLang="zh-CN" sz="2400" dirty="0">
                <a:effectLst/>
              </a:rPr>
              <a:t>360</a:t>
            </a:r>
          </a:p>
          <a:p>
            <a:pPr>
              <a:buFont typeface="Arial" panose="020B0604020202020204" pitchFamily="34" charset="0"/>
              <a:buChar char="•"/>
            </a:pPr>
            <a:r>
              <a:rPr lang="zh-CN" altLang="en-US" sz="2400" b="1" dirty="0">
                <a:effectLst/>
              </a:rPr>
              <a:t>酒店领域</a:t>
            </a:r>
            <a:r>
              <a:rPr lang="zh-CN" altLang="en-US" sz="2400" dirty="0">
                <a:effectLst/>
              </a:rPr>
              <a:t>：万豪和雅高酒店等顶级酒店公司依使用图数据库来管理复杂且快速变化的库存</a:t>
            </a:r>
          </a:p>
          <a:p>
            <a:br>
              <a:rPr lang="zh-CN" altLang="en-US" sz="2400" dirty="0">
                <a:effectLst/>
              </a:rPr>
            </a:b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7685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D409805-3597-4675-8BD0-0935DF597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675" y="453200"/>
            <a:ext cx="6630325" cy="5706271"/>
          </a:xfrm>
          <a:prstGeom prst="rect">
            <a:avLst/>
          </a:prstGeom>
        </p:spPr>
      </p:pic>
      <p:sp>
        <p:nvSpPr>
          <p:cNvPr id="4" name="矩形 3">
            <a:extLst>
              <a:ext uri="{FF2B5EF4-FFF2-40B4-BE49-F238E27FC236}">
                <a16:creationId xmlns:a16="http://schemas.microsoft.com/office/drawing/2014/main" id="{67A83229-6F7D-4D0B-B488-4992B33A439B}"/>
              </a:ext>
            </a:extLst>
          </p:cNvPr>
          <p:cNvSpPr/>
          <p:nvPr/>
        </p:nvSpPr>
        <p:spPr>
          <a:xfrm>
            <a:off x="0" y="698529"/>
            <a:ext cx="5561675" cy="1754326"/>
          </a:xfrm>
          <a:prstGeom prst="rect">
            <a:avLst/>
          </a:prstGeom>
          <a:noFill/>
        </p:spPr>
        <p:txBody>
          <a:bodyPr wrap="square" lIns="91440" tIns="45720" rIns="91440" bIns="45720">
            <a:spAutoFit/>
          </a:bodyPr>
          <a:lstStyle/>
          <a:p>
            <a:pPr algn="l"/>
            <a:r>
              <a:rPr lang="zh-CN" altLang="en-US" b="1" i="0" dirty="0">
                <a:solidFill>
                  <a:srgbClr val="121212"/>
                </a:solidFill>
                <a:effectLst/>
                <a:latin typeface="-apple-system"/>
              </a:rPr>
              <a:t>图数据库和</a:t>
            </a:r>
            <a:r>
              <a:rPr lang="en-US" altLang="zh-CN" b="1" i="0" dirty="0">
                <a:solidFill>
                  <a:srgbClr val="121212"/>
                </a:solidFill>
                <a:effectLst/>
                <a:latin typeface="-apple-system"/>
              </a:rPr>
              <a:t>NOSQL</a:t>
            </a:r>
            <a:r>
              <a:rPr lang="zh-CN" altLang="en-US" b="1" i="0" dirty="0">
                <a:solidFill>
                  <a:srgbClr val="121212"/>
                </a:solidFill>
                <a:effectLst/>
                <a:latin typeface="-apple-system"/>
              </a:rPr>
              <a:t>数据库</a:t>
            </a:r>
          </a:p>
          <a:p>
            <a:pPr algn="l"/>
            <a:r>
              <a:rPr lang="zh-CN" altLang="en-US" b="0" i="0" dirty="0">
                <a:solidFill>
                  <a:srgbClr val="121212"/>
                </a:solidFill>
                <a:effectLst/>
                <a:latin typeface="-apple-system"/>
              </a:rPr>
              <a:t>图数据库是</a:t>
            </a:r>
            <a:r>
              <a:rPr lang="en-US" altLang="zh-CN" b="0" i="0" dirty="0" err="1">
                <a:solidFill>
                  <a:srgbClr val="121212"/>
                </a:solidFill>
                <a:effectLst/>
                <a:latin typeface="-apple-system"/>
              </a:rPr>
              <a:t>nosql</a:t>
            </a:r>
            <a:r>
              <a:rPr lang="zh-CN" altLang="en-US" b="0" i="0" dirty="0">
                <a:solidFill>
                  <a:srgbClr val="121212"/>
                </a:solidFill>
                <a:effectLst/>
                <a:latin typeface="-apple-system"/>
              </a:rPr>
              <a:t>数据库中的其中一种，如图</a:t>
            </a:r>
            <a:r>
              <a:rPr lang="en-US" altLang="zh-CN" b="0" i="0" dirty="0" err="1">
                <a:solidFill>
                  <a:srgbClr val="121212"/>
                </a:solidFill>
                <a:effectLst/>
                <a:latin typeface="-apple-system"/>
              </a:rPr>
              <a:t>nosql</a:t>
            </a:r>
            <a:r>
              <a:rPr lang="zh-CN" altLang="en-US" b="0" i="0" dirty="0">
                <a:solidFill>
                  <a:srgbClr val="121212"/>
                </a:solidFill>
                <a:effectLst/>
                <a:latin typeface="-apple-system"/>
              </a:rPr>
              <a:t>数据库大致可以分为以下几类：</a:t>
            </a:r>
          </a:p>
          <a:p>
            <a:pPr algn="l">
              <a:buFont typeface="Arial" panose="020B0604020202020204" pitchFamily="34" charset="0"/>
              <a:buChar char="•"/>
            </a:pPr>
            <a:r>
              <a:rPr lang="zh-CN" altLang="en-US" b="0" i="0" dirty="0">
                <a:solidFill>
                  <a:srgbClr val="121212"/>
                </a:solidFill>
                <a:effectLst/>
                <a:latin typeface="-apple-system"/>
              </a:rPr>
              <a:t>键值对（</a:t>
            </a:r>
            <a:r>
              <a:rPr lang="en-US" altLang="zh-CN" b="0" i="0" dirty="0">
                <a:solidFill>
                  <a:srgbClr val="121212"/>
                </a:solidFill>
                <a:effectLst/>
                <a:latin typeface="-apple-system"/>
              </a:rPr>
              <a:t>key-value</a:t>
            </a:r>
            <a:r>
              <a:rPr lang="zh-CN" altLang="en-US" b="0" i="0" dirty="0">
                <a:solidFill>
                  <a:srgbClr val="121212"/>
                </a:solidFill>
                <a:effectLst/>
                <a:latin typeface="-apple-system"/>
              </a:rPr>
              <a:t>）数据库：比如</a:t>
            </a:r>
            <a:r>
              <a:rPr lang="en-US" altLang="zh-CN" b="0" i="0" dirty="0" err="1">
                <a:solidFill>
                  <a:srgbClr val="121212"/>
                </a:solidFill>
                <a:effectLst/>
                <a:latin typeface="-apple-system"/>
              </a:rPr>
              <a:t>memcache,redis</a:t>
            </a:r>
            <a:endParaRPr lang="en-US" altLang="zh-CN" b="0" i="0" dirty="0">
              <a:solidFill>
                <a:srgbClr val="121212"/>
              </a:solidFill>
              <a:effectLst/>
              <a:latin typeface="-apple-system"/>
            </a:endParaRPr>
          </a:p>
          <a:p>
            <a:pPr algn="l">
              <a:buFont typeface="Arial" panose="020B0604020202020204" pitchFamily="34" charset="0"/>
              <a:buChar char="•"/>
            </a:pPr>
            <a:r>
              <a:rPr lang="zh-CN" altLang="en-US" b="0" i="0" dirty="0">
                <a:solidFill>
                  <a:srgbClr val="121212"/>
                </a:solidFill>
                <a:effectLst/>
                <a:latin typeface="-apple-system"/>
              </a:rPr>
              <a:t>列式数据库：比如</a:t>
            </a:r>
            <a:r>
              <a:rPr lang="en-US" altLang="zh-CN" b="0" i="0" dirty="0" err="1">
                <a:solidFill>
                  <a:srgbClr val="121212"/>
                </a:solidFill>
                <a:effectLst/>
                <a:latin typeface="-apple-system"/>
              </a:rPr>
              <a:t>hbase</a:t>
            </a:r>
            <a:endParaRPr lang="en-US" altLang="zh-CN" b="0" i="0" dirty="0">
              <a:solidFill>
                <a:srgbClr val="121212"/>
              </a:solidFill>
              <a:effectLst/>
              <a:latin typeface="-apple-system"/>
            </a:endParaRPr>
          </a:p>
          <a:p>
            <a:pPr algn="l">
              <a:buFont typeface="Arial" panose="020B0604020202020204" pitchFamily="34" charset="0"/>
              <a:buChar char="•"/>
            </a:pPr>
            <a:r>
              <a:rPr lang="zh-CN" altLang="en-US" b="0" i="0" dirty="0">
                <a:solidFill>
                  <a:srgbClr val="121212"/>
                </a:solidFill>
                <a:effectLst/>
                <a:latin typeface="-apple-system"/>
              </a:rPr>
              <a:t>文档数据库：比如</a:t>
            </a:r>
            <a:r>
              <a:rPr lang="en-US" altLang="zh-CN" b="0" i="0" dirty="0" err="1">
                <a:solidFill>
                  <a:srgbClr val="121212"/>
                </a:solidFill>
                <a:effectLst/>
                <a:latin typeface="-apple-system"/>
              </a:rPr>
              <a:t>mongodb</a:t>
            </a:r>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338318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AAEF8D-BD2A-48EF-8104-141C50060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8" y="9378"/>
            <a:ext cx="11965260" cy="6848622"/>
          </a:xfrm>
          <a:prstGeom prst="rect">
            <a:avLst/>
          </a:prstGeom>
        </p:spPr>
      </p:pic>
    </p:spTree>
    <p:extLst>
      <p:ext uri="{BB962C8B-B14F-4D97-AF65-F5344CB8AC3E}">
        <p14:creationId xmlns:p14="http://schemas.microsoft.com/office/powerpoint/2010/main" val="390966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3B66C68-D572-46CB-B5BD-B12CD4120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96" y="624468"/>
            <a:ext cx="10958126" cy="5252223"/>
          </a:xfrm>
          <a:prstGeom prst="rect">
            <a:avLst/>
          </a:prstGeom>
        </p:spPr>
      </p:pic>
    </p:spTree>
    <p:extLst>
      <p:ext uri="{BB962C8B-B14F-4D97-AF65-F5344CB8AC3E}">
        <p14:creationId xmlns:p14="http://schemas.microsoft.com/office/powerpoint/2010/main" val="82879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72D93A-6DBD-4D4F-8959-C5BD5354D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49637"/>
          </a:xfrm>
          <a:prstGeom prst="rect">
            <a:avLst/>
          </a:prstGeom>
        </p:spPr>
      </p:pic>
    </p:spTree>
    <p:extLst>
      <p:ext uri="{BB962C8B-B14F-4D97-AF65-F5344CB8AC3E}">
        <p14:creationId xmlns:p14="http://schemas.microsoft.com/office/powerpoint/2010/main" val="338126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A9B0E46-6AEE-4F77-A7E2-327CACBEF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27"/>
            <a:ext cx="12192001" cy="6874727"/>
          </a:xfrm>
          <a:prstGeom prst="rect">
            <a:avLst/>
          </a:prstGeom>
        </p:spPr>
      </p:pic>
      <p:sp>
        <p:nvSpPr>
          <p:cNvPr id="4" name="矩形 3">
            <a:extLst>
              <a:ext uri="{FF2B5EF4-FFF2-40B4-BE49-F238E27FC236}">
                <a16:creationId xmlns:a16="http://schemas.microsoft.com/office/drawing/2014/main" id="{D3B35615-4A9E-47CA-94CA-F94B17AED2E8}"/>
              </a:ext>
            </a:extLst>
          </p:cNvPr>
          <p:cNvSpPr/>
          <p:nvPr/>
        </p:nvSpPr>
        <p:spPr>
          <a:xfrm>
            <a:off x="3017405" y="948964"/>
            <a:ext cx="737701" cy="338554"/>
          </a:xfrm>
          <a:prstGeom prst="rect">
            <a:avLst/>
          </a:prstGeom>
          <a:noFill/>
        </p:spPr>
        <p:txBody>
          <a:bodyPr wrap="none" lIns="91440" tIns="45720" rIns="91440" bIns="45720">
            <a:spAutoFit/>
          </a:bodyPr>
          <a:lstStyle/>
          <a:p>
            <a:pPr algn="ctr"/>
            <a:r>
              <a:rPr lang="en-US" altLang="zh-CN" sz="1600" b="0" cap="none" spc="0" dirty="0">
                <a:ln w="0"/>
                <a:solidFill>
                  <a:schemeClr val="tx1"/>
                </a:solidFill>
                <a:effectLst>
                  <a:outerShdw blurRad="38100" dist="19050" dir="2700000" algn="tl" rotWithShape="0">
                    <a:schemeClr val="dk1">
                      <a:alpha val="40000"/>
                    </a:schemeClr>
                  </a:outerShdw>
                </a:effectLst>
              </a:rPr>
              <a:t>admin</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871EB244-155A-403F-B08F-713C9CA2EA61}"/>
              </a:ext>
            </a:extLst>
          </p:cNvPr>
          <p:cNvSpPr/>
          <p:nvPr/>
        </p:nvSpPr>
        <p:spPr>
          <a:xfrm>
            <a:off x="5017312" y="948964"/>
            <a:ext cx="538930" cy="307777"/>
          </a:xfrm>
          <a:prstGeom prst="rect">
            <a:avLst/>
          </a:prstGeom>
          <a:noFill/>
        </p:spPr>
        <p:txBody>
          <a:bodyPr wrap="none" lIns="91440" tIns="45720" rIns="91440" bIns="45720">
            <a:spAutoFit/>
          </a:bodyPr>
          <a:lstStyle/>
          <a:p>
            <a:r>
              <a:rPr lang="en-US" altLang="zh-CN" sz="1400" b="0" cap="none" spc="0" dirty="0">
                <a:ln w="0"/>
                <a:solidFill>
                  <a:schemeClr val="tx1"/>
                </a:solidFill>
                <a:effectLst>
                  <a:outerShdw blurRad="38100" dist="19050" dir="2700000" algn="tl" rotWithShape="0">
                    <a:schemeClr val="dk1">
                      <a:alpha val="40000"/>
                    </a:schemeClr>
                  </a:outerShdw>
                </a:effectLst>
              </a:rPr>
              <a:t>local</a:t>
            </a:r>
            <a:endParaRPr lang="zh-CN" altLang="en-US" sz="1400" b="0" cap="none" spc="0"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FC7D2E17-B7A3-4A8E-A59E-6311637FCAA1}"/>
              </a:ext>
            </a:extLst>
          </p:cNvPr>
          <p:cNvSpPr/>
          <p:nvPr/>
        </p:nvSpPr>
        <p:spPr>
          <a:xfrm>
            <a:off x="6899247" y="948964"/>
            <a:ext cx="601447" cy="369332"/>
          </a:xfrm>
          <a:prstGeom prst="rect">
            <a:avLst/>
          </a:prstGeom>
          <a:noFill/>
        </p:spPr>
        <p:txBody>
          <a:bodyPr wrap="none" lIns="91440" tIns="45720" rIns="91440" bIns="45720">
            <a:spAutoFit/>
          </a:bodyPr>
          <a:lstStyle/>
          <a:p>
            <a:pPr algn="ctr"/>
            <a:r>
              <a:rPr lang="en-US" altLang="zh-CN" b="0" cap="none" spc="0" dirty="0">
                <a:ln w="0"/>
                <a:solidFill>
                  <a:schemeClr val="tx1"/>
                </a:solidFill>
                <a:effectLst>
                  <a:outerShdw blurRad="38100" dist="19050" dir="2700000" algn="tl" rotWithShape="0">
                    <a:schemeClr val="dk1">
                      <a:alpha val="40000"/>
                    </a:schemeClr>
                  </a:outerShdw>
                </a:effectLst>
              </a:rPr>
              <a:t>stu2</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0714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577E42-A845-4F10-AF0E-DE88F1815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8246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217</Words>
  <Application>Microsoft Office PowerPoint</Application>
  <PresentationFormat>宽屏</PresentationFormat>
  <Paragraphs>18</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-apple-system</vt:lpstr>
      <vt:lpstr>inherit</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405328994@qq.com</dc:creator>
  <cp:lastModifiedBy>405328994@qq.com</cp:lastModifiedBy>
  <cp:revision>4</cp:revision>
  <dcterms:created xsi:type="dcterms:W3CDTF">2020-11-03T22:42:30Z</dcterms:created>
  <dcterms:modified xsi:type="dcterms:W3CDTF">2020-11-03T23:22:13Z</dcterms:modified>
</cp:coreProperties>
</file>