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7"/>
  </p:notesMasterIdLst>
  <p:sldIdLst>
    <p:sldId id="270" r:id="rId2"/>
    <p:sldId id="278" r:id="rId3"/>
    <p:sldId id="276" r:id="rId4"/>
    <p:sldId id="275" r:id="rId5"/>
    <p:sldId id="268" r:id="rId6"/>
    <p:sldId id="274" r:id="rId7"/>
    <p:sldId id="279" r:id="rId8"/>
    <p:sldId id="277" r:id="rId9"/>
    <p:sldId id="280" r:id="rId10"/>
    <p:sldId id="282" r:id="rId11"/>
    <p:sldId id="283" r:id="rId12"/>
    <p:sldId id="284" r:id="rId13"/>
    <p:sldId id="285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99" d="100"/>
          <a:sy n="99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B568-9C73-4347-A347-6FC2B45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202B-2D63-8945-91A5-3692FFC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223B9-0CD9-7541-945A-15D8187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61664AB-A929-BB4F-A814-F48483A1A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F98613E-C742-CD46-89BD-FA8FCC0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C251F1-1C9C-A640-9BF3-05FF6EC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C206B-21AF-2048-B8C2-02D3467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A914D-220E-194F-89A4-BA7B891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13FCE-5499-EA41-85BE-AEB592F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1">
            <a:extLst>
              <a:ext uri="{FF2B5EF4-FFF2-40B4-BE49-F238E27FC236}">
                <a16:creationId xmlns:a16="http://schemas.microsoft.com/office/drawing/2014/main" id="{F1297FE0-3BB9-B64C-AC4D-632A562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8527B2-D8A8-804C-84C3-640A2789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CF5355-3BF2-774E-B550-673024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00BA7C-B7C4-294B-9F35-0337742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A88991B-B04D-964D-9FD5-C5FDD84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6D486A1-CD8C-8043-9CCC-31A4272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7EF20E3-0B10-CC4C-8857-F75CEE1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D6A46670-09C5-DF43-9EF6-67590CA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9BC921D-B28B-A34C-9F91-98F82F8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B9810DAD-9990-3F41-8006-AEEF4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FD6E9-9193-E149-909D-CF6ACACD636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046DC1-1C9C-644A-A409-E2EDBF93EECE}"/>
              </a:ext>
            </a:extLst>
          </p:cNvPr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E5D95-FEF9-2F4C-B092-DCEAC172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02BE624C-83FF-8A45-88EE-30B741D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计</a:t>
            </a:r>
            <a:r>
              <a:rPr lang="en-US" altLang="zh-CN" dirty="0"/>
              <a:t>23 - </a:t>
            </a:r>
            <a:r>
              <a:rPr lang="zh-CN" altLang="en-US" dirty="0"/>
              <a:t>郑东森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因果表示学习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4311"/>
            <a:ext cx="8151254" cy="15972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主流方法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3A1E51-D1F3-1812-C5AD-825FFEC0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87" y="2813909"/>
            <a:ext cx="5087871" cy="2500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BCDF48-234B-A822-F8D2-3F0EFA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084"/>
          <a:stretch/>
        </p:blipFill>
        <p:spPr>
          <a:xfrm>
            <a:off x="1384837" y="3088422"/>
            <a:ext cx="1388414" cy="1230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20B9E5-8AAA-3EF9-B07D-D03BC1B40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8" r="33199"/>
          <a:stretch/>
        </p:blipFill>
        <p:spPr>
          <a:xfrm>
            <a:off x="4225344" y="1579172"/>
            <a:ext cx="1376965" cy="12152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2D9ABB-D5C9-A76A-71FE-FD7EE990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80"/>
          <a:stretch/>
        </p:blipFill>
        <p:spPr>
          <a:xfrm>
            <a:off x="8920555" y="2993583"/>
            <a:ext cx="1759938" cy="1568531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0B63CA72-39FB-1374-5F12-407A2D2FFE04}"/>
              </a:ext>
            </a:extLst>
          </p:cNvPr>
          <p:cNvSpPr/>
          <p:nvPr/>
        </p:nvSpPr>
        <p:spPr>
          <a:xfrm>
            <a:off x="2856516" y="3637146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4877ADC-B7A0-A979-5F75-EC014D29D0CE}"/>
              </a:ext>
            </a:extLst>
          </p:cNvPr>
          <p:cNvSpPr/>
          <p:nvPr/>
        </p:nvSpPr>
        <p:spPr>
          <a:xfrm rot="2288930">
            <a:off x="5688508" y="2556850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B7BF031-B0C1-6123-F480-465F44765E1F}"/>
              </a:ext>
            </a:extLst>
          </p:cNvPr>
          <p:cNvSpPr/>
          <p:nvPr/>
        </p:nvSpPr>
        <p:spPr>
          <a:xfrm rot="11985259">
            <a:off x="8239554" y="3264638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1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945B36A-9B35-F4B2-036C-F045F521D3F2}"/>
              </a:ext>
            </a:extLst>
          </p:cNvPr>
          <p:cNvSpPr/>
          <p:nvPr/>
        </p:nvSpPr>
        <p:spPr>
          <a:xfrm>
            <a:off x="7789660" y="1568775"/>
            <a:ext cx="3256028" cy="713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89C02A-0EC2-E2BE-B05B-ED87AB3D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9" y="2118362"/>
            <a:ext cx="2686402" cy="2967406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9FFA0C3E-05E8-E7A8-3E49-F93B03DA83EA}"/>
              </a:ext>
            </a:extLst>
          </p:cNvPr>
          <p:cNvSpPr/>
          <p:nvPr/>
        </p:nvSpPr>
        <p:spPr>
          <a:xfrm>
            <a:off x="2182390" y="4568207"/>
            <a:ext cx="1384479" cy="10253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C2E4097B-5314-4443-0790-D454D755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4966" y="2684232"/>
            <a:ext cx="8151254" cy="15972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C : </a:t>
            </a:r>
            <a:r>
              <a:rPr lang="zh-CN" altLang="en-US" sz="2400" dirty="0"/>
              <a:t>通常沙发与地板的“上下文关系”</a:t>
            </a:r>
            <a:endParaRPr lang="en-US" altLang="zh-CN" sz="2400" dirty="0"/>
          </a:p>
          <a:p>
            <a:r>
              <a:rPr lang="en-US" altLang="zh-CN" sz="2400" dirty="0"/>
              <a:t>X : </a:t>
            </a:r>
            <a:r>
              <a:rPr lang="zh-CN" altLang="en-US" sz="2400" dirty="0"/>
              <a:t>原始图像</a:t>
            </a:r>
            <a:endParaRPr lang="en-US" altLang="zh-CN" sz="2400" dirty="0"/>
          </a:p>
          <a:p>
            <a:r>
              <a:rPr lang="en-US" altLang="zh-CN" sz="2400" dirty="0"/>
              <a:t>M : </a:t>
            </a:r>
            <a:r>
              <a:rPr lang="zh-CN" altLang="en-US" sz="2400" dirty="0"/>
              <a:t>特定的沙发地板排布表示</a:t>
            </a:r>
            <a:endParaRPr lang="en-US" altLang="zh-CN" sz="2400" dirty="0"/>
          </a:p>
          <a:p>
            <a:r>
              <a:rPr lang="en-US" altLang="zh-CN" sz="2400" dirty="0"/>
              <a:t>Y :</a:t>
            </a:r>
            <a:r>
              <a:rPr lang="zh-CN" altLang="en-US" sz="2400" dirty="0"/>
              <a:t> 标签</a:t>
            </a:r>
            <a:endParaRPr lang="en-US" altLang="zh-CN" sz="2400" dirty="0"/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45680B25-4E13-9B85-743A-A9A0B0019F7C}"/>
              </a:ext>
            </a:extLst>
          </p:cNvPr>
          <p:cNvSpPr txBox="1">
            <a:spLocks/>
          </p:cNvSpPr>
          <p:nvPr/>
        </p:nvSpPr>
        <p:spPr>
          <a:xfrm>
            <a:off x="7856949" y="1595176"/>
            <a:ext cx="3109226" cy="159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视觉场景中物体的关系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e.g. </a:t>
            </a:r>
            <a:r>
              <a:rPr lang="zh-CN" altLang="en-US" sz="1400" dirty="0"/>
              <a:t>一般这里“放车”，这里放“人”</a:t>
            </a:r>
            <a:endParaRPr lang="en-US" altLang="zh-CN" sz="14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89E4D94-5735-B7AB-EB80-C4B07A090D79}"/>
              </a:ext>
            </a:extLst>
          </p:cNvPr>
          <p:cNvSpPr/>
          <p:nvPr/>
        </p:nvSpPr>
        <p:spPr>
          <a:xfrm rot="8555013">
            <a:off x="9463757" y="2416929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6551F126-2E0F-D145-7EB1-0FF1CC9190DB}"/>
              </a:ext>
            </a:extLst>
          </p:cNvPr>
          <p:cNvSpPr/>
          <p:nvPr/>
        </p:nvSpPr>
        <p:spPr>
          <a:xfrm>
            <a:off x="1895061" y="3056616"/>
            <a:ext cx="848139" cy="7447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5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FFA0C3E-05E8-E7A8-3E49-F93B03DA83EA}"/>
              </a:ext>
            </a:extLst>
          </p:cNvPr>
          <p:cNvSpPr/>
          <p:nvPr/>
        </p:nvSpPr>
        <p:spPr>
          <a:xfrm>
            <a:off x="2182390" y="4568207"/>
            <a:ext cx="1384479" cy="10253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C2E4097B-5314-4443-0790-D454D755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7143"/>
            <a:ext cx="8151254" cy="15972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把上下文</a:t>
            </a:r>
            <a:r>
              <a:rPr lang="en-US" altLang="zh-CN" sz="2400" dirty="0"/>
              <a:t>C</a:t>
            </a:r>
            <a:r>
              <a:rPr lang="zh-CN" altLang="en-US" sz="2400" dirty="0"/>
              <a:t>分为若干块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72A86-63E8-6527-3716-AE1D23A8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02" y="2742091"/>
            <a:ext cx="7663946" cy="1004100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E33A0FF-ACD6-0871-3156-0B7203497ADB}"/>
              </a:ext>
            </a:extLst>
          </p:cNvPr>
          <p:cNvSpPr txBox="1">
            <a:spLocks/>
          </p:cNvSpPr>
          <p:nvPr/>
        </p:nvSpPr>
        <p:spPr>
          <a:xfrm>
            <a:off x="838200" y="3951477"/>
            <a:ext cx="8151254" cy="159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原本 </a:t>
            </a:r>
            <a:r>
              <a:rPr lang="en-US" altLang="zh-CN" sz="2400" dirty="0"/>
              <a:t>WSSS </a:t>
            </a:r>
            <a:r>
              <a:rPr lang="zh-CN" altLang="en-US" sz="2400" dirty="0"/>
              <a:t>：最大化 </a:t>
            </a:r>
            <a:r>
              <a:rPr lang="en-US" altLang="zh-CN" sz="2400" dirty="0"/>
              <a:t>P(Y|X)</a:t>
            </a:r>
          </a:p>
          <a:p>
            <a:r>
              <a:rPr lang="zh-CN" altLang="en-US" sz="2400" dirty="0"/>
              <a:t>优化过后 ：最大化</a:t>
            </a:r>
            <a:r>
              <a:rPr lang="en-US" altLang="zh-CN" sz="2400" dirty="0"/>
              <a:t> P(</a:t>
            </a:r>
            <a:r>
              <a:rPr lang="en-US" altLang="zh-CN" sz="2400" dirty="0" err="1"/>
              <a:t>Y|do</a:t>
            </a:r>
            <a:r>
              <a:rPr lang="en-US" altLang="zh-CN" sz="2400" dirty="0"/>
              <a:t>(X))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C11F17-31A2-FF6B-A126-A20DB02D3C63}"/>
              </a:ext>
            </a:extLst>
          </p:cNvPr>
          <p:cNvSpPr/>
          <p:nvPr/>
        </p:nvSpPr>
        <p:spPr>
          <a:xfrm>
            <a:off x="5814790" y="4239482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D96AC20A-E180-C2AF-7B03-563369ACA228}"/>
              </a:ext>
            </a:extLst>
          </p:cNvPr>
          <p:cNvSpPr txBox="1">
            <a:spLocks/>
          </p:cNvSpPr>
          <p:nvPr/>
        </p:nvSpPr>
        <p:spPr>
          <a:xfrm>
            <a:off x="6625107" y="4115909"/>
            <a:ext cx="2364347" cy="159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避免了虚假关联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130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FFA0C3E-05E8-E7A8-3E49-F93B03DA83EA}"/>
              </a:ext>
            </a:extLst>
          </p:cNvPr>
          <p:cNvSpPr/>
          <p:nvPr/>
        </p:nvSpPr>
        <p:spPr>
          <a:xfrm>
            <a:off x="2182390" y="4568207"/>
            <a:ext cx="1384479" cy="10253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F127A0-CE40-D4E2-D8DE-E3F33FE3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06" y="1850059"/>
            <a:ext cx="9153588" cy="34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1453682D-DEA1-0F46-B201-09CFEDD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2" y="4923853"/>
            <a:ext cx="10333301" cy="609039"/>
          </a:xfrm>
        </p:spPr>
        <p:txBody>
          <a:bodyPr/>
          <a:lstStyle/>
          <a:p>
            <a:r>
              <a:rPr lang="zh-CN" altLang="en-US" dirty="0"/>
              <a:t>一点点想法</a:t>
            </a: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id="{BE1777BD-8335-DF44-B998-63886A6300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不知道有没有时间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8965FB4F-2E12-B839-7941-6238ED65B57B}"/>
              </a:ext>
            </a:extLst>
          </p:cNvPr>
          <p:cNvSpPr txBox="1">
            <a:spLocks/>
          </p:cNvSpPr>
          <p:nvPr/>
        </p:nvSpPr>
        <p:spPr>
          <a:xfrm>
            <a:off x="838200" y="2169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4800" b="1"/>
              <a:t>因果图的多样性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5169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23 - </a:t>
            </a:r>
            <a:r>
              <a:rPr lang="zh-CN" altLang="en-US" dirty="0"/>
              <a:t>郑东森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8" y="3888584"/>
            <a:ext cx="10265664" cy="2537974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目前市面上能买到唯一的教科书就是 </a:t>
            </a:r>
            <a:r>
              <a:rPr lang="en-US" altLang="zh-CN" sz="1600" dirty="0"/>
              <a:t>Peral </a:t>
            </a:r>
            <a:r>
              <a:rPr lang="zh-CN" altLang="en-US" sz="1600" dirty="0"/>
              <a:t>的 </a:t>
            </a:r>
            <a:r>
              <a:rPr lang="en-US" altLang="zh-CN" sz="1600" dirty="0"/>
              <a:t>《Causality》</a:t>
            </a:r>
          </a:p>
          <a:p>
            <a:r>
              <a:rPr lang="en-US" altLang="zh-CN" sz="1600" dirty="0"/>
              <a:t>Rubin </a:t>
            </a:r>
            <a:r>
              <a:rPr lang="zh-CN" altLang="en-US" sz="1600" dirty="0"/>
              <a:t>的教科书只写完了第一部分，在他的书中他坚决不使用因果图</a:t>
            </a: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传统因果推断</a:t>
            </a:r>
          </a:p>
        </p:txBody>
      </p:sp>
    </p:spTree>
    <p:extLst>
      <p:ext uri="{BB962C8B-B14F-4D97-AF65-F5344CB8AC3E}">
        <p14:creationId xmlns:p14="http://schemas.microsoft.com/office/powerpoint/2010/main" val="41625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6283817" cy="580209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T</a:t>
                </a:r>
                <a:r>
                  <a:rPr lang="zh-CN" altLang="en-US" sz="2400" dirty="0"/>
                  <a:t>：观察的治疗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政策</a:t>
                </a:r>
                <a:r>
                  <a:rPr lang="en-US" altLang="zh-CN" sz="2400" dirty="0"/>
                  <a:t>…</a:t>
                </a:r>
              </a:p>
              <a:p>
                <a:r>
                  <a:rPr lang="en-US" altLang="zh-CN" sz="2400" dirty="0"/>
                  <a:t>Y</a:t>
                </a:r>
                <a:r>
                  <a:rPr lang="zh-CN" altLang="en-US" sz="2400" dirty="0"/>
                  <a:t>：观察的结果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: </a:t>
                </a:r>
                <a:r>
                  <a:rPr lang="zh-CN" altLang="en-US" sz="2400" dirty="0"/>
                  <a:t>在治疗下的 </a:t>
                </a:r>
                <a:r>
                  <a:rPr lang="en-US" altLang="zh-CN" sz="2400" dirty="0"/>
                  <a:t>Potential Outcome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6283817" cy="5802091"/>
              </a:xfrm>
              <a:blipFill>
                <a:blip r:embed="rId2"/>
                <a:stretch>
                  <a:fillRect l="-971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传统因果推断 </a:t>
            </a:r>
            <a:r>
              <a:rPr lang="en-US" altLang="zh-CN" sz="3600" b="1" dirty="0"/>
              <a:t>- notation</a:t>
            </a:r>
            <a:r>
              <a:rPr lang="zh-CN" altLang="en-US" sz="3600" b="1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762FAA-3AA8-EFCF-039E-B6135C79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80" y="734094"/>
            <a:ext cx="3723470" cy="527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084418" cy="36825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目标：计算出 </a:t>
            </a:r>
            <a:r>
              <a:rPr lang="en-US" altLang="zh-CN" sz="2400" dirty="0"/>
              <a:t>Potential Outcome</a:t>
            </a:r>
          </a:p>
          <a:p>
            <a:r>
              <a:rPr lang="en-US" altLang="zh-CN" sz="2400" dirty="0"/>
              <a:t>Individual Treatment Effect (ITE) : 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传统因果推断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D5BB02-CE5B-1668-FDA8-FC1B11A6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2" y="2843693"/>
            <a:ext cx="3393796" cy="5772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5DFAAA-4463-9515-01F7-B71102F8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27" y="4029318"/>
            <a:ext cx="4686541" cy="577880"/>
          </a:xfrm>
          <a:prstGeom prst="rect">
            <a:avLst/>
          </a:prstGeom>
        </p:spPr>
      </p:pic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447FEF19-5DEF-9585-D2B1-71BEE755FFF1}"/>
              </a:ext>
            </a:extLst>
          </p:cNvPr>
          <p:cNvSpPr txBox="1">
            <a:spLocks/>
          </p:cNvSpPr>
          <p:nvPr/>
        </p:nvSpPr>
        <p:spPr>
          <a:xfrm>
            <a:off x="838200" y="2945546"/>
            <a:ext cx="4891268" cy="119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Average Treatment Effect (ATE) : 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050" name="Picture 2" descr="Randomised controlled trials (RCTs) in public policy | Emma Tomkinson">
            <a:extLst>
              <a:ext uri="{FF2B5EF4-FFF2-40B4-BE49-F238E27FC236}">
                <a16:creationId xmlns:a16="http://schemas.microsoft.com/office/drawing/2014/main" id="{6F295DAE-D2AA-BEE7-60A2-3A507763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776" y="1887565"/>
            <a:ext cx="5443035" cy="33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AE2239B0-E2F1-883D-CF1D-2A3B3AB64779}"/>
              </a:ext>
            </a:extLst>
          </p:cNvPr>
          <p:cNvSpPr txBox="1">
            <a:spLocks/>
          </p:cNvSpPr>
          <p:nvPr/>
        </p:nvSpPr>
        <p:spPr>
          <a:xfrm>
            <a:off x="838200" y="4684966"/>
            <a:ext cx="6084418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Randomized Controlled trials (RCTs)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753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084418" cy="36825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因果性 </a:t>
            </a:r>
            <a:r>
              <a:rPr lang="en-US" altLang="zh-CN" sz="2400" dirty="0"/>
              <a:t>!= </a:t>
            </a:r>
            <a:r>
              <a:rPr lang="zh-CN" altLang="en-US" sz="2400" dirty="0"/>
              <a:t>相关性</a:t>
            </a:r>
            <a:endParaRPr lang="en-US" altLang="zh-CN" sz="2400" dirty="0"/>
          </a:p>
          <a:p>
            <a:r>
              <a:rPr lang="zh-CN" altLang="en-US" sz="2400" dirty="0"/>
              <a:t>传统方法：独立同分布 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i.i.d</a:t>
            </a:r>
            <a:r>
              <a:rPr lang="en-US" altLang="zh-CN" sz="2400" dirty="0"/>
              <a:t> ) 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r>
              <a:rPr lang="zh-CN" altLang="en-US" sz="2400" dirty="0"/>
              <a:t>因果推断：</a:t>
            </a:r>
            <a:r>
              <a:rPr lang="en-US" altLang="zh-CN" sz="2400" dirty="0" err="1"/>
              <a:t>Unconfoundedness</a:t>
            </a:r>
            <a:r>
              <a:rPr lang="en-US" altLang="zh-CN" sz="2400" dirty="0"/>
              <a:t> </a:t>
            </a:r>
            <a:r>
              <a:rPr lang="zh-CN" altLang="en-US" sz="2400" dirty="0"/>
              <a:t>假设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传统因果推断 </a:t>
            </a:r>
            <a:r>
              <a:rPr lang="en-US" altLang="zh-CN" sz="3600" b="1" dirty="0"/>
              <a:t>– Simpson’s Paradox</a:t>
            </a:r>
            <a:endParaRPr lang="zh-CN" altLang="en-US" sz="3600" b="1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F39E076-6B6D-899B-BB49-F65D497ACD8B}"/>
              </a:ext>
            </a:extLst>
          </p:cNvPr>
          <p:cNvSpPr txBox="1">
            <a:spLocks/>
          </p:cNvSpPr>
          <p:nvPr/>
        </p:nvSpPr>
        <p:spPr>
          <a:xfrm>
            <a:off x="9039132" y="5186731"/>
            <a:ext cx="2493746" cy="46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取自于 </a:t>
            </a:r>
            <a:r>
              <a:rPr lang="en-US" altLang="zh-CN" sz="1600" dirty="0"/>
              <a:t>Pearl (2000)</a:t>
            </a:r>
            <a:r>
              <a:rPr lang="zh-CN" altLang="en-US" sz="16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82617-B493-9A23-6232-AB48986C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18" y="2002420"/>
            <a:ext cx="4233028" cy="3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F0916B-3A80-56E5-97ED-660E0299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54" y="4292529"/>
            <a:ext cx="4864656" cy="7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传统因果推断 </a:t>
            </a:r>
            <a:r>
              <a:rPr lang="en-US" altLang="zh-CN" sz="3600" b="1" dirty="0"/>
              <a:t>– </a:t>
            </a:r>
            <a:r>
              <a:rPr lang="en-US" altLang="zh-CN" sz="3600" b="1" dirty="0" err="1"/>
              <a:t>Unconfoundedness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假设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2FF81A-885A-56C6-8614-D8922322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8693" y="3235526"/>
            <a:ext cx="3467583" cy="26082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A076FA-26E4-2077-CD49-F0A9EB5B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282" y="1852009"/>
            <a:ext cx="8216203" cy="1325562"/>
          </a:xfrm>
          <a:prstGeom prst="rect">
            <a:avLst/>
          </a:prstGeom>
        </p:spPr>
      </p:pic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6935E9C2-1411-7AC4-01C6-CDA84015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338892"/>
            <a:ext cx="6084418" cy="36825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 </a:t>
            </a:r>
            <a:r>
              <a:rPr lang="en-US" altLang="zh-CN" sz="2400" dirty="0"/>
              <a:t>C </a:t>
            </a:r>
            <a:r>
              <a:rPr lang="zh-CN" altLang="en-US" sz="2400" dirty="0"/>
              <a:t>是一个后缀修改集合（</a:t>
            </a:r>
            <a:r>
              <a:rPr lang="en-US" altLang="zh-CN" sz="2400" dirty="0"/>
              <a:t>sufficient adjustment set)</a:t>
            </a:r>
          </a:p>
          <a:p>
            <a:r>
              <a:rPr lang="en-US" altLang="zh-CN" sz="2400" dirty="0" err="1"/>
              <a:t>unconfoundedness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confitional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ignorability</a:t>
            </a:r>
            <a:r>
              <a:rPr lang="en-US" altLang="zh-CN" sz="2400" dirty="0"/>
              <a:t> = conditional </a:t>
            </a:r>
            <a:r>
              <a:rPr lang="en-US" altLang="zh-CN" sz="2400" dirty="0" err="1"/>
              <a:t>exchangeablity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53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88584"/>
            <a:ext cx="10265664" cy="96675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「在过去几十年里，对于因果推断的了解比以前所有历史记载的总和还要多」</a:t>
            </a:r>
            <a:endParaRPr lang="en-US" altLang="zh-CN" sz="1600" dirty="0"/>
          </a:p>
          <a:p>
            <a:r>
              <a:rPr lang="en-US" altLang="zh-CN" sz="1600" dirty="0"/>
              <a:t>														—— Gary King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因果表示学习</a:t>
            </a:r>
          </a:p>
        </p:txBody>
      </p:sp>
    </p:spTree>
    <p:extLst>
      <p:ext uri="{BB962C8B-B14F-4D97-AF65-F5344CB8AC3E}">
        <p14:creationId xmlns:p14="http://schemas.microsoft.com/office/powerpoint/2010/main" val="16871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1773"/>
            <a:ext cx="8151254" cy="15972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WSSS – Weakly-Supervised Semantic Segmentation</a:t>
            </a:r>
            <a:br>
              <a:rPr lang="en-US" altLang="zh-CN" sz="2400" dirty="0"/>
            </a:br>
            <a:r>
              <a:rPr lang="zh-CN" altLang="en-US" sz="2400" dirty="0"/>
              <a:t>弱监督语义分割</a:t>
            </a:r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0456900-6766-6305-68AF-D8087794FF8A}"/>
              </a:ext>
            </a:extLst>
          </p:cNvPr>
          <p:cNvSpPr txBox="1">
            <a:spLocks/>
          </p:cNvSpPr>
          <p:nvPr/>
        </p:nvSpPr>
        <p:spPr>
          <a:xfrm>
            <a:off x="2196921" y="3039950"/>
            <a:ext cx="1797676" cy="77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Supervised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E9CE4-54B0-3CA8-5D24-4C9C0468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2070"/>
            <a:ext cx="1771741" cy="1587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D2ECA0-9824-50E9-FFC1-D87AD8AF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942" y="3592070"/>
            <a:ext cx="1720938" cy="156218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B0027E7-B598-96D1-919A-FDA7EFEEF4DE}"/>
              </a:ext>
            </a:extLst>
          </p:cNvPr>
          <p:cNvSpPr/>
          <p:nvPr/>
        </p:nvSpPr>
        <p:spPr>
          <a:xfrm>
            <a:off x="2712256" y="4208797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D64E0142-B3DA-CA41-BC47-94888D037282}"/>
              </a:ext>
            </a:extLst>
          </p:cNvPr>
          <p:cNvSpPr txBox="1">
            <a:spLocks/>
          </p:cNvSpPr>
          <p:nvPr/>
        </p:nvSpPr>
        <p:spPr>
          <a:xfrm>
            <a:off x="7552385" y="3039949"/>
            <a:ext cx="2621926" cy="55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Weakly-Supervised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10C0FF-BBF0-37DE-611A-DD4CF238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14" y="3615547"/>
            <a:ext cx="1771741" cy="1587582"/>
          </a:xfrm>
          <a:prstGeom prst="rect">
            <a:avLst/>
          </a:prstGeom>
        </p:spPr>
      </p:pic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727231D2-9FB8-D3FF-5D56-316CAE3CB21E}"/>
              </a:ext>
            </a:extLst>
          </p:cNvPr>
          <p:cNvSpPr txBox="1">
            <a:spLocks/>
          </p:cNvSpPr>
          <p:nvPr/>
        </p:nvSpPr>
        <p:spPr>
          <a:xfrm>
            <a:off x="6367528" y="5652213"/>
            <a:ext cx="2621926" cy="55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“human”</a:t>
            </a:r>
            <a:r>
              <a:rPr lang="zh-CN" altLang="en-US" sz="2400" dirty="0"/>
              <a:t> </a:t>
            </a:r>
            <a:r>
              <a:rPr lang="en-US" altLang="zh-CN" sz="2400" dirty="0"/>
              <a:t>“horse”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D9EC14F-4B9D-63D2-A16B-33C529DF294B}"/>
              </a:ext>
            </a:extLst>
          </p:cNvPr>
          <p:cNvSpPr/>
          <p:nvPr/>
        </p:nvSpPr>
        <p:spPr>
          <a:xfrm>
            <a:off x="8989454" y="4777708"/>
            <a:ext cx="463371" cy="3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982B1E35-BAD0-B1DA-4644-3B3ADEE643CD}"/>
              </a:ext>
            </a:extLst>
          </p:cNvPr>
          <p:cNvSpPr/>
          <p:nvPr/>
        </p:nvSpPr>
        <p:spPr>
          <a:xfrm>
            <a:off x="7305004" y="5239685"/>
            <a:ext cx="441638" cy="412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E39CE3-E306-278A-B816-9895FC7AC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10" y="4022019"/>
            <a:ext cx="1752690" cy="1511378"/>
          </a:xfrm>
          <a:prstGeom prst="rect">
            <a:avLst/>
          </a:prstGeom>
        </p:spPr>
      </p:pic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</p:spTree>
    <p:extLst>
      <p:ext uri="{BB962C8B-B14F-4D97-AF65-F5344CB8AC3E}">
        <p14:creationId xmlns:p14="http://schemas.microsoft.com/office/powerpoint/2010/main" val="177197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4311"/>
            <a:ext cx="8151254" cy="15972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虚拟关联</a:t>
            </a:r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因果推断与机器学习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以</a:t>
            </a:r>
            <a:r>
              <a:rPr lang="en-US" altLang="zh-CN" sz="3600" b="1" dirty="0"/>
              <a:t>WSSS</a:t>
            </a:r>
            <a:r>
              <a:rPr lang="zh-CN" altLang="en-US" sz="3600" b="1" dirty="0"/>
              <a:t>为例</a:t>
            </a:r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5E121587-1CE7-296E-14B9-30B1A758D1E8}"/>
              </a:ext>
            </a:extLst>
          </p:cNvPr>
          <p:cNvSpPr txBox="1">
            <a:spLocks/>
          </p:cNvSpPr>
          <p:nvPr/>
        </p:nvSpPr>
        <p:spPr>
          <a:xfrm>
            <a:off x="265090" y="6101297"/>
            <a:ext cx="8479753" cy="50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Zhang, Dong, et al. "Causal intervention for weakly-supervised semantic segmentation." Advances in Neural Information Processing Systems 33 (2020): 655-666.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72EE5F-6C7D-F799-88C2-C2BE8309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94" y="2431798"/>
            <a:ext cx="8117304" cy="345384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DFF5E4C0-E6B7-E5C5-58E0-B1B4083B2EE0}"/>
              </a:ext>
            </a:extLst>
          </p:cNvPr>
          <p:cNvSpPr/>
          <p:nvPr/>
        </p:nvSpPr>
        <p:spPr>
          <a:xfrm>
            <a:off x="4237150" y="3853791"/>
            <a:ext cx="929341" cy="9293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080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</TotalTime>
  <Words>535</Words>
  <Application>Microsoft Office PowerPoint</Application>
  <PresentationFormat>宽屏</PresentationFormat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Cambria Math</vt:lpstr>
      <vt:lpstr>Gill Sans MT</vt:lpstr>
      <vt:lpstr>Wingdings 2</vt:lpstr>
      <vt:lpstr>清华简约主题-扁平-16:9</vt:lpstr>
      <vt:lpstr>因果表示学习</vt:lpstr>
      <vt:lpstr>传统因果推断</vt:lpstr>
      <vt:lpstr>传统因果推断 - notation </vt:lpstr>
      <vt:lpstr>传统因果推断 </vt:lpstr>
      <vt:lpstr>传统因果推断 – Simpson’s Paradox</vt:lpstr>
      <vt:lpstr>传统因果推断 – Unconfoundedness 假设</vt:lpstr>
      <vt:lpstr>因果表示学习</vt:lpstr>
      <vt:lpstr>因果推断与机器学习 – 以WSSS为例</vt:lpstr>
      <vt:lpstr>因果推断与机器学习 – 以WSSS为例</vt:lpstr>
      <vt:lpstr>因果推断与机器学习 – 以WSSS为例</vt:lpstr>
      <vt:lpstr>因果推断与机器学习 – 以WSSS为例</vt:lpstr>
      <vt:lpstr>因果推断与机器学习 – 以WSSS为例</vt:lpstr>
      <vt:lpstr>因果推断与机器学习 – 以WSSS为例</vt:lpstr>
      <vt:lpstr>一点点想法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ds z</cp:lastModifiedBy>
  <cp:revision>1322</cp:revision>
  <cp:lastPrinted>2020-04-04T02:50:47Z</cp:lastPrinted>
  <dcterms:created xsi:type="dcterms:W3CDTF">2020-01-04T07:43:38Z</dcterms:created>
  <dcterms:modified xsi:type="dcterms:W3CDTF">2022-12-12T15:49:55Z</dcterms:modified>
</cp:coreProperties>
</file>