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handoutMasterIdLst>
    <p:handoutMasterId r:id="rId27"/>
  </p:handoutMasterIdLst>
  <p:sldIdLst>
    <p:sldId id="363" r:id="rId3"/>
    <p:sldId id="365" r:id="rId4"/>
    <p:sldId id="389" r:id="rId5"/>
    <p:sldId id="506" r:id="rId6"/>
    <p:sldId id="629" r:id="rId7"/>
    <p:sldId id="630" r:id="rId8"/>
    <p:sldId id="595" r:id="rId10"/>
    <p:sldId id="391" r:id="rId11"/>
    <p:sldId id="597" r:id="rId12"/>
    <p:sldId id="598" r:id="rId13"/>
    <p:sldId id="631" r:id="rId14"/>
    <p:sldId id="601" r:id="rId15"/>
    <p:sldId id="600" r:id="rId16"/>
    <p:sldId id="483" r:id="rId17"/>
    <p:sldId id="603" r:id="rId18"/>
    <p:sldId id="602" r:id="rId19"/>
    <p:sldId id="531" r:id="rId20"/>
    <p:sldId id="606" r:id="rId21"/>
    <p:sldId id="632" r:id="rId22"/>
    <p:sldId id="604" r:id="rId23"/>
    <p:sldId id="393" r:id="rId24"/>
    <p:sldId id="430" r:id="rId25"/>
    <p:sldId id="364" r:id="rId26"/>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0" userDrawn="1">
          <p15:clr>
            <a:srgbClr val="A4A3A4"/>
          </p15:clr>
        </p15:guide>
        <p15:guide id="2" pos="37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676C5"/>
    <a:srgbClr val="41719C"/>
    <a:srgbClr val="5B9BD5"/>
    <a:srgbClr val="F39404"/>
    <a:srgbClr val="5470C6"/>
    <a:srgbClr val="1958B0"/>
    <a:srgbClr val="FFFFFF"/>
    <a:srgbClr val="157BC3"/>
    <a:srgbClr val="FE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3775" autoAdjust="0"/>
  </p:normalViewPr>
  <p:slideViewPr>
    <p:cSldViewPr snapToGrid="0" snapToObjects="1" showGuides="1">
      <p:cViewPr varScale="1">
        <p:scale>
          <a:sx n="63" d="100"/>
          <a:sy n="63" d="100"/>
        </p:scale>
        <p:origin x="544" y="60"/>
      </p:cViewPr>
      <p:guideLst>
        <p:guide orient="horz" pos="2230"/>
        <p:guide pos="3741"/>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4" d="100"/>
          <a:sy n="84" d="100"/>
        </p:scale>
        <p:origin x="297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289.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CF2923-B800-461F-8F7D-8C392171B0A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D5C4B1-2967-4AA4-9EDB-0B16A2B071C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3CB5A-7A1E-4E3F-9072-50C8AF3690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F7FB7-9229-4C15-8684-8D3159A3D18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方案一：从传输层捕获加密</a:t>
            </a:r>
            <a:r>
              <a:rPr lang="zh-CN" altLang="en-US"/>
              <a:t>数据</a:t>
            </a:r>
            <a:endParaRPr lang="zh-CN" altLang="en-US"/>
          </a:p>
          <a:p>
            <a:r>
              <a:rPr lang="zh-CN" altLang="en-US"/>
              <a:t>方案二：从表示层捕获未加密</a:t>
            </a:r>
            <a:r>
              <a:rPr lang="zh-CN" altLang="en-US"/>
              <a:t>数据</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链路层数据开始抓取，SYN报文，ACK报文都包含保留乱序和重传报文。一个pcap文件输出为一个目录（实验采集了九类不同应用的pcap包），其中每条网络流预处理成矩阵之后存储为一个单独的文本文件，每个pcap包包含一万多条网络流，一条网络流作为一个样本，每条网络流就是IP五元组相同的连续的网络包。每条网络流取前32个数据包，每个数据包取前512字节，不够用0补齐。即一个32 * 512的矩阵是一个样本。</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假设第i个样本为xi，第i个样本的第j个特征为xi_j，模型对该样本的预测值为yi，整个模型的基线（通常是所有样本的目标变量的均值）为y_base，那么SHAP value服从</a:t>
            </a:r>
            <a:r>
              <a:rPr lang="zh-CN" altLang="en-US"/>
              <a:t>上下等式；</a:t>
            </a:r>
            <a:endParaRPr lang="zh-CN" altLang="en-US"/>
          </a:p>
          <a:p>
            <a:endParaRPr lang="zh-CN" altLang="en-US"/>
          </a:p>
          <a:p>
            <a:r>
              <a:rPr lang="zh-CN" altLang="en-US"/>
              <a:t>传统的feature importance只告诉哪个特征重要，但我们并不清楚该特征是怎样影响预测结果的。SHAP value最大的优势是SHAP能对于反映出每一个样本中的特征的影响力，而且还表现出影响的正负性。</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不可靠：首先，IANA 并没有为所有的应用尤其是一些后来的新应用都定义通信端口号，这样网络端口号与应用之间不可能总是一一对应的[9]；其次，某些常用协议在数据传输时使用的端口号并不固定</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7" name="矩形 6"/>
          <p:cNvSpPr/>
          <p:nvPr userDrawn="1"/>
        </p:nvSpPr>
        <p:spPr>
          <a:xfrm>
            <a:off x="0" y="-2"/>
            <a:ext cx="12192000" cy="3545305"/>
          </a:xfrm>
          <a:prstGeom prst="rect">
            <a:avLst/>
          </a:prstGeom>
          <a:gradFill flip="none" rotWithShape="1">
            <a:gsLst>
              <a:gs pos="0">
                <a:srgbClr val="147BC3">
                  <a:shade val="30000"/>
                  <a:satMod val="115000"/>
                </a:srgbClr>
              </a:gs>
              <a:gs pos="50000">
                <a:srgbClr val="147BC3">
                  <a:shade val="67500"/>
                  <a:satMod val="115000"/>
                </a:srgbClr>
              </a:gs>
              <a:gs pos="100000">
                <a:srgbClr val="147BC3">
                  <a:shade val="100000"/>
                  <a:satMod val="115000"/>
                </a:srgbClr>
              </a:gs>
            </a:gsLst>
            <a:lin ang="0" scaled="1"/>
            <a:tileRect/>
          </a:gradFill>
          <a:ln>
            <a:solidFill>
              <a:srgbClr val="157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userDrawn="1"/>
        </p:nvSpPr>
        <p:spPr>
          <a:xfrm rot="16200000">
            <a:off x="10208925" y="-7577"/>
            <a:ext cx="1980000" cy="1980000"/>
          </a:xfrm>
          <a:prstGeom prst="triangle">
            <a:avLst>
              <a:gd name="adj" fmla="val 100000"/>
            </a:avLst>
          </a:prstGeom>
          <a:solidFill>
            <a:srgbClr val="F37D11"/>
          </a:solidFill>
          <a:ln>
            <a:solidFill>
              <a:srgbClr val="F37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等腰三角形 8"/>
          <p:cNvSpPr/>
          <p:nvPr userDrawn="1"/>
        </p:nvSpPr>
        <p:spPr>
          <a:xfrm rot="16200000">
            <a:off x="10400400" y="-9525"/>
            <a:ext cx="1800000" cy="1800000"/>
          </a:xfrm>
          <a:prstGeom prst="triangle">
            <a:avLst>
              <a:gd name="adj" fmla="val 100000"/>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占位符 7"/>
          <p:cNvSpPr>
            <a:spLocks noGrp="1"/>
          </p:cNvSpPr>
          <p:nvPr>
            <p:ph type="body" sz="quarter" idx="11"/>
          </p:nvPr>
        </p:nvSpPr>
        <p:spPr>
          <a:xfrm>
            <a:off x="2343149" y="1447800"/>
            <a:ext cx="7522747" cy="1097382"/>
          </a:xfrm>
          <a:prstGeom prst="rect">
            <a:avLst/>
          </a:prstGeom>
          <a:ln w="12700" cmpd="sng">
            <a:noFill/>
          </a:ln>
        </p:spPr>
        <p:txBody>
          <a:bodyPr vert="horz" anchor="ctr"/>
          <a:lstStyle>
            <a:lvl1pPr marL="0" indent="0" algn="ctr">
              <a:buNone/>
              <a:defRPr sz="6000" b="0">
                <a:solidFill>
                  <a:schemeClr val="bg1"/>
                </a:solidFill>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8" name="等腰三角形 7"/>
          <p:cNvSpPr/>
          <p:nvPr userDrawn="1"/>
        </p:nvSpPr>
        <p:spPr>
          <a:xfrm rot="16200000">
            <a:off x="10580400" y="-9527"/>
            <a:ext cx="1620000" cy="1620000"/>
          </a:xfrm>
          <a:prstGeom prst="triangle">
            <a:avLst>
              <a:gd name="adj" fmla="val 100000"/>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组合 10"/>
          <p:cNvGrpSpPr/>
          <p:nvPr userDrawn="1"/>
        </p:nvGrpSpPr>
        <p:grpSpPr>
          <a:xfrm>
            <a:off x="1113015" y="3838574"/>
            <a:ext cx="4593870" cy="972000"/>
            <a:chOff x="2673705" y="4429124"/>
            <a:chExt cx="4593870" cy="972000"/>
          </a:xfrm>
        </p:grpSpPr>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889" t="63853" r="5111" b="6381"/>
            <a:stretch>
              <a:fillRect/>
            </a:stretch>
          </p:blipFill>
          <p:spPr bwMode="auto">
            <a:xfrm>
              <a:off x="3409950" y="4491261"/>
              <a:ext cx="38576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556" t="19231" r="38778" b="38963"/>
            <a:stretch>
              <a:fillRect/>
            </a:stretch>
          </p:blipFill>
          <p:spPr bwMode="auto">
            <a:xfrm>
              <a:off x="2673705" y="4429124"/>
              <a:ext cx="1003104" cy="972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_5无底色logo">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3234266"/>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3" name="组合 2"/>
          <p:cNvGrpSpPr/>
          <p:nvPr userDrawn="1"/>
        </p:nvGrpSpPr>
        <p:grpSpPr>
          <a:xfrm rot="16200000">
            <a:off x="-470346" y="3234166"/>
            <a:ext cx="6383634" cy="391731"/>
            <a:chOff x="5108822" y="571912"/>
            <a:chExt cx="6383634" cy="391731"/>
          </a:xfrm>
        </p:grpSpPr>
        <p:sp>
          <p:nvSpPr>
            <p:cNvPr id="4" name="矩形 3"/>
            <p:cNvSpPr/>
            <p:nvPr userDrawn="1"/>
          </p:nvSpPr>
          <p:spPr>
            <a:xfrm>
              <a:off x="5108822" y="726690"/>
              <a:ext cx="3825519" cy="72000"/>
            </a:xfrm>
            <a:prstGeom prst="rect">
              <a:avLst/>
            </a:prstGeom>
            <a:gradFill flip="none" rotWithShape="1">
              <a:gsLst>
                <a:gs pos="0">
                  <a:srgbClr val="147BC3">
                    <a:shade val="30000"/>
                    <a:satMod val="115000"/>
                  </a:srgbClr>
                </a:gs>
                <a:gs pos="50000">
                  <a:srgbClr val="147BC3">
                    <a:shade val="67500"/>
                    <a:satMod val="115000"/>
                  </a:srgbClr>
                </a:gs>
                <a:gs pos="100000">
                  <a:srgbClr val="147BC3">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userDrawn="1"/>
          </p:nvSpPr>
          <p:spPr>
            <a:xfrm>
              <a:off x="9043399" y="726690"/>
              <a:ext cx="900000" cy="7200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userDrawn="1"/>
          </p:nvSpPr>
          <p:spPr>
            <a:xfrm>
              <a:off x="10052456" y="726690"/>
              <a:ext cx="1440000" cy="72000"/>
            </a:xfrm>
            <a:prstGeom prst="rect">
              <a:avLst/>
            </a:prstGeom>
            <a:solidFill>
              <a:srgbClr val="F37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userDrawn="1"/>
          </p:nvSpPr>
          <p:spPr>
            <a:xfrm rot="8100000">
              <a:off x="8919515" y="571912"/>
              <a:ext cx="144000" cy="375856"/>
            </a:xfrm>
            <a:prstGeom prst="rect">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rot="8100000">
              <a:off x="9941865" y="587787"/>
              <a:ext cx="144000" cy="375856"/>
            </a:xfrm>
            <a:prstGeom prst="rect">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内容页_5无底色logo">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8" name="组合 7"/>
          <p:cNvGrpSpPr/>
          <p:nvPr userDrawn="1"/>
        </p:nvGrpSpPr>
        <p:grpSpPr>
          <a:xfrm>
            <a:off x="654342" y="621789"/>
            <a:ext cx="10838114" cy="391731"/>
            <a:chOff x="654342" y="571912"/>
            <a:chExt cx="10838114" cy="391731"/>
          </a:xfrm>
        </p:grpSpPr>
        <p:sp>
          <p:nvSpPr>
            <p:cNvPr id="2" name="矩形 1"/>
            <p:cNvSpPr/>
            <p:nvPr userDrawn="1"/>
          </p:nvSpPr>
          <p:spPr>
            <a:xfrm>
              <a:off x="654342" y="723900"/>
              <a:ext cx="8280000" cy="72000"/>
            </a:xfrm>
            <a:prstGeom prst="rect">
              <a:avLst/>
            </a:prstGeom>
            <a:gradFill flip="none" rotWithShape="1">
              <a:gsLst>
                <a:gs pos="0">
                  <a:srgbClr val="147BC3">
                    <a:shade val="30000"/>
                    <a:satMod val="115000"/>
                  </a:srgbClr>
                </a:gs>
                <a:gs pos="50000">
                  <a:srgbClr val="147BC3">
                    <a:shade val="67500"/>
                    <a:satMod val="115000"/>
                  </a:srgbClr>
                </a:gs>
                <a:gs pos="100000">
                  <a:srgbClr val="147BC3">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userDrawn="1"/>
          </p:nvSpPr>
          <p:spPr>
            <a:xfrm>
              <a:off x="9043399" y="726690"/>
              <a:ext cx="900000" cy="7200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userDrawn="1"/>
          </p:nvSpPr>
          <p:spPr>
            <a:xfrm>
              <a:off x="10052456" y="726690"/>
              <a:ext cx="1440000" cy="72000"/>
            </a:xfrm>
            <a:prstGeom prst="rect">
              <a:avLst/>
            </a:prstGeom>
            <a:solidFill>
              <a:srgbClr val="F37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userDrawn="1"/>
          </p:nvSpPr>
          <p:spPr>
            <a:xfrm rot="8100000">
              <a:off x="8919515" y="571912"/>
              <a:ext cx="144000" cy="375856"/>
            </a:xfrm>
            <a:prstGeom prst="rect">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userDrawn="1"/>
          </p:nvSpPr>
          <p:spPr>
            <a:xfrm rot="8100000">
              <a:off x="9941865" y="587787"/>
              <a:ext cx="144000" cy="375856"/>
            </a:xfrm>
            <a:prstGeom prst="rect">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3320816" y="3312351"/>
            <a:ext cx="8871183" cy="3545305"/>
          </a:xfrm>
          <a:prstGeom prst="rect">
            <a:avLst/>
          </a:prstGeom>
          <a:gradFill flip="none" rotWithShape="1">
            <a:gsLst>
              <a:gs pos="0">
                <a:srgbClr val="147BC3">
                  <a:shade val="30000"/>
                  <a:satMod val="115000"/>
                </a:srgbClr>
              </a:gs>
              <a:gs pos="50000">
                <a:srgbClr val="147BC3">
                  <a:shade val="67500"/>
                  <a:satMod val="115000"/>
                </a:srgbClr>
              </a:gs>
              <a:gs pos="100000">
                <a:srgbClr val="147BC3">
                  <a:shade val="100000"/>
                  <a:satMod val="115000"/>
                </a:srgbClr>
              </a:gs>
            </a:gsLst>
            <a:lin ang="2700000" scaled="1"/>
            <a:tileRect/>
          </a:gradFill>
          <a:ln>
            <a:solidFill>
              <a:srgbClr val="157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userDrawn="1"/>
        </p:nvSpPr>
        <p:spPr>
          <a:xfrm rot="5400000">
            <a:off x="377" y="3340634"/>
            <a:ext cx="3545305" cy="3545305"/>
          </a:xfrm>
          <a:prstGeom prst="triangle">
            <a:avLst>
              <a:gd name="adj" fmla="val 100000"/>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等腰三角形 8"/>
          <p:cNvSpPr/>
          <p:nvPr userDrawn="1"/>
        </p:nvSpPr>
        <p:spPr>
          <a:xfrm rot="16200000">
            <a:off x="-319139" y="3655736"/>
            <a:ext cx="3545305" cy="2895224"/>
          </a:xfrm>
          <a:prstGeom prst="triangle">
            <a:avLst>
              <a:gd name="adj" fmla="val 100000"/>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等腰三角形 7"/>
          <p:cNvSpPr/>
          <p:nvPr userDrawn="1"/>
        </p:nvSpPr>
        <p:spPr>
          <a:xfrm rot="5400000">
            <a:off x="3295416" y="3329711"/>
            <a:ext cx="3545304" cy="3545304"/>
          </a:xfrm>
          <a:prstGeom prst="triangle">
            <a:avLst>
              <a:gd name="adj" fmla="val 100000"/>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4"/>
          <p:cNvSpPr/>
          <p:nvPr userDrawn="1"/>
        </p:nvSpPr>
        <p:spPr>
          <a:xfrm rot="5400000">
            <a:off x="4049" y="4629152"/>
            <a:ext cx="2224800" cy="2224800"/>
          </a:xfrm>
          <a:prstGeom prst="triangle">
            <a:avLst>
              <a:gd name="adj" fmla="val 100000"/>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等腰三角形 3"/>
          <p:cNvSpPr/>
          <p:nvPr userDrawn="1"/>
        </p:nvSpPr>
        <p:spPr>
          <a:xfrm rot="5400000">
            <a:off x="1198" y="4997042"/>
            <a:ext cx="1865702" cy="1865702"/>
          </a:xfrm>
          <a:prstGeom prst="triangle">
            <a:avLst>
              <a:gd name="adj" fmla="val 100000"/>
            </a:avLst>
          </a:prstGeom>
          <a:solidFill>
            <a:srgbClr val="F37D11"/>
          </a:solidFill>
          <a:ln>
            <a:solidFill>
              <a:srgbClr val="F37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6"/>
          <p:cNvSpPr/>
          <p:nvPr userDrawn="1"/>
        </p:nvSpPr>
        <p:spPr>
          <a:xfrm rot="5400000">
            <a:off x="2892103" y="3327380"/>
            <a:ext cx="3545305" cy="3545305"/>
          </a:xfrm>
          <a:prstGeom prst="triangle">
            <a:avLst>
              <a:gd name="adj" fmla="val 100000"/>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组合 10"/>
          <p:cNvGrpSpPr/>
          <p:nvPr userDrawn="1"/>
        </p:nvGrpSpPr>
        <p:grpSpPr>
          <a:xfrm>
            <a:off x="6840720" y="2060574"/>
            <a:ext cx="4593870" cy="972000"/>
            <a:chOff x="2673705" y="4429124"/>
            <a:chExt cx="4593870" cy="972000"/>
          </a:xfrm>
        </p:grpSpPr>
        <p:pic>
          <p:nvPicPr>
            <p:cNvPr id="12"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889" t="63853" r="5111" b="6381"/>
            <a:stretch>
              <a:fillRect/>
            </a:stretch>
          </p:blipFill>
          <p:spPr bwMode="auto">
            <a:xfrm>
              <a:off x="3409950" y="4491261"/>
              <a:ext cx="38576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556" t="19231" r="38778" b="38963"/>
            <a:stretch>
              <a:fillRect/>
            </a:stretch>
          </p:blipFill>
          <p:spPr bwMode="auto">
            <a:xfrm>
              <a:off x="2673705" y="4429124"/>
              <a:ext cx="1003104" cy="97200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矩形 13"/>
          <p:cNvSpPr/>
          <p:nvPr userDrawn="1"/>
        </p:nvSpPr>
        <p:spPr>
          <a:xfrm>
            <a:off x="7677073" y="4489210"/>
            <a:ext cx="2512227" cy="1015663"/>
          </a:xfrm>
          <a:prstGeom prst="rect">
            <a:avLst/>
          </a:prstGeom>
          <a:noFill/>
        </p:spPr>
        <p:txBody>
          <a:bodyPr wrap="none" lIns="91440" tIns="45720" rIns="91440" bIns="45720">
            <a:spAutoFit/>
          </a:bodyPr>
          <a:lstStyle/>
          <a:p>
            <a:pPr algn="ctr"/>
            <a:r>
              <a:rPr lang="zh-CN" altLang="en-US" sz="6000" b="1" cap="none" spc="50" dirty="0">
                <a:ln w="9525" cmpd="sng">
                  <a:solidFill>
                    <a:schemeClr val="accent1"/>
                  </a:solidFill>
                  <a:prstDash val="solid"/>
                </a:ln>
                <a:solidFill>
                  <a:srgbClr val="70AD47">
                    <a:tint val="1000"/>
                  </a:srgbClr>
                </a:solidFill>
                <a:effectLst>
                  <a:glow rad="101600">
                    <a:schemeClr val="accent5">
                      <a:satMod val="175000"/>
                      <a:alpha val="40000"/>
                    </a:schemeClr>
                  </a:glow>
                </a:effectLst>
                <a:latin typeface="华文行楷" panose="02010800040101010101" pitchFamily="2" charset="-122"/>
                <a:ea typeface="华文行楷" panose="02010800040101010101" pitchFamily="2" charset="-122"/>
              </a:rPr>
              <a:t>感谢！</a:t>
            </a:r>
            <a:endParaRPr lang="zh-CN" altLang="en-US" sz="6000" b="1" cap="none" spc="50" dirty="0">
              <a:ln w="9525" cmpd="sng">
                <a:solidFill>
                  <a:schemeClr val="accent1"/>
                </a:solidFill>
                <a:prstDash val="solid"/>
              </a:ln>
              <a:solidFill>
                <a:srgbClr val="70AD47">
                  <a:tint val="1000"/>
                </a:srgbClr>
              </a:solidFill>
              <a:effectLst>
                <a:glow rad="101600">
                  <a:schemeClr val="accent5">
                    <a:satMod val="175000"/>
                    <a:alpha val="40000"/>
                  </a:schemeClr>
                </a:glow>
              </a:effectLst>
              <a:latin typeface="华文行楷" panose="02010800040101010101" pitchFamily="2" charset="-122"/>
              <a:ea typeface="华文行楷" panose="0201080004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00" y="1600204"/>
            <a:ext cx="109728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a:xfrm>
            <a:off x="609600" y="6245225"/>
            <a:ext cx="2844800"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8737600" y="6245225"/>
            <a:ext cx="2844800" cy="476250"/>
          </a:xfrm>
        </p:spPr>
        <p:txBody>
          <a:bodyPr/>
          <a:lstStyle>
            <a:lvl1pPr>
              <a:defRPr/>
            </a:lvl1pPr>
          </a:lstStyle>
          <a:p>
            <a:pPr>
              <a:defRPr/>
            </a:pPr>
            <a:fld id="{2C5FF36C-AD74-426C-ADBC-229A5F6F5660}"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6" Type="http://schemas.openxmlformats.org/officeDocument/2006/relationships/notesSlide" Target="../notesSlides/notesSlide2.xml"/><Relationship Id="rId75" Type="http://schemas.openxmlformats.org/officeDocument/2006/relationships/slideLayout" Target="../slideLayouts/slideLayout3.xml"/><Relationship Id="rId74" Type="http://schemas.openxmlformats.org/officeDocument/2006/relationships/tags" Target="../tags/tag166.xml"/><Relationship Id="rId73" Type="http://schemas.openxmlformats.org/officeDocument/2006/relationships/tags" Target="../tags/tag165.xml"/><Relationship Id="rId72" Type="http://schemas.openxmlformats.org/officeDocument/2006/relationships/tags" Target="../tags/tag164.xml"/><Relationship Id="rId71" Type="http://schemas.openxmlformats.org/officeDocument/2006/relationships/tags" Target="../tags/tag163.xml"/><Relationship Id="rId70" Type="http://schemas.openxmlformats.org/officeDocument/2006/relationships/tags" Target="../tags/tag162.xml"/><Relationship Id="rId7" Type="http://schemas.openxmlformats.org/officeDocument/2006/relationships/tags" Target="../tags/tag99.xml"/><Relationship Id="rId69" Type="http://schemas.openxmlformats.org/officeDocument/2006/relationships/tags" Target="../tags/tag161.xml"/><Relationship Id="rId68" Type="http://schemas.openxmlformats.org/officeDocument/2006/relationships/tags" Target="../tags/tag160.xml"/><Relationship Id="rId67" Type="http://schemas.openxmlformats.org/officeDocument/2006/relationships/tags" Target="../tags/tag159.xml"/><Relationship Id="rId66" Type="http://schemas.openxmlformats.org/officeDocument/2006/relationships/tags" Target="../tags/tag158.xml"/><Relationship Id="rId65" Type="http://schemas.openxmlformats.org/officeDocument/2006/relationships/tags" Target="../tags/tag157.xml"/><Relationship Id="rId64" Type="http://schemas.openxmlformats.org/officeDocument/2006/relationships/tags" Target="../tags/tag156.xml"/><Relationship Id="rId63" Type="http://schemas.openxmlformats.org/officeDocument/2006/relationships/tags" Target="../tags/tag155.xml"/><Relationship Id="rId62" Type="http://schemas.openxmlformats.org/officeDocument/2006/relationships/tags" Target="../tags/tag154.xml"/><Relationship Id="rId61" Type="http://schemas.openxmlformats.org/officeDocument/2006/relationships/tags" Target="../tags/tag153.xml"/><Relationship Id="rId60" Type="http://schemas.openxmlformats.org/officeDocument/2006/relationships/tags" Target="../tags/tag152.xml"/><Relationship Id="rId6" Type="http://schemas.openxmlformats.org/officeDocument/2006/relationships/tags" Target="../tags/tag98.xml"/><Relationship Id="rId59" Type="http://schemas.openxmlformats.org/officeDocument/2006/relationships/tags" Target="../tags/tag151.xml"/><Relationship Id="rId58" Type="http://schemas.openxmlformats.org/officeDocument/2006/relationships/tags" Target="../tags/tag150.xml"/><Relationship Id="rId57" Type="http://schemas.openxmlformats.org/officeDocument/2006/relationships/tags" Target="../tags/tag149.xml"/><Relationship Id="rId56" Type="http://schemas.openxmlformats.org/officeDocument/2006/relationships/tags" Target="../tags/tag148.xml"/><Relationship Id="rId55" Type="http://schemas.openxmlformats.org/officeDocument/2006/relationships/tags" Target="../tags/tag147.xml"/><Relationship Id="rId54" Type="http://schemas.openxmlformats.org/officeDocument/2006/relationships/tags" Target="../tags/tag146.xml"/><Relationship Id="rId53" Type="http://schemas.openxmlformats.org/officeDocument/2006/relationships/tags" Target="../tags/tag145.xml"/><Relationship Id="rId52" Type="http://schemas.openxmlformats.org/officeDocument/2006/relationships/tags" Target="../tags/tag144.xml"/><Relationship Id="rId51" Type="http://schemas.openxmlformats.org/officeDocument/2006/relationships/tags" Target="../tags/tag143.xml"/><Relationship Id="rId50" Type="http://schemas.openxmlformats.org/officeDocument/2006/relationships/tags" Target="../tags/tag142.xml"/><Relationship Id="rId5" Type="http://schemas.openxmlformats.org/officeDocument/2006/relationships/tags" Target="../tags/tag97.xml"/><Relationship Id="rId49" Type="http://schemas.openxmlformats.org/officeDocument/2006/relationships/tags" Target="../tags/tag141.xml"/><Relationship Id="rId48" Type="http://schemas.openxmlformats.org/officeDocument/2006/relationships/tags" Target="../tags/tag140.xml"/><Relationship Id="rId47" Type="http://schemas.openxmlformats.org/officeDocument/2006/relationships/tags" Target="../tags/tag139.xml"/><Relationship Id="rId46" Type="http://schemas.openxmlformats.org/officeDocument/2006/relationships/tags" Target="../tags/tag138.xml"/><Relationship Id="rId45" Type="http://schemas.openxmlformats.org/officeDocument/2006/relationships/tags" Target="../tags/tag137.xml"/><Relationship Id="rId44" Type="http://schemas.openxmlformats.org/officeDocument/2006/relationships/tags" Target="../tags/tag136.xml"/><Relationship Id="rId43" Type="http://schemas.openxmlformats.org/officeDocument/2006/relationships/tags" Target="../tags/tag135.xml"/><Relationship Id="rId42" Type="http://schemas.openxmlformats.org/officeDocument/2006/relationships/tags" Target="../tags/tag134.xml"/><Relationship Id="rId41" Type="http://schemas.openxmlformats.org/officeDocument/2006/relationships/tags" Target="../tags/tag133.xml"/><Relationship Id="rId40" Type="http://schemas.openxmlformats.org/officeDocument/2006/relationships/tags" Target="../tags/tag132.xml"/><Relationship Id="rId4" Type="http://schemas.openxmlformats.org/officeDocument/2006/relationships/tags" Target="../tags/tag96.xml"/><Relationship Id="rId39" Type="http://schemas.openxmlformats.org/officeDocument/2006/relationships/tags" Target="../tags/tag131.xml"/><Relationship Id="rId38" Type="http://schemas.openxmlformats.org/officeDocument/2006/relationships/tags" Target="../tags/tag130.xml"/><Relationship Id="rId37" Type="http://schemas.openxmlformats.org/officeDocument/2006/relationships/tags" Target="../tags/tag129.xml"/><Relationship Id="rId36" Type="http://schemas.openxmlformats.org/officeDocument/2006/relationships/tags" Target="../tags/tag128.xml"/><Relationship Id="rId35" Type="http://schemas.openxmlformats.org/officeDocument/2006/relationships/tags" Target="../tags/tag127.xml"/><Relationship Id="rId34" Type="http://schemas.openxmlformats.org/officeDocument/2006/relationships/tags" Target="../tags/tag126.xml"/><Relationship Id="rId33" Type="http://schemas.openxmlformats.org/officeDocument/2006/relationships/tags" Target="../tags/tag125.xml"/><Relationship Id="rId32" Type="http://schemas.openxmlformats.org/officeDocument/2006/relationships/tags" Target="../tags/tag124.xml"/><Relationship Id="rId31" Type="http://schemas.openxmlformats.org/officeDocument/2006/relationships/tags" Target="../tags/tag123.xml"/><Relationship Id="rId30" Type="http://schemas.openxmlformats.org/officeDocument/2006/relationships/tags" Target="../tags/tag122.xml"/><Relationship Id="rId3" Type="http://schemas.openxmlformats.org/officeDocument/2006/relationships/tags" Target="../tags/tag95.xml"/><Relationship Id="rId29" Type="http://schemas.openxmlformats.org/officeDocument/2006/relationships/tags" Target="../tags/tag121.xml"/><Relationship Id="rId28" Type="http://schemas.openxmlformats.org/officeDocument/2006/relationships/tags" Target="../tags/tag120.xml"/><Relationship Id="rId27" Type="http://schemas.openxmlformats.org/officeDocument/2006/relationships/tags" Target="../tags/tag119.xml"/><Relationship Id="rId26" Type="http://schemas.openxmlformats.org/officeDocument/2006/relationships/tags" Target="../tags/tag118.xml"/><Relationship Id="rId25" Type="http://schemas.openxmlformats.org/officeDocument/2006/relationships/tags" Target="../tags/tag117.xml"/><Relationship Id="rId24" Type="http://schemas.openxmlformats.org/officeDocument/2006/relationships/tags" Target="../tags/tag116.xml"/><Relationship Id="rId23" Type="http://schemas.openxmlformats.org/officeDocument/2006/relationships/tags" Target="../tags/tag115.xml"/><Relationship Id="rId22" Type="http://schemas.openxmlformats.org/officeDocument/2006/relationships/tags" Target="../tags/tag114.xml"/><Relationship Id="rId21" Type="http://schemas.openxmlformats.org/officeDocument/2006/relationships/tags" Target="../tags/tag113.xml"/><Relationship Id="rId20" Type="http://schemas.openxmlformats.org/officeDocument/2006/relationships/tags" Target="../tags/tag112.xml"/><Relationship Id="rId2" Type="http://schemas.openxmlformats.org/officeDocument/2006/relationships/tags" Target="../tags/tag94.xml"/><Relationship Id="rId19" Type="http://schemas.openxmlformats.org/officeDocument/2006/relationships/tags" Target="../tags/tag111.xml"/><Relationship Id="rId18" Type="http://schemas.openxmlformats.org/officeDocument/2006/relationships/tags" Target="../tags/tag110.xml"/><Relationship Id="rId17" Type="http://schemas.openxmlformats.org/officeDocument/2006/relationships/tags" Target="../tags/tag109.xml"/><Relationship Id="rId16" Type="http://schemas.openxmlformats.org/officeDocument/2006/relationships/tags" Target="../tags/tag10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tags" Target="../tags/tag93.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3.xml"/><Relationship Id="rId7" Type="http://schemas.openxmlformats.org/officeDocument/2006/relationships/image" Target="../media/image7.png"/><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image" Target="../media/image6.png"/><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95" Type="http://schemas.openxmlformats.org/officeDocument/2006/relationships/notesSlide" Target="../notesSlides/notesSlide5.xml"/><Relationship Id="rId94" Type="http://schemas.openxmlformats.org/officeDocument/2006/relationships/slideLayout" Target="../slideLayouts/slideLayout3.xml"/><Relationship Id="rId93" Type="http://schemas.openxmlformats.org/officeDocument/2006/relationships/tags" Target="../tags/tag264.xml"/><Relationship Id="rId92" Type="http://schemas.openxmlformats.org/officeDocument/2006/relationships/tags" Target="../tags/tag263.xml"/><Relationship Id="rId91" Type="http://schemas.openxmlformats.org/officeDocument/2006/relationships/tags" Target="../tags/tag262.xml"/><Relationship Id="rId90" Type="http://schemas.openxmlformats.org/officeDocument/2006/relationships/tags" Target="../tags/tag261.xml"/><Relationship Id="rId9" Type="http://schemas.openxmlformats.org/officeDocument/2006/relationships/tags" Target="../tags/tag180.xml"/><Relationship Id="rId89" Type="http://schemas.openxmlformats.org/officeDocument/2006/relationships/tags" Target="../tags/tag260.xml"/><Relationship Id="rId88" Type="http://schemas.openxmlformats.org/officeDocument/2006/relationships/tags" Target="../tags/tag259.xml"/><Relationship Id="rId87" Type="http://schemas.openxmlformats.org/officeDocument/2006/relationships/tags" Target="../tags/tag258.xml"/><Relationship Id="rId86" Type="http://schemas.openxmlformats.org/officeDocument/2006/relationships/tags" Target="../tags/tag257.xml"/><Relationship Id="rId85" Type="http://schemas.openxmlformats.org/officeDocument/2006/relationships/tags" Target="../tags/tag256.xml"/><Relationship Id="rId84" Type="http://schemas.openxmlformats.org/officeDocument/2006/relationships/tags" Target="../tags/tag255.xml"/><Relationship Id="rId83" Type="http://schemas.openxmlformats.org/officeDocument/2006/relationships/tags" Target="../tags/tag254.xml"/><Relationship Id="rId82" Type="http://schemas.openxmlformats.org/officeDocument/2006/relationships/tags" Target="../tags/tag253.xml"/><Relationship Id="rId81" Type="http://schemas.openxmlformats.org/officeDocument/2006/relationships/tags" Target="../tags/tag252.xml"/><Relationship Id="rId80" Type="http://schemas.openxmlformats.org/officeDocument/2006/relationships/tags" Target="../tags/tag251.xml"/><Relationship Id="rId8" Type="http://schemas.openxmlformats.org/officeDocument/2006/relationships/tags" Target="../tags/tag179.xml"/><Relationship Id="rId79" Type="http://schemas.openxmlformats.org/officeDocument/2006/relationships/tags" Target="../tags/tag250.xml"/><Relationship Id="rId78" Type="http://schemas.openxmlformats.org/officeDocument/2006/relationships/tags" Target="../tags/tag249.xml"/><Relationship Id="rId77" Type="http://schemas.openxmlformats.org/officeDocument/2006/relationships/tags" Target="../tags/tag248.xml"/><Relationship Id="rId76" Type="http://schemas.openxmlformats.org/officeDocument/2006/relationships/tags" Target="../tags/tag247.xml"/><Relationship Id="rId75" Type="http://schemas.openxmlformats.org/officeDocument/2006/relationships/tags" Target="../tags/tag246.xml"/><Relationship Id="rId74" Type="http://schemas.openxmlformats.org/officeDocument/2006/relationships/tags" Target="../tags/tag245.xml"/><Relationship Id="rId73" Type="http://schemas.openxmlformats.org/officeDocument/2006/relationships/tags" Target="../tags/tag244.xml"/><Relationship Id="rId72" Type="http://schemas.openxmlformats.org/officeDocument/2006/relationships/tags" Target="../tags/tag243.xml"/><Relationship Id="rId71" Type="http://schemas.openxmlformats.org/officeDocument/2006/relationships/tags" Target="../tags/tag242.xml"/><Relationship Id="rId70" Type="http://schemas.openxmlformats.org/officeDocument/2006/relationships/tags" Target="../tags/tag241.xml"/><Relationship Id="rId7" Type="http://schemas.openxmlformats.org/officeDocument/2006/relationships/tags" Target="../tags/tag178.xml"/><Relationship Id="rId69" Type="http://schemas.openxmlformats.org/officeDocument/2006/relationships/tags" Target="../tags/tag240.xml"/><Relationship Id="rId68" Type="http://schemas.openxmlformats.org/officeDocument/2006/relationships/tags" Target="../tags/tag239.xml"/><Relationship Id="rId67" Type="http://schemas.openxmlformats.org/officeDocument/2006/relationships/tags" Target="../tags/tag238.xml"/><Relationship Id="rId66" Type="http://schemas.openxmlformats.org/officeDocument/2006/relationships/tags" Target="../tags/tag237.xml"/><Relationship Id="rId65" Type="http://schemas.openxmlformats.org/officeDocument/2006/relationships/tags" Target="../tags/tag236.xml"/><Relationship Id="rId64" Type="http://schemas.openxmlformats.org/officeDocument/2006/relationships/tags" Target="../tags/tag235.xml"/><Relationship Id="rId63" Type="http://schemas.openxmlformats.org/officeDocument/2006/relationships/tags" Target="../tags/tag234.xml"/><Relationship Id="rId62" Type="http://schemas.openxmlformats.org/officeDocument/2006/relationships/tags" Target="../tags/tag233.xml"/><Relationship Id="rId61" Type="http://schemas.openxmlformats.org/officeDocument/2006/relationships/tags" Target="../tags/tag232.xml"/><Relationship Id="rId60" Type="http://schemas.openxmlformats.org/officeDocument/2006/relationships/tags" Target="../tags/tag231.xml"/><Relationship Id="rId6" Type="http://schemas.openxmlformats.org/officeDocument/2006/relationships/tags" Target="../tags/tag177.xml"/><Relationship Id="rId59" Type="http://schemas.openxmlformats.org/officeDocument/2006/relationships/tags" Target="../tags/tag230.xml"/><Relationship Id="rId58" Type="http://schemas.openxmlformats.org/officeDocument/2006/relationships/tags" Target="../tags/tag229.xml"/><Relationship Id="rId57" Type="http://schemas.openxmlformats.org/officeDocument/2006/relationships/tags" Target="../tags/tag228.xml"/><Relationship Id="rId56" Type="http://schemas.openxmlformats.org/officeDocument/2006/relationships/tags" Target="../tags/tag227.xml"/><Relationship Id="rId55" Type="http://schemas.openxmlformats.org/officeDocument/2006/relationships/tags" Target="../tags/tag226.xml"/><Relationship Id="rId54" Type="http://schemas.openxmlformats.org/officeDocument/2006/relationships/tags" Target="../tags/tag225.xml"/><Relationship Id="rId53" Type="http://schemas.openxmlformats.org/officeDocument/2006/relationships/tags" Target="../tags/tag224.xml"/><Relationship Id="rId52" Type="http://schemas.openxmlformats.org/officeDocument/2006/relationships/tags" Target="../tags/tag223.xml"/><Relationship Id="rId51" Type="http://schemas.openxmlformats.org/officeDocument/2006/relationships/tags" Target="../tags/tag222.xml"/><Relationship Id="rId50" Type="http://schemas.openxmlformats.org/officeDocument/2006/relationships/tags" Target="../tags/tag221.xml"/><Relationship Id="rId5" Type="http://schemas.openxmlformats.org/officeDocument/2006/relationships/tags" Target="../tags/tag176.xml"/><Relationship Id="rId49" Type="http://schemas.openxmlformats.org/officeDocument/2006/relationships/tags" Target="../tags/tag220.xml"/><Relationship Id="rId48" Type="http://schemas.openxmlformats.org/officeDocument/2006/relationships/tags" Target="../tags/tag219.xml"/><Relationship Id="rId47" Type="http://schemas.openxmlformats.org/officeDocument/2006/relationships/tags" Target="../tags/tag218.xml"/><Relationship Id="rId46" Type="http://schemas.openxmlformats.org/officeDocument/2006/relationships/tags" Target="../tags/tag217.xml"/><Relationship Id="rId45" Type="http://schemas.openxmlformats.org/officeDocument/2006/relationships/tags" Target="../tags/tag216.xml"/><Relationship Id="rId44" Type="http://schemas.openxmlformats.org/officeDocument/2006/relationships/tags" Target="../tags/tag215.xml"/><Relationship Id="rId43" Type="http://schemas.openxmlformats.org/officeDocument/2006/relationships/tags" Target="../tags/tag214.xml"/><Relationship Id="rId42" Type="http://schemas.openxmlformats.org/officeDocument/2006/relationships/tags" Target="../tags/tag213.xml"/><Relationship Id="rId41" Type="http://schemas.openxmlformats.org/officeDocument/2006/relationships/tags" Target="../tags/tag212.xml"/><Relationship Id="rId40" Type="http://schemas.openxmlformats.org/officeDocument/2006/relationships/tags" Target="../tags/tag211.xml"/><Relationship Id="rId4" Type="http://schemas.openxmlformats.org/officeDocument/2006/relationships/tags" Target="../tags/tag175.xml"/><Relationship Id="rId39" Type="http://schemas.openxmlformats.org/officeDocument/2006/relationships/tags" Target="../tags/tag210.xml"/><Relationship Id="rId38" Type="http://schemas.openxmlformats.org/officeDocument/2006/relationships/tags" Target="../tags/tag209.xml"/><Relationship Id="rId37" Type="http://schemas.openxmlformats.org/officeDocument/2006/relationships/tags" Target="../tags/tag208.xml"/><Relationship Id="rId36" Type="http://schemas.openxmlformats.org/officeDocument/2006/relationships/tags" Target="../tags/tag207.xml"/><Relationship Id="rId35" Type="http://schemas.openxmlformats.org/officeDocument/2006/relationships/tags" Target="../tags/tag206.xml"/><Relationship Id="rId34" Type="http://schemas.openxmlformats.org/officeDocument/2006/relationships/tags" Target="../tags/tag205.xml"/><Relationship Id="rId33" Type="http://schemas.openxmlformats.org/officeDocument/2006/relationships/tags" Target="../tags/tag204.xml"/><Relationship Id="rId32" Type="http://schemas.openxmlformats.org/officeDocument/2006/relationships/tags" Target="../tags/tag203.xml"/><Relationship Id="rId31" Type="http://schemas.openxmlformats.org/officeDocument/2006/relationships/tags" Target="../tags/tag202.xml"/><Relationship Id="rId30" Type="http://schemas.openxmlformats.org/officeDocument/2006/relationships/tags" Target="../tags/tag201.xml"/><Relationship Id="rId3" Type="http://schemas.openxmlformats.org/officeDocument/2006/relationships/tags" Target="../tags/tag174.xml"/><Relationship Id="rId29" Type="http://schemas.openxmlformats.org/officeDocument/2006/relationships/tags" Target="../tags/tag200.xml"/><Relationship Id="rId28" Type="http://schemas.openxmlformats.org/officeDocument/2006/relationships/tags" Target="../tags/tag199.xml"/><Relationship Id="rId27" Type="http://schemas.openxmlformats.org/officeDocument/2006/relationships/tags" Target="../tags/tag198.xml"/><Relationship Id="rId26" Type="http://schemas.openxmlformats.org/officeDocument/2006/relationships/tags" Target="../tags/tag197.xml"/><Relationship Id="rId25" Type="http://schemas.openxmlformats.org/officeDocument/2006/relationships/tags" Target="../tags/tag196.xml"/><Relationship Id="rId24" Type="http://schemas.openxmlformats.org/officeDocument/2006/relationships/tags" Target="../tags/tag195.xml"/><Relationship Id="rId23" Type="http://schemas.openxmlformats.org/officeDocument/2006/relationships/tags" Target="../tags/tag194.xml"/><Relationship Id="rId22" Type="http://schemas.openxmlformats.org/officeDocument/2006/relationships/tags" Target="../tags/tag193.xml"/><Relationship Id="rId21" Type="http://schemas.openxmlformats.org/officeDocument/2006/relationships/tags" Target="../tags/tag192.xml"/><Relationship Id="rId20" Type="http://schemas.openxmlformats.org/officeDocument/2006/relationships/tags" Target="../tags/tag191.xml"/><Relationship Id="rId2" Type="http://schemas.openxmlformats.org/officeDocument/2006/relationships/tags" Target="../tags/tag173.xml"/><Relationship Id="rId19" Type="http://schemas.openxmlformats.org/officeDocument/2006/relationships/tags" Target="../tags/tag190.xml"/><Relationship Id="rId18" Type="http://schemas.openxmlformats.org/officeDocument/2006/relationships/tags" Target="../tags/tag189.xml"/><Relationship Id="rId17" Type="http://schemas.openxmlformats.org/officeDocument/2006/relationships/tags" Target="../tags/tag188.xml"/><Relationship Id="rId16" Type="http://schemas.openxmlformats.org/officeDocument/2006/relationships/tags" Target="../tags/tag187.xml"/><Relationship Id="rId15" Type="http://schemas.openxmlformats.org/officeDocument/2006/relationships/tags" Target="../tags/tag186.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tags" Target="../tags/tag17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tags" Target="../tags/tag26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tags" Target="../tags/tag267.xml"/><Relationship Id="rId1" Type="http://schemas.openxmlformats.org/officeDocument/2006/relationships/tags" Target="../tags/tag26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6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7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tags" Target="../tags/tag277.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9" Type="http://schemas.openxmlformats.org/officeDocument/2006/relationships/slideLayout" Target="../slideLayouts/slideLayout3.xml"/><Relationship Id="rId18" Type="http://schemas.openxmlformats.org/officeDocument/2006/relationships/tags" Target="../tags/tag288.xml"/><Relationship Id="rId17" Type="http://schemas.openxmlformats.org/officeDocument/2006/relationships/tags" Target="../tags/tag287.xml"/><Relationship Id="rId16" Type="http://schemas.openxmlformats.org/officeDocument/2006/relationships/tags" Target="../tags/tag286.xml"/><Relationship Id="rId15" Type="http://schemas.openxmlformats.org/officeDocument/2006/relationships/tags" Target="../tags/tag285.xml"/><Relationship Id="rId14" Type="http://schemas.openxmlformats.org/officeDocument/2006/relationships/tags" Target="../tags/tag284.xml"/><Relationship Id="rId13" Type="http://schemas.openxmlformats.org/officeDocument/2006/relationships/tags" Target="../tags/tag283.xml"/><Relationship Id="rId12" Type="http://schemas.openxmlformats.org/officeDocument/2006/relationships/tags" Target="../tags/tag282.xml"/><Relationship Id="rId11" Type="http://schemas.openxmlformats.org/officeDocument/2006/relationships/tags" Target="../tags/tag281.xml"/><Relationship Id="rId10" Type="http://schemas.openxmlformats.org/officeDocument/2006/relationships/tags" Target="../tags/tag280.xml"/><Relationship Id="rId1" Type="http://schemas.openxmlformats.org/officeDocument/2006/relationships/tags" Target="../tags/tag27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8" Type="http://schemas.openxmlformats.org/officeDocument/2006/relationships/notesSlide" Target="../notesSlides/notesSlide1.xml"/><Relationship Id="rId17" Type="http://schemas.openxmlformats.org/officeDocument/2006/relationships/slideLayout" Target="../slideLayouts/slideLayout3.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image" Target="../media/image2.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9" Type="http://schemas.openxmlformats.org/officeDocument/2006/relationships/tags" Target="../tags/tag22.xml"/><Relationship Id="rId80" Type="http://schemas.openxmlformats.org/officeDocument/2006/relationships/slideLayout" Target="../slideLayouts/slideLayout3.xml"/><Relationship Id="rId8" Type="http://schemas.openxmlformats.org/officeDocument/2006/relationships/tags" Target="../tags/tag21.xml"/><Relationship Id="rId79" Type="http://schemas.openxmlformats.org/officeDocument/2006/relationships/tags" Target="../tags/tag91.xml"/><Relationship Id="rId78" Type="http://schemas.openxmlformats.org/officeDocument/2006/relationships/tags" Target="../tags/tag90.xml"/><Relationship Id="rId77" Type="http://schemas.openxmlformats.org/officeDocument/2006/relationships/tags" Target="../tags/tag89.xml"/><Relationship Id="rId76" Type="http://schemas.openxmlformats.org/officeDocument/2006/relationships/tags" Target="../tags/tag88.xml"/><Relationship Id="rId75" Type="http://schemas.openxmlformats.org/officeDocument/2006/relationships/tags" Target="../tags/tag87.xml"/><Relationship Id="rId74" Type="http://schemas.openxmlformats.org/officeDocument/2006/relationships/tags" Target="../tags/tag86.xml"/><Relationship Id="rId73" Type="http://schemas.openxmlformats.org/officeDocument/2006/relationships/tags" Target="../tags/tag85.xml"/><Relationship Id="rId72" Type="http://schemas.openxmlformats.org/officeDocument/2006/relationships/tags" Target="../tags/tag84.xml"/><Relationship Id="rId71" Type="http://schemas.openxmlformats.org/officeDocument/2006/relationships/tags" Target="../tags/tag83.xml"/><Relationship Id="rId70" Type="http://schemas.openxmlformats.org/officeDocument/2006/relationships/tags" Target="../tags/tag82.xml"/><Relationship Id="rId7" Type="http://schemas.openxmlformats.org/officeDocument/2006/relationships/image" Target="../media/image4.png"/><Relationship Id="rId69" Type="http://schemas.openxmlformats.org/officeDocument/2006/relationships/tags" Target="../tags/tag81.xml"/><Relationship Id="rId68" Type="http://schemas.openxmlformats.org/officeDocument/2006/relationships/tags" Target="../tags/tag80.xml"/><Relationship Id="rId67" Type="http://schemas.openxmlformats.org/officeDocument/2006/relationships/tags" Target="../tags/tag79.xml"/><Relationship Id="rId66" Type="http://schemas.openxmlformats.org/officeDocument/2006/relationships/tags" Target="../tags/tag78.xml"/><Relationship Id="rId65" Type="http://schemas.openxmlformats.org/officeDocument/2006/relationships/tags" Target="../tags/tag77.xml"/><Relationship Id="rId64" Type="http://schemas.openxmlformats.org/officeDocument/2006/relationships/tags" Target="../tags/tag76.xml"/><Relationship Id="rId63" Type="http://schemas.openxmlformats.org/officeDocument/2006/relationships/tags" Target="../tags/tag75.xml"/><Relationship Id="rId62" Type="http://schemas.openxmlformats.org/officeDocument/2006/relationships/tags" Target="../tags/tag74.xml"/><Relationship Id="rId61" Type="http://schemas.openxmlformats.org/officeDocument/2006/relationships/tags" Target="../tags/tag73.xml"/><Relationship Id="rId60" Type="http://schemas.openxmlformats.org/officeDocument/2006/relationships/tags" Target="../tags/tag72.xml"/><Relationship Id="rId6" Type="http://schemas.openxmlformats.org/officeDocument/2006/relationships/tags" Target="../tags/tag20.xml"/><Relationship Id="rId59" Type="http://schemas.openxmlformats.org/officeDocument/2006/relationships/tags" Target="../tags/tag71.xml"/><Relationship Id="rId58" Type="http://schemas.openxmlformats.org/officeDocument/2006/relationships/tags" Target="../tags/tag70.xml"/><Relationship Id="rId57" Type="http://schemas.openxmlformats.org/officeDocument/2006/relationships/tags" Target="../tags/tag69.xml"/><Relationship Id="rId56" Type="http://schemas.openxmlformats.org/officeDocument/2006/relationships/tags" Target="../tags/tag68.xml"/><Relationship Id="rId55" Type="http://schemas.openxmlformats.org/officeDocument/2006/relationships/tags" Target="../tags/tag67.xml"/><Relationship Id="rId54" Type="http://schemas.openxmlformats.org/officeDocument/2006/relationships/tags" Target="../tags/tag66.xml"/><Relationship Id="rId53" Type="http://schemas.openxmlformats.org/officeDocument/2006/relationships/tags" Target="../tags/tag65.xml"/><Relationship Id="rId52" Type="http://schemas.openxmlformats.org/officeDocument/2006/relationships/tags" Target="../tags/tag64.xml"/><Relationship Id="rId51" Type="http://schemas.openxmlformats.org/officeDocument/2006/relationships/tags" Target="../tags/tag63.xml"/><Relationship Id="rId50" Type="http://schemas.openxmlformats.org/officeDocument/2006/relationships/tags" Target="../tags/tag62.xml"/><Relationship Id="rId5" Type="http://schemas.openxmlformats.org/officeDocument/2006/relationships/image" Target="../media/image3.png"/><Relationship Id="rId49" Type="http://schemas.openxmlformats.org/officeDocument/2006/relationships/tags" Target="../tags/tag61.xml"/><Relationship Id="rId48" Type="http://schemas.openxmlformats.org/officeDocument/2006/relationships/tags" Target="../tags/tag60.xml"/><Relationship Id="rId47" Type="http://schemas.openxmlformats.org/officeDocument/2006/relationships/tags" Target="../tags/tag59.xml"/><Relationship Id="rId46" Type="http://schemas.openxmlformats.org/officeDocument/2006/relationships/tags" Target="../tags/tag58.xml"/><Relationship Id="rId45" Type="http://schemas.openxmlformats.org/officeDocument/2006/relationships/tags" Target="../tags/tag57.xml"/><Relationship Id="rId44" Type="http://schemas.openxmlformats.org/officeDocument/2006/relationships/tags" Target="../tags/tag56.xml"/><Relationship Id="rId43" Type="http://schemas.openxmlformats.org/officeDocument/2006/relationships/tags" Target="../tags/tag55.xml"/><Relationship Id="rId42" Type="http://schemas.openxmlformats.org/officeDocument/2006/relationships/tags" Target="../tags/tag54.xml"/><Relationship Id="rId41" Type="http://schemas.openxmlformats.org/officeDocument/2006/relationships/tags" Target="../tags/tag53.xml"/><Relationship Id="rId40" Type="http://schemas.openxmlformats.org/officeDocument/2006/relationships/tags" Target="../tags/tag52.xml"/><Relationship Id="rId4" Type="http://schemas.openxmlformats.org/officeDocument/2006/relationships/tags" Target="../tags/tag19.xml"/><Relationship Id="rId39" Type="http://schemas.openxmlformats.org/officeDocument/2006/relationships/tags" Target="../tags/tag51.xml"/><Relationship Id="rId38" Type="http://schemas.openxmlformats.org/officeDocument/2006/relationships/tags" Target="../tags/tag50.xml"/><Relationship Id="rId37" Type="http://schemas.openxmlformats.org/officeDocument/2006/relationships/tags" Target="../tags/tag49.xml"/><Relationship Id="rId36" Type="http://schemas.openxmlformats.org/officeDocument/2006/relationships/tags" Target="../tags/tag48.xml"/><Relationship Id="rId35" Type="http://schemas.openxmlformats.org/officeDocument/2006/relationships/tags" Target="../tags/tag47.xml"/><Relationship Id="rId34" Type="http://schemas.openxmlformats.org/officeDocument/2006/relationships/tags" Target="../tags/tag46.xml"/><Relationship Id="rId33" Type="http://schemas.openxmlformats.org/officeDocument/2006/relationships/tags" Target="../tags/tag45.xml"/><Relationship Id="rId32" Type="http://schemas.openxmlformats.org/officeDocument/2006/relationships/tags" Target="../tags/tag44.xml"/><Relationship Id="rId31" Type="http://schemas.openxmlformats.org/officeDocument/2006/relationships/tags" Target="../tags/tag43.xml"/><Relationship Id="rId30" Type="http://schemas.openxmlformats.org/officeDocument/2006/relationships/tags" Target="../tags/tag42.xml"/><Relationship Id="rId3" Type="http://schemas.openxmlformats.org/officeDocument/2006/relationships/image" Target="../media/image2.png"/><Relationship Id="rId29" Type="http://schemas.openxmlformats.org/officeDocument/2006/relationships/tags" Target="../tags/tag41.xml"/><Relationship Id="rId28" Type="http://schemas.openxmlformats.org/officeDocument/2006/relationships/tags" Target="../tags/tag40.xml"/><Relationship Id="rId27" Type="http://schemas.openxmlformats.org/officeDocument/2006/relationships/tags" Target="../tags/tag39.xml"/><Relationship Id="rId26" Type="http://schemas.openxmlformats.org/officeDocument/2006/relationships/tags" Target="../tags/tag38.xml"/><Relationship Id="rId25" Type="http://schemas.openxmlformats.org/officeDocument/2006/relationships/tags" Target="../tags/tag37.xml"/><Relationship Id="rId24" Type="http://schemas.openxmlformats.org/officeDocument/2006/relationships/tags" Target="../tags/tag36.xml"/><Relationship Id="rId23" Type="http://schemas.openxmlformats.org/officeDocument/2006/relationships/tags" Target="../tags/tag35.xml"/><Relationship Id="rId22" Type="http://schemas.openxmlformats.org/officeDocument/2006/relationships/tags" Target="../tags/tag34.xml"/><Relationship Id="rId21" Type="http://schemas.openxmlformats.org/officeDocument/2006/relationships/tags" Target="../tags/tag33.xml"/><Relationship Id="rId20" Type="http://schemas.openxmlformats.org/officeDocument/2006/relationships/tags" Target="../tags/tag32.xml"/><Relationship Id="rId2" Type="http://schemas.openxmlformats.org/officeDocument/2006/relationships/tags" Target="../tags/tag18.xml"/><Relationship Id="rId19" Type="http://schemas.openxmlformats.org/officeDocument/2006/relationships/tags" Target="../tags/tag31.xml"/><Relationship Id="rId18" Type="http://schemas.openxmlformats.org/officeDocument/2006/relationships/tags" Target="../tags/tag30.xml"/><Relationship Id="rId17" Type="http://schemas.openxmlformats.org/officeDocument/2006/relationships/tags" Target="../tags/tag29.xml"/><Relationship Id="rId16" Type="http://schemas.openxmlformats.org/officeDocument/2006/relationships/image" Target="../media/image5.png"/><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1001258" y="1621971"/>
            <a:ext cx="10189484" cy="1097382"/>
          </a:xfrm>
        </p:spPr>
        <p:txBody>
          <a:bodyPr/>
          <a:lstStyle/>
          <a:p>
            <a:pPr algn="ctr"/>
            <a:r>
              <a:rPr lang="zh-CN" altLang="en-US" sz="4800" dirty="0">
                <a:sym typeface="+mn-ea"/>
              </a:rPr>
              <a:t>基于机器学习的流量识别技术</a:t>
            </a:r>
            <a:endParaRPr lang="zh-CN" altLang="en-US" sz="4800" dirty="0">
              <a:sym typeface="+mn-ea"/>
            </a:endParaRPr>
          </a:p>
        </p:txBody>
      </p:sp>
      <p:sp>
        <p:nvSpPr>
          <p:cNvPr id="2" name="文本框 1"/>
          <p:cNvSpPr txBox="1"/>
          <p:nvPr/>
        </p:nvSpPr>
        <p:spPr>
          <a:xfrm>
            <a:off x="4419600" y="4822368"/>
            <a:ext cx="3352800" cy="1476375"/>
          </a:xfrm>
          <a:prstGeom prst="rect">
            <a:avLst/>
          </a:prstGeom>
          <a:noFill/>
        </p:spPr>
        <p:txBody>
          <a:bodyPr wrap="square" rtlCol="0">
            <a:spAutoFit/>
          </a:bodyPr>
          <a:lstStyle/>
          <a:p>
            <a:pPr algn="ctr">
              <a:lnSpc>
                <a:spcPct val="150000"/>
              </a:lnSpc>
            </a:pPr>
            <a:r>
              <a:rPr lang="zh-CN" altLang="en-US" sz="2000" dirty="0"/>
              <a:t>汇报人：赵浩宇</a:t>
            </a:r>
            <a:endParaRPr lang="en-US" altLang="zh-CN" sz="2000" dirty="0"/>
          </a:p>
          <a:p>
            <a:pPr algn="ctr">
              <a:lnSpc>
                <a:spcPct val="150000"/>
              </a:lnSpc>
            </a:pPr>
            <a:r>
              <a:rPr lang="zh-CN" altLang="en-US" sz="2000" dirty="0"/>
              <a:t>导   师：于爱民</a:t>
            </a:r>
            <a:endParaRPr lang="en-US" altLang="zh-CN" sz="2000" dirty="0"/>
          </a:p>
          <a:p>
            <a:pPr algn="ctr">
              <a:lnSpc>
                <a:spcPct val="150000"/>
              </a:lnSpc>
            </a:pPr>
            <a:r>
              <a:rPr lang="en-US" altLang="zh-CN" sz="2000" dirty="0"/>
              <a:t>2023</a:t>
            </a:r>
            <a:r>
              <a:rPr lang="zh-CN" altLang="en-US" sz="2000" dirty="0"/>
              <a:t>年</a:t>
            </a:r>
            <a:r>
              <a:rPr lang="en-US" altLang="zh-CN" sz="2000" dirty="0"/>
              <a:t>8</a:t>
            </a:r>
            <a:r>
              <a:rPr lang="zh-CN" altLang="en-US" sz="2000" dirty="0"/>
              <a:t>月</a:t>
            </a:r>
            <a:r>
              <a:rPr lang="en-US" altLang="zh-CN" sz="2000" dirty="0"/>
              <a:t>1</a:t>
            </a:r>
            <a:r>
              <a:rPr lang="zh-CN" altLang="en-US" sz="2000" dirty="0"/>
              <a:t>日</a:t>
            </a:r>
            <a:endParaRPr lang="zh-CN" altLang="en-US" sz="2000" dirty="0"/>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11619" y="2645833"/>
            <a:ext cx="1759439" cy="1566334"/>
          </a:xfrm>
        </p:spPr>
        <p:txBody>
          <a:bodyPr/>
          <a:lstStyle/>
          <a:p>
            <a:r>
              <a:rPr lang="zh-CN" altLang="en-US" sz="5400" b="0" dirty="0">
                <a:latin typeface="华文仿宋" panose="02010600040101010101" pitchFamily="2" charset="-122"/>
                <a:ea typeface="华文仿宋" panose="02010600040101010101" pitchFamily="2" charset="-122"/>
              </a:rPr>
              <a:t>目录</a:t>
            </a:r>
            <a:endParaRPr lang="zh-CN" altLang="en-US" sz="5400" b="0" dirty="0">
              <a:latin typeface="华文仿宋" panose="02010600040101010101" pitchFamily="2" charset="-122"/>
              <a:ea typeface="华文仿宋" panose="02010600040101010101" pitchFamily="2" charset="-122"/>
            </a:endParaRPr>
          </a:p>
        </p:txBody>
      </p:sp>
      <p:sp>
        <p:nvSpPr>
          <p:cNvPr id="3" name="文本框 2"/>
          <p:cNvSpPr txBox="1"/>
          <p:nvPr/>
        </p:nvSpPr>
        <p:spPr>
          <a:xfrm>
            <a:off x="4086187" y="1385066"/>
            <a:ext cx="7630887" cy="3784600"/>
          </a:xfrm>
          <a:prstGeom prst="rect">
            <a:avLst/>
          </a:prstGeom>
          <a:noFill/>
        </p:spPr>
        <p:txBody>
          <a:bodyPr wrap="square" rtlCol="0">
            <a:spAutoFit/>
          </a:bodyPr>
          <a:lstStyle/>
          <a:p>
            <a:pPr algn="l">
              <a:lnSpc>
                <a:spcPct val="200000"/>
              </a:lnSpc>
              <a:buClrTx/>
              <a:buSzTx/>
              <a:buFontTx/>
            </a:pPr>
            <a:r>
              <a:rPr lang="en-US" altLang="zh-CN" sz="2400" dirty="0">
                <a:sym typeface="+mn-ea"/>
              </a:rPr>
              <a:t>1. 学位论文进展情况</a:t>
            </a:r>
            <a:endParaRPr lang="en-US" altLang="zh-CN" sz="2400" dirty="0"/>
          </a:p>
          <a:p>
            <a:pPr algn="l">
              <a:lnSpc>
                <a:spcPct val="200000"/>
              </a:lnSpc>
              <a:buClrTx/>
              <a:buSzTx/>
              <a:buFontTx/>
            </a:pPr>
            <a:r>
              <a:rPr lang="en-US" altLang="zh-CN" sz="2400" dirty="0">
                <a:sym typeface="+mn-ea"/>
              </a:rPr>
              <a:t>2. 论文撰写计划</a:t>
            </a:r>
            <a:endParaRPr lang="en-US" altLang="zh-CN" sz="2400" dirty="0"/>
          </a:p>
          <a:p>
            <a:pPr>
              <a:lnSpc>
                <a:spcPct val="200000"/>
              </a:lnSpc>
            </a:pPr>
            <a:r>
              <a:rPr lang="en-US" altLang="zh-CN" sz="2400" b="1" dirty="0">
                <a:solidFill>
                  <a:srgbClr val="1958B0"/>
                </a:solidFill>
                <a:sym typeface="+mn-ea"/>
              </a:rPr>
              <a:t>3. 科研项目完成情况</a:t>
            </a:r>
            <a:endParaRPr lang="en-US" altLang="zh-CN" sz="2400" b="1" dirty="0">
              <a:solidFill>
                <a:srgbClr val="1958B0"/>
              </a:solidFill>
            </a:endParaRPr>
          </a:p>
          <a:p>
            <a:pPr>
              <a:lnSpc>
                <a:spcPct val="200000"/>
              </a:lnSpc>
            </a:pPr>
            <a:r>
              <a:rPr lang="en-US" altLang="zh-CN" sz="2400" dirty="0">
                <a:sym typeface="+mn-ea"/>
              </a:rPr>
              <a:t>4. </a:t>
            </a:r>
            <a:r>
              <a:rPr lang="zh-CN" altLang="en-US" sz="2400" dirty="0">
                <a:sym typeface="+mn-ea"/>
              </a:rPr>
              <a:t>阶段性成果</a:t>
            </a:r>
            <a:endParaRPr lang="en-US" altLang="zh-CN" sz="2400" dirty="0"/>
          </a:p>
          <a:p>
            <a:pPr>
              <a:lnSpc>
                <a:spcPct val="200000"/>
              </a:lnSpc>
            </a:pPr>
            <a:r>
              <a:rPr lang="en-US" altLang="zh-CN" sz="2400" dirty="0">
                <a:sym typeface="+mn-ea"/>
              </a:rPr>
              <a:t>5. </a:t>
            </a:r>
            <a:r>
              <a:rPr lang="zh-CN" altLang="en-US" sz="2400" dirty="0">
                <a:sym typeface="+mn-ea"/>
              </a:rPr>
              <a:t>下一步工作计划</a:t>
            </a:r>
            <a:endParaRPr lang="en-US" altLang="zh-C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02762" y="185058"/>
            <a:ext cx="3740638" cy="587827"/>
          </a:xfrm>
        </p:spPr>
        <p:txBody>
          <a:bodyPr/>
          <a:lstStyle/>
          <a:p>
            <a:r>
              <a:rPr lang="en-US" altLang="zh-CN" sz="2800" b="0" dirty="0"/>
              <a:t>3.1 </a:t>
            </a:r>
            <a:r>
              <a:rPr lang="zh-CN" altLang="en-US" sz="2800" b="0" dirty="0"/>
              <a:t>数据包</a:t>
            </a:r>
            <a:r>
              <a:rPr lang="zh-CN" altLang="en-US" sz="2800" b="0" dirty="0"/>
              <a:t>处理</a:t>
            </a:r>
            <a:endParaRPr lang="zh-CN" altLang="en-US" sz="2800" b="0" dirty="0"/>
          </a:p>
        </p:txBody>
      </p:sp>
      <p:sp>
        <p:nvSpPr>
          <p:cNvPr id="2" name="文本框 1"/>
          <p:cNvSpPr txBox="1"/>
          <p:nvPr/>
        </p:nvSpPr>
        <p:spPr>
          <a:xfrm>
            <a:off x="602615" y="680720"/>
            <a:ext cx="10915015" cy="2929255"/>
          </a:xfrm>
          <a:prstGeom prst="rect">
            <a:avLst/>
          </a:prstGeom>
          <a:noFill/>
        </p:spPr>
        <p:txBody>
          <a:bodyPr wrap="square" rtlCol="0">
            <a:noAutofit/>
          </a:bodyPr>
          <a:lstStyle/>
          <a:p>
            <a:pPr>
              <a:lnSpc>
                <a:spcPct val="200000"/>
              </a:lnSpc>
            </a:pPr>
            <a:r>
              <a:rPr lang="zh-CN" altLang="en-US" sz="2000" b="1" dirty="0">
                <a:solidFill>
                  <a:srgbClr val="FF0000"/>
                </a:solidFill>
              </a:rPr>
              <a:t>拟解决问题：</a:t>
            </a:r>
            <a:r>
              <a:rPr lang="zh-CN" altLang="en-US" sz="2000" b="1" dirty="0">
                <a:solidFill>
                  <a:schemeClr val="tx1"/>
                </a:solidFill>
              </a:rPr>
              <a:t>为了保证学习模型能提取到有效特征，需提前对数据包进行处理。</a:t>
            </a:r>
            <a:endParaRPr lang="zh-CN" altLang="en-US" sz="2000" b="1" dirty="0">
              <a:solidFill>
                <a:srgbClr val="FF0000"/>
              </a:solidFill>
            </a:endParaRPr>
          </a:p>
          <a:p>
            <a:pPr indent="0">
              <a:lnSpc>
                <a:spcPct val="150000"/>
              </a:lnSpc>
              <a:buFont typeface="Arial" panose="020B0604020202020204" pitchFamily="34" charset="0"/>
              <a:buNone/>
            </a:pPr>
            <a:r>
              <a:rPr lang="zh-CN" altLang="en-US" sz="2000" b="1" dirty="0">
                <a:sym typeface="+mn-ea"/>
              </a:rPr>
              <a:t>解决方案：</a:t>
            </a:r>
            <a:r>
              <a:rPr lang="zh-CN" altLang="en-US" dirty="0"/>
              <a:t>对采集到的包进行日志解析，是的得到的数据集包含流量数据包的基本信息。</a:t>
            </a:r>
            <a:endParaRPr lang="zh-CN" altLang="en-US" dirty="0"/>
          </a:p>
          <a:p>
            <a:pPr indent="0">
              <a:lnSpc>
                <a:spcPct val="150000"/>
              </a:lnSpc>
              <a:buFont typeface="Arial" panose="020B0604020202020204" pitchFamily="34" charset="0"/>
              <a:buNone/>
            </a:pPr>
            <a:r>
              <a:rPr lang="zh-CN" altLang="en-US" sz="2000" b="1" dirty="0"/>
              <a:t>处理方式：</a:t>
            </a:r>
            <a:r>
              <a:rPr lang="zh-CN" altLang="en-US" dirty="0">
                <a:sym typeface="+mn-ea"/>
              </a:rPr>
              <a:t>数据集一共包含9类不同应用产生的数据流量，每个类别包含至少一万多条流量，每个流量样本截取前512个字节，每个字节取值范围0 ~ 255，相应位置的字段表示数据报中对应字段或窗口的大小。</a:t>
            </a:r>
            <a:endParaRPr lang="zh-CN" altLang="en-US" dirty="0"/>
          </a:p>
          <a:p>
            <a:pPr marL="285750" indent="-285750">
              <a:lnSpc>
                <a:spcPct val="150000"/>
              </a:lnSpc>
              <a:buFont typeface="Arial" panose="020B0604020202020204" pitchFamily="34" charset="0"/>
              <a:buChar char="•"/>
            </a:pPr>
            <a:endParaRPr lang="zh-CN" altLang="en-US" sz="1600" b="1" dirty="0"/>
          </a:p>
          <a:p>
            <a:pPr marL="285750" indent="-285750">
              <a:lnSpc>
                <a:spcPct val="150000"/>
              </a:lnSpc>
              <a:buFont typeface="Arial" panose="020B0604020202020204" pitchFamily="34" charset="0"/>
              <a:buChar char="•"/>
            </a:pPr>
            <a:endParaRPr lang="zh-CN" altLang="en-US" sz="1600" b="1" dirty="0"/>
          </a:p>
        </p:txBody>
      </p:sp>
      <p:sp>
        <p:nvSpPr>
          <p:cNvPr id="138" name="矩形 137"/>
          <p:cNvSpPr/>
          <p:nvPr>
            <p:custDataLst>
              <p:tags r:id="rId1"/>
            </p:custDataLst>
          </p:nvPr>
        </p:nvSpPr>
        <p:spPr>
          <a:xfrm>
            <a:off x="758825" y="3613150"/>
            <a:ext cx="455930" cy="412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dirty="0">
                <a:solidFill>
                  <a:schemeClr val="tx1"/>
                </a:solidFill>
              </a:rPr>
              <a:t>1</a:t>
            </a:r>
            <a:endParaRPr lang="en-US" altLang="zh-CN" sz="1600" dirty="0">
              <a:solidFill>
                <a:schemeClr val="tx1"/>
              </a:solidFill>
            </a:endParaRPr>
          </a:p>
        </p:txBody>
      </p:sp>
      <p:sp>
        <p:nvSpPr>
          <p:cNvPr id="142" name="矩形 141"/>
          <p:cNvSpPr/>
          <p:nvPr>
            <p:custDataLst>
              <p:tags r:id="rId2"/>
            </p:custDataLst>
          </p:nvPr>
        </p:nvSpPr>
        <p:spPr>
          <a:xfrm>
            <a:off x="1347470" y="3613150"/>
            <a:ext cx="455930" cy="412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dirty="0">
                <a:solidFill>
                  <a:schemeClr val="tx1"/>
                </a:solidFill>
              </a:rPr>
              <a:t>...</a:t>
            </a:r>
            <a:endParaRPr lang="en-US" altLang="zh-CN" sz="1600" dirty="0">
              <a:solidFill>
                <a:schemeClr val="tx1"/>
              </a:solidFill>
            </a:endParaRPr>
          </a:p>
        </p:txBody>
      </p:sp>
      <p:sp>
        <p:nvSpPr>
          <p:cNvPr id="146" name="矩形 145"/>
          <p:cNvSpPr/>
          <p:nvPr>
            <p:custDataLst>
              <p:tags r:id="rId3"/>
            </p:custDataLst>
          </p:nvPr>
        </p:nvSpPr>
        <p:spPr>
          <a:xfrm>
            <a:off x="1936115" y="3610610"/>
            <a:ext cx="455930" cy="412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buClrTx/>
              <a:buSzTx/>
              <a:buFontTx/>
            </a:pPr>
            <a:r>
              <a:rPr lang="en-US" altLang="zh-CN" sz="1600" dirty="0">
                <a:solidFill>
                  <a:schemeClr val="tx1"/>
                </a:solidFill>
              </a:rPr>
              <a:t>14</a:t>
            </a:r>
            <a:endParaRPr lang="en-US" altLang="zh-CN" sz="1600" dirty="0">
              <a:solidFill>
                <a:schemeClr val="tx1"/>
              </a:solidFill>
            </a:endParaRPr>
          </a:p>
        </p:txBody>
      </p:sp>
      <p:sp>
        <p:nvSpPr>
          <p:cNvPr id="177" name="矩形 176"/>
          <p:cNvSpPr/>
          <p:nvPr>
            <p:custDataLst>
              <p:tags r:id="rId4"/>
            </p:custDataLst>
          </p:nvPr>
        </p:nvSpPr>
        <p:spPr>
          <a:xfrm>
            <a:off x="758825" y="4150360"/>
            <a:ext cx="455930" cy="412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dirty="0"/>
          </a:p>
        </p:txBody>
      </p:sp>
      <p:sp>
        <p:nvSpPr>
          <p:cNvPr id="178" name="矩形 177"/>
          <p:cNvSpPr/>
          <p:nvPr>
            <p:custDataLst>
              <p:tags r:id="rId5"/>
            </p:custDataLst>
          </p:nvPr>
        </p:nvSpPr>
        <p:spPr>
          <a:xfrm>
            <a:off x="1347470" y="4150360"/>
            <a:ext cx="455930" cy="412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dirty="0"/>
          </a:p>
        </p:txBody>
      </p:sp>
      <p:sp>
        <p:nvSpPr>
          <p:cNvPr id="179" name="矩形 178"/>
          <p:cNvSpPr/>
          <p:nvPr>
            <p:custDataLst>
              <p:tags r:id="rId6"/>
            </p:custDataLst>
          </p:nvPr>
        </p:nvSpPr>
        <p:spPr>
          <a:xfrm>
            <a:off x="1936115" y="4147820"/>
            <a:ext cx="455930" cy="412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dirty="0"/>
          </a:p>
        </p:txBody>
      </p:sp>
      <p:sp>
        <p:nvSpPr>
          <p:cNvPr id="7" name="矩形 6"/>
          <p:cNvSpPr/>
          <p:nvPr>
            <p:custDataLst>
              <p:tags r:id="rId7"/>
            </p:custDataLst>
          </p:nvPr>
        </p:nvSpPr>
        <p:spPr>
          <a:xfrm>
            <a:off x="2577465" y="361315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buClrTx/>
              <a:buSzTx/>
              <a:buFontTx/>
            </a:pPr>
            <a:r>
              <a:rPr lang="en-US" altLang="zh-CN" sz="1600" dirty="0">
                <a:solidFill>
                  <a:schemeClr val="tx1"/>
                </a:solidFill>
              </a:rPr>
              <a:t>15</a:t>
            </a:r>
            <a:endParaRPr lang="en-US" altLang="zh-CN" sz="1600" dirty="0">
              <a:solidFill>
                <a:schemeClr val="tx1"/>
              </a:solidFill>
            </a:endParaRPr>
          </a:p>
        </p:txBody>
      </p:sp>
      <p:sp>
        <p:nvSpPr>
          <p:cNvPr id="8" name="矩形 7"/>
          <p:cNvSpPr/>
          <p:nvPr>
            <p:custDataLst>
              <p:tags r:id="rId8"/>
            </p:custDataLst>
          </p:nvPr>
        </p:nvSpPr>
        <p:spPr>
          <a:xfrm>
            <a:off x="3166110" y="361315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sz="1600" dirty="0">
                <a:solidFill>
                  <a:schemeClr val="tx1"/>
                </a:solidFill>
              </a:rPr>
              <a:t>...</a:t>
            </a:r>
            <a:endParaRPr lang="en-US" altLang="zh-CN" sz="1600" dirty="0">
              <a:solidFill>
                <a:schemeClr val="tx1"/>
              </a:solidFill>
            </a:endParaRPr>
          </a:p>
        </p:txBody>
      </p:sp>
      <p:sp>
        <p:nvSpPr>
          <p:cNvPr id="9" name="矩形 8"/>
          <p:cNvSpPr/>
          <p:nvPr>
            <p:custDataLst>
              <p:tags r:id="rId9"/>
            </p:custDataLst>
          </p:nvPr>
        </p:nvSpPr>
        <p:spPr>
          <a:xfrm>
            <a:off x="3754755" y="361061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sz="1600" dirty="0">
                <a:solidFill>
                  <a:schemeClr val="tx1"/>
                </a:solidFill>
              </a:rPr>
              <a:t>...</a:t>
            </a:r>
            <a:endParaRPr lang="en-US" altLang="zh-CN" sz="1600" dirty="0">
              <a:solidFill>
                <a:schemeClr val="tx1"/>
              </a:solidFill>
            </a:endParaRPr>
          </a:p>
        </p:txBody>
      </p:sp>
      <p:sp>
        <p:nvSpPr>
          <p:cNvPr id="10" name="矩形 9"/>
          <p:cNvSpPr/>
          <p:nvPr>
            <p:custDataLst>
              <p:tags r:id="rId10"/>
            </p:custDataLst>
          </p:nvPr>
        </p:nvSpPr>
        <p:spPr>
          <a:xfrm>
            <a:off x="2577465" y="415036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dirty="0"/>
          </a:p>
        </p:txBody>
      </p:sp>
      <p:sp>
        <p:nvSpPr>
          <p:cNvPr id="11" name="矩形 10"/>
          <p:cNvSpPr/>
          <p:nvPr>
            <p:custDataLst>
              <p:tags r:id="rId11"/>
            </p:custDataLst>
          </p:nvPr>
        </p:nvSpPr>
        <p:spPr>
          <a:xfrm>
            <a:off x="3166110" y="415036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dirty="0"/>
          </a:p>
        </p:txBody>
      </p:sp>
      <p:sp>
        <p:nvSpPr>
          <p:cNvPr id="12" name="矩形 11"/>
          <p:cNvSpPr/>
          <p:nvPr>
            <p:custDataLst>
              <p:tags r:id="rId12"/>
            </p:custDataLst>
          </p:nvPr>
        </p:nvSpPr>
        <p:spPr>
          <a:xfrm>
            <a:off x="3754755" y="414782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dirty="0"/>
          </a:p>
        </p:txBody>
      </p:sp>
      <p:sp>
        <p:nvSpPr>
          <p:cNvPr id="17" name="矩形 16"/>
          <p:cNvSpPr/>
          <p:nvPr>
            <p:custDataLst>
              <p:tags r:id="rId13"/>
            </p:custDataLst>
          </p:nvPr>
        </p:nvSpPr>
        <p:spPr>
          <a:xfrm>
            <a:off x="752475" y="5274310"/>
            <a:ext cx="455930" cy="412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ltLang="zh-CN" sz="1400" dirty="0">
              <a:solidFill>
                <a:schemeClr val="tx1"/>
              </a:solidFill>
            </a:endParaRPr>
          </a:p>
        </p:txBody>
      </p:sp>
      <p:sp>
        <p:nvSpPr>
          <p:cNvPr id="18" name="矩形 17"/>
          <p:cNvSpPr/>
          <p:nvPr>
            <p:custDataLst>
              <p:tags r:id="rId14"/>
            </p:custDataLst>
          </p:nvPr>
        </p:nvSpPr>
        <p:spPr>
          <a:xfrm>
            <a:off x="1341120" y="5274310"/>
            <a:ext cx="455930" cy="412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dirty="0"/>
          </a:p>
        </p:txBody>
      </p:sp>
      <p:sp>
        <p:nvSpPr>
          <p:cNvPr id="19" name="矩形 18"/>
          <p:cNvSpPr/>
          <p:nvPr>
            <p:custDataLst>
              <p:tags r:id="rId15"/>
            </p:custDataLst>
          </p:nvPr>
        </p:nvSpPr>
        <p:spPr>
          <a:xfrm>
            <a:off x="1929765" y="5271770"/>
            <a:ext cx="455930" cy="412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dirty="0"/>
          </a:p>
        </p:txBody>
      </p:sp>
      <p:sp>
        <p:nvSpPr>
          <p:cNvPr id="20" name="矩形 19"/>
          <p:cNvSpPr/>
          <p:nvPr>
            <p:custDataLst>
              <p:tags r:id="rId16"/>
            </p:custDataLst>
          </p:nvPr>
        </p:nvSpPr>
        <p:spPr>
          <a:xfrm>
            <a:off x="752475" y="5811520"/>
            <a:ext cx="455930" cy="412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ltLang="zh-CN" dirty="0"/>
          </a:p>
        </p:txBody>
      </p:sp>
      <p:sp>
        <p:nvSpPr>
          <p:cNvPr id="21" name="矩形 20"/>
          <p:cNvSpPr/>
          <p:nvPr>
            <p:custDataLst>
              <p:tags r:id="rId17"/>
            </p:custDataLst>
          </p:nvPr>
        </p:nvSpPr>
        <p:spPr>
          <a:xfrm>
            <a:off x="1341120" y="5811520"/>
            <a:ext cx="455930" cy="412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dirty="0"/>
          </a:p>
        </p:txBody>
      </p:sp>
      <p:sp>
        <p:nvSpPr>
          <p:cNvPr id="22" name="矩形 21"/>
          <p:cNvSpPr/>
          <p:nvPr>
            <p:custDataLst>
              <p:tags r:id="rId18"/>
            </p:custDataLst>
          </p:nvPr>
        </p:nvSpPr>
        <p:spPr>
          <a:xfrm>
            <a:off x="1929765" y="5808980"/>
            <a:ext cx="455930" cy="412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dirty="0"/>
          </a:p>
        </p:txBody>
      </p:sp>
      <p:sp>
        <p:nvSpPr>
          <p:cNvPr id="27" name="矩形 26"/>
          <p:cNvSpPr/>
          <p:nvPr>
            <p:custDataLst>
              <p:tags r:id="rId19"/>
            </p:custDataLst>
          </p:nvPr>
        </p:nvSpPr>
        <p:spPr>
          <a:xfrm>
            <a:off x="4346575" y="361315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buClrTx/>
              <a:buSzTx/>
              <a:buFontTx/>
            </a:pPr>
            <a:r>
              <a:rPr lang="en-US" altLang="zh-CN" sz="1600" dirty="0">
                <a:solidFill>
                  <a:schemeClr val="tx1"/>
                </a:solidFill>
              </a:rPr>
              <a:t>34</a:t>
            </a:r>
            <a:endParaRPr lang="en-US" altLang="zh-CN" sz="1600" dirty="0">
              <a:solidFill>
                <a:schemeClr val="tx1"/>
              </a:solidFill>
            </a:endParaRPr>
          </a:p>
        </p:txBody>
      </p:sp>
      <p:sp>
        <p:nvSpPr>
          <p:cNvPr id="28" name="矩形 27"/>
          <p:cNvSpPr/>
          <p:nvPr>
            <p:custDataLst>
              <p:tags r:id="rId20"/>
            </p:custDataLst>
          </p:nvPr>
        </p:nvSpPr>
        <p:spPr>
          <a:xfrm>
            <a:off x="4935220" y="361315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buClrTx/>
              <a:buSzTx/>
              <a:buFontTx/>
            </a:pPr>
            <a:r>
              <a:rPr lang="en-US" altLang="zh-CN" sz="1600" dirty="0">
                <a:solidFill>
                  <a:schemeClr val="tx1"/>
                </a:solidFill>
              </a:rPr>
              <a:t>35</a:t>
            </a:r>
            <a:endParaRPr lang="en-US" altLang="zh-CN" sz="1600" dirty="0">
              <a:solidFill>
                <a:schemeClr val="tx1"/>
              </a:solidFill>
            </a:endParaRPr>
          </a:p>
        </p:txBody>
      </p:sp>
      <p:sp>
        <p:nvSpPr>
          <p:cNvPr id="29" name="矩形 28"/>
          <p:cNvSpPr/>
          <p:nvPr>
            <p:custDataLst>
              <p:tags r:id="rId21"/>
            </p:custDataLst>
          </p:nvPr>
        </p:nvSpPr>
        <p:spPr>
          <a:xfrm>
            <a:off x="5523865" y="361061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1600" dirty="0">
                <a:solidFill>
                  <a:schemeClr val="tx1"/>
                </a:solidFill>
              </a:rPr>
              <a:t>...</a:t>
            </a:r>
            <a:endParaRPr lang="en-US" altLang="zh-CN" sz="1600" dirty="0">
              <a:solidFill>
                <a:schemeClr val="tx1"/>
              </a:solidFill>
            </a:endParaRPr>
          </a:p>
        </p:txBody>
      </p:sp>
      <p:sp>
        <p:nvSpPr>
          <p:cNvPr id="30" name="矩形 29"/>
          <p:cNvSpPr/>
          <p:nvPr>
            <p:custDataLst>
              <p:tags r:id="rId22"/>
            </p:custDataLst>
          </p:nvPr>
        </p:nvSpPr>
        <p:spPr>
          <a:xfrm>
            <a:off x="4346575" y="415036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dirty="0"/>
          </a:p>
        </p:txBody>
      </p:sp>
      <p:sp>
        <p:nvSpPr>
          <p:cNvPr id="31" name="矩形 30"/>
          <p:cNvSpPr/>
          <p:nvPr>
            <p:custDataLst>
              <p:tags r:id="rId23"/>
            </p:custDataLst>
          </p:nvPr>
        </p:nvSpPr>
        <p:spPr>
          <a:xfrm>
            <a:off x="4935220" y="415036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dirty="0"/>
          </a:p>
        </p:txBody>
      </p:sp>
      <p:sp>
        <p:nvSpPr>
          <p:cNvPr id="32" name="矩形 31"/>
          <p:cNvSpPr/>
          <p:nvPr>
            <p:custDataLst>
              <p:tags r:id="rId24"/>
            </p:custDataLst>
          </p:nvPr>
        </p:nvSpPr>
        <p:spPr>
          <a:xfrm>
            <a:off x="5523865" y="414782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dirty="0"/>
          </a:p>
        </p:txBody>
      </p:sp>
      <p:sp>
        <p:nvSpPr>
          <p:cNvPr id="37" name="矩形 36"/>
          <p:cNvSpPr/>
          <p:nvPr>
            <p:custDataLst>
              <p:tags r:id="rId25"/>
            </p:custDataLst>
          </p:nvPr>
        </p:nvSpPr>
        <p:spPr>
          <a:xfrm>
            <a:off x="6164580" y="361315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1600" dirty="0">
                <a:solidFill>
                  <a:schemeClr val="tx1"/>
                </a:solidFill>
              </a:rPr>
              <a:t>...</a:t>
            </a:r>
            <a:endParaRPr lang="en-US" altLang="zh-CN" sz="1600" dirty="0">
              <a:solidFill>
                <a:schemeClr val="tx1"/>
              </a:solidFill>
            </a:endParaRPr>
          </a:p>
        </p:txBody>
      </p:sp>
      <p:sp>
        <p:nvSpPr>
          <p:cNvPr id="38" name="矩形 37"/>
          <p:cNvSpPr/>
          <p:nvPr>
            <p:custDataLst>
              <p:tags r:id="rId26"/>
            </p:custDataLst>
          </p:nvPr>
        </p:nvSpPr>
        <p:spPr>
          <a:xfrm>
            <a:off x="6753225" y="361315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1600" dirty="0">
                <a:solidFill>
                  <a:schemeClr val="tx1"/>
                </a:solidFill>
              </a:rPr>
              <a:t>...</a:t>
            </a:r>
            <a:endParaRPr lang="en-US" altLang="zh-CN" sz="1600" dirty="0">
              <a:solidFill>
                <a:schemeClr val="tx1"/>
              </a:solidFill>
            </a:endParaRPr>
          </a:p>
        </p:txBody>
      </p:sp>
      <p:sp>
        <p:nvSpPr>
          <p:cNvPr id="39" name="矩形 38"/>
          <p:cNvSpPr/>
          <p:nvPr>
            <p:custDataLst>
              <p:tags r:id="rId27"/>
            </p:custDataLst>
          </p:nvPr>
        </p:nvSpPr>
        <p:spPr>
          <a:xfrm>
            <a:off x="7341870" y="361061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buClrTx/>
              <a:buSzTx/>
              <a:buFontTx/>
            </a:pPr>
            <a:r>
              <a:rPr lang="en-US" altLang="zh-CN" sz="1600" dirty="0">
                <a:solidFill>
                  <a:schemeClr val="tx1"/>
                </a:solidFill>
              </a:rPr>
              <a:t>54</a:t>
            </a:r>
            <a:endParaRPr lang="en-US" altLang="zh-CN" sz="1600" dirty="0">
              <a:solidFill>
                <a:schemeClr val="tx1"/>
              </a:solidFill>
            </a:endParaRPr>
          </a:p>
        </p:txBody>
      </p:sp>
      <p:sp>
        <p:nvSpPr>
          <p:cNvPr id="40" name="矩形 39"/>
          <p:cNvSpPr/>
          <p:nvPr>
            <p:custDataLst>
              <p:tags r:id="rId28"/>
            </p:custDataLst>
          </p:nvPr>
        </p:nvSpPr>
        <p:spPr>
          <a:xfrm>
            <a:off x="6164580" y="415036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dirty="0"/>
          </a:p>
        </p:txBody>
      </p:sp>
      <p:sp>
        <p:nvSpPr>
          <p:cNvPr id="41" name="矩形 40"/>
          <p:cNvSpPr/>
          <p:nvPr>
            <p:custDataLst>
              <p:tags r:id="rId29"/>
            </p:custDataLst>
          </p:nvPr>
        </p:nvSpPr>
        <p:spPr>
          <a:xfrm>
            <a:off x="6753225" y="415036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dirty="0"/>
          </a:p>
        </p:txBody>
      </p:sp>
      <p:sp>
        <p:nvSpPr>
          <p:cNvPr id="42" name="矩形 41"/>
          <p:cNvSpPr/>
          <p:nvPr>
            <p:custDataLst>
              <p:tags r:id="rId30"/>
            </p:custDataLst>
          </p:nvPr>
        </p:nvSpPr>
        <p:spPr>
          <a:xfrm>
            <a:off x="7341870" y="414782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dirty="0"/>
          </a:p>
        </p:txBody>
      </p:sp>
      <p:sp>
        <p:nvSpPr>
          <p:cNvPr id="47" name="矩形 46"/>
          <p:cNvSpPr/>
          <p:nvPr>
            <p:custDataLst>
              <p:tags r:id="rId31"/>
            </p:custDataLst>
          </p:nvPr>
        </p:nvSpPr>
        <p:spPr>
          <a:xfrm>
            <a:off x="7953375" y="361315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ClrTx/>
              <a:buSzTx/>
              <a:buFontTx/>
            </a:pPr>
            <a:r>
              <a:rPr lang="en-US" altLang="zh-CN" sz="1600" dirty="0">
                <a:solidFill>
                  <a:schemeClr val="tx1"/>
                </a:solidFill>
              </a:rPr>
              <a:t>55</a:t>
            </a:r>
            <a:endParaRPr lang="en-US" altLang="zh-CN" sz="1800" dirty="0">
              <a:solidFill>
                <a:schemeClr val="tx1"/>
              </a:solidFill>
            </a:endParaRPr>
          </a:p>
        </p:txBody>
      </p:sp>
      <p:sp>
        <p:nvSpPr>
          <p:cNvPr id="50" name="矩形 49"/>
          <p:cNvSpPr/>
          <p:nvPr>
            <p:custDataLst>
              <p:tags r:id="rId32"/>
            </p:custDataLst>
          </p:nvPr>
        </p:nvSpPr>
        <p:spPr>
          <a:xfrm>
            <a:off x="7953375" y="415036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7" name="矩形 56"/>
          <p:cNvSpPr/>
          <p:nvPr>
            <p:custDataLst>
              <p:tags r:id="rId33"/>
            </p:custDataLst>
          </p:nvPr>
        </p:nvSpPr>
        <p:spPr>
          <a:xfrm>
            <a:off x="9739630" y="3613150"/>
            <a:ext cx="541655"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ClrTx/>
              <a:buSzTx/>
              <a:buFontTx/>
            </a:pPr>
            <a:r>
              <a:rPr lang="en-US" altLang="zh-CN" sz="1600" dirty="0">
                <a:solidFill>
                  <a:schemeClr val="tx1"/>
                </a:solidFill>
              </a:rPr>
              <a:t>512</a:t>
            </a:r>
            <a:endParaRPr lang="en-US" altLang="zh-CN" sz="1600" dirty="0">
              <a:solidFill>
                <a:schemeClr val="tx1"/>
              </a:solidFill>
            </a:endParaRPr>
          </a:p>
        </p:txBody>
      </p:sp>
      <p:sp>
        <p:nvSpPr>
          <p:cNvPr id="60" name="矩形 59"/>
          <p:cNvSpPr/>
          <p:nvPr>
            <p:custDataLst>
              <p:tags r:id="rId34"/>
            </p:custDataLst>
          </p:nvPr>
        </p:nvSpPr>
        <p:spPr>
          <a:xfrm>
            <a:off x="9772015" y="415036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7" name="矩形 66"/>
          <p:cNvSpPr/>
          <p:nvPr>
            <p:custDataLst>
              <p:tags r:id="rId35"/>
            </p:custDataLst>
          </p:nvPr>
        </p:nvSpPr>
        <p:spPr>
          <a:xfrm>
            <a:off x="2571115" y="527431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en-US" altLang="zh-CN" sz="1400" dirty="0">
              <a:solidFill>
                <a:schemeClr val="tx1"/>
              </a:solidFill>
            </a:endParaRPr>
          </a:p>
        </p:txBody>
      </p:sp>
      <p:sp>
        <p:nvSpPr>
          <p:cNvPr id="68" name="矩形 67"/>
          <p:cNvSpPr/>
          <p:nvPr>
            <p:custDataLst>
              <p:tags r:id="rId36"/>
            </p:custDataLst>
          </p:nvPr>
        </p:nvSpPr>
        <p:spPr>
          <a:xfrm>
            <a:off x="3159760" y="527431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dirty="0"/>
          </a:p>
        </p:txBody>
      </p:sp>
      <p:sp>
        <p:nvSpPr>
          <p:cNvPr id="69" name="矩形 68"/>
          <p:cNvSpPr/>
          <p:nvPr>
            <p:custDataLst>
              <p:tags r:id="rId37"/>
            </p:custDataLst>
          </p:nvPr>
        </p:nvSpPr>
        <p:spPr>
          <a:xfrm>
            <a:off x="3748405" y="527177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dirty="0"/>
          </a:p>
        </p:txBody>
      </p:sp>
      <p:sp>
        <p:nvSpPr>
          <p:cNvPr id="70" name="矩形 69"/>
          <p:cNvSpPr/>
          <p:nvPr>
            <p:custDataLst>
              <p:tags r:id="rId38"/>
            </p:custDataLst>
          </p:nvPr>
        </p:nvSpPr>
        <p:spPr>
          <a:xfrm>
            <a:off x="2571115" y="581152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dirty="0"/>
          </a:p>
        </p:txBody>
      </p:sp>
      <p:sp>
        <p:nvSpPr>
          <p:cNvPr id="71" name="矩形 70"/>
          <p:cNvSpPr/>
          <p:nvPr>
            <p:custDataLst>
              <p:tags r:id="rId39"/>
            </p:custDataLst>
          </p:nvPr>
        </p:nvSpPr>
        <p:spPr>
          <a:xfrm>
            <a:off x="3159760" y="581152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dirty="0"/>
          </a:p>
        </p:txBody>
      </p:sp>
      <p:sp>
        <p:nvSpPr>
          <p:cNvPr id="72" name="矩形 71"/>
          <p:cNvSpPr/>
          <p:nvPr>
            <p:custDataLst>
              <p:tags r:id="rId40"/>
            </p:custDataLst>
          </p:nvPr>
        </p:nvSpPr>
        <p:spPr>
          <a:xfrm>
            <a:off x="3748405" y="580898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dirty="0"/>
          </a:p>
        </p:txBody>
      </p:sp>
      <p:sp>
        <p:nvSpPr>
          <p:cNvPr id="77" name="矩形 76"/>
          <p:cNvSpPr/>
          <p:nvPr>
            <p:custDataLst>
              <p:tags r:id="rId41"/>
            </p:custDataLst>
          </p:nvPr>
        </p:nvSpPr>
        <p:spPr>
          <a:xfrm>
            <a:off x="4340225" y="527431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en-US" altLang="zh-CN" sz="1400" dirty="0">
              <a:solidFill>
                <a:schemeClr val="tx1"/>
              </a:solidFill>
            </a:endParaRPr>
          </a:p>
        </p:txBody>
      </p:sp>
      <p:sp>
        <p:nvSpPr>
          <p:cNvPr id="78" name="矩形 77"/>
          <p:cNvSpPr/>
          <p:nvPr>
            <p:custDataLst>
              <p:tags r:id="rId42"/>
            </p:custDataLst>
          </p:nvPr>
        </p:nvSpPr>
        <p:spPr>
          <a:xfrm>
            <a:off x="4928870" y="527431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dirty="0"/>
          </a:p>
        </p:txBody>
      </p:sp>
      <p:sp>
        <p:nvSpPr>
          <p:cNvPr id="79" name="矩形 78"/>
          <p:cNvSpPr/>
          <p:nvPr>
            <p:custDataLst>
              <p:tags r:id="rId43"/>
            </p:custDataLst>
          </p:nvPr>
        </p:nvSpPr>
        <p:spPr>
          <a:xfrm>
            <a:off x="5517515" y="527177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dirty="0"/>
          </a:p>
        </p:txBody>
      </p:sp>
      <p:sp>
        <p:nvSpPr>
          <p:cNvPr id="80" name="矩形 79"/>
          <p:cNvSpPr/>
          <p:nvPr>
            <p:custDataLst>
              <p:tags r:id="rId44"/>
            </p:custDataLst>
          </p:nvPr>
        </p:nvSpPr>
        <p:spPr>
          <a:xfrm>
            <a:off x="4340225" y="5811520"/>
            <a:ext cx="455930" cy="412115"/>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dirty="0"/>
          </a:p>
        </p:txBody>
      </p:sp>
      <p:sp>
        <p:nvSpPr>
          <p:cNvPr id="81" name="矩形 80"/>
          <p:cNvSpPr/>
          <p:nvPr>
            <p:custDataLst>
              <p:tags r:id="rId45"/>
            </p:custDataLst>
          </p:nvPr>
        </p:nvSpPr>
        <p:spPr>
          <a:xfrm>
            <a:off x="4928870" y="581152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dirty="0"/>
          </a:p>
        </p:txBody>
      </p:sp>
      <p:sp>
        <p:nvSpPr>
          <p:cNvPr id="82" name="矩形 81"/>
          <p:cNvSpPr/>
          <p:nvPr>
            <p:custDataLst>
              <p:tags r:id="rId46"/>
            </p:custDataLst>
          </p:nvPr>
        </p:nvSpPr>
        <p:spPr>
          <a:xfrm>
            <a:off x="5517515" y="580898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dirty="0"/>
          </a:p>
        </p:txBody>
      </p:sp>
      <p:sp>
        <p:nvSpPr>
          <p:cNvPr id="87" name="矩形 86"/>
          <p:cNvSpPr/>
          <p:nvPr>
            <p:custDataLst>
              <p:tags r:id="rId47"/>
            </p:custDataLst>
          </p:nvPr>
        </p:nvSpPr>
        <p:spPr>
          <a:xfrm>
            <a:off x="6158230" y="527431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ltLang="zh-CN" sz="1400" dirty="0">
              <a:solidFill>
                <a:schemeClr val="tx1"/>
              </a:solidFill>
            </a:endParaRPr>
          </a:p>
        </p:txBody>
      </p:sp>
      <p:sp>
        <p:nvSpPr>
          <p:cNvPr id="88" name="矩形 87"/>
          <p:cNvSpPr/>
          <p:nvPr>
            <p:custDataLst>
              <p:tags r:id="rId48"/>
            </p:custDataLst>
          </p:nvPr>
        </p:nvSpPr>
        <p:spPr>
          <a:xfrm>
            <a:off x="6746875" y="527431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dirty="0"/>
          </a:p>
        </p:txBody>
      </p:sp>
      <p:sp>
        <p:nvSpPr>
          <p:cNvPr id="89" name="矩形 88"/>
          <p:cNvSpPr/>
          <p:nvPr>
            <p:custDataLst>
              <p:tags r:id="rId49"/>
            </p:custDataLst>
          </p:nvPr>
        </p:nvSpPr>
        <p:spPr>
          <a:xfrm>
            <a:off x="7335520" y="527177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dirty="0"/>
          </a:p>
        </p:txBody>
      </p:sp>
      <p:sp>
        <p:nvSpPr>
          <p:cNvPr id="90" name="矩形 89"/>
          <p:cNvSpPr/>
          <p:nvPr>
            <p:custDataLst>
              <p:tags r:id="rId50"/>
            </p:custDataLst>
          </p:nvPr>
        </p:nvSpPr>
        <p:spPr>
          <a:xfrm>
            <a:off x="6158230" y="581152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dirty="0"/>
          </a:p>
        </p:txBody>
      </p:sp>
      <p:sp>
        <p:nvSpPr>
          <p:cNvPr id="91" name="矩形 90"/>
          <p:cNvSpPr/>
          <p:nvPr>
            <p:custDataLst>
              <p:tags r:id="rId51"/>
            </p:custDataLst>
          </p:nvPr>
        </p:nvSpPr>
        <p:spPr>
          <a:xfrm>
            <a:off x="6746875" y="581152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dirty="0"/>
          </a:p>
        </p:txBody>
      </p:sp>
      <p:sp>
        <p:nvSpPr>
          <p:cNvPr id="92" name="矩形 91"/>
          <p:cNvSpPr/>
          <p:nvPr>
            <p:custDataLst>
              <p:tags r:id="rId52"/>
            </p:custDataLst>
          </p:nvPr>
        </p:nvSpPr>
        <p:spPr>
          <a:xfrm>
            <a:off x="7335520" y="5808980"/>
            <a:ext cx="455930" cy="4121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dirty="0"/>
          </a:p>
        </p:txBody>
      </p:sp>
      <p:sp>
        <p:nvSpPr>
          <p:cNvPr id="96" name="矩形 95"/>
          <p:cNvSpPr/>
          <p:nvPr>
            <p:custDataLst>
              <p:tags r:id="rId53"/>
            </p:custDataLst>
          </p:nvPr>
        </p:nvSpPr>
        <p:spPr>
          <a:xfrm>
            <a:off x="7947025" y="527431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400" dirty="0">
              <a:solidFill>
                <a:schemeClr val="tx1"/>
              </a:solidFill>
            </a:endParaRPr>
          </a:p>
        </p:txBody>
      </p:sp>
      <p:sp>
        <p:nvSpPr>
          <p:cNvPr id="97" name="矩形 96"/>
          <p:cNvSpPr/>
          <p:nvPr>
            <p:custDataLst>
              <p:tags r:id="rId54"/>
            </p:custDataLst>
          </p:nvPr>
        </p:nvSpPr>
        <p:spPr>
          <a:xfrm>
            <a:off x="7947025" y="581152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0" name="矩形 99"/>
          <p:cNvSpPr/>
          <p:nvPr>
            <p:custDataLst>
              <p:tags r:id="rId55"/>
            </p:custDataLst>
          </p:nvPr>
        </p:nvSpPr>
        <p:spPr>
          <a:xfrm>
            <a:off x="9765665" y="527431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400" dirty="0">
              <a:solidFill>
                <a:schemeClr val="tx1"/>
              </a:solidFill>
            </a:endParaRPr>
          </a:p>
        </p:txBody>
      </p:sp>
      <p:sp>
        <p:nvSpPr>
          <p:cNvPr id="103" name="矩形 102"/>
          <p:cNvSpPr/>
          <p:nvPr>
            <p:custDataLst>
              <p:tags r:id="rId56"/>
            </p:custDataLst>
          </p:nvPr>
        </p:nvSpPr>
        <p:spPr>
          <a:xfrm>
            <a:off x="9765665" y="581152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0" name="矩形 109"/>
          <p:cNvSpPr/>
          <p:nvPr>
            <p:custDataLst>
              <p:tags r:id="rId57"/>
            </p:custDataLst>
          </p:nvPr>
        </p:nvSpPr>
        <p:spPr>
          <a:xfrm>
            <a:off x="8615045" y="361061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a:solidFill>
                  <a:schemeClr val="tx1"/>
                </a:solidFill>
              </a:rPr>
              <a:t>...</a:t>
            </a:r>
            <a:endParaRPr lang="en-US" altLang="zh-CN" sz="1600" dirty="0">
              <a:solidFill>
                <a:schemeClr val="tx1"/>
              </a:solidFill>
            </a:endParaRPr>
          </a:p>
        </p:txBody>
      </p:sp>
      <p:sp>
        <p:nvSpPr>
          <p:cNvPr id="111" name="矩形 110"/>
          <p:cNvSpPr/>
          <p:nvPr>
            <p:custDataLst>
              <p:tags r:id="rId58"/>
            </p:custDataLst>
          </p:nvPr>
        </p:nvSpPr>
        <p:spPr>
          <a:xfrm>
            <a:off x="9203690" y="361061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a:solidFill>
                  <a:schemeClr val="tx1"/>
                </a:solidFill>
              </a:rPr>
              <a:t>...</a:t>
            </a:r>
            <a:endParaRPr lang="en-US" altLang="zh-CN" dirty="0"/>
          </a:p>
        </p:txBody>
      </p:sp>
      <p:sp>
        <p:nvSpPr>
          <p:cNvPr id="112" name="矩形 111"/>
          <p:cNvSpPr/>
          <p:nvPr>
            <p:custDataLst>
              <p:tags r:id="rId59"/>
            </p:custDataLst>
          </p:nvPr>
        </p:nvSpPr>
        <p:spPr>
          <a:xfrm>
            <a:off x="8615045" y="414782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3" name="矩形 112"/>
          <p:cNvSpPr/>
          <p:nvPr>
            <p:custDataLst>
              <p:tags r:id="rId60"/>
            </p:custDataLst>
          </p:nvPr>
        </p:nvSpPr>
        <p:spPr>
          <a:xfrm>
            <a:off x="9203690" y="414782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6" name="矩形 115"/>
          <p:cNvSpPr/>
          <p:nvPr>
            <p:custDataLst>
              <p:tags r:id="rId61"/>
            </p:custDataLst>
          </p:nvPr>
        </p:nvSpPr>
        <p:spPr>
          <a:xfrm>
            <a:off x="8608695" y="527177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400" dirty="0">
              <a:solidFill>
                <a:schemeClr val="tx1"/>
              </a:solidFill>
            </a:endParaRPr>
          </a:p>
        </p:txBody>
      </p:sp>
      <p:sp>
        <p:nvSpPr>
          <p:cNvPr id="117" name="矩形 116"/>
          <p:cNvSpPr/>
          <p:nvPr>
            <p:custDataLst>
              <p:tags r:id="rId62"/>
            </p:custDataLst>
          </p:nvPr>
        </p:nvSpPr>
        <p:spPr>
          <a:xfrm>
            <a:off x="9197340" y="527177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8" name="矩形 117"/>
          <p:cNvSpPr/>
          <p:nvPr>
            <p:custDataLst>
              <p:tags r:id="rId63"/>
            </p:custDataLst>
          </p:nvPr>
        </p:nvSpPr>
        <p:spPr>
          <a:xfrm>
            <a:off x="8608695" y="580898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9" name="矩形 118"/>
          <p:cNvSpPr/>
          <p:nvPr>
            <p:custDataLst>
              <p:tags r:id="rId64"/>
            </p:custDataLst>
          </p:nvPr>
        </p:nvSpPr>
        <p:spPr>
          <a:xfrm>
            <a:off x="9197340" y="5808980"/>
            <a:ext cx="455930" cy="412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21" name="左大括号 120"/>
          <p:cNvSpPr/>
          <p:nvPr/>
        </p:nvSpPr>
        <p:spPr>
          <a:xfrm rot="5400000">
            <a:off x="3503930" y="2321560"/>
            <a:ext cx="391795" cy="2192655"/>
          </a:xfrm>
          <a:prstGeom prst="leftBrace">
            <a:avLst>
              <a:gd name="adj1" fmla="val 0"/>
              <a:gd name="adj2" fmla="val 50651"/>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2" name="左大括号 121"/>
          <p:cNvSpPr/>
          <p:nvPr>
            <p:custDataLst>
              <p:tags r:id="rId65"/>
            </p:custDataLst>
          </p:nvPr>
        </p:nvSpPr>
        <p:spPr>
          <a:xfrm rot="5400000">
            <a:off x="1379855" y="2601595"/>
            <a:ext cx="417195" cy="1607185"/>
          </a:xfrm>
          <a:prstGeom prst="leftBrace">
            <a:avLst>
              <a:gd name="adj1" fmla="val 0"/>
              <a:gd name="adj2" fmla="val 50651"/>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3" name="左大括号 122"/>
          <p:cNvSpPr/>
          <p:nvPr>
            <p:custDataLst>
              <p:tags r:id="rId66"/>
            </p:custDataLst>
          </p:nvPr>
        </p:nvSpPr>
        <p:spPr>
          <a:xfrm rot="5400000">
            <a:off x="6139815" y="1986280"/>
            <a:ext cx="434975" cy="2856230"/>
          </a:xfrm>
          <a:prstGeom prst="leftBrace">
            <a:avLst>
              <a:gd name="adj1" fmla="val 0"/>
              <a:gd name="adj2" fmla="val 50651"/>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4" name="左大括号 123"/>
          <p:cNvSpPr/>
          <p:nvPr>
            <p:custDataLst>
              <p:tags r:id="rId67"/>
            </p:custDataLst>
          </p:nvPr>
        </p:nvSpPr>
        <p:spPr>
          <a:xfrm rot="10800000">
            <a:off x="10363200" y="3610610"/>
            <a:ext cx="461010" cy="2612390"/>
          </a:xfrm>
          <a:prstGeom prst="leftBrace">
            <a:avLst>
              <a:gd name="adj1" fmla="val 81404"/>
              <a:gd name="adj2" fmla="val 50651"/>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5" name="文本框 124"/>
          <p:cNvSpPr txBox="1"/>
          <p:nvPr/>
        </p:nvSpPr>
        <p:spPr>
          <a:xfrm>
            <a:off x="10824210" y="4732655"/>
            <a:ext cx="1091565" cy="337185"/>
          </a:xfrm>
          <a:prstGeom prst="rect">
            <a:avLst/>
          </a:prstGeom>
          <a:noFill/>
        </p:spPr>
        <p:txBody>
          <a:bodyPr wrap="square" rtlCol="0">
            <a:spAutoFit/>
          </a:bodyPr>
          <a:p>
            <a:pPr algn="ctr">
              <a:buClrTx/>
              <a:buSzTx/>
              <a:buFontTx/>
            </a:pPr>
            <a:r>
              <a:rPr lang="en-US" altLang="zh-CN" sz="1600" dirty="0"/>
              <a:t>32 *512</a:t>
            </a:r>
            <a:endParaRPr lang="en-US" altLang="zh-CN" sz="1600" dirty="0"/>
          </a:p>
        </p:txBody>
      </p:sp>
      <p:sp>
        <p:nvSpPr>
          <p:cNvPr id="127" name="文本框 126"/>
          <p:cNvSpPr txBox="1"/>
          <p:nvPr/>
        </p:nvSpPr>
        <p:spPr>
          <a:xfrm>
            <a:off x="1214755" y="2889885"/>
            <a:ext cx="914400" cy="337185"/>
          </a:xfrm>
          <a:prstGeom prst="rect">
            <a:avLst/>
          </a:prstGeom>
          <a:noFill/>
        </p:spPr>
        <p:txBody>
          <a:bodyPr wrap="square" rtlCol="0">
            <a:spAutoFit/>
          </a:bodyPr>
          <a:p>
            <a:r>
              <a:rPr lang="en-US" altLang="zh-CN" sz="1600"/>
              <a:t>MAC</a:t>
            </a:r>
            <a:r>
              <a:rPr lang="zh-CN" altLang="en-US" sz="1600"/>
              <a:t>帧</a:t>
            </a:r>
            <a:endParaRPr lang="zh-CN" altLang="en-US" sz="1600"/>
          </a:p>
        </p:txBody>
      </p:sp>
      <p:sp>
        <p:nvSpPr>
          <p:cNvPr id="128" name="文本框 127"/>
          <p:cNvSpPr txBox="1"/>
          <p:nvPr>
            <p:custDataLst>
              <p:tags r:id="rId68"/>
            </p:custDataLst>
          </p:nvPr>
        </p:nvSpPr>
        <p:spPr>
          <a:xfrm>
            <a:off x="3251200" y="2889885"/>
            <a:ext cx="1330325" cy="337185"/>
          </a:xfrm>
          <a:prstGeom prst="rect">
            <a:avLst/>
          </a:prstGeom>
          <a:noFill/>
        </p:spPr>
        <p:txBody>
          <a:bodyPr wrap="square" rtlCol="0">
            <a:spAutoFit/>
          </a:bodyPr>
          <a:p>
            <a:r>
              <a:rPr lang="en-US" altLang="zh-CN" sz="1600"/>
              <a:t>IP</a:t>
            </a:r>
            <a:r>
              <a:rPr lang="zh-CN" altLang="en-US" sz="1600"/>
              <a:t>数据</a:t>
            </a:r>
            <a:r>
              <a:rPr lang="zh-CN" altLang="en-US" sz="1600"/>
              <a:t>报</a:t>
            </a:r>
            <a:endParaRPr lang="zh-CN" altLang="en-US" sz="1600"/>
          </a:p>
        </p:txBody>
      </p:sp>
      <p:sp>
        <p:nvSpPr>
          <p:cNvPr id="129" name="文本框 128"/>
          <p:cNvSpPr txBox="1"/>
          <p:nvPr>
            <p:custDataLst>
              <p:tags r:id="rId69"/>
            </p:custDataLst>
          </p:nvPr>
        </p:nvSpPr>
        <p:spPr>
          <a:xfrm>
            <a:off x="5825490" y="2889885"/>
            <a:ext cx="1791970" cy="337185"/>
          </a:xfrm>
          <a:prstGeom prst="rect">
            <a:avLst/>
          </a:prstGeom>
          <a:noFill/>
        </p:spPr>
        <p:txBody>
          <a:bodyPr wrap="square" rtlCol="0">
            <a:spAutoFit/>
          </a:bodyPr>
          <a:p>
            <a:r>
              <a:rPr lang="en-US" altLang="zh-CN" sz="1600"/>
              <a:t>TCP</a:t>
            </a:r>
            <a:r>
              <a:rPr lang="zh-CN" altLang="en-US" sz="1600"/>
              <a:t>数据</a:t>
            </a:r>
            <a:r>
              <a:rPr lang="zh-CN" altLang="en-US" sz="1600"/>
              <a:t>报</a:t>
            </a:r>
            <a:endParaRPr lang="zh-CN" altLang="en-US" sz="1600"/>
          </a:p>
        </p:txBody>
      </p:sp>
      <p:sp>
        <p:nvSpPr>
          <p:cNvPr id="4" name="左大括号 3"/>
          <p:cNvSpPr/>
          <p:nvPr>
            <p:custDataLst>
              <p:tags r:id="rId70"/>
            </p:custDataLst>
          </p:nvPr>
        </p:nvSpPr>
        <p:spPr>
          <a:xfrm rot="5400000">
            <a:off x="8884920" y="2250440"/>
            <a:ext cx="448945" cy="2342515"/>
          </a:xfrm>
          <a:prstGeom prst="leftBrace">
            <a:avLst>
              <a:gd name="adj1" fmla="val 0"/>
              <a:gd name="adj2" fmla="val 50651"/>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文本框 4"/>
          <p:cNvSpPr txBox="1"/>
          <p:nvPr>
            <p:custDataLst>
              <p:tags r:id="rId71"/>
            </p:custDataLst>
          </p:nvPr>
        </p:nvSpPr>
        <p:spPr>
          <a:xfrm>
            <a:off x="8580755" y="2889885"/>
            <a:ext cx="1728470" cy="337185"/>
          </a:xfrm>
          <a:prstGeom prst="rect">
            <a:avLst/>
          </a:prstGeom>
          <a:noFill/>
        </p:spPr>
        <p:txBody>
          <a:bodyPr wrap="square" rtlCol="0">
            <a:spAutoFit/>
          </a:bodyPr>
          <a:p>
            <a:r>
              <a:rPr lang="zh-CN" altLang="en-US" sz="1600"/>
              <a:t>数据</a:t>
            </a:r>
            <a:r>
              <a:rPr lang="zh-CN" altLang="en-US" sz="1600"/>
              <a:t>字段</a:t>
            </a:r>
            <a:endParaRPr lang="zh-CN" altLang="en-US" sz="1600"/>
          </a:p>
        </p:txBody>
      </p:sp>
      <p:sp>
        <p:nvSpPr>
          <p:cNvPr id="13" name="文本框 12"/>
          <p:cNvSpPr txBox="1"/>
          <p:nvPr/>
        </p:nvSpPr>
        <p:spPr>
          <a:xfrm>
            <a:off x="784860" y="4430395"/>
            <a:ext cx="1479550" cy="639445"/>
          </a:xfrm>
          <a:prstGeom prst="rect">
            <a:avLst/>
          </a:prstGeom>
          <a:noFill/>
        </p:spPr>
        <p:txBody>
          <a:bodyPr wrap="square" rtlCol="0">
            <a:noAutofit/>
          </a:bodyPr>
          <a:p>
            <a:r>
              <a:rPr lang="en-US" altLang="zh-CN" sz="3600"/>
              <a:t>. . . . . .</a:t>
            </a:r>
            <a:endParaRPr lang="en-US" altLang="zh-CN" sz="3600"/>
          </a:p>
        </p:txBody>
      </p:sp>
      <p:sp>
        <p:nvSpPr>
          <p:cNvPr id="14" name="文本框 13"/>
          <p:cNvSpPr txBox="1"/>
          <p:nvPr>
            <p:custDataLst>
              <p:tags r:id="rId72"/>
            </p:custDataLst>
          </p:nvPr>
        </p:nvSpPr>
        <p:spPr>
          <a:xfrm>
            <a:off x="2867025" y="4430395"/>
            <a:ext cx="1479550" cy="639445"/>
          </a:xfrm>
          <a:prstGeom prst="rect">
            <a:avLst/>
          </a:prstGeom>
          <a:noFill/>
        </p:spPr>
        <p:txBody>
          <a:bodyPr wrap="square" rtlCol="0">
            <a:noAutofit/>
          </a:bodyPr>
          <a:p>
            <a:r>
              <a:rPr lang="en-US" altLang="zh-CN" sz="3600"/>
              <a:t>. . . . . .</a:t>
            </a:r>
            <a:endParaRPr lang="en-US" altLang="zh-CN" sz="3600"/>
          </a:p>
        </p:txBody>
      </p:sp>
      <p:sp>
        <p:nvSpPr>
          <p:cNvPr id="15" name="文本框 14"/>
          <p:cNvSpPr txBox="1"/>
          <p:nvPr>
            <p:custDataLst>
              <p:tags r:id="rId73"/>
            </p:custDataLst>
          </p:nvPr>
        </p:nvSpPr>
        <p:spPr>
          <a:xfrm>
            <a:off x="5523865" y="4430395"/>
            <a:ext cx="1479550" cy="639445"/>
          </a:xfrm>
          <a:prstGeom prst="rect">
            <a:avLst/>
          </a:prstGeom>
          <a:noFill/>
        </p:spPr>
        <p:txBody>
          <a:bodyPr wrap="square" rtlCol="0">
            <a:noAutofit/>
          </a:bodyPr>
          <a:p>
            <a:r>
              <a:rPr lang="en-US" altLang="zh-CN" sz="3600"/>
              <a:t>. . . . . .</a:t>
            </a:r>
            <a:endParaRPr lang="en-US" altLang="zh-CN" sz="3600"/>
          </a:p>
        </p:txBody>
      </p:sp>
      <p:sp>
        <p:nvSpPr>
          <p:cNvPr id="16" name="文本框 15"/>
          <p:cNvSpPr txBox="1"/>
          <p:nvPr>
            <p:custDataLst>
              <p:tags r:id="rId74"/>
            </p:custDataLst>
          </p:nvPr>
        </p:nvSpPr>
        <p:spPr>
          <a:xfrm>
            <a:off x="8292465" y="4430395"/>
            <a:ext cx="1479550" cy="639445"/>
          </a:xfrm>
          <a:prstGeom prst="rect">
            <a:avLst/>
          </a:prstGeom>
          <a:noFill/>
        </p:spPr>
        <p:txBody>
          <a:bodyPr wrap="square" rtlCol="0">
            <a:noAutofit/>
          </a:bodyPr>
          <a:p>
            <a:r>
              <a:rPr lang="en-US" altLang="zh-CN" sz="3600"/>
              <a:t>. . . . . .</a:t>
            </a:r>
            <a:endParaRPr lang="en-US" altLang="zh-CN"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629920" y="854710"/>
            <a:ext cx="10886440" cy="981075"/>
          </a:xfrm>
          <a:prstGeom prst="rect">
            <a:avLst/>
          </a:prstGeom>
          <a:solidFill>
            <a:srgbClr val="BDD4E5"/>
          </a:solidFill>
          <a:ln w="19050">
            <a:noFill/>
          </a:ln>
        </p:spPr>
        <p:txBody>
          <a:bodyPr wrap="square" rtlCol="0">
            <a:noAutofit/>
          </a:bodyPr>
          <a:p>
            <a:pPr lvl="0"/>
            <a:endParaRPr lang="zh-CN" altLang="en-US" sz="2400" dirty="0">
              <a:latin typeface="黑体" panose="02010609060101010101" pitchFamily="2" charset="-122"/>
              <a:ea typeface="黑体" panose="02010609060101010101" pitchFamily="2" charset="-122"/>
            </a:endParaRPr>
          </a:p>
        </p:txBody>
      </p:sp>
      <p:sp>
        <p:nvSpPr>
          <p:cNvPr id="3" name="文本占位符 2"/>
          <p:cNvSpPr>
            <a:spLocks noGrp="1"/>
          </p:cNvSpPr>
          <p:nvPr>
            <p:ph type="body" sz="quarter" idx="10"/>
          </p:nvPr>
        </p:nvSpPr>
        <p:spPr>
          <a:xfrm>
            <a:off x="602615" y="184785"/>
            <a:ext cx="7924800" cy="588010"/>
          </a:xfrm>
        </p:spPr>
        <p:txBody>
          <a:bodyPr/>
          <a:lstStyle/>
          <a:p>
            <a:r>
              <a:rPr lang="en-US" altLang="zh-CN" sz="2800" b="0" dirty="0">
                <a:sym typeface="+mn-ea"/>
              </a:rPr>
              <a:t>3.2 </a:t>
            </a:r>
            <a:r>
              <a:rPr lang="zh-CN" altLang="en-US" sz="2800" b="0" dirty="0">
                <a:sym typeface="+mn-ea"/>
              </a:rPr>
              <a:t>机器学习模型可解释性方案</a:t>
            </a:r>
            <a:endParaRPr lang="zh-CN" altLang="en-US" sz="2800" b="0" dirty="0">
              <a:sym typeface="+mn-ea"/>
            </a:endParaRPr>
          </a:p>
        </p:txBody>
      </p:sp>
      <p:sp>
        <p:nvSpPr>
          <p:cNvPr id="9" name="文本框 8"/>
          <p:cNvSpPr txBox="1"/>
          <p:nvPr>
            <p:custDataLst>
              <p:tags r:id="rId2"/>
            </p:custDataLst>
          </p:nvPr>
        </p:nvSpPr>
        <p:spPr>
          <a:xfrm>
            <a:off x="629920" y="772795"/>
            <a:ext cx="10886440" cy="1014730"/>
          </a:xfrm>
          <a:prstGeom prst="rect">
            <a:avLst/>
          </a:prstGeom>
          <a:noFill/>
        </p:spPr>
        <p:txBody>
          <a:bodyPr wrap="square" rtlCol="0">
            <a:spAutoFit/>
          </a:bodyPr>
          <a:p>
            <a:pPr>
              <a:lnSpc>
                <a:spcPct val="150000"/>
              </a:lnSpc>
            </a:pPr>
            <a:r>
              <a:rPr lang="zh-CN" altLang="en-US" sz="2000" b="1" dirty="0">
                <a:solidFill>
                  <a:srgbClr val="FF0000"/>
                </a:solidFill>
                <a:sym typeface="+mn-ea"/>
              </a:rPr>
              <a:t>拟解决问题：</a:t>
            </a:r>
            <a:r>
              <a:rPr sz="2000" dirty="0">
                <a:sym typeface="+mn-ea"/>
              </a:rPr>
              <a:t>尽管机器学习模型在很多任务中都展现出了优异的性能，但是其“</a:t>
            </a:r>
            <a:r>
              <a:rPr sz="2000" dirty="0">
                <a:solidFill>
                  <a:srgbClr val="FF0000"/>
                </a:solidFill>
                <a:sym typeface="+mn-ea"/>
              </a:rPr>
              <a:t>黑箱</a:t>
            </a:r>
            <a:r>
              <a:rPr sz="2000" dirty="0">
                <a:sym typeface="+mn-ea"/>
              </a:rPr>
              <a:t>”特性使得人们难以理解模型的决策过程。</a:t>
            </a:r>
            <a:endParaRPr lang="zh-CN" altLang="en-US" sz="2000" b="1">
              <a:sym typeface="+mn-ea"/>
            </a:endParaRPr>
          </a:p>
        </p:txBody>
      </p:sp>
      <p:sp>
        <p:nvSpPr>
          <p:cNvPr id="6" name="文本框 5"/>
          <p:cNvSpPr txBox="1"/>
          <p:nvPr/>
        </p:nvSpPr>
        <p:spPr>
          <a:xfrm>
            <a:off x="629920" y="1995805"/>
            <a:ext cx="5608955" cy="4707890"/>
          </a:xfrm>
          <a:prstGeom prst="rect">
            <a:avLst/>
          </a:prstGeom>
          <a:noFill/>
        </p:spPr>
        <p:txBody>
          <a:bodyPr wrap="square" rtlCol="0">
            <a:spAutoFit/>
          </a:bodyPr>
          <a:p>
            <a:pPr>
              <a:lnSpc>
                <a:spcPct val="150000"/>
              </a:lnSpc>
            </a:pPr>
            <a:r>
              <a:rPr lang="zh-CN" altLang="en-US" sz="2000" b="1">
                <a:latin typeface="+mj-lt"/>
                <a:ea typeface="+mj-lt"/>
              </a:rPr>
              <a:t>核心思想：</a:t>
            </a:r>
            <a:endParaRPr lang="zh-CN" altLang="en-US" sz="2000" b="1">
              <a:latin typeface="+mj-lt"/>
              <a:ea typeface="+mj-lt"/>
            </a:endParaRPr>
          </a:p>
          <a:p>
            <a:pPr marL="342900" lvl="1" indent="-342900">
              <a:lnSpc>
                <a:spcPct val="150000"/>
              </a:lnSpc>
              <a:buFont typeface="Wingdings" panose="05000000000000000000" charset="0"/>
              <a:buChar char="Ø"/>
            </a:pPr>
            <a:r>
              <a:rPr lang="zh-CN" altLang="en-US" sz="2000" dirty="0">
                <a:latin typeface="微软雅黑" panose="020B0503020204020204" charset="-122"/>
                <a:ea typeface="微软雅黑" panose="020B0503020204020204" charset="-122"/>
              </a:rPr>
              <a:t>清晰的看到每个特征对预测结果的影响</a:t>
            </a:r>
            <a:endParaRPr lang="zh-CN" altLang="en-US" sz="2000" dirty="0">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Ø"/>
            </a:pPr>
            <a:r>
              <a:rPr lang="zh-CN" altLang="en-US" sz="2000" dirty="0">
                <a:solidFill>
                  <a:schemeClr val="tx1"/>
                </a:solidFill>
                <a:latin typeface="微软雅黑" panose="020B0503020204020204" charset="-122"/>
                <a:ea typeface="微软雅黑" panose="020B0503020204020204" charset="-122"/>
              </a:rPr>
              <a:t>明白</a:t>
            </a:r>
            <a:r>
              <a:rPr lang="zh-CN" altLang="en-US" sz="2000" dirty="0">
                <a:solidFill>
                  <a:srgbClr val="FF0000"/>
                </a:solidFill>
                <a:latin typeface="微软雅黑" panose="020B0503020204020204" charset="-122"/>
                <a:ea typeface="微软雅黑" panose="020B0503020204020204" charset="-122"/>
              </a:rPr>
              <a:t>那些特征对流量的识别起到了关键作用。</a:t>
            </a:r>
            <a:endParaRPr lang="zh-CN" altLang="en-US" sz="2000" dirty="0">
              <a:solidFill>
                <a:srgbClr val="FF0000"/>
              </a:solidFill>
              <a:latin typeface="微软雅黑" panose="020B0503020204020204" charset="-122"/>
              <a:ea typeface="微软雅黑" panose="020B0503020204020204" charset="-122"/>
            </a:endParaRPr>
          </a:p>
          <a:p>
            <a:pPr marL="0" lvl="1" indent="0">
              <a:lnSpc>
                <a:spcPct val="150000"/>
              </a:lnSpc>
              <a:buFont typeface="Wingdings" panose="05000000000000000000" charset="0"/>
              <a:buNone/>
            </a:pPr>
            <a:r>
              <a:rPr lang="zh-CN" altLang="en-US" sz="2000" b="1" dirty="0">
                <a:latin typeface="+mj-lt"/>
                <a:ea typeface="+mj-lt"/>
              </a:rPr>
              <a:t>方案：</a:t>
            </a:r>
            <a:endParaRPr lang="zh-CN" altLang="en-US" sz="2000" b="1" dirty="0">
              <a:latin typeface="+mj-lt"/>
              <a:ea typeface="+mj-lt"/>
            </a:endParaRPr>
          </a:p>
          <a:p>
            <a:pPr marL="0" lvl="1" indent="0">
              <a:lnSpc>
                <a:spcPct val="150000"/>
              </a:lnSpc>
              <a:buFont typeface="Wingdings" panose="05000000000000000000" charset="0"/>
              <a:buNone/>
            </a:pPr>
            <a:endParaRPr lang="zh-CN" altLang="en-US" sz="2000" b="1" dirty="0">
              <a:latin typeface="+mj-lt"/>
              <a:ea typeface="+mj-lt"/>
            </a:endParaRPr>
          </a:p>
          <a:p>
            <a:pPr marL="0" lvl="1" indent="0">
              <a:lnSpc>
                <a:spcPct val="150000"/>
              </a:lnSpc>
              <a:buFont typeface="Wingdings" panose="05000000000000000000" charset="0"/>
              <a:buNone/>
            </a:pPr>
            <a:endParaRPr lang="zh-CN" altLang="en-US" sz="2000" b="1" dirty="0">
              <a:latin typeface="+mj-lt"/>
              <a:ea typeface="+mj-lt"/>
            </a:endParaRPr>
          </a:p>
          <a:p>
            <a:pPr marL="342900" lvl="1" indent="-342900">
              <a:lnSpc>
                <a:spcPct val="150000"/>
              </a:lnSpc>
              <a:buFont typeface="Wingdings" panose="05000000000000000000" charset="0"/>
              <a:buChar char="Ø"/>
            </a:pPr>
            <a:r>
              <a:rPr sz="2000" dirty="0">
                <a:sym typeface="+mn-ea"/>
              </a:rPr>
              <a:t>基于博弈论中的Shapley值，</a:t>
            </a:r>
            <a:r>
              <a:rPr lang="zh-CN" sz="2000" dirty="0">
                <a:sym typeface="+mn-ea"/>
              </a:rPr>
              <a:t>作为</a:t>
            </a:r>
            <a:r>
              <a:rPr sz="2000" dirty="0">
                <a:sym typeface="+mn-ea"/>
              </a:rPr>
              <a:t>解释模型预测的强大工具。</a:t>
            </a:r>
            <a:endParaRPr sz="2000" dirty="0">
              <a:sym typeface="+mn-ea"/>
            </a:endParaRPr>
          </a:p>
          <a:p>
            <a:pPr marL="342900" lvl="1" indent="-342900">
              <a:lnSpc>
                <a:spcPct val="150000"/>
              </a:lnSpc>
              <a:buFont typeface="Wingdings" panose="05000000000000000000" charset="0"/>
              <a:buChar char="Ø"/>
            </a:pPr>
            <a:r>
              <a:rPr sz="2000" dirty="0">
                <a:sym typeface="+mn-ea"/>
              </a:rPr>
              <a:t>它为每个特征分配一个影响分数，表示该特征对预测结果的影响大小。</a:t>
            </a:r>
            <a:endParaRPr lang="zh-CN" altLang="en-US" sz="2000">
              <a:latin typeface="+mj-lt"/>
              <a:ea typeface="+mj-lt"/>
            </a:endParaRPr>
          </a:p>
        </p:txBody>
      </p:sp>
      <p:pic>
        <p:nvPicPr>
          <p:cNvPr id="7" name="图片 6"/>
          <p:cNvPicPr>
            <a:picLocks noChangeAspect="1"/>
          </p:cNvPicPr>
          <p:nvPr>
            <p:custDataLst>
              <p:tags r:id="rId3"/>
            </p:custDataLst>
          </p:nvPr>
        </p:nvPicPr>
        <p:blipFill>
          <a:blip r:embed="rId4"/>
          <a:stretch>
            <a:fillRect/>
          </a:stretch>
        </p:blipFill>
        <p:spPr>
          <a:xfrm>
            <a:off x="6238875" y="2884805"/>
            <a:ext cx="5292725" cy="3390900"/>
          </a:xfrm>
          <a:prstGeom prst="rect">
            <a:avLst/>
          </a:prstGeom>
        </p:spPr>
      </p:pic>
      <p:sp>
        <p:nvSpPr>
          <p:cNvPr id="11" name="文本框 10"/>
          <p:cNvSpPr txBox="1"/>
          <p:nvPr>
            <p:custDataLst>
              <p:tags r:id="rId5"/>
            </p:custDataLst>
          </p:nvPr>
        </p:nvSpPr>
        <p:spPr>
          <a:xfrm>
            <a:off x="6306820" y="2181860"/>
            <a:ext cx="5156200" cy="583565"/>
          </a:xfrm>
          <a:prstGeom prst="rect">
            <a:avLst/>
          </a:prstGeom>
          <a:noFill/>
        </p:spPr>
        <p:txBody>
          <a:bodyPr wrap="square" rtlCol="0">
            <a:spAutoFit/>
          </a:bodyPr>
          <a:p>
            <a:r>
              <a:rPr lang="zh-CN" altLang="en-US" sz="1600"/>
              <a:t>瀑布图展示了某个病人从测试集平均结果到最终预测结果的决策过程，以及各特征对预测结果的贡献影响。</a:t>
            </a:r>
            <a:endParaRPr lang="zh-CN" altLang="en-US" sz="1600"/>
          </a:p>
        </p:txBody>
      </p:sp>
      <p:pic>
        <p:nvPicPr>
          <p:cNvPr id="4" name="图片 3"/>
          <p:cNvPicPr>
            <a:picLocks noChangeAspect="1"/>
          </p:cNvPicPr>
          <p:nvPr>
            <p:custDataLst>
              <p:tags r:id="rId6"/>
            </p:custDataLst>
          </p:nvPr>
        </p:nvPicPr>
        <p:blipFill>
          <a:blip r:embed="rId7"/>
          <a:stretch>
            <a:fillRect/>
          </a:stretch>
        </p:blipFill>
        <p:spPr>
          <a:xfrm>
            <a:off x="965835" y="4131945"/>
            <a:ext cx="4936490" cy="4356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02615" y="184785"/>
            <a:ext cx="8627110" cy="588010"/>
          </a:xfrm>
        </p:spPr>
        <p:txBody>
          <a:bodyPr/>
          <a:lstStyle/>
          <a:p>
            <a:r>
              <a:rPr lang="en-US" altLang="zh-CN" sz="2800" b="0" dirty="0"/>
              <a:t>3.3 </a:t>
            </a:r>
            <a:r>
              <a:rPr lang="zh-CN" altLang="en-US" sz="2800" b="0" dirty="0"/>
              <a:t>神经网络设计方</a:t>
            </a:r>
            <a:r>
              <a:rPr lang="zh-CN" altLang="en-US" sz="2800" b="0" dirty="0"/>
              <a:t>案</a:t>
            </a:r>
            <a:endParaRPr lang="zh-CN" altLang="en-US" sz="2800" b="0" dirty="0"/>
          </a:p>
        </p:txBody>
      </p:sp>
      <p:sp>
        <p:nvSpPr>
          <p:cNvPr id="2" name="文本框 1"/>
          <p:cNvSpPr txBox="1"/>
          <p:nvPr/>
        </p:nvSpPr>
        <p:spPr>
          <a:xfrm>
            <a:off x="610235" y="845820"/>
            <a:ext cx="8267700" cy="5450205"/>
          </a:xfrm>
          <a:prstGeom prst="rect">
            <a:avLst/>
          </a:prstGeom>
          <a:noFill/>
        </p:spPr>
        <p:txBody>
          <a:bodyPr wrap="square" rtlCol="0">
            <a:noAutofit/>
          </a:bodyPr>
          <a:lstStyle/>
          <a:p>
            <a:pPr>
              <a:lnSpc>
                <a:spcPct val="150000"/>
              </a:lnSpc>
            </a:pPr>
            <a:r>
              <a:rPr lang="zh-CN" altLang="en-US" sz="2000" b="1" dirty="0">
                <a:solidFill>
                  <a:srgbClr val="FF0000"/>
                </a:solidFill>
                <a:sym typeface="+mn-ea"/>
              </a:rPr>
              <a:t>拟解决问题：</a:t>
            </a:r>
            <a:endParaRPr lang="zh-CN" altLang="en-US" sz="2000" b="1" dirty="0">
              <a:solidFill>
                <a:srgbClr val="FF0000"/>
              </a:solidFill>
              <a:sym typeface="+mn-ea"/>
            </a:endParaRPr>
          </a:p>
          <a:p>
            <a:pPr marL="342900" indent="-342900">
              <a:lnSpc>
                <a:spcPct val="150000"/>
              </a:lnSpc>
              <a:buFont typeface="Arial" panose="020B0604020202020204" pitchFamily="34" charset="0"/>
              <a:buChar char="•"/>
            </a:pPr>
            <a:r>
              <a:rPr lang="zh-CN" altLang="en-US" sz="2000" b="1" dirty="0">
                <a:solidFill>
                  <a:schemeClr val="tx1"/>
                </a:solidFill>
                <a:sym typeface="+mn-ea"/>
              </a:rPr>
              <a:t>实际应用流量数据包种类繁多、</a:t>
            </a:r>
            <a:r>
              <a:rPr lang="zh-CN" altLang="en-US" sz="2000" b="1" dirty="0">
                <a:sym typeface="+mn-ea"/>
              </a:rPr>
              <a:t>特征丰富</a:t>
            </a:r>
            <a:endParaRPr lang="zh-CN" altLang="en-US" sz="2000" b="1" dirty="0">
              <a:solidFill>
                <a:schemeClr val="tx1"/>
              </a:solidFill>
              <a:sym typeface="+mn-ea"/>
            </a:endParaRPr>
          </a:p>
          <a:p>
            <a:pPr marL="342900" indent="-342900">
              <a:lnSpc>
                <a:spcPct val="150000"/>
              </a:lnSpc>
              <a:buFont typeface="Arial" panose="020B0604020202020204" pitchFamily="34" charset="0"/>
              <a:buChar char="•"/>
            </a:pPr>
            <a:r>
              <a:rPr lang="zh-CN" altLang="en-US" sz="2000" b="1" dirty="0">
                <a:solidFill>
                  <a:schemeClr val="tx1"/>
                </a:solidFill>
                <a:sym typeface="+mn-ea"/>
              </a:rPr>
              <a:t>数据包信息复杂增加网络深度导致</a:t>
            </a:r>
            <a:r>
              <a:rPr lang="zh-CN" altLang="en-US" sz="2000" b="1" dirty="0">
                <a:solidFill>
                  <a:schemeClr val="tx1"/>
                </a:solidFill>
                <a:sym typeface="+mn-ea"/>
              </a:rPr>
              <a:t>梯度消失</a:t>
            </a:r>
            <a:endParaRPr lang="zh-CN" altLang="en-US" sz="2000" b="1" dirty="0">
              <a:solidFill>
                <a:schemeClr val="tx1"/>
              </a:solidFill>
              <a:sym typeface="+mn-ea"/>
            </a:endParaRPr>
          </a:p>
          <a:p>
            <a:pPr marL="342900" indent="-342900">
              <a:lnSpc>
                <a:spcPct val="150000"/>
              </a:lnSpc>
              <a:buFont typeface="Arial" panose="020B0604020202020204" pitchFamily="34" charset="0"/>
              <a:buChar char="•"/>
            </a:pPr>
            <a:r>
              <a:rPr lang="zh-CN" altLang="en-US" sz="2000" b="1" dirty="0">
                <a:solidFill>
                  <a:schemeClr val="tx1"/>
                </a:solidFill>
                <a:sym typeface="+mn-ea"/>
              </a:rPr>
              <a:t>是否可以进行</a:t>
            </a:r>
            <a:r>
              <a:rPr lang="en-US" altLang="zh-CN" sz="2000" b="1" dirty="0">
                <a:solidFill>
                  <a:schemeClr val="tx1"/>
                </a:solidFill>
                <a:sym typeface="+mn-ea"/>
              </a:rPr>
              <a:t>SHAP</a:t>
            </a:r>
            <a:r>
              <a:rPr lang="zh-CN" altLang="en-US" sz="2000" b="1" dirty="0">
                <a:solidFill>
                  <a:schemeClr val="tx1"/>
                </a:solidFill>
                <a:sym typeface="+mn-ea"/>
              </a:rPr>
              <a:t>库可解释性</a:t>
            </a:r>
            <a:r>
              <a:rPr lang="zh-CN" altLang="en-US" sz="2000" b="1" dirty="0">
                <a:solidFill>
                  <a:schemeClr val="tx1"/>
                </a:solidFill>
                <a:sym typeface="+mn-ea"/>
              </a:rPr>
              <a:t>研究</a:t>
            </a:r>
            <a:endParaRPr lang="zh-CN" altLang="en-US" sz="2000" b="1" dirty="0">
              <a:solidFill>
                <a:schemeClr val="tx1"/>
              </a:solidFill>
              <a:sym typeface="+mn-ea"/>
            </a:endParaRPr>
          </a:p>
          <a:p>
            <a:pPr marL="342900" indent="-342900">
              <a:lnSpc>
                <a:spcPct val="150000"/>
              </a:lnSpc>
              <a:buFont typeface="Arial" panose="020B0604020202020204" pitchFamily="34" charset="0"/>
              <a:buChar char="•"/>
            </a:pPr>
            <a:endParaRPr lang="zh-CN" altLang="en-US" sz="2000" b="1" dirty="0">
              <a:solidFill>
                <a:schemeClr val="tx1"/>
              </a:solidFill>
              <a:sym typeface="+mn-ea"/>
            </a:endParaRPr>
          </a:p>
          <a:p>
            <a:pPr indent="0">
              <a:lnSpc>
                <a:spcPct val="150000"/>
              </a:lnSpc>
              <a:buFont typeface="Arial" panose="020B0604020202020204" pitchFamily="34" charset="0"/>
              <a:buNone/>
            </a:pPr>
            <a:r>
              <a:rPr lang="zh-CN" altLang="en-US" sz="2000" b="1" dirty="0">
                <a:solidFill>
                  <a:schemeClr val="tx1"/>
                </a:solidFill>
                <a:sym typeface="+mn-ea"/>
              </a:rPr>
              <a:t>解决</a:t>
            </a:r>
            <a:r>
              <a:rPr lang="zh-CN" altLang="en-US" sz="2000" b="1" dirty="0">
                <a:solidFill>
                  <a:schemeClr val="tx1"/>
                </a:solidFill>
                <a:sym typeface="+mn-ea"/>
              </a:rPr>
              <a:t>方案：</a:t>
            </a:r>
            <a:endParaRPr lang="zh-CN" altLang="en-US" sz="2000" b="1" dirty="0">
              <a:solidFill>
                <a:schemeClr val="tx1"/>
              </a:solidFill>
              <a:sym typeface="+mn-ea"/>
            </a:endParaRPr>
          </a:p>
          <a:p>
            <a:pPr marL="342900" indent="-342900">
              <a:lnSpc>
                <a:spcPct val="150000"/>
              </a:lnSpc>
              <a:buFont typeface="Arial" panose="020B0604020202020204" pitchFamily="34" charset="0"/>
              <a:buChar char="•"/>
            </a:pPr>
            <a:r>
              <a:rPr lang="zh-CN" altLang="en-US" sz="2000" dirty="0">
                <a:solidFill>
                  <a:schemeClr val="tx1"/>
                </a:solidFill>
                <a:sym typeface="+mn-ea"/>
              </a:rPr>
              <a:t>引入</a:t>
            </a:r>
            <a:r>
              <a:rPr lang="zh-CN" altLang="en-US" sz="2000" b="1" dirty="0">
                <a:solidFill>
                  <a:srgbClr val="FF0000"/>
                </a:solidFill>
                <a:sym typeface="+mn-ea"/>
              </a:rPr>
              <a:t>残差结构</a:t>
            </a:r>
            <a:r>
              <a:rPr lang="zh-CN" altLang="en-US" sz="2000" dirty="0">
                <a:solidFill>
                  <a:schemeClr val="tx1"/>
                </a:solidFill>
                <a:sym typeface="+mn-ea"/>
              </a:rPr>
              <a:t>，构建</a:t>
            </a:r>
            <a:r>
              <a:rPr lang="zh-CN" altLang="en-US" sz="2000" dirty="0">
                <a:solidFill>
                  <a:srgbClr val="FF0000"/>
                </a:solidFill>
                <a:sym typeface="+mn-ea"/>
              </a:rPr>
              <a:t>Residual Network</a:t>
            </a:r>
            <a:r>
              <a:rPr lang="zh-CN" altLang="en-US" sz="2000" dirty="0">
                <a:solidFill>
                  <a:schemeClr val="tx1"/>
                </a:solidFill>
                <a:sym typeface="+mn-ea"/>
              </a:rPr>
              <a:t>残差网络</a:t>
            </a:r>
            <a:endParaRPr lang="zh-CN" altLang="en-US" sz="1600" dirty="0">
              <a:solidFill>
                <a:schemeClr val="tx1"/>
              </a:solidFill>
              <a:sym typeface="+mn-ea"/>
            </a:endParaRPr>
          </a:p>
          <a:p>
            <a:pPr indent="0">
              <a:lnSpc>
                <a:spcPct val="150000"/>
              </a:lnSpc>
              <a:buFont typeface="Arial" panose="020B0604020202020204" pitchFamily="34" charset="0"/>
              <a:buNone/>
            </a:pPr>
            <a:r>
              <a:rPr lang="zh-CN" altLang="en-US" sz="2000" b="1" dirty="0">
                <a:solidFill>
                  <a:schemeClr val="tx1"/>
                </a:solidFill>
                <a:latin typeface="+mj-lt"/>
                <a:ea typeface="+mj-lt"/>
                <a:sym typeface="+mn-ea"/>
              </a:rPr>
              <a:t>核心思想：</a:t>
            </a:r>
            <a:endParaRPr lang="zh-CN" altLang="en-US" sz="2000" b="1" dirty="0">
              <a:solidFill>
                <a:schemeClr val="tx1"/>
              </a:solidFill>
              <a:latin typeface="+mj-lt"/>
              <a:ea typeface="+mj-lt"/>
              <a:sym typeface="+mn-ea"/>
            </a:endParaRPr>
          </a:p>
          <a:p>
            <a:pPr marL="342900" indent="-342900">
              <a:lnSpc>
                <a:spcPct val="150000"/>
              </a:lnSpc>
              <a:buFont typeface="Arial" panose="020B0604020202020204" pitchFamily="34" charset="0"/>
              <a:buChar char="•"/>
            </a:pPr>
            <a:r>
              <a:rPr lang="zh-CN" altLang="en-US" sz="2000" dirty="0">
                <a:sym typeface="+mn-ea"/>
              </a:rPr>
              <a:t>引入了所谓的“</a:t>
            </a:r>
            <a:r>
              <a:rPr lang="zh-CN" altLang="en-US" sz="2000" dirty="0">
                <a:solidFill>
                  <a:schemeClr val="tx1"/>
                </a:solidFill>
                <a:sym typeface="+mn-ea"/>
              </a:rPr>
              <a:t>跳跃连接</a:t>
            </a:r>
            <a:r>
              <a:rPr lang="zh-CN" altLang="en-US" sz="2000" dirty="0">
                <a:sym typeface="+mn-ea"/>
              </a:rPr>
              <a:t>”，</a:t>
            </a:r>
            <a:r>
              <a:rPr lang="zh-CN" altLang="en-US" sz="2000" dirty="0">
                <a:solidFill>
                  <a:srgbClr val="FF0000"/>
                </a:solidFill>
                <a:sym typeface="+mn-ea"/>
              </a:rPr>
              <a:t>主要解决了深度神经网络中的退化问题。</a:t>
            </a:r>
            <a:r>
              <a:rPr lang="zh-CN" altLang="en-US" sz="2000" dirty="0">
                <a:solidFill>
                  <a:schemeClr val="tx1"/>
                </a:solidFill>
                <a:latin typeface="+mj-lt"/>
                <a:ea typeface="+mj-lt"/>
                <a:sym typeface="+mn-ea"/>
              </a:rPr>
              <a:t>可以有效地解决深度神经网络中的梯度消失和梯度爆炸问题，使得网络可以安全地增加深度。</a:t>
            </a:r>
            <a:endParaRPr lang="zh-CN" altLang="en-US" sz="2000" dirty="0">
              <a:solidFill>
                <a:schemeClr val="tx1"/>
              </a:solidFill>
              <a:latin typeface="+mj-lt"/>
              <a:ea typeface="+mj-lt"/>
              <a:sym typeface="+mn-ea"/>
            </a:endParaRPr>
          </a:p>
          <a:p>
            <a:pPr marL="285750" indent="-285750">
              <a:lnSpc>
                <a:spcPct val="150000"/>
              </a:lnSpc>
              <a:buFont typeface="Arial" panose="020B0604020202020204" pitchFamily="34" charset="0"/>
              <a:buChar char="•"/>
            </a:pPr>
            <a:r>
              <a:rPr lang="zh-CN" altLang="en-US" sz="2000" dirty="0">
                <a:solidFill>
                  <a:schemeClr val="tx1"/>
                </a:solidFill>
                <a:sym typeface="+mn-ea"/>
              </a:rPr>
              <a:t>ResNet 的中间层可以提取出丰富的特征，这些特征可以用于其他任务，如图像检索、图像生成等。</a:t>
            </a:r>
            <a:endParaRPr lang="zh-CN" altLang="en-US" sz="2000" dirty="0">
              <a:solidFill>
                <a:schemeClr val="tx1"/>
              </a:solidFill>
              <a:sym typeface="+mn-ea"/>
            </a:endParaRPr>
          </a:p>
          <a:p>
            <a:pPr>
              <a:lnSpc>
                <a:spcPct val="150000"/>
              </a:lnSpc>
            </a:pPr>
            <a:endParaRPr lang="zh-CN" altLang="en-US" sz="2000" dirty="0">
              <a:solidFill>
                <a:schemeClr val="tx1"/>
              </a:solidFill>
              <a:sym typeface="+mn-ea"/>
            </a:endParaRPr>
          </a:p>
        </p:txBody>
      </p:sp>
      <p:pic>
        <p:nvPicPr>
          <p:cNvPr id="5" name="图片 4" descr="ResBlock"/>
          <p:cNvPicPr>
            <a:picLocks noChangeAspect="1"/>
          </p:cNvPicPr>
          <p:nvPr/>
        </p:nvPicPr>
        <p:blipFill>
          <a:blip r:embed="rId1"/>
          <a:stretch>
            <a:fillRect/>
          </a:stretch>
        </p:blipFill>
        <p:spPr>
          <a:xfrm>
            <a:off x="7558405" y="1008380"/>
            <a:ext cx="3877945" cy="2100580"/>
          </a:xfrm>
          <a:prstGeom prst="rect">
            <a:avLst/>
          </a:prstGeom>
        </p:spPr>
      </p:pic>
      <p:sp>
        <p:nvSpPr>
          <p:cNvPr id="6" name="文本框 5"/>
          <p:cNvSpPr txBox="1"/>
          <p:nvPr/>
        </p:nvSpPr>
        <p:spPr>
          <a:xfrm>
            <a:off x="8425815" y="3248660"/>
            <a:ext cx="3010535" cy="645160"/>
          </a:xfrm>
          <a:prstGeom prst="rect">
            <a:avLst/>
          </a:prstGeom>
          <a:noFill/>
        </p:spPr>
        <p:txBody>
          <a:bodyPr wrap="square" rtlCol="0">
            <a:spAutoFit/>
          </a:bodyPr>
          <a:p>
            <a:r>
              <a:rPr lang="zh-CN" altLang="en-US"/>
              <a:t>深度残差网络中的残差块。这里残余连接跳过了两层。</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组合 185"/>
          <p:cNvGrpSpPr/>
          <p:nvPr/>
        </p:nvGrpSpPr>
        <p:grpSpPr>
          <a:xfrm>
            <a:off x="602615" y="1308735"/>
            <a:ext cx="2399030" cy="2145030"/>
            <a:chOff x="1652" y="3173"/>
            <a:chExt cx="3778" cy="3378"/>
          </a:xfrm>
        </p:grpSpPr>
        <p:grpSp>
          <p:nvGrpSpPr>
            <p:cNvPr id="42" name="组合 41"/>
            <p:cNvGrpSpPr/>
            <p:nvPr/>
          </p:nvGrpSpPr>
          <p:grpSpPr>
            <a:xfrm>
              <a:off x="1652" y="3173"/>
              <a:ext cx="3378" cy="950"/>
              <a:chOff x="1652" y="3991"/>
              <a:chExt cx="3378" cy="950"/>
            </a:xfrm>
          </p:grpSpPr>
          <p:grpSp>
            <p:nvGrpSpPr>
              <p:cNvPr id="43" name="组合 42"/>
              <p:cNvGrpSpPr/>
              <p:nvPr/>
            </p:nvGrpSpPr>
            <p:grpSpPr>
              <a:xfrm>
                <a:off x="1652" y="3991"/>
                <a:ext cx="1022" cy="950"/>
                <a:chOff x="1652" y="2973"/>
                <a:chExt cx="1022" cy="950"/>
              </a:xfrm>
            </p:grpSpPr>
            <p:sp>
              <p:nvSpPr>
                <p:cNvPr id="44" name="矩形 43"/>
                <p:cNvSpPr/>
                <p:nvPr>
                  <p:custDataLst>
                    <p:tags r:id="rId1"/>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45" name="矩形 44"/>
                <p:cNvSpPr/>
                <p:nvPr>
                  <p:custDataLst>
                    <p:tags r:id="rId2"/>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46" name="矩形 45"/>
                <p:cNvSpPr/>
                <p:nvPr>
                  <p:custDataLst>
                    <p:tags r:id="rId3"/>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47" name="组合 46"/>
              <p:cNvGrpSpPr/>
              <p:nvPr/>
            </p:nvGrpSpPr>
            <p:grpSpPr>
              <a:xfrm>
                <a:off x="2830" y="3991"/>
                <a:ext cx="1022" cy="950"/>
                <a:chOff x="1652" y="2973"/>
                <a:chExt cx="1022" cy="950"/>
              </a:xfrm>
            </p:grpSpPr>
            <p:sp>
              <p:nvSpPr>
                <p:cNvPr id="48" name="矩形 47"/>
                <p:cNvSpPr/>
                <p:nvPr>
                  <p:custDataLst>
                    <p:tags r:id="rId4"/>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49" name="矩形 48"/>
                <p:cNvSpPr/>
                <p:nvPr>
                  <p:custDataLst>
                    <p:tags r:id="rId5"/>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0" name="矩形 49"/>
                <p:cNvSpPr/>
                <p:nvPr>
                  <p:custDataLst>
                    <p:tags r:id="rId6"/>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51" name="组合 50"/>
              <p:cNvGrpSpPr/>
              <p:nvPr/>
            </p:nvGrpSpPr>
            <p:grpSpPr>
              <a:xfrm>
                <a:off x="4008" y="3991"/>
                <a:ext cx="1022" cy="950"/>
                <a:chOff x="1652" y="2973"/>
                <a:chExt cx="1022" cy="950"/>
              </a:xfrm>
            </p:grpSpPr>
            <p:sp>
              <p:nvSpPr>
                <p:cNvPr id="52" name="矩形 51"/>
                <p:cNvSpPr/>
                <p:nvPr>
                  <p:custDataLst>
                    <p:tags r:id="rId7"/>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3" name="矩形 52"/>
                <p:cNvSpPr/>
                <p:nvPr>
                  <p:custDataLst>
                    <p:tags r:id="rId8"/>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4" name="矩形 53"/>
                <p:cNvSpPr/>
                <p:nvPr>
                  <p:custDataLst>
                    <p:tags r:id="rId9"/>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nvGrpSpPr>
            <p:cNvPr id="94" name="组合 93"/>
            <p:cNvGrpSpPr/>
            <p:nvPr/>
          </p:nvGrpSpPr>
          <p:grpSpPr>
            <a:xfrm>
              <a:off x="1788" y="3373"/>
              <a:ext cx="3442" cy="2978"/>
              <a:chOff x="1788" y="3373"/>
              <a:chExt cx="3442" cy="2978"/>
            </a:xfrm>
          </p:grpSpPr>
          <p:grpSp>
            <p:nvGrpSpPr>
              <p:cNvPr id="55" name="组合 54"/>
              <p:cNvGrpSpPr/>
              <p:nvPr/>
            </p:nvGrpSpPr>
            <p:grpSpPr>
              <a:xfrm>
                <a:off x="1852" y="3373"/>
                <a:ext cx="3378" cy="950"/>
                <a:chOff x="1652" y="3991"/>
                <a:chExt cx="3378" cy="950"/>
              </a:xfrm>
            </p:grpSpPr>
            <p:grpSp>
              <p:nvGrpSpPr>
                <p:cNvPr id="56" name="组合 55"/>
                <p:cNvGrpSpPr/>
                <p:nvPr/>
              </p:nvGrpSpPr>
              <p:grpSpPr>
                <a:xfrm>
                  <a:off x="1652" y="3991"/>
                  <a:ext cx="1022" cy="950"/>
                  <a:chOff x="1652" y="2973"/>
                  <a:chExt cx="1022" cy="950"/>
                </a:xfrm>
              </p:grpSpPr>
              <p:sp>
                <p:nvSpPr>
                  <p:cNvPr id="57" name="矩形 56"/>
                  <p:cNvSpPr/>
                  <p:nvPr>
                    <p:custDataLst>
                      <p:tags r:id="rId10"/>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8" name="矩形 57"/>
                  <p:cNvSpPr/>
                  <p:nvPr>
                    <p:custDataLst>
                      <p:tags r:id="rId11"/>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9" name="矩形 58"/>
                  <p:cNvSpPr/>
                  <p:nvPr>
                    <p:custDataLst>
                      <p:tags r:id="rId12"/>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60" name="组合 59"/>
                <p:cNvGrpSpPr/>
                <p:nvPr/>
              </p:nvGrpSpPr>
              <p:grpSpPr>
                <a:xfrm>
                  <a:off x="2830" y="3991"/>
                  <a:ext cx="1022" cy="950"/>
                  <a:chOff x="1652" y="2973"/>
                  <a:chExt cx="1022" cy="950"/>
                </a:xfrm>
              </p:grpSpPr>
              <p:sp>
                <p:nvSpPr>
                  <p:cNvPr id="61" name="矩形 60"/>
                  <p:cNvSpPr/>
                  <p:nvPr>
                    <p:custDataLst>
                      <p:tags r:id="rId13"/>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2" name="矩形 61"/>
                  <p:cNvSpPr/>
                  <p:nvPr>
                    <p:custDataLst>
                      <p:tags r:id="rId14"/>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3" name="矩形 62"/>
                  <p:cNvSpPr/>
                  <p:nvPr>
                    <p:custDataLst>
                      <p:tags r:id="rId15"/>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64" name="组合 63"/>
                <p:cNvGrpSpPr/>
                <p:nvPr/>
              </p:nvGrpSpPr>
              <p:grpSpPr>
                <a:xfrm>
                  <a:off x="4008" y="3991"/>
                  <a:ext cx="1022" cy="950"/>
                  <a:chOff x="1652" y="2973"/>
                  <a:chExt cx="1022" cy="950"/>
                </a:xfrm>
              </p:grpSpPr>
              <p:sp>
                <p:nvSpPr>
                  <p:cNvPr id="65" name="矩形 64"/>
                  <p:cNvSpPr/>
                  <p:nvPr>
                    <p:custDataLst>
                      <p:tags r:id="rId16"/>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6" name="矩形 65"/>
                  <p:cNvSpPr/>
                  <p:nvPr>
                    <p:custDataLst>
                      <p:tags r:id="rId17"/>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7" name="矩形 66"/>
                  <p:cNvSpPr/>
                  <p:nvPr>
                    <p:custDataLst>
                      <p:tags r:id="rId18"/>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nvGrpSpPr>
              <p:cNvPr id="68" name="组合 67"/>
              <p:cNvGrpSpPr/>
              <p:nvPr/>
            </p:nvGrpSpPr>
            <p:grpSpPr>
              <a:xfrm>
                <a:off x="1788" y="4387"/>
                <a:ext cx="3378" cy="950"/>
                <a:chOff x="1652" y="3991"/>
                <a:chExt cx="3378" cy="950"/>
              </a:xfrm>
            </p:grpSpPr>
            <p:grpSp>
              <p:nvGrpSpPr>
                <p:cNvPr id="69" name="组合 68"/>
                <p:cNvGrpSpPr/>
                <p:nvPr/>
              </p:nvGrpSpPr>
              <p:grpSpPr>
                <a:xfrm>
                  <a:off x="1652" y="3991"/>
                  <a:ext cx="1022" cy="950"/>
                  <a:chOff x="1652" y="2973"/>
                  <a:chExt cx="1022" cy="950"/>
                </a:xfrm>
              </p:grpSpPr>
              <p:sp>
                <p:nvSpPr>
                  <p:cNvPr id="70" name="矩形 69"/>
                  <p:cNvSpPr/>
                  <p:nvPr>
                    <p:custDataLst>
                      <p:tags r:id="rId19"/>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1" name="矩形 70"/>
                  <p:cNvSpPr/>
                  <p:nvPr>
                    <p:custDataLst>
                      <p:tags r:id="rId20"/>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2" name="矩形 71"/>
                  <p:cNvSpPr/>
                  <p:nvPr>
                    <p:custDataLst>
                      <p:tags r:id="rId21"/>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73" name="组合 72"/>
                <p:cNvGrpSpPr/>
                <p:nvPr/>
              </p:nvGrpSpPr>
              <p:grpSpPr>
                <a:xfrm>
                  <a:off x="2830" y="3991"/>
                  <a:ext cx="1022" cy="950"/>
                  <a:chOff x="1652" y="2973"/>
                  <a:chExt cx="1022" cy="950"/>
                </a:xfrm>
              </p:grpSpPr>
              <p:sp>
                <p:nvSpPr>
                  <p:cNvPr id="74" name="矩形 73"/>
                  <p:cNvSpPr/>
                  <p:nvPr>
                    <p:custDataLst>
                      <p:tags r:id="rId22"/>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5" name="矩形 74"/>
                  <p:cNvSpPr/>
                  <p:nvPr>
                    <p:custDataLst>
                      <p:tags r:id="rId23"/>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6" name="矩形 75"/>
                  <p:cNvSpPr/>
                  <p:nvPr>
                    <p:custDataLst>
                      <p:tags r:id="rId24"/>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77" name="组合 76"/>
                <p:cNvGrpSpPr/>
                <p:nvPr/>
              </p:nvGrpSpPr>
              <p:grpSpPr>
                <a:xfrm>
                  <a:off x="4008" y="3991"/>
                  <a:ext cx="1022" cy="950"/>
                  <a:chOff x="1652" y="2973"/>
                  <a:chExt cx="1022" cy="950"/>
                </a:xfrm>
              </p:grpSpPr>
              <p:sp>
                <p:nvSpPr>
                  <p:cNvPr id="78" name="矩形 77"/>
                  <p:cNvSpPr/>
                  <p:nvPr>
                    <p:custDataLst>
                      <p:tags r:id="rId25"/>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9" name="矩形 78"/>
                  <p:cNvSpPr/>
                  <p:nvPr>
                    <p:custDataLst>
                      <p:tags r:id="rId26"/>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80" name="矩形 79"/>
                  <p:cNvSpPr/>
                  <p:nvPr>
                    <p:custDataLst>
                      <p:tags r:id="rId27"/>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nvGrpSpPr>
              <p:cNvPr id="81" name="组合 80"/>
              <p:cNvGrpSpPr/>
              <p:nvPr/>
            </p:nvGrpSpPr>
            <p:grpSpPr>
              <a:xfrm>
                <a:off x="1788" y="5401"/>
                <a:ext cx="3378" cy="950"/>
                <a:chOff x="1652" y="3991"/>
                <a:chExt cx="3378" cy="950"/>
              </a:xfrm>
            </p:grpSpPr>
            <p:grpSp>
              <p:nvGrpSpPr>
                <p:cNvPr id="82" name="组合 81"/>
                <p:cNvGrpSpPr/>
                <p:nvPr/>
              </p:nvGrpSpPr>
              <p:grpSpPr>
                <a:xfrm>
                  <a:off x="1652" y="3991"/>
                  <a:ext cx="1022" cy="950"/>
                  <a:chOff x="1652" y="2973"/>
                  <a:chExt cx="1022" cy="950"/>
                </a:xfrm>
              </p:grpSpPr>
              <p:sp>
                <p:nvSpPr>
                  <p:cNvPr id="83" name="矩形 82"/>
                  <p:cNvSpPr/>
                  <p:nvPr>
                    <p:custDataLst>
                      <p:tags r:id="rId28"/>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84" name="矩形 83"/>
                  <p:cNvSpPr/>
                  <p:nvPr>
                    <p:custDataLst>
                      <p:tags r:id="rId29"/>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85" name="矩形 84"/>
                  <p:cNvSpPr/>
                  <p:nvPr>
                    <p:custDataLst>
                      <p:tags r:id="rId30"/>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86" name="组合 85"/>
                <p:cNvGrpSpPr/>
                <p:nvPr/>
              </p:nvGrpSpPr>
              <p:grpSpPr>
                <a:xfrm>
                  <a:off x="2830" y="3991"/>
                  <a:ext cx="1022" cy="950"/>
                  <a:chOff x="1652" y="2973"/>
                  <a:chExt cx="1022" cy="950"/>
                </a:xfrm>
              </p:grpSpPr>
              <p:sp>
                <p:nvSpPr>
                  <p:cNvPr id="87" name="矩形 86"/>
                  <p:cNvSpPr/>
                  <p:nvPr>
                    <p:custDataLst>
                      <p:tags r:id="rId31"/>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88" name="矩形 87"/>
                  <p:cNvSpPr/>
                  <p:nvPr>
                    <p:custDataLst>
                      <p:tags r:id="rId32"/>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89" name="矩形 88"/>
                  <p:cNvSpPr/>
                  <p:nvPr>
                    <p:custDataLst>
                      <p:tags r:id="rId33"/>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90" name="组合 89"/>
                <p:cNvGrpSpPr/>
                <p:nvPr/>
              </p:nvGrpSpPr>
              <p:grpSpPr>
                <a:xfrm>
                  <a:off x="4008" y="3991"/>
                  <a:ext cx="1022" cy="950"/>
                  <a:chOff x="1652" y="2973"/>
                  <a:chExt cx="1022" cy="950"/>
                </a:xfrm>
              </p:grpSpPr>
              <p:sp>
                <p:nvSpPr>
                  <p:cNvPr id="91" name="矩形 90"/>
                  <p:cNvSpPr/>
                  <p:nvPr>
                    <p:custDataLst>
                      <p:tags r:id="rId34"/>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2" name="矩形 91"/>
                  <p:cNvSpPr/>
                  <p:nvPr>
                    <p:custDataLst>
                      <p:tags r:id="rId35"/>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3" name="矩形 92"/>
                  <p:cNvSpPr/>
                  <p:nvPr>
                    <p:custDataLst>
                      <p:tags r:id="rId36"/>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grpSp>
          <p:nvGrpSpPr>
            <p:cNvPr id="95" name="组合 94"/>
            <p:cNvGrpSpPr/>
            <p:nvPr/>
          </p:nvGrpSpPr>
          <p:grpSpPr>
            <a:xfrm>
              <a:off x="1988" y="3573"/>
              <a:ext cx="3442" cy="2978"/>
              <a:chOff x="1788" y="3373"/>
              <a:chExt cx="3442" cy="2978"/>
            </a:xfrm>
          </p:grpSpPr>
          <p:grpSp>
            <p:nvGrpSpPr>
              <p:cNvPr id="96" name="组合 95"/>
              <p:cNvGrpSpPr/>
              <p:nvPr/>
            </p:nvGrpSpPr>
            <p:grpSpPr>
              <a:xfrm>
                <a:off x="1852" y="3373"/>
                <a:ext cx="3378" cy="950"/>
                <a:chOff x="1652" y="3991"/>
                <a:chExt cx="3378" cy="950"/>
              </a:xfrm>
            </p:grpSpPr>
            <p:grpSp>
              <p:nvGrpSpPr>
                <p:cNvPr id="97" name="组合 96"/>
                <p:cNvGrpSpPr/>
                <p:nvPr/>
              </p:nvGrpSpPr>
              <p:grpSpPr>
                <a:xfrm>
                  <a:off x="1652" y="3991"/>
                  <a:ext cx="1022" cy="950"/>
                  <a:chOff x="1652" y="2973"/>
                  <a:chExt cx="1022" cy="950"/>
                </a:xfrm>
              </p:grpSpPr>
              <p:sp>
                <p:nvSpPr>
                  <p:cNvPr id="98" name="矩形 97"/>
                  <p:cNvSpPr/>
                  <p:nvPr>
                    <p:custDataLst>
                      <p:tags r:id="rId37"/>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9" name="矩形 98"/>
                  <p:cNvSpPr/>
                  <p:nvPr>
                    <p:custDataLst>
                      <p:tags r:id="rId38"/>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0" name="矩形 99"/>
                  <p:cNvSpPr/>
                  <p:nvPr>
                    <p:custDataLst>
                      <p:tags r:id="rId39"/>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01" name="组合 100"/>
                <p:cNvGrpSpPr/>
                <p:nvPr/>
              </p:nvGrpSpPr>
              <p:grpSpPr>
                <a:xfrm>
                  <a:off x="2830" y="3991"/>
                  <a:ext cx="1022" cy="950"/>
                  <a:chOff x="1652" y="2973"/>
                  <a:chExt cx="1022" cy="950"/>
                </a:xfrm>
              </p:grpSpPr>
              <p:sp>
                <p:nvSpPr>
                  <p:cNvPr id="102" name="矩形 101"/>
                  <p:cNvSpPr/>
                  <p:nvPr>
                    <p:custDataLst>
                      <p:tags r:id="rId40"/>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3" name="矩形 102"/>
                  <p:cNvSpPr/>
                  <p:nvPr>
                    <p:custDataLst>
                      <p:tags r:id="rId41"/>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 name="矩形 103"/>
                  <p:cNvSpPr/>
                  <p:nvPr>
                    <p:custDataLst>
                      <p:tags r:id="rId42"/>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05" name="组合 104"/>
                <p:cNvGrpSpPr/>
                <p:nvPr/>
              </p:nvGrpSpPr>
              <p:grpSpPr>
                <a:xfrm>
                  <a:off x="4008" y="3991"/>
                  <a:ext cx="1022" cy="950"/>
                  <a:chOff x="1652" y="2973"/>
                  <a:chExt cx="1022" cy="950"/>
                </a:xfrm>
              </p:grpSpPr>
              <p:sp>
                <p:nvSpPr>
                  <p:cNvPr id="106" name="矩形 105"/>
                  <p:cNvSpPr/>
                  <p:nvPr>
                    <p:custDataLst>
                      <p:tags r:id="rId43"/>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7" name="矩形 106"/>
                  <p:cNvSpPr/>
                  <p:nvPr>
                    <p:custDataLst>
                      <p:tags r:id="rId44"/>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8" name="矩形 107"/>
                  <p:cNvSpPr/>
                  <p:nvPr>
                    <p:custDataLst>
                      <p:tags r:id="rId45"/>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nvGrpSpPr>
              <p:cNvPr id="109" name="组合 108"/>
              <p:cNvGrpSpPr/>
              <p:nvPr/>
            </p:nvGrpSpPr>
            <p:grpSpPr>
              <a:xfrm>
                <a:off x="1788" y="4387"/>
                <a:ext cx="3378" cy="950"/>
                <a:chOff x="1652" y="3991"/>
                <a:chExt cx="3378" cy="950"/>
              </a:xfrm>
            </p:grpSpPr>
            <p:grpSp>
              <p:nvGrpSpPr>
                <p:cNvPr id="110" name="组合 109"/>
                <p:cNvGrpSpPr/>
                <p:nvPr/>
              </p:nvGrpSpPr>
              <p:grpSpPr>
                <a:xfrm>
                  <a:off x="1652" y="3991"/>
                  <a:ext cx="1022" cy="950"/>
                  <a:chOff x="1652" y="2973"/>
                  <a:chExt cx="1022" cy="950"/>
                </a:xfrm>
              </p:grpSpPr>
              <p:sp>
                <p:nvSpPr>
                  <p:cNvPr id="111" name="矩形 110"/>
                  <p:cNvSpPr/>
                  <p:nvPr>
                    <p:custDataLst>
                      <p:tags r:id="rId46"/>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2" name="矩形 111"/>
                  <p:cNvSpPr/>
                  <p:nvPr>
                    <p:custDataLst>
                      <p:tags r:id="rId47"/>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3" name="矩形 112"/>
                  <p:cNvSpPr/>
                  <p:nvPr>
                    <p:custDataLst>
                      <p:tags r:id="rId48"/>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14" name="组合 113"/>
                <p:cNvGrpSpPr/>
                <p:nvPr/>
              </p:nvGrpSpPr>
              <p:grpSpPr>
                <a:xfrm>
                  <a:off x="2830" y="3991"/>
                  <a:ext cx="1022" cy="950"/>
                  <a:chOff x="1652" y="2973"/>
                  <a:chExt cx="1022" cy="950"/>
                </a:xfrm>
              </p:grpSpPr>
              <p:sp>
                <p:nvSpPr>
                  <p:cNvPr id="115" name="矩形 114"/>
                  <p:cNvSpPr/>
                  <p:nvPr>
                    <p:custDataLst>
                      <p:tags r:id="rId49"/>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6" name="矩形 115"/>
                  <p:cNvSpPr/>
                  <p:nvPr>
                    <p:custDataLst>
                      <p:tags r:id="rId50"/>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7" name="矩形 116"/>
                  <p:cNvSpPr/>
                  <p:nvPr>
                    <p:custDataLst>
                      <p:tags r:id="rId51"/>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18" name="组合 117"/>
                <p:cNvGrpSpPr/>
                <p:nvPr/>
              </p:nvGrpSpPr>
              <p:grpSpPr>
                <a:xfrm>
                  <a:off x="4008" y="3991"/>
                  <a:ext cx="1022" cy="950"/>
                  <a:chOff x="1652" y="2973"/>
                  <a:chExt cx="1022" cy="950"/>
                </a:xfrm>
              </p:grpSpPr>
              <p:sp>
                <p:nvSpPr>
                  <p:cNvPr id="119" name="矩形 118"/>
                  <p:cNvSpPr/>
                  <p:nvPr>
                    <p:custDataLst>
                      <p:tags r:id="rId52"/>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20" name="矩形 119"/>
                  <p:cNvSpPr/>
                  <p:nvPr>
                    <p:custDataLst>
                      <p:tags r:id="rId53"/>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21" name="矩形 120"/>
                  <p:cNvSpPr/>
                  <p:nvPr>
                    <p:custDataLst>
                      <p:tags r:id="rId54"/>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nvGrpSpPr>
              <p:cNvPr id="122" name="组合 121"/>
              <p:cNvGrpSpPr/>
              <p:nvPr/>
            </p:nvGrpSpPr>
            <p:grpSpPr>
              <a:xfrm>
                <a:off x="1788" y="5401"/>
                <a:ext cx="3378" cy="950"/>
                <a:chOff x="1652" y="3991"/>
                <a:chExt cx="3378" cy="950"/>
              </a:xfrm>
            </p:grpSpPr>
            <p:grpSp>
              <p:nvGrpSpPr>
                <p:cNvPr id="123" name="组合 122"/>
                <p:cNvGrpSpPr/>
                <p:nvPr/>
              </p:nvGrpSpPr>
              <p:grpSpPr>
                <a:xfrm>
                  <a:off x="1652" y="3991"/>
                  <a:ext cx="1022" cy="950"/>
                  <a:chOff x="1652" y="2973"/>
                  <a:chExt cx="1022" cy="950"/>
                </a:xfrm>
              </p:grpSpPr>
              <p:sp>
                <p:nvSpPr>
                  <p:cNvPr id="124" name="矩形 123"/>
                  <p:cNvSpPr/>
                  <p:nvPr>
                    <p:custDataLst>
                      <p:tags r:id="rId55"/>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25" name="矩形 124"/>
                  <p:cNvSpPr/>
                  <p:nvPr>
                    <p:custDataLst>
                      <p:tags r:id="rId56"/>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26" name="矩形 125"/>
                  <p:cNvSpPr/>
                  <p:nvPr>
                    <p:custDataLst>
                      <p:tags r:id="rId57"/>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27" name="组合 126"/>
                <p:cNvGrpSpPr/>
                <p:nvPr/>
              </p:nvGrpSpPr>
              <p:grpSpPr>
                <a:xfrm>
                  <a:off x="2830" y="3991"/>
                  <a:ext cx="1022" cy="950"/>
                  <a:chOff x="1652" y="2973"/>
                  <a:chExt cx="1022" cy="950"/>
                </a:xfrm>
              </p:grpSpPr>
              <p:sp>
                <p:nvSpPr>
                  <p:cNvPr id="128" name="矩形 127"/>
                  <p:cNvSpPr/>
                  <p:nvPr>
                    <p:custDataLst>
                      <p:tags r:id="rId58"/>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29" name="矩形 128"/>
                  <p:cNvSpPr/>
                  <p:nvPr>
                    <p:custDataLst>
                      <p:tags r:id="rId59"/>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30" name="矩形 129"/>
                  <p:cNvSpPr/>
                  <p:nvPr>
                    <p:custDataLst>
                      <p:tags r:id="rId60"/>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31" name="组合 130"/>
                <p:cNvGrpSpPr/>
                <p:nvPr/>
              </p:nvGrpSpPr>
              <p:grpSpPr>
                <a:xfrm>
                  <a:off x="4008" y="3991"/>
                  <a:ext cx="1022" cy="950"/>
                  <a:chOff x="1652" y="2973"/>
                  <a:chExt cx="1022" cy="950"/>
                </a:xfrm>
              </p:grpSpPr>
              <p:sp>
                <p:nvSpPr>
                  <p:cNvPr id="132" name="矩形 131"/>
                  <p:cNvSpPr/>
                  <p:nvPr>
                    <p:custDataLst>
                      <p:tags r:id="rId61"/>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33" name="矩形 132"/>
                  <p:cNvSpPr/>
                  <p:nvPr>
                    <p:custDataLst>
                      <p:tags r:id="rId62"/>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34" name="矩形 133"/>
                  <p:cNvSpPr/>
                  <p:nvPr>
                    <p:custDataLst>
                      <p:tags r:id="rId63"/>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grpSp>
      <p:grpSp>
        <p:nvGrpSpPr>
          <p:cNvPr id="185" name="组合 184"/>
          <p:cNvGrpSpPr/>
          <p:nvPr/>
        </p:nvGrpSpPr>
        <p:grpSpPr>
          <a:xfrm>
            <a:off x="6080760" y="1511300"/>
            <a:ext cx="2179320" cy="1931035"/>
            <a:chOff x="6672" y="3973"/>
            <a:chExt cx="2978" cy="2578"/>
          </a:xfrm>
        </p:grpSpPr>
        <p:grpSp>
          <p:nvGrpSpPr>
            <p:cNvPr id="175" name="组合 174"/>
            <p:cNvGrpSpPr/>
            <p:nvPr/>
          </p:nvGrpSpPr>
          <p:grpSpPr>
            <a:xfrm rot="0">
              <a:off x="6672" y="3973"/>
              <a:ext cx="2978" cy="550"/>
              <a:chOff x="6851" y="3373"/>
              <a:chExt cx="2978" cy="550"/>
            </a:xfrm>
          </p:grpSpPr>
          <p:sp>
            <p:nvSpPr>
              <p:cNvPr id="138" name="矩形 137"/>
              <p:cNvSpPr/>
              <p:nvPr>
                <p:custDataLst>
                  <p:tags r:id="rId64"/>
                </p:custDataLst>
              </p:nvPr>
            </p:nvSpPr>
            <p:spPr>
              <a:xfrm>
                <a:off x="6851"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400" dirty="0">
                  <a:solidFill>
                    <a:schemeClr val="tx1"/>
                  </a:solidFill>
                </a:endParaRPr>
              </a:p>
            </p:txBody>
          </p:sp>
          <p:sp>
            <p:nvSpPr>
              <p:cNvPr id="142" name="矩形 141"/>
              <p:cNvSpPr/>
              <p:nvPr>
                <p:custDataLst>
                  <p:tags r:id="rId65"/>
                </p:custDataLst>
              </p:nvPr>
            </p:nvSpPr>
            <p:spPr>
              <a:xfrm>
                <a:off x="8029"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46" name="矩形 145"/>
              <p:cNvSpPr/>
              <p:nvPr>
                <p:custDataLst>
                  <p:tags r:id="rId66"/>
                </p:custDataLst>
              </p:nvPr>
            </p:nvSpPr>
            <p:spPr>
              <a:xfrm>
                <a:off x="9207"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76" name="组合 175"/>
            <p:cNvGrpSpPr/>
            <p:nvPr/>
          </p:nvGrpSpPr>
          <p:grpSpPr>
            <a:xfrm rot="0">
              <a:off x="6672" y="4987"/>
              <a:ext cx="2978" cy="550"/>
              <a:chOff x="6851" y="3373"/>
              <a:chExt cx="2978" cy="550"/>
            </a:xfrm>
          </p:grpSpPr>
          <p:sp>
            <p:nvSpPr>
              <p:cNvPr id="177" name="矩形 176"/>
              <p:cNvSpPr/>
              <p:nvPr>
                <p:custDataLst>
                  <p:tags r:id="rId67"/>
                </p:custDataLst>
              </p:nvPr>
            </p:nvSpPr>
            <p:spPr>
              <a:xfrm>
                <a:off x="6851"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78" name="矩形 177"/>
              <p:cNvSpPr/>
              <p:nvPr>
                <p:custDataLst>
                  <p:tags r:id="rId68"/>
                </p:custDataLst>
              </p:nvPr>
            </p:nvSpPr>
            <p:spPr>
              <a:xfrm>
                <a:off x="8029"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79" name="矩形 178"/>
              <p:cNvSpPr/>
              <p:nvPr>
                <p:custDataLst>
                  <p:tags r:id="rId69"/>
                </p:custDataLst>
              </p:nvPr>
            </p:nvSpPr>
            <p:spPr>
              <a:xfrm>
                <a:off x="9207"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80" name="组合 179"/>
            <p:cNvGrpSpPr/>
            <p:nvPr/>
          </p:nvGrpSpPr>
          <p:grpSpPr>
            <a:xfrm rot="0">
              <a:off x="6672" y="6001"/>
              <a:ext cx="2978" cy="550"/>
              <a:chOff x="6851" y="3373"/>
              <a:chExt cx="2978" cy="550"/>
            </a:xfrm>
          </p:grpSpPr>
          <p:sp>
            <p:nvSpPr>
              <p:cNvPr id="181" name="矩形 180"/>
              <p:cNvSpPr/>
              <p:nvPr>
                <p:custDataLst>
                  <p:tags r:id="rId70"/>
                </p:custDataLst>
              </p:nvPr>
            </p:nvSpPr>
            <p:spPr>
              <a:xfrm>
                <a:off x="6851"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2" name="矩形 181"/>
              <p:cNvSpPr/>
              <p:nvPr>
                <p:custDataLst>
                  <p:tags r:id="rId71"/>
                </p:custDataLst>
              </p:nvPr>
            </p:nvSpPr>
            <p:spPr>
              <a:xfrm>
                <a:off x="8029"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3" name="矩形 182"/>
              <p:cNvSpPr/>
              <p:nvPr>
                <p:custDataLst>
                  <p:tags r:id="rId72"/>
                </p:custDataLst>
              </p:nvPr>
            </p:nvSpPr>
            <p:spPr>
              <a:xfrm>
                <a:off x="9207"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nvGrpSpPr>
          <p:cNvPr id="258" name="组合 257"/>
          <p:cNvGrpSpPr/>
          <p:nvPr/>
        </p:nvGrpSpPr>
        <p:grpSpPr>
          <a:xfrm>
            <a:off x="6073775" y="4217670"/>
            <a:ext cx="2387600" cy="2243455"/>
            <a:chOff x="9624" y="6998"/>
            <a:chExt cx="3760" cy="3533"/>
          </a:xfrm>
        </p:grpSpPr>
        <p:sp>
          <p:nvSpPr>
            <p:cNvPr id="187" name="平行四边形 186"/>
            <p:cNvSpPr/>
            <p:nvPr/>
          </p:nvSpPr>
          <p:spPr>
            <a:xfrm>
              <a:off x="9624" y="9641"/>
              <a:ext cx="3760" cy="890"/>
            </a:xfrm>
            <a:prstGeom prst="parallelogram">
              <a:avLst>
                <a:gd name="adj" fmla="val 170495"/>
              </a:avLst>
            </a:prstGeom>
          </p:spPr>
          <p:style>
            <a:lnRef idx="0">
              <a:schemeClr val="accent1"/>
            </a:lnRef>
            <a:fillRef idx="3">
              <a:schemeClr val="accent1"/>
            </a:fillRef>
            <a:effectRef idx="3">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dirty="0">
                <a:sym typeface="+mn-ea"/>
              </a:endParaRPr>
            </a:p>
          </p:txBody>
        </p:sp>
        <p:sp>
          <p:nvSpPr>
            <p:cNvPr id="188" name="平行四边形 187"/>
            <p:cNvSpPr/>
            <p:nvPr>
              <p:custDataLst>
                <p:tags r:id="rId73"/>
              </p:custDataLst>
            </p:nvPr>
          </p:nvSpPr>
          <p:spPr>
            <a:xfrm>
              <a:off x="9624" y="9049"/>
              <a:ext cx="3760" cy="890"/>
            </a:xfrm>
            <a:prstGeom prst="parallelogram">
              <a:avLst>
                <a:gd name="adj" fmla="val 170495"/>
              </a:avLst>
            </a:prstGeom>
          </p:spPr>
          <p:style>
            <a:lnRef idx="0">
              <a:schemeClr val="accent1"/>
            </a:lnRef>
            <a:fillRef idx="3">
              <a:schemeClr val="accent1"/>
            </a:fillRef>
            <a:effectRef idx="3">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dirty="0">
                <a:sym typeface="+mn-ea"/>
              </a:endParaRPr>
            </a:p>
          </p:txBody>
        </p:sp>
        <p:sp>
          <p:nvSpPr>
            <p:cNvPr id="189" name="平行四边形 188"/>
            <p:cNvSpPr/>
            <p:nvPr>
              <p:custDataLst>
                <p:tags r:id="rId74"/>
              </p:custDataLst>
            </p:nvPr>
          </p:nvSpPr>
          <p:spPr>
            <a:xfrm>
              <a:off x="9624" y="8374"/>
              <a:ext cx="3760" cy="890"/>
            </a:xfrm>
            <a:prstGeom prst="parallelogram">
              <a:avLst>
                <a:gd name="adj" fmla="val 170495"/>
              </a:avLst>
            </a:prstGeom>
          </p:spPr>
          <p:style>
            <a:lnRef idx="0">
              <a:schemeClr val="accent1"/>
            </a:lnRef>
            <a:fillRef idx="3">
              <a:schemeClr val="accent1"/>
            </a:fillRef>
            <a:effectRef idx="3">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dirty="0">
                <a:sym typeface="+mn-ea"/>
              </a:endParaRPr>
            </a:p>
          </p:txBody>
        </p:sp>
        <p:sp>
          <p:nvSpPr>
            <p:cNvPr id="190" name="平行四边形 189"/>
            <p:cNvSpPr/>
            <p:nvPr>
              <p:custDataLst>
                <p:tags r:id="rId75"/>
              </p:custDataLst>
            </p:nvPr>
          </p:nvSpPr>
          <p:spPr>
            <a:xfrm>
              <a:off x="9624" y="7713"/>
              <a:ext cx="3760" cy="890"/>
            </a:xfrm>
            <a:prstGeom prst="parallelogram">
              <a:avLst>
                <a:gd name="adj" fmla="val 170495"/>
              </a:avLst>
            </a:prstGeom>
          </p:spPr>
          <p:style>
            <a:lnRef idx="0">
              <a:schemeClr val="accent1"/>
            </a:lnRef>
            <a:fillRef idx="3">
              <a:schemeClr val="accent1"/>
            </a:fillRef>
            <a:effectRef idx="3">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dirty="0">
                <a:sym typeface="+mn-ea"/>
              </a:endParaRPr>
            </a:p>
          </p:txBody>
        </p:sp>
        <p:sp>
          <p:nvSpPr>
            <p:cNvPr id="191" name="平行四边形 190"/>
            <p:cNvSpPr/>
            <p:nvPr>
              <p:custDataLst>
                <p:tags r:id="rId76"/>
              </p:custDataLst>
            </p:nvPr>
          </p:nvSpPr>
          <p:spPr>
            <a:xfrm>
              <a:off x="9624" y="6998"/>
              <a:ext cx="3760" cy="890"/>
            </a:xfrm>
            <a:prstGeom prst="parallelogram">
              <a:avLst>
                <a:gd name="adj" fmla="val 170495"/>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zh-CN" altLang="en-US" dirty="0"/>
            </a:p>
          </p:txBody>
        </p:sp>
      </p:grpSp>
      <p:grpSp>
        <p:nvGrpSpPr>
          <p:cNvPr id="259" name="组合 258"/>
          <p:cNvGrpSpPr/>
          <p:nvPr/>
        </p:nvGrpSpPr>
        <p:grpSpPr>
          <a:xfrm>
            <a:off x="602615" y="3856990"/>
            <a:ext cx="2193925" cy="2334260"/>
            <a:chOff x="998" y="6770"/>
            <a:chExt cx="3455" cy="3676"/>
          </a:xfrm>
        </p:grpSpPr>
        <p:cxnSp>
          <p:nvCxnSpPr>
            <p:cNvPr id="249" name="直接箭头连接符 248"/>
            <p:cNvCxnSpPr/>
            <p:nvPr/>
          </p:nvCxnSpPr>
          <p:spPr>
            <a:xfrm flipV="1">
              <a:off x="1005" y="6770"/>
              <a:ext cx="0" cy="3677"/>
            </a:xfrm>
            <a:prstGeom prst="straightConnector1">
              <a:avLst/>
            </a:prstGeom>
            <a:ln>
              <a:solidFill>
                <a:schemeClr val="accent1"/>
              </a:solidFill>
              <a:tailEnd type="arrow" w="med" len="med"/>
            </a:ln>
          </p:spPr>
          <p:style>
            <a:lnRef idx="3">
              <a:schemeClr val="dk1"/>
            </a:lnRef>
            <a:fillRef idx="0">
              <a:schemeClr val="dk1"/>
            </a:fillRef>
            <a:effectRef idx="2">
              <a:schemeClr val="dk1"/>
            </a:effectRef>
            <a:fontRef idx="minor">
              <a:schemeClr val="tx1"/>
            </a:fontRef>
          </p:style>
        </p:cxnSp>
        <p:cxnSp>
          <p:nvCxnSpPr>
            <p:cNvPr id="250" name="直接箭头连接符 249"/>
            <p:cNvCxnSpPr/>
            <p:nvPr>
              <p:custDataLst>
                <p:tags r:id="rId77"/>
              </p:custDataLst>
            </p:nvPr>
          </p:nvCxnSpPr>
          <p:spPr>
            <a:xfrm rot="5400000" flipH="1" flipV="1">
              <a:off x="2729" y="8722"/>
              <a:ext cx="0" cy="3449"/>
            </a:xfrm>
            <a:prstGeom prst="straightConnector1">
              <a:avLst/>
            </a:prstGeom>
            <a:ln>
              <a:solidFill>
                <a:schemeClr val="accent1"/>
              </a:solidFill>
              <a:tailEnd type="arrow" w="med" len="med"/>
            </a:ln>
          </p:spPr>
          <p:style>
            <a:lnRef idx="3">
              <a:schemeClr val="dk1"/>
            </a:lnRef>
            <a:fillRef idx="0">
              <a:schemeClr val="dk1"/>
            </a:fillRef>
            <a:effectRef idx="2">
              <a:schemeClr val="dk1"/>
            </a:effectRef>
            <a:fontRef idx="minor">
              <a:schemeClr val="tx1"/>
            </a:fontRef>
          </p:style>
        </p:cxnSp>
        <p:sp>
          <p:nvSpPr>
            <p:cNvPr id="251" name="矩形 250"/>
            <p:cNvSpPr/>
            <p:nvPr/>
          </p:nvSpPr>
          <p:spPr>
            <a:xfrm>
              <a:off x="1005" y="7118"/>
              <a:ext cx="3210" cy="34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52" name="矩形 251"/>
            <p:cNvSpPr/>
            <p:nvPr>
              <p:custDataLst>
                <p:tags r:id="rId78"/>
              </p:custDataLst>
            </p:nvPr>
          </p:nvSpPr>
          <p:spPr>
            <a:xfrm>
              <a:off x="998" y="8550"/>
              <a:ext cx="1255" cy="34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53" name="矩形 252"/>
            <p:cNvSpPr/>
            <p:nvPr>
              <p:custDataLst>
                <p:tags r:id="rId79"/>
              </p:custDataLst>
            </p:nvPr>
          </p:nvSpPr>
          <p:spPr>
            <a:xfrm>
              <a:off x="1005" y="9008"/>
              <a:ext cx="911" cy="34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54" name="矩形 253"/>
            <p:cNvSpPr/>
            <p:nvPr>
              <p:custDataLst>
                <p:tags r:id="rId80"/>
              </p:custDataLst>
            </p:nvPr>
          </p:nvSpPr>
          <p:spPr>
            <a:xfrm>
              <a:off x="1005" y="9455"/>
              <a:ext cx="624" cy="34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55" name="矩形 254"/>
            <p:cNvSpPr/>
            <p:nvPr>
              <p:custDataLst>
                <p:tags r:id="rId81"/>
              </p:custDataLst>
            </p:nvPr>
          </p:nvSpPr>
          <p:spPr>
            <a:xfrm>
              <a:off x="1005" y="9939"/>
              <a:ext cx="487" cy="34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56" name="矩形 255"/>
            <p:cNvSpPr/>
            <p:nvPr>
              <p:custDataLst>
                <p:tags r:id="rId82"/>
              </p:custDataLst>
            </p:nvPr>
          </p:nvSpPr>
          <p:spPr>
            <a:xfrm>
              <a:off x="1005" y="8030"/>
              <a:ext cx="1803" cy="34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57" name="矩形 256"/>
            <p:cNvSpPr/>
            <p:nvPr>
              <p:custDataLst>
                <p:tags r:id="rId83"/>
              </p:custDataLst>
            </p:nvPr>
          </p:nvSpPr>
          <p:spPr>
            <a:xfrm>
              <a:off x="1005" y="7577"/>
              <a:ext cx="2489" cy="34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cxnSp>
        <p:nvCxnSpPr>
          <p:cNvPr id="260" name="直接箭头连接符 259"/>
          <p:cNvCxnSpPr/>
          <p:nvPr/>
        </p:nvCxnSpPr>
        <p:spPr>
          <a:xfrm flipV="1">
            <a:off x="7037705" y="3776345"/>
            <a:ext cx="635" cy="44132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64" name="文本框 263"/>
          <p:cNvSpPr txBox="1"/>
          <p:nvPr/>
        </p:nvSpPr>
        <p:spPr>
          <a:xfrm>
            <a:off x="3081020" y="1308735"/>
            <a:ext cx="2591435" cy="1795780"/>
          </a:xfrm>
          <a:prstGeom prst="rect">
            <a:avLst/>
          </a:prstGeom>
          <a:noFill/>
        </p:spPr>
        <p:txBody>
          <a:bodyPr wrap="square" rtlCol="0">
            <a:noAutofit/>
          </a:bodyPr>
          <a:p>
            <a:pPr>
              <a:lnSpc>
                <a:spcPct val="150000"/>
              </a:lnSpc>
            </a:pPr>
            <a:r>
              <a:rPr lang="zh-CN" altLang="en-US" sz="1600"/>
              <a:t>获取样本数据，每个样本数据为一个</a:t>
            </a:r>
            <a:r>
              <a:rPr lang="en-US" altLang="zh-CN" sz="1600"/>
              <a:t> 32 * 512 </a:t>
            </a:r>
            <a:r>
              <a:rPr lang="zh-CN" altLang="en-US" sz="1600"/>
              <a:t>的矩阵。将该矩阵作为输入，进行训练。</a:t>
            </a:r>
            <a:r>
              <a:rPr lang="zh-CN" altLang="en-US" sz="1400"/>
              <a:t> </a:t>
            </a:r>
            <a:endParaRPr lang="zh-CN" altLang="en-US" sz="1400"/>
          </a:p>
        </p:txBody>
      </p:sp>
      <p:sp>
        <p:nvSpPr>
          <p:cNvPr id="267" name="文本框 266"/>
          <p:cNvSpPr txBox="1"/>
          <p:nvPr>
            <p:custDataLst>
              <p:tags r:id="rId84"/>
            </p:custDataLst>
          </p:nvPr>
        </p:nvSpPr>
        <p:spPr>
          <a:xfrm>
            <a:off x="8461375" y="1511300"/>
            <a:ext cx="2591435" cy="1795780"/>
          </a:xfrm>
          <a:prstGeom prst="rect">
            <a:avLst/>
          </a:prstGeom>
          <a:noFill/>
        </p:spPr>
        <p:txBody>
          <a:bodyPr wrap="square" rtlCol="0">
            <a:noAutofit/>
          </a:bodyPr>
          <a:p>
            <a:pPr>
              <a:lnSpc>
                <a:spcPct val="150000"/>
              </a:lnSpc>
            </a:pPr>
            <a:r>
              <a:rPr lang="zh-CN" altLang="en-US" sz="1600"/>
              <a:t>对于单个样本，将其可以看作是一张（</a:t>
            </a:r>
            <a:r>
              <a:rPr lang="en-US" altLang="zh-CN" sz="1600"/>
              <a:t>1 * 32 * 512</a:t>
            </a:r>
            <a:r>
              <a:rPr lang="zh-CN" altLang="en-US" sz="1600"/>
              <a:t>）的图片。对其中的每个像素点，计算该点对结果的</a:t>
            </a:r>
            <a:r>
              <a:rPr lang="zh-CN" altLang="en-US" sz="1600"/>
              <a:t>贡献度。</a:t>
            </a:r>
            <a:endParaRPr lang="zh-CN" altLang="en-US" sz="1600"/>
          </a:p>
        </p:txBody>
      </p:sp>
      <p:sp>
        <p:nvSpPr>
          <p:cNvPr id="269" name="文本框 268"/>
          <p:cNvSpPr txBox="1"/>
          <p:nvPr>
            <p:custDataLst>
              <p:tags r:id="rId85"/>
            </p:custDataLst>
          </p:nvPr>
        </p:nvSpPr>
        <p:spPr>
          <a:xfrm>
            <a:off x="3081020" y="3982720"/>
            <a:ext cx="2858770" cy="2172335"/>
          </a:xfrm>
          <a:prstGeom prst="rect">
            <a:avLst/>
          </a:prstGeom>
          <a:noFill/>
        </p:spPr>
        <p:txBody>
          <a:bodyPr wrap="square" rtlCol="0">
            <a:noAutofit/>
          </a:bodyPr>
          <a:p>
            <a:pPr>
              <a:lnSpc>
                <a:spcPct val="150000"/>
              </a:lnSpc>
            </a:pPr>
            <a:r>
              <a:rPr lang="zh-CN" altLang="en-US" sz="1600"/>
              <a:t>矩阵中的每一列表示数据报中的一个特征字段。对该矩阵中每个像素点的</a:t>
            </a:r>
            <a:r>
              <a:rPr lang="en-US" altLang="zh-CN" sz="1600"/>
              <a:t>shap</a:t>
            </a:r>
            <a:r>
              <a:rPr lang="zh-CN" altLang="en-US" sz="1600"/>
              <a:t>值按列进行累加，得到一个</a:t>
            </a:r>
            <a:r>
              <a:rPr lang="en-US" altLang="zh-CN" sz="1600"/>
              <a:t>1 * 512</a:t>
            </a:r>
            <a:r>
              <a:rPr lang="zh-CN" altLang="en-US" sz="1600"/>
              <a:t>的矩阵。该矩阵中值表示在测试集中，该特征对结果的贡献度。按照贡献度的大小进行</a:t>
            </a:r>
            <a:r>
              <a:rPr lang="zh-CN" altLang="en-US" sz="1600"/>
              <a:t>排序。</a:t>
            </a:r>
            <a:endParaRPr lang="zh-CN" altLang="en-US" sz="1600"/>
          </a:p>
        </p:txBody>
      </p:sp>
      <p:sp>
        <p:nvSpPr>
          <p:cNvPr id="270" name="文本框 269"/>
          <p:cNvSpPr txBox="1"/>
          <p:nvPr>
            <p:custDataLst>
              <p:tags r:id="rId86"/>
            </p:custDataLst>
          </p:nvPr>
        </p:nvSpPr>
        <p:spPr>
          <a:xfrm>
            <a:off x="8475345" y="3982720"/>
            <a:ext cx="2868930" cy="1795780"/>
          </a:xfrm>
          <a:prstGeom prst="rect">
            <a:avLst/>
          </a:prstGeom>
          <a:noFill/>
        </p:spPr>
        <p:txBody>
          <a:bodyPr wrap="square" rtlCol="0">
            <a:noAutofit/>
          </a:bodyPr>
          <a:p>
            <a:pPr algn="l">
              <a:lnSpc>
                <a:spcPct val="150000"/>
              </a:lnSpc>
              <a:buClrTx/>
              <a:buSzTx/>
              <a:buFontTx/>
            </a:pPr>
            <a:r>
              <a:rPr lang="zh-CN" altLang="en-US" sz="1600"/>
              <a:t>通过上述步骤得到单个样本中每个样本内每个像素点的</a:t>
            </a:r>
            <a:r>
              <a:rPr lang="en-US" altLang="zh-CN" sz="1600"/>
              <a:t>shap</a:t>
            </a:r>
            <a:r>
              <a:rPr lang="zh-CN" altLang="en-US" sz="1600"/>
              <a:t>值（</a:t>
            </a:r>
            <a:r>
              <a:rPr lang="en-US" altLang="zh-CN" sz="1600"/>
              <a:t>1</a:t>
            </a:r>
            <a:r>
              <a:rPr lang="zh-CN" altLang="en-US" sz="1600"/>
              <a:t>，</a:t>
            </a:r>
            <a:r>
              <a:rPr lang="en-US" altLang="zh-CN" sz="1600"/>
              <a:t> 32</a:t>
            </a:r>
            <a:r>
              <a:rPr lang="zh-CN" altLang="en-US" sz="1600"/>
              <a:t>，</a:t>
            </a:r>
            <a:r>
              <a:rPr lang="en-US" altLang="zh-CN" sz="1600"/>
              <a:t> 512</a:t>
            </a:r>
            <a:r>
              <a:rPr lang="zh-CN" altLang="en-US" sz="1600"/>
              <a:t>），之后将测试集中的所有样本数据对应位置的</a:t>
            </a:r>
            <a:r>
              <a:rPr lang="en-US" altLang="zh-CN" sz="1600"/>
              <a:t>shap</a:t>
            </a:r>
            <a:r>
              <a:rPr lang="zh-CN" altLang="en-US" sz="1600"/>
              <a:t>值进行叠加得到</a:t>
            </a:r>
            <a:r>
              <a:rPr lang="en-US" altLang="zh-CN" sz="1600"/>
              <a:t>  n </a:t>
            </a:r>
            <a:r>
              <a:rPr lang="zh-CN" altLang="en-US" sz="1600"/>
              <a:t>个</a:t>
            </a:r>
            <a:r>
              <a:rPr lang="en-US" altLang="zh-CN" sz="1600"/>
              <a:t> 32 * 512 </a:t>
            </a:r>
            <a:r>
              <a:rPr lang="zh-CN" altLang="en-US" sz="1600"/>
              <a:t>矩阵的累加</a:t>
            </a:r>
            <a:r>
              <a:rPr lang="zh-CN" altLang="en-US" sz="1600"/>
              <a:t>和。</a:t>
            </a:r>
            <a:endParaRPr lang="zh-CN" altLang="en-US" sz="1600"/>
          </a:p>
        </p:txBody>
      </p:sp>
      <p:sp>
        <p:nvSpPr>
          <p:cNvPr id="271" name="ïslíḋè"/>
          <p:cNvSpPr txBox="1"/>
          <p:nvPr>
            <p:custDataLst>
              <p:tags r:id="rId87"/>
            </p:custDataLst>
          </p:nvPr>
        </p:nvSpPr>
        <p:spPr>
          <a:xfrm>
            <a:off x="3081012" y="853516"/>
            <a:ext cx="3236383" cy="588331"/>
          </a:xfrm>
          <a:prstGeom prst="rect">
            <a:avLst/>
          </a:prstGeom>
          <a:noFill/>
        </p:spPr>
        <p:txBody>
          <a:bodyPr wrap="none" lIns="90000" tIns="46800" rIns="90000" bIns="46800" rtlCol="0" anchor="ctr" anchorCtr="0">
            <a:normAutofit/>
          </a:bodyPr>
          <a:p>
            <a:r>
              <a:rPr lang="en-US" altLang="zh-CN" sz="2000" b="1" dirty="0">
                <a:solidFill>
                  <a:schemeClr val="tx1"/>
                </a:solidFill>
                <a:latin typeface="+mj-lt"/>
                <a:ea typeface="+mj-lt"/>
                <a:cs typeface="+mj-lt"/>
              </a:rPr>
              <a:t>(</a:t>
            </a:r>
            <a:r>
              <a:rPr lang="zh-CN" altLang="en-US" sz="2000" b="1" dirty="0">
                <a:solidFill>
                  <a:schemeClr val="tx1"/>
                </a:solidFill>
                <a:latin typeface="+mj-lt"/>
                <a:ea typeface="+mj-lt"/>
                <a:cs typeface="+mj-lt"/>
              </a:rPr>
              <a:t>一</a:t>
            </a:r>
            <a:r>
              <a:rPr lang="en-US" altLang="zh-CN" sz="2000" b="1" dirty="0">
                <a:solidFill>
                  <a:schemeClr val="tx1"/>
                </a:solidFill>
                <a:latin typeface="+mj-lt"/>
                <a:ea typeface="+mj-lt"/>
                <a:cs typeface="+mj-lt"/>
              </a:rPr>
              <a:t>) </a:t>
            </a:r>
            <a:r>
              <a:rPr lang="zh-CN" altLang="en-US" sz="2000" b="1" dirty="0">
                <a:solidFill>
                  <a:schemeClr val="tx1"/>
                </a:solidFill>
                <a:latin typeface="+mj-lt"/>
                <a:ea typeface="+mj-lt"/>
                <a:cs typeface="+mj-lt"/>
              </a:rPr>
              <a:t>获取数据</a:t>
            </a:r>
            <a:endParaRPr lang="zh-CN" altLang="en-US" sz="2000" b="1" dirty="0">
              <a:solidFill>
                <a:schemeClr val="tx1"/>
              </a:solidFill>
              <a:latin typeface="+mj-lt"/>
              <a:ea typeface="+mj-lt"/>
              <a:cs typeface="+mj-lt"/>
            </a:endParaRPr>
          </a:p>
        </p:txBody>
      </p:sp>
      <p:sp>
        <p:nvSpPr>
          <p:cNvPr id="272" name="ïslíḋè"/>
          <p:cNvSpPr txBox="1"/>
          <p:nvPr>
            <p:custDataLst>
              <p:tags r:id="rId88"/>
            </p:custDataLst>
          </p:nvPr>
        </p:nvSpPr>
        <p:spPr>
          <a:xfrm>
            <a:off x="8475337" y="853516"/>
            <a:ext cx="3236383" cy="588331"/>
          </a:xfrm>
          <a:prstGeom prst="rect">
            <a:avLst/>
          </a:prstGeom>
          <a:noFill/>
        </p:spPr>
        <p:txBody>
          <a:bodyPr wrap="none" lIns="90000" tIns="46800" rIns="90000" bIns="46800" rtlCol="0" anchor="ctr" anchorCtr="0">
            <a:normAutofit/>
          </a:bodyPr>
          <a:lstStyle/>
          <a:p>
            <a:pPr algn="l">
              <a:buClrTx/>
              <a:buSzTx/>
              <a:buFontTx/>
            </a:pPr>
            <a:r>
              <a:rPr lang="en-US" altLang="zh-CN" sz="2000" b="1" dirty="0">
                <a:latin typeface="+mj-lt"/>
                <a:ea typeface="+mj-lt"/>
                <a:cs typeface="+mj-lt"/>
              </a:rPr>
              <a:t>(二) 单个样本</a:t>
            </a:r>
            <a:r>
              <a:rPr lang="en-US" altLang="zh-CN" sz="2000" b="1" dirty="0">
                <a:latin typeface="+mj-lt"/>
                <a:ea typeface="+mj-lt"/>
                <a:cs typeface="+mj-lt"/>
              </a:rPr>
              <a:t>shap值</a:t>
            </a:r>
            <a:endParaRPr lang="en-US" altLang="zh-CN" sz="2000" b="1" dirty="0">
              <a:latin typeface="+mj-lt"/>
              <a:ea typeface="+mj-lt"/>
              <a:cs typeface="+mj-lt"/>
            </a:endParaRPr>
          </a:p>
        </p:txBody>
      </p:sp>
      <p:sp>
        <p:nvSpPr>
          <p:cNvPr id="273" name="ïslíḋè"/>
          <p:cNvSpPr txBox="1"/>
          <p:nvPr>
            <p:custDataLst>
              <p:tags r:id="rId89"/>
            </p:custDataLst>
          </p:nvPr>
        </p:nvSpPr>
        <p:spPr>
          <a:xfrm>
            <a:off x="3081012" y="3540201"/>
            <a:ext cx="3236383" cy="588331"/>
          </a:xfrm>
          <a:prstGeom prst="rect">
            <a:avLst/>
          </a:prstGeom>
          <a:noFill/>
        </p:spPr>
        <p:txBody>
          <a:bodyPr wrap="none" lIns="90000" tIns="46800" rIns="90000" bIns="46800" rtlCol="0" anchor="ctr" anchorCtr="0">
            <a:normAutofit/>
          </a:bodyPr>
          <a:lstStyle/>
          <a:p>
            <a:pPr algn="l">
              <a:buClrTx/>
              <a:buSzTx/>
              <a:buFontTx/>
            </a:pPr>
            <a:r>
              <a:rPr lang="en-US" altLang="zh-CN" sz="2000" b="1" dirty="0">
                <a:latin typeface="+mj-lt"/>
                <a:ea typeface="+mj-lt"/>
                <a:cs typeface="+mj-lt"/>
              </a:rPr>
              <a:t>(四</a:t>
            </a:r>
            <a:r>
              <a:rPr lang="en-US" altLang="zh-CN" sz="2000" b="1" dirty="0">
                <a:latin typeface="+mj-lt"/>
                <a:ea typeface="+mj-lt"/>
                <a:cs typeface="+mj-lt"/>
              </a:rPr>
              <a:t>) 排序</a:t>
            </a:r>
            <a:endParaRPr lang="en-US" altLang="zh-CN" sz="2000" b="1" dirty="0">
              <a:latin typeface="+mj-lt"/>
              <a:ea typeface="+mj-lt"/>
              <a:cs typeface="+mj-lt"/>
            </a:endParaRPr>
          </a:p>
        </p:txBody>
      </p:sp>
      <p:sp>
        <p:nvSpPr>
          <p:cNvPr id="274" name="ïslíḋè"/>
          <p:cNvSpPr txBox="1"/>
          <p:nvPr>
            <p:custDataLst>
              <p:tags r:id="rId90"/>
            </p:custDataLst>
          </p:nvPr>
        </p:nvSpPr>
        <p:spPr>
          <a:xfrm>
            <a:off x="8475337" y="3540201"/>
            <a:ext cx="3236383" cy="588331"/>
          </a:xfrm>
          <a:prstGeom prst="rect">
            <a:avLst/>
          </a:prstGeom>
          <a:noFill/>
        </p:spPr>
        <p:txBody>
          <a:bodyPr wrap="none" lIns="90000" tIns="46800" rIns="90000" bIns="46800" rtlCol="0" anchor="ctr" anchorCtr="0">
            <a:normAutofit/>
          </a:bodyPr>
          <a:lstStyle/>
          <a:p>
            <a:pPr algn="l">
              <a:buClrTx/>
              <a:buSzTx/>
              <a:buFontTx/>
            </a:pPr>
            <a:r>
              <a:rPr lang="en-US" altLang="zh-CN" sz="2000" b="1" dirty="0">
                <a:latin typeface="+mj-lt"/>
                <a:ea typeface="+mj-lt"/>
                <a:cs typeface="+mj-lt"/>
              </a:rPr>
              <a:t>(三) 测试集shap</a:t>
            </a:r>
            <a:r>
              <a:rPr lang="en-US" altLang="zh-CN" sz="2000" b="1" dirty="0">
                <a:latin typeface="+mj-lt"/>
                <a:ea typeface="+mj-lt"/>
                <a:cs typeface="+mj-lt"/>
              </a:rPr>
              <a:t>值计算</a:t>
            </a:r>
            <a:endParaRPr lang="en-US" altLang="zh-CN" sz="2000" b="1" dirty="0">
              <a:latin typeface="+mj-lt"/>
              <a:ea typeface="+mj-lt"/>
              <a:cs typeface="+mj-lt"/>
            </a:endParaRPr>
          </a:p>
        </p:txBody>
      </p:sp>
      <p:cxnSp>
        <p:nvCxnSpPr>
          <p:cNvPr id="2" name="直接箭头连接符 1"/>
          <p:cNvCxnSpPr/>
          <p:nvPr/>
        </p:nvCxnSpPr>
        <p:spPr>
          <a:xfrm flipV="1">
            <a:off x="8444230" y="3650615"/>
            <a:ext cx="0" cy="251079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4" name="直接箭头连接符 3"/>
          <p:cNvCxnSpPr/>
          <p:nvPr>
            <p:custDataLst>
              <p:tags r:id="rId91"/>
            </p:custDataLst>
          </p:nvPr>
        </p:nvCxnSpPr>
        <p:spPr>
          <a:xfrm flipV="1">
            <a:off x="7513320" y="4123690"/>
            <a:ext cx="0" cy="251079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5" name="直接箭头连接符 4"/>
          <p:cNvCxnSpPr/>
          <p:nvPr>
            <p:custDataLst>
              <p:tags r:id="rId92"/>
            </p:custDataLst>
          </p:nvPr>
        </p:nvCxnSpPr>
        <p:spPr>
          <a:xfrm flipV="1">
            <a:off x="6080760" y="4123690"/>
            <a:ext cx="0" cy="251079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8" name="文本占位符 7"/>
          <p:cNvSpPr>
            <a:spLocks noGrp="1"/>
          </p:cNvSpPr>
          <p:nvPr>
            <p:ph type="body" sz="quarter" idx="10"/>
            <p:custDataLst>
              <p:tags r:id="rId93"/>
            </p:custDataLst>
          </p:nvPr>
        </p:nvSpPr>
        <p:spPr>
          <a:xfrm>
            <a:off x="602615" y="184785"/>
            <a:ext cx="7924800" cy="588010"/>
          </a:xfrm>
        </p:spPr>
        <p:txBody>
          <a:bodyPr/>
          <a:lstStyle/>
          <a:p>
            <a:r>
              <a:rPr lang="en-US" altLang="zh-CN" sz="2800" b="0" dirty="0">
                <a:sym typeface="+mn-ea"/>
              </a:rPr>
              <a:t>3.4</a:t>
            </a:r>
            <a:r>
              <a:rPr lang="zh-CN" altLang="en-US" sz="2800" b="0" dirty="0">
                <a:sym typeface="+mn-ea"/>
              </a:rPr>
              <a:t>机器学习模型可解释性</a:t>
            </a:r>
            <a:r>
              <a:rPr lang="zh-CN" altLang="en-US" sz="2800" b="0" dirty="0">
                <a:sym typeface="+mn-ea"/>
              </a:rPr>
              <a:t>步骤</a:t>
            </a:r>
            <a:endParaRPr lang="zh-CN" altLang="en-US" sz="2800" b="0"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02615" y="184785"/>
            <a:ext cx="7239000" cy="588010"/>
          </a:xfrm>
        </p:spPr>
        <p:txBody>
          <a:bodyPr/>
          <a:lstStyle/>
          <a:p>
            <a:r>
              <a:rPr lang="en-US" altLang="zh-CN" sz="2800" b="0" dirty="0"/>
              <a:t>3.5 </a:t>
            </a:r>
            <a:r>
              <a:rPr lang="zh-CN" altLang="en-US" sz="2800" b="0" dirty="0">
                <a:sym typeface="+mn-ea"/>
              </a:rPr>
              <a:t>eBPF流量抓取</a:t>
            </a:r>
            <a:r>
              <a:rPr lang="zh-CN" altLang="en-US" sz="2800" b="0" dirty="0">
                <a:sym typeface="+mn-ea"/>
              </a:rPr>
              <a:t>方案</a:t>
            </a:r>
            <a:endParaRPr lang="zh-CN" altLang="en-US" sz="2800" b="0" dirty="0">
              <a:sym typeface="+mn-ea"/>
            </a:endParaRPr>
          </a:p>
        </p:txBody>
      </p:sp>
      <p:pic>
        <p:nvPicPr>
          <p:cNvPr id="8" name="图片 7" descr="25feb895516f025a000338e39d8a242"/>
          <p:cNvPicPr>
            <a:picLocks noChangeAspect="1"/>
          </p:cNvPicPr>
          <p:nvPr>
            <p:custDataLst>
              <p:tags r:id="rId1"/>
            </p:custDataLst>
          </p:nvPr>
        </p:nvPicPr>
        <p:blipFill>
          <a:blip r:embed="rId2"/>
          <a:stretch>
            <a:fillRect/>
          </a:stretch>
        </p:blipFill>
        <p:spPr>
          <a:xfrm>
            <a:off x="5579110" y="3060700"/>
            <a:ext cx="5882640" cy="3382645"/>
          </a:xfrm>
          <a:prstGeom prst="rect">
            <a:avLst/>
          </a:prstGeom>
        </p:spPr>
      </p:pic>
      <p:sp>
        <p:nvSpPr>
          <p:cNvPr id="4" name="文本框 3"/>
          <p:cNvSpPr txBox="1"/>
          <p:nvPr/>
        </p:nvSpPr>
        <p:spPr>
          <a:xfrm>
            <a:off x="602615" y="772795"/>
            <a:ext cx="10859135" cy="1991995"/>
          </a:xfrm>
          <a:prstGeom prst="rect">
            <a:avLst/>
          </a:prstGeom>
          <a:noFill/>
        </p:spPr>
        <p:txBody>
          <a:bodyPr wrap="square" rtlCol="0" anchor="t">
            <a:noAutofit/>
          </a:bodyPr>
          <a:p>
            <a:pPr algn="l">
              <a:lnSpc>
                <a:spcPct val="150000"/>
              </a:lnSpc>
              <a:buClrTx/>
              <a:buSzTx/>
              <a:buFontTx/>
            </a:pPr>
            <a:r>
              <a:rPr lang="zh-CN" altLang="en-US" sz="2000" b="1" dirty="0">
                <a:solidFill>
                  <a:srgbClr val="FF0000"/>
                </a:solidFill>
                <a:sym typeface="+mn-ea"/>
              </a:rPr>
              <a:t>拟解决问题：</a:t>
            </a:r>
            <a:endParaRPr lang="zh-CN" altLang="en-US" sz="2000" b="1" dirty="0">
              <a:solidFill>
                <a:srgbClr val="FF0000"/>
              </a:solidFill>
              <a:sym typeface="+mn-ea"/>
            </a:endParaRPr>
          </a:p>
          <a:p>
            <a:pPr marL="342900" indent="-342900" algn="l">
              <a:lnSpc>
                <a:spcPct val="150000"/>
              </a:lnSpc>
              <a:buClrTx/>
              <a:buSzTx/>
              <a:buFont typeface="Wingdings" panose="05000000000000000000" charset="0"/>
              <a:buChar char="Ø"/>
            </a:pPr>
            <a:r>
              <a:rPr lang="zh-CN" altLang="en-US" sz="2000" dirty="0">
                <a:sym typeface="+mn-ea"/>
              </a:rPr>
              <a:t>通过在终端上收集和记录系统活动信息，使得安全团队可以在初步侦查、高级威胁检测、追踪和响应等方面获得前所未有的可见性和控制力。</a:t>
            </a:r>
            <a:endParaRPr lang="zh-CN" altLang="en-US" sz="2000" dirty="0">
              <a:sym typeface="+mn-ea"/>
            </a:endParaRPr>
          </a:p>
          <a:p>
            <a:pPr marL="342900" indent="-342900" algn="l">
              <a:lnSpc>
                <a:spcPct val="150000"/>
              </a:lnSpc>
              <a:buClrTx/>
              <a:buSzTx/>
              <a:buFont typeface="Wingdings" panose="05000000000000000000" charset="0"/>
              <a:buChar char="Ø"/>
            </a:pPr>
            <a:r>
              <a:rPr lang="zh-CN" altLang="en-US" sz="2000" dirty="0">
                <a:sym typeface="+mn-ea"/>
              </a:rPr>
              <a:t>在内核级别跟踪和记录系统的网络活动、检测和分析安全威胁。</a:t>
            </a:r>
            <a:endParaRPr lang="zh-CN" altLang="en-US" sz="2000" dirty="0"/>
          </a:p>
          <a:p>
            <a:pPr marL="342900" indent="-342900" algn="l">
              <a:lnSpc>
                <a:spcPct val="150000"/>
              </a:lnSpc>
              <a:buClrTx/>
              <a:buSzTx/>
              <a:buFont typeface="Wingdings" panose="05000000000000000000" charset="0"/>
              <a:buChar char="Ø"/>
            </a:pPr>
            <a:endParaRPr lang="zh-CN" altLang="en-US" sz="2000" dirty="0">
              <a:sym typeface="+mn-ea"/>
            </a:endParaRPr>
          </a:p>
        </p:txBody>
      </p:sp>
      <p:sp>
        <p:nvSpPr>
          <p:cNvPr id="10" name="文本框 9"/>
          <p:cNvSpPr txBox="1"/>
          <p:nvPr/>
        </p:nvSpPr>
        <p:spPr>
          <a:xfrm>
            <a:off x="602615" y="2602865"/>
            <a:ext cx="4969510" cy="2399665"/>
          </a:xfrm>
          <a:prstGeom prst="rect">
            <a:avLst/>
          </a:prstGeom>
          <a:noFill/>
        </p:spPr>
        <p:txBody>
          <a:bodyPr wrap="square" rtlCol="0">
            <a:spAutoFit/>
          </a:bodyPr>
          <a:p>
            <a:pPr>
              <a:lnSpc>
                <a:spcPct val="150000"/>
              </a:lnSpc>
            </a:pPr>
            <a:r>
              <a:rPr lang="zh-CN" altLang="en-US" sz="2000" b="1">
                <a:latin typeface="+mj-lt"/>
                <a:ea typeface="+mj-lt"/>
              </a:rPr>
              <a:t>难点：</a:t>
            </a:r>
            <a:endParaRPr lang="zh-CN" altLang="en-US" sz="2000" b="1">
              <a:latin typeface="+mj-lt"/>
              <a:ea typeface="+mj-lt"/>
            </a:endParaRPr>
          </a:p>
          <a:p>
            <a:pPr marL="342900" indent="-342900">
              <a:lnSpc>
                <a:spcPct val="150000"/>
              </a:lnSpc>
              <a:buFont typeface="Wingdings" panose="05000000000000000000" charset="0"/>
              <a:buChar char="Ø"/>
            </a:pPr>
            <a:r>
              <a:rPr lang="zh-CN" altLang="en-US" sz="2000">
                <a:latin typeface="+mj-lt"/>
                <a:ea typeface="+mj-lt"/>
              </a:rPr>
              <a:t>通过</a:t>
            </a:r>
            <a:r>
              <a:rPr lang="en-US" altLang="zh-CN" sz="2000">
                <a:latin typeface="+mj-lt"/>
                <a:ea typeface="+mj-lt"/>
              </a:rPr>
              <a:t>shapley</a:t>
            </a:r>
            <a:r>
              <a:rPr lang="zh-CN" altLang="en-US" sz="2000">
                <a:latin typeface="+mj-lt"/>
                <a:ea typeface="+mj-lt"/>
              </a:rPr>
              <a:t>排序后的特征</a:t>
            </a:r>
            <a:r>
              <a:rPr lang="zh-CN" altLang="en-US" sz="2000" dirty="0">
                <a:sym typeface="+mn-ea"/>
              </a:rPr>
              <a:t>可能是由模型从原始输入数据中学习的抽象特征，并不是简单的网络包属性，因此可能并不能直接通过 eBPF 精细采集。</a:t>
            </a:r>
            <a:endParaRPr lang="zh-CN" altLang="en-US" sz="2000">
              <a:latin typeface="+mj-lt"/>
              <a:ea typeface="+mj-lt"/>
            </a:endParaRPr>
          </a:p>
        </p:txBody>
      </p:sp>
      <p:sp>
        <p:nvSpPr>
          <p:cNvPr id="11" name="文本框 10"/>
          <p:cNvSpPr txBox="1"/>
          <p:nvPr/>
        </p:nvSpPr>
        <p:spPr>
          <a:xfrm>
            <a:off x="602615" y="4983480"/>
            <a:ext cx="4064000" cy="1753235"/>
          </a:xfrm>
          <a:prstGeom prst="rect">
            <a:avLst/>
          </a:prstGeom>
          <a:noFill/>
        </p:spPr>
        <p:txBody>
          <a:bodyPr wrap="square" rtlCol="0">
            <a:spAutoFit/>
          </a:bodyPr>
          <a:p>
            <a:pPr>
              <a:lnSpc>
                <a:spcPct val="150000"/>
              </a:lnSpc>
            </a:pPr>
            <a:r>
              <a:rPr lang="zh-CN" altLang="en-US" b="1"/>
              <a:t>解决方案：</a:t>
            </a:r>
            <a:endParaRPr lang="zh-CN" altLang="en-US" b="1"/>
          </a:p>
          <a:p>
            <a:pPr marL="285750" indent="-285750">
              <a:lnSpc>
                <a:spcPct val="150000"/>
              </a:lnSpc>
              <a:buFont typeface="Wingdings" panose="05000000000000000000" charset="0"/>
              <a:buChar char="Ø"/>
            </a:pPr>
            <a:r>
              <a:rPr lang="zh-CN" altLang="en-US" dirty="0">
                <a:sym typeface="+mn-ea"/>
              </a:rPr>
              <a:t>基于 eBPF 的网络监控功能，获取原始网络流量数据</a:t>
            </a:r>
            <a:endParaRPr lang="zh-CN" altLang="en-US" dirty="0">
              <a:sym typeface="+mn-ea"/>
            </a:endParaRPr>
          </a:p>
          <a:p>
            <a:pPr marL="285750" indent="-285750">
              <a:lnSpc>
                <a:spcPct val="150000"/>
              </a:lnSpc>
              <a:buFont typeface="Wingdings" panose="05000000000000000000" charset="0"/>
              <a:buChar char="Ø"/>
            </a:pPr>
            <a:r>
              <a:rPr lang="zh-CN" altLang="en-US" dirty="0">
                <a:sym typeface="+mn-ea"/>
              </a:rPr>
              <a:t>从这些数据中抽取出所需的特征。</a:t>
            </a:r>
            <a:endParaRPr lang="zh-CN" alt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11619" y="2645833"/>
            <a:ext cx="1759439" cy="1566334"/>
          </a:xfrm>
        </p:spPr>
        <p:txBody>
          <a:bodyPr/>
          <a:lstStyle/>
          <a:p>
            <a:r>
              <a:rPr lang="zh-CN" altLang="en-US" sz="5400" b="0" dirty="0">
                <a:latin typeface="华文仿宋" panose="02010600040101010101" pitchFamily="2" charset="-122"/>
                <a:ea typeface="华文仿宋" panose="02010600040101010101" pitchFamily="2" charset="-122"/>
              </a:rPr>
              <a:t>目录</a:t>
            </a:r>
            <a:endParaRPr lang="zh-CN" altLang="en-US" sz="5400" b="0" dirty="0">
              <a:latin typeface="华文仿宋" panose="02010600040101010101" pitchFamily="2" charset="-122"/>
              <a:ea typeface="华文仿宋" panose="02010600040101010101" pitchFamily="2" charset="-122"/>
            </a:endParaRPr>
          </a:p>
        </p:txBody>
      </p:sp>
      <p:sp>
        <p:nvSpPr>
          <p:cNvPr id="3" name="文本框 2"/>
          <p:cNvSpPr txBox="1"/>
          <p:nvPr/>
        </p:nvSpPr>
        <p:spPr>
          <a:xfrm>
            <a:off x="4086187" y="1385066"/>
            <a:ext cx="7630887" cy="3784600"/>
          </a:xfrm>
          <a:prstGeom prst="rect">
            <a:avLst/>
          </a:prstGeom>
          <a:noFill/>
        </p:spPr>
        <p:txBody>
          <a:bodyPr wrap="square" rtlCol="0">
            <a:spAutoFit/>
          </a:bodyPr>
          <a:lstStyle/>
          <a:p>
            <a:pPr algn="l">
              <a:lnSpc>
                <a:spcPct val="200000"/>
              </a:lnSpc>
              <a:buClrTx/>
              <a:buSzTx/>
              <a:buFontTx/>
            </a:pPr>
            <a:r>
              <a:rPr lang="en-US" altLang="zh-CN" sz="2400" dirty="0">
                <a:sym typeface="+mn-ea"/>
              </a:rPr>
              <a:t>1. 学位论文进展情况</a:t>
            </a:r>
            <a:endParaRPr lang="en-US" altLang="zh-CN" sz="2400" dirty="0"/>
          </a:p>
          <a:p>
            <a:pPr algn="l">
              <a:lnSpc>
                <a:spcPct val="200000"/>
              </a:lnSpc>
              <a:buClrTx/>
              <a:buSzTx/>
              <a:buFontTx/>
            </a:pPr>
            <a:r>
              <a:rPr lang="en-US" altLang="zh-CN" sz="2400" dirty="0">
                <a:sym typeface="+mn-ea"/>
              </a:rPr>
              <a:t>2. 论文撰写计划</a:t>
            </a:r>
            <a:endParaRPr lang="en-US" altLang="zh-CN" sz="2400" dirty="0"/>
          </a:p>
          <a:p>
            <a:pPr algn="l">
              <a:lnSpc>
                <a:spcPct val="200000"/>
              </a:lnSpc>
              <a:buClrTx/>
              <a:buSzTx/>
              <a:buFontTx/>
            </a:pPr>
            <a:r>
              <a:rPr lang="en-US" altLang="zh-CN" sz="2400" dirty="0">
                <a:sym typeface="+mn-ea"/>
              </a:rPr>
              <a:t>3. 科研项目完成情况</a:t>
            </a:r>
            <a:endParaRPr lang="en-US" altLang="zh-CN" sz="2400" dirty="0"/>
          </a:p>
          <a:p>
            <a:pPr algn="l">
              <a:lnSpc>
                <a:spcPct val="200000"/>
              </a:lnSpc>
              <a:buClrTx/>
              <a:buSzTx/>
              <a:buFontTx/>
            </a:pPr>
            <a:r>
              <a:rPr lang="en-US" altLang="zh-CN" sz="2400" b="1" dirty="0">
                <a:solidFill>
                  <a:srgbClr val="1958B0"/>
                </a:solidFill>
                <a:sym typeface="+mn-ea"/>
              </a:rPr>
              <a:t>4. 阶段性成果</a:t>
            </a:r>
            <a:endParaRPr lang="en-US" altLang="zh-CN" sz="2400" b="1" dirty="0">
              <a:solidFill>
                <a:srgbClr val="1958B0"/>
              </a:solidFill>
            </a:endParaRPr>
          </a:p>
          <a:p>
            <a:pPr>
              <a:lnSpc>
                <a:spcPct val="200000"/>
              </a:lnSpc>
            </a:pPr>
            <a:r>
              <a:rPr lang="en-US" altLang="zh-CN" sz="2400" dirty="0">
                <a:sym typeface="+mn-ea"/>
              </a:rPr>
              <a:t>5. </a:t>
            </a:r>
            <a:r>
              <a:rPr lang="zh-CN" altLang="en-US" sz="2400" dirty="0">
                <a:sym typeface="+mn-ea"/>
              </a:rPr>
              <a:t>下一步工作计划</a:t>
            </a:r>
            <a:endParaRPr lang="en-US" altLang="zh-C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02615" y="772795"/>
            <a:ext cx="10858500" cy="5577205"/>
          </a:xfrm>
          <a:prstGeom prst="rect">
            <a:avLst/>
          </a:prstGeom>
          <a:noFill/>
        </p:spPr>
        <p:txBody>
          <a:bodyPr wrap="square" rtlCol="0">
            <a:noAutofit/>
          </a:bodyPr>
          <a:p>
            <a:pPr>
              <a:lnSpc>
                <a:spcPct val="200000"/>
              </a:lnSpc>
            </a:pPr>
            <a:r>
              <a:rPr lang="zh-CN" altLang="en-US" sz="2000" b="1" dirty="0"/>
              <a:t>实验</a:t>
            </a:r>
            <a:r>
              <a:rPr lang="zh-CN" altLang="en-US" sz="2000" b="1" dirty="0"/>
              <a:t>结果：</a:t>
            </a:r>
            <a:endParaRPr lang="zh-CN" altLang="en-US" sz="1600" dirty="0">
              <a:sym typeface="+mn-ea"/>
            </a:endParaRPr>
          </a:p>
          <a:p>
            <a:pPr>
              <a:lnSpc>
                <a:spcPct val="200000"/>
              </a:lnSpc>
            </a:pPr>
            <a:r>
              <a:rPr lang="zh-CN" altLang="en-US" sz="2000" b="1" dirty="0">
                <a:solidFill>
                  <a:srgbClr val="FF0000"/>
                </a:solidFill>
                <a:sym typeface="+mn-ea"/>
              </a:rPr>
              <a:t>实验一</a:t>
            </a:r>
            <a:r>
              <a:rPr lang="zh-CN" altLang="en-US" sz="2000" b="1" dirty="0">
                <a:sym typeface="+mn-ea"/>
              </a:rPr>
              <a:t>：分别将报头字段与数据字段分别置为</a:t>
            </a:r>
            <a:r>
              <a:rPr lang="en-US" altLang="zh-CN" sz="2000" b="1" dirty="0">
                <a:sym typeface="+mn-ea"/>
              </a:rPr>
              <a:t>0</a:t>
            </a:r>
            <a:r>
              <a:rPr lang="zh-CN" altLang="en-US" sz="2000" b="1" dirty="0">
                <a:sym typeface="+mn-ea"/>
              </a:rPr>
              <a:t>，进行流量识别实验；</a:t>
            </a:r>
            <a:endParaRPr lang="zh-CN" altLang="en-US" sz="2000" b="1" dirty="0">
              <a:sym typeface="+mn-ea"/>
            </a:endParaRPr>
          </a:p>
          <a:p>
            <a:pPr>
              <a:lnSpc>
                <a:spcPct val="200000"/>
              </a:lnSpc>
            </a:pPr>
            <a:r>
              <a:rPr lang="zh-CN" altLang="en-US" sz="2000" b="1" dirty="0">
                <a:latin typeface="+mj-lt"/>
                <a:ea typeface="+mj-lt"/>
                <a:sym typeface="+mn-ea"/>
              </a:rPr>
              <a:t>结论：</a:t>
            </a:r>
            <a:endParaRPr lang="zh-CN" altLang="en-US" sz="2000" b="1" dirty="0">
              <a:latin typeface="+mj-lt"/>
              <a:ea typeface="+mj-lt"/>
              <a:sym typeface="+mn-ea"/>
            </a:endParaRPr>
          </a:p>
          <a:p>
            <a:pPr marL="285750" indent="-285750">
              <a:lnSpc>
                <a:spcPct val="200000"/>
              </a:lnSpc>
              <a:buFont typeface="Arial" panose="020B0604020202020204" pitchFamily="34" charset="0"/>
              <a:buChar char="•"/>
            </a:pPr>
            <a:r>
              <a:rPr lang="zh-CN" altLang="en-US" dirty="0">
                <a:sym typeface="+mn-ea"/>
              </a:rPr>
              <a:t>报头字段重要度</a:t>
            </a:r>
            <a:r>
              <a:rPr lang="en-US" altLang="zh-CN" dirty="0">
                <a:sym typeface="+mn-ea"/>
              </a:rPr>
              <a:t> &gt; </a:t>
            </a:r>
            <a:r>
              <a:rPr lang="zh-CN" altLang="en-US" dirty="0">
                <a:sym typeface="+mn-ea"/>
              </a:rPr>
              <a:t>数据字段重要度</a:t>
            </a:r>
            <a:r>
              <a:rPr lang="en-US" altLang="zh-CN" dirty="0">
                <a:sym typeface="+mn-ea"/>
              </a:rPr>
              <a:t> </a:t>
            </a:r>
            <a:r>
              <a:rPr lang="zh-CN" altLang="en-US" dirty="0">
                <a:sym typeface="+mn-ea"/>
              </a:rPr>
              <a:t>（保留数据报头字段的识别率为</a:t>
            </a:r>
            <a:r>
              <a:rPr lang="en-US" altLang="zh-CN" dirty="0">
                <a:sym typeface="+mn-ea"/>
              </a:rPr>
              <a:t>90%</a:t>
            </a:r>
            <a:r>
              <a:rPr lang="zh-CN" altLang="en-US" dirty="0">
                <a:sym typeface="+mn-ea"/>
              </a:rPr>
              <a:t>，数据字段的识别率为</a:t>
            </a:r>
            <a:r>
              <a:rPr lang="en-US" altLang="zh-CN" dirty="0">
                <a:sym typeface="+mn-ea"/>
              </a:rPr>
              <a:t>70%</a:t>
            </a:r>
            <a:r>
              <a:rPr lang="zh-CN" altLang="en-US" dirty="0">
                <a:sym typeface="+mn-ea"/>
              </a:rPr>
              <a:t>）</a:t>
            </a:r>
            <a:endParaRPr lang="en-US" altLang="zh-CN" dirty="0">
              <a:sym typeface="+mn-ea"/>
            </a:endParaRPr>
          </a:p>
          <a:p>
            <a:pPr>
              <a:lnSpc>
                <a:spcPct val="200000"/>
              </a:lnSpc>
            </a:pPr>
            <a:r>
              <a:rPr lang="zh-CN" altLang="en-US" sz="2000" b="1" dirty="0">
                <a:solidFill>
                  <a:srgbClr val="FF0000"/>
                </a:solidFill>
                <a:latin typeface="+mj-lt"/>
                <a:ea typeface="+mj-lt"/>
                <a:cs typeface="+mj-lt"/>
              </a:rPr>
              <a:t>实验二</a:t>
            </a:r>
            <a:r>
              <a:rPr lang="zh-CN" altLang="en-US" sz="2000" b="1" dirty="0">
                <a:latin typeface="+mj-lt"/>
                <a:ea typeface="+mj-lt"/>
                <a:cs typeface="+mj-lt"/>
              </a:rPr>
              <a:t>：</a:t>
            </a:r>
            <a:r>
              <a:rPr lang="zh-CN" altLang="en-US" sz="2000" b="1" dirty="0">
                <a:latin typeface="+mj-lt"/>
                <a:ea typeface="+mj-lt"/>
                <a:cs typeface="+mj-lt"/>
                <a:sym typeface="+mn-ea"/>
              </a:rPr>
              <a:t>依照</a:t>
            </a:r>
            <a:r>
              <a:rPr lang="en-US" altLang="zh-CN" sz="2000" b="1" dirty="0">
                <a:latin typeface="+mj-lt"/>
                <a:ea typeface="+mj-lt"/>
                <a:cs typeface="+mj-lt"/>
                <a:sym typeface="+mn-ea"/>
              </a:rPr>
              <a:t>shapley</a:t>
            </a:r>
            <a:r>
              <a:rPr lang="zh-CN" altLang="en-US" sz="2000" b="1" dirty="0">
                <a:latin typeface="+mj-lt"/>
                <a:ea typeface="+mj-lt"/>
                <a:cs typeface="+mj-lt"/>
                <a:sym typeface="+mn-ea"/>
              </a:rPr>
              <a:t>值大小进行排序。</a:t>
            </a:r>
            <a:endParaRPr lang="zh-CN" altLang="en-US" sz="2000" b="1" dirty="0">
              <a:latin typeface="+mj-lt"/>
              <a:ea typeface="+mj-lt"/>
              <a:cs typeface="+mj-lt"/>
              <a:sym typeface="+mn-ea"/>
            </a:endParaRPr>
          </a:p>
          <a:p>
            <a:pPr>
              <a:lnSpc>
                <a:spcPct val="200000"/>
              </a:lnSpc>
            </a:pPr>
            <a:r>
              <a:rPr lang="zh-CN" altLang="en-US" sz="2000" b="1" dirty="0">
                <a:latin typeface="+mj-lt"/>
                <a:ea typeface="+mj-lt"/>
                <a:cs typeface="+mj-lt"/>
                <a:sym typeface="+mn-ea"/>
              </a:rPr>
              <a:t>结论：报头字段前20的特征字段分别是：</a:t>
            </a:r>
            <a:endParaRPr lang="zh-CN" altLang="en-US" sz="2000" b="1" dirty="0">
              <a:latin typeface="+mj-lt"/>
              <a:ea typeface="+mj-lt"/>
              <a:cs typeface="+mj-lt"/>
              <a:sym typeface="+mn-ea"/>
            </a:endParaRPr>
          </a:p>
          <a:p>
            <a:pPr marL="285750" indent="-285750">
              <a:lnSpc>
                <a:spcPct val="200000"/>
              </a:lnSpc>
              <a:buFont typeface="Arial" panose="020B0604020202020204" pitchFamily="34" charset="0"/>
              <a:buChar char="•"/>
            </a:pPr>
            <a:r>
              <a:rPr lang="zh-CN" altLang="en-US" dirty="0">
                <a:sym typeface="+mn-ea"/>
              </a:rPr>
              <a:t>TCP16位源端口号、IP标识、MAC源地址</a:t>
            </a:r>
            <a:endParaRPr lang="zh-CN" altLang="en-US" dirty="0">
              <a:sym typeface="+mn-ea"/>
            </a:endParaRPr>
          </a:p>
          <a:p>
            <a:pPr marL="285750" indent="-285750">
              <a:lnSpc>
                <a:spcPct val="200000"/>
              </a:lnSpc>
              <a:buFont typeface="Arial" panose="020B0604020202020204" pitchFamily="34" charset="0"/>
              <a:buChar char="•"/>
            </a:pPr>
            <a:r>
              <a:rPr lang="zh-CN" altLang="en-US" dirty="0">
                <a:sym typeface="+mn-ea"/>
              </a:rPr>
              <a:t>IP目的地址、IP首部校验、TCP选项字段</a:t>
            </a:r>
            <a:endParaRPr lang="zh-CN" altLang="en-US" dirty="0">
              <a:sym typeface="+mn-ea"/>
            </a:endParaRPr>
          </a:p>
          <a:p>
            <a:pPr marL="285750" indent="-285750">
              <a:lnSpc>
                <a:spcPct val="200000"/>
              </a:lnSpc>
              <a:buFont typeface="Arial" panose="020B0604020202020204" pitchFamily="34" charset="0"/>
              <a:buChar char="•"/>
            </a:pPr>
            <a:r>
              <a:rPr lang="zh-CN" altLang="en-US" dirty="0">
                <a:sym typeface="+mn-ea"/>
              </a:rPr>
              <a:t>MAC目的地址 2、IP目的地址、TCP16位窗口大小</a:t>
            </a:r>
            <a:endParaRPr lang="zh-CN" altLang="en-US" dirty="0">
              <a:sym typeface="+mn-ea"/>
            </a:endParaRPr>
          </a:p>
          <a:p>
            <a:pPr marL="285750" indent="-285750">
              <a:lnSpc>
                <a:spcPct val="200000"/>
              </a:lnSpc>
              <a:buFont typeface="Arial" panose="020B0604020202020204" pitchFamily="34" charset="0"/>
              <a:buChar char="•"/>
            </a:pPr>
            <a:r>
              <a:rPr lang="zh-CN" altLang="en-US" dirty="0">
                <a:sym typeface="+mn-ea"/>
              </a:rPr>
              <a:t>TCP32位序列号、IP数据包总长度。</a:t>
            </a:r>
            <a:endParaRPr lang="zh-CN" altLang="en-US" dirty="0">
              <a:sym typeface="+mn-ea"/>
            </a:endParaRPr>
          </a:p>
          <a:p>
            <a:pPr>
              <a:lnSpc>
                <a:spcPct val="150000"/>
              </a:lnSpc>
            </a:pPr>
            <a:endParaRPr lang="zh-CN" altLang="en-US" dirty="0">
              <a:sym typeface="+mn-ea"/>
            </a:endParaRPr>
          </a:p>
        </p:txBody>
      </p:sp>
      <p:sp>
        <p:nvSpPr>
          <p:cNvPr id="3" name="文本占位符 2"/>
          <p:cNvSpPr>
            <a:spLocks noGrp="1"/>
          </p:cNvSpPr>
          <p:nvPr>
            <p:ph type="body" sz="quarter" idx="10"/>
          </p:nvPr>
        </p:nvSpPr>
        <p:spPr>
          <a:xfrm>
            <a:off x="602615" y="184785"/>
            <a:ext cx="4451985" cy="588010"/>
          </a:xfrm>
        </p:spPr>
        <p:txBody>
          <a:bodyPr/>
          <a:lstStyle/>
          <a:p>
            <a:r>
              <a:rPr lang="en-US" altLang="zh-CN" sz="2800" b="0" dirty="0"/>
              <a:t>4.1 </a:t>
            </a:r>
            <a:r>
              <a:rPr lang="zh-CN" altLang="en-US" sz="2800" b="0" dirty="0"/>
              <a:t>机器学习可解释性</a:t>
            </a:r>
            <a:r>
              <a:rPr lang="zh-CN" altLang="en-US" sz="2800" b="0" dirty="0"/>
              <a:t>测试</a:t>
            </a:r>
            <a:endParaRPr lang="zh-CN" altLang="en-US" sz="2800" b="0" dirty="0"/>
          </a:p>
        </p:txBody>
      </p:sp>
      <p:pic>
        <p:nvPicPr>
          <p:cNvPr id="4" name="图片 3"/>
          <p:cNvPicPr>
            <a:picLocks noChangeAspect="1"/>
          </p:cNvPicPr>
          <p:nvPr>
            <p:custDataLst>
              <p:tags r:id="rId2"/>
            </p:custDataLst>
          </p:nvPr>
        </p:nvPicPr>
        <p:blipFill>
          <a:blip r:embed="rId3"/>
          <a:stretch>
            <a:fillRect/>
          </a:stretch>
        </p:blipFill>
        <p:spPr>
          <a:xfrm>
            <a:off x="6179185" y="3276600"/>
            <a:ext cx="5596255" cy="28562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02615" y="184785"/>
            <a:ext cx="4451985" cy="588010"/>
          </a:xfrm>
        </p:spPr>
        <p:txBody>
          <a:bodyPr/>
          <a:lstStyle/>
          <a:p>
            <a:r>
              <a:rPr lang="en-US" altLang="zh-CN" sz="2800" b="0" dirty="0"/>
              <a:t>4.2 </a:t>
            </a:r>
            <a:r>
              <a:rPr lang="zh-CN" altLang="en-US" sz="2800" b="0" dirty="0"/>
              <a:t>项目开发</a:t>
            </a:r>
            <a:r>
              <a:rPr lang="zh-CN" altLang="en-US" sz="2800" b="0" dirty="0"/>
              <a:t>进度</a:t>
            </a:r>
            <a:endParaRPr lang="zh-CN" altLang="en-US" sz="2800" b="0" dirty="0"/>
          </a:p>
        </p:txBody>
      </p:sp>
      <p:graphicFrame>
        <p:nvGraphicFramePr>
          <p:cNvPr id="7" name="表格 6"/>
          <p:cNvGraphicFramePr>
            <a:graphicFrameLocks noGrp="1"/>
          </p:cNvGraphicFramePr>
          <p:nvPr>
            <p:custDataLst>
              <p:tags r:id="rId1"/>
            </p:custDataLst>
          </p:nvPr>
        </p:nvGraphicFramePr>
        <p:xfrm>
          <a:off x="666180" y="1078741"/>
          <a:ext cx="9492234" cy="5403977"/>
        </p:xfrm>
        <a:graphic>
          <a:graphicData uri="http://schemas.openxmlformats.org/drawingml/2006/table">
            <a:tbl>
              <a:tblPr firstRow="1" bandRow="1">
                <a:tableStyleId>{21E4AEA4-8DFA-4A89-87EB-49C32662AFE0}</a:tableStyleId>
              </a:tblPr>
              <a:tblGrid>
                <a:gridCol w="2303940"/>
                <a:gridCol w="3384692"/>
                <a:gridCol w="1131030"/>
                <a:gridCol w="2672572"/>
              </a:tblGrid>
              <a:tr h="494571">
                <a:tc>
                  <a:txBody>
                    <a:bodyPr/>
                    <a:p>
                      <a:pPr algn="ctr"/>
                      <a:r>
                        <a:rPr lang="zh-CN" altLang="en-US" sz="2000" dirty="0"/>
                        <a:t>主流程</a:t>
                      </a:r>
                      <a:endParaRPr lang="zh-CN" altLang="en-US" sz="2000" dirty="0">
                        <a:solidFill>
                          <a:schemeClr val="bg1"/>
                        </a:solidFill>
                      </a:endParaRPr>
                    </a:p>
                  </a:txBody>
                  <a:tcPr anchor="ctr"/>
                </a:tc>
                <a:tc>
                  <a:txBody>
                    <a:bodyPr/>
                    <a:p>
                      <a:pPr algn="ctr"/>
                      <a:r>
                        <a:rPr lang="zh-CN" altLang="en-US" sz="2000" dirty="0">
                          <a:solidFill>
                            <a:schemeClr val="bg1"/>
                          </a:solidFill>
                        </a:rPr>
                        <a:t>子流程</a:t>
                      </a:r>
                      <a:endParaRPr lang="zh-CN" altLang="en-US" sz="2000" dirty="0">
                        <a:solidFill>
                          <a:schemeClr val="bg1"/>
                        </a:solidFill>
                      </a:endParaRPr>
                    </a:p>
                  </a:txBody>
                  <a:tcPr anchor="ctr"/>
                </a:tc>
                <a:tc>
                  <a:txBody>
                    <a:bodyPr/>
                    <a:p>
                      <a:pPr algn="ctr"/>
                      <a:r>
                        <a:rPr lang="zh-CN" altLang="en-US" sz="2000" dirty="0">
                          <a:solidFill>
                            <a:schemeClr val="bg1"/>
                          </a:solidFill>
                        </a:rPr>
                        <a:t>是否完成</a:t>
                      </a:r>
                      <a:endParaRPr lang="zh-CN" altLang="en-US" sz="2000" dirty="0">
                        <a:solidFill>
                          <a:schemeClr val="bg1"/>
                        </a:solidFill>
                      </a:endParaRPr>
                    </a:p>
                  </a:txBody>
                  <a:tcPr anchor="ctr"/>
                </a:tc>
                <a:tc>
                  <a:txBody>
                    <a:bodyPr/>
                    <a:p>
                      <a:pPr algn="ctr"/>
                      <a:r>
                        <a:rPr lang="zh-CN" altLang="en-US" sz="2000" dirty="0">
                          <a:solidFill>
                            <a:schemeClr val="bg1"/>
                          </a:solidFill>
                        </a:rPr>
                        <a:t>备注</a:t>
                      </a:r>
                      <a:endParaRPr lang="zh-CN" altLang="en-US" sz="2000" dirty="0">
                        <a:solidFill>
                          <a:schemeClr val="bg1"/>
                        </a:solidFill>
                      </a:endParaRPr>
                    </a:p>
                  </a:txBody>
                  <a:tcPr anchor="ctr"/>
                </a:tc>
              </a:tr>
              <a:tr h="630918">
                <a:tc rowSpan="3">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chemeClr val="tx1"/>
                          </a:solidFill>
                        </a:rPr>
                        <a:t>机器学习可解</a:t>
                      </a:r>
                      <a:endParaRPr lang="zh-CN" altLang="en-US" sz="2000" dirty="0">
                        <a:solidFill>
                          <a:schemeClr val="tx1"/>
                        </a:solidFill>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chemeClr val="tx1"/>
                          </a:solidFill>
                          <a:sym typeface="+mn-ea"/>
                        </a:rPr>
                        <a:t>数据包处理</a:t>
                      </a:r>
                      <a:endParaRPr lang="zh-CN" altLang="en-US" sz="2000" dirty="0">
                        <a:solidFill>
                          <a:schemeClr val="tx1"/>
                        </a:solidFill>
                      </a:endParaRPr>
                    </a:p>
                  </a:txBody>
                  <a:tcPr anchor="ctr"/>
                </a:tc>
                <a:tc>
                  <a:txBody>
                    <a:bodyPr/>
                    <a:p>
                      <a:pPr algn="ctr"/>
                      <a:r>
                        <a:rPr lang="zh-CN" altLang="en-US" sz="2000" dirty="0">
                          <a:solidFill>
                            <a:srgbClr val="FF0000"/>
                          </a:solidFill>
                          <a:sym typeface="Wingdings 2" panose="05020102010507070707" pitchFamily="18" charset="2"/>
                        </a:rPr>
                        <a:t></a:t>
                      </a:r>
                      <a:endParaRPr lang="zh-CN" altLang="en-US" sz="2000" dirty="0">
                        <a:solidFill>
                          <a:srgbClr val="FF0000"/>
                        </a:solidFill>
                      </a:endParaRPr>
                    </a:p>
                  </a:txBody>
                  <a:tcPr anchor="ctr"/>
                </a:tc>
                <a:tc>
                  <a:txBody>
                    <a:bodyPr/>
                    <a:p>
                      <a:pPr algn="ctr"/>
                      <a:endParaRPr lang="zh-CN" altLang="en-US" sz="2000" b="0" dirty="0">
                        <a:solidFill>
                          <a:schemeClr val="tx1"/>
                        </a:solidFill>
                      </a:endParaRPr>
                    </a:p>
                  </a:txBody>
                  <a:tcPr anchor="ctr"/>
                </a:tc>
              </a:tr>
              <a:tr h="494571">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zh-CN" altLang="en-US" sz="2000" dirty="0">
                          <a:sym typeface="+mn-ea"/>
                        </a:rPr>
                        <a:t>神经网络设计方案</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rgbClr val="FF0000"/>
                          </a:solidFill>
                          <a:sym typeface="Wingdings 2" panose="05020102010507070707" pitchFamily="18" charset="2"/>
                        </a:rPr>
                        <a:t></a:t>
                      </a:r>
                      <a:endParaRPr lang="zh-CN" altLang="en-US" sz="2000" dirty="0">
                        <a:solidFill>
                          <a:srgbClr val="FF0000"/>
                        </a:solidFill>
                      </a:endParaRPr>
                    </a:p>
                  </a:txBody>
                  <a:tcPr anchor="ct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b="0" dirty="0">
                        <a:solidFill>
                          <a:schemeClr val="tx1"/>
                        </a:solidFill>
                      </a:endParaRPr>
                    </a:p>
                  </a:txBody>
                  <a:tcPr anchor="ctr"/>
                </a:tc>
              </a:tr>
              <a:tr h="494571">
                <a:tc vMerge="1">
                  <a:tcPr/>
                </a:tc>
                <a:tc>
                  <a:txBody>
                    <a:bodyPr/>
                    <a:p>
                      <a:pPr algn="ctr"/>
                      <a:r>
                        <a:rPr lang="zh-CN" altLang="en-US" sz="2000" dirty="0">
                          <a:sym typeface="+mn-ea"/>
                        </a:rPr>
                        <a:t>机器学习模型可解释性方案</a:t>
                      </a:r>
                      <a:endParaRPr lang="en-US" altLang="zh-CN" sz="2000" dirty="0">
                        <a:solidFill>
                          <a:schemeClr val="tx1"/>
                        </a:solidFill>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rgbClr val="FF0000"/>
                          </a:solidFill>
                          <a:sym typeface="Wingdings 2" panose="05020102010507070707" pitchFamily="18" charset="2"/>
                        </a:rPr>
                        <a:t></a:t>
                      </a:r>
                      <a:endParaRPr lang="zh-CN" altLang="en-US" sz="2000" dirty="0">
                        <a:solidFill>
                          <a:srgbClr val="FF0000"/>
                        </a:solidFill>
                      </a:endParaRPr>
                    </a:p>
                  </a:txBody>
                  <a:tcPr anchor="ct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b="0" dirty="0">
                        <a:solidFill>
                          <a:schemeClr val="tx1"/>
                        </a:solidFill>
                      </a:endParaRPr>
                    </a:p>
                  </a:txBody>
                  <a:tcPr anchor="ctr"/>
                </a:tc>
              </a:tr>
              <a:tr h="494571">
                <a:tc rowSpan="2">
                  <a:txBody>
                    <a:bodyPr/>
                    <a:p>
                      <a:pPr algn="ctr"/>
                      <a:r>
                        <a:rPr lang="zh-CN" altLang="en-US" sz="2000" b="0" dirty="0">
                          <a:solidFill>
                            <a:schemeClr val="tx1"/>
                          </a:solidFill>
                        </a:rPr>
                        <a:t>使用eBPF进行流量精细化采集</a:t>
                      </a:r>
                      <a:r>
                        <a:rPr lang="zh-CN" altLang="zh-CN" sz="2000" b="0" dirty="0">
                          <a:latin typeface="宋体" panose="02010600030101010101" pitchFamily="2" charset="-122"/>
                          <a:ea typeface="宋体" panose="02010600030101010101" pitchFamily="2" charset="-122"/>
                        </a:rPr>
                        <a:t> </a:t>
                      </a:r>
                      <a:endParaRPr lang="zh-CN" altLang="en-US" sz="2000" b="0" dirty="0">
                        <a:solidFill>
                          <a:schemeClr val="tx1"/>
                        </a:solidFill>
                      </a:endParaRPr>
                    </a:p>
                  </a:txBody>
                  <a:tcPr anchor="ctr"/>
                </a:tc>
                <a:tc>
                  <a:txBody>
                    <a:bodyPr/>
                    <a:p>
                      <a:pPr lvl="1" algn="ctr">
                        <a:lnSpc>
                          <a:spcPct val="100000"/>
                        </a:lnSpc>
                      </a:pPr>
                      <a:r>
                        <a:rPr lang="zh-CN" altLang="en-US" sz="2000" dirty="0">
                          <a:solidFill>
                            <a:schemeClr val="tx1"/>
                          </a:solidFill>
                        </a:rPr>
                        <a:t>使用bcc进行流量采集</a:t>
                      </a:r>
                      <a:endParaRPr lang="zh-CN" altLang="en-US" sz="2000" dirty="0">
                        <a:latin typeface="宋体" panose="02010600030101010101" pitchFamily="2" charset="-122"/>
                        <a:ea typeface="宋体" panose="02010600030101010101" pitchFamily="2" charset="-122"/>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rgbClr val="FF0000"/>
                          </a:solidFill>
                          <a:sym typeface="Wingdings 2" panose="05020102010507070707" pitchFamily="18" charset="2"/>
                        </a:rPr>
                        <a:t></a:t>
                      </a:r>
                      <a:endParaRPr lang="zh-CN" altLang="en-US" sz="2000" dirty="0">
                        <a:solidFill>
                          <a:srgbClr val="FF0000"/>
                        </a:solidFill>
                      </a:endParaRPr>
                    </a:p>
                  </a:txBody>
                  <a:tcPr anchor="ct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b="0" dirty="0">
                        <a:solidFill>
                          <a:schemeClr val="tx1"/>
                        </a:solidFill>
                      </a:endParaRPr>
                    </a:p>
                  </a:txBody>
                  <a:tcPr anchor="ctr"/>
                </a:tc>
              </a:tr>
              <a:tr h="703166">
                <a:tc vMerge="1">
                  <a:tcPr anchor="ct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B w="635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p>
                      <a:pPr algn="ctr"/>
                      <a:r>
                        <a:rPr lang="zh-CN" altLang="en-US" sz="2000" b="0" dirty="0">
                          <a:solidFill>
                            <a:schemeClr val="tx1"/>
                          </a:solidFill>
                        </a:rPr>
                        <a:t>使用</a:t>
                      </a:r>
                      <a:r>
                        <a:rPr lang="en-US" altLang="zh-CN" sz="2000" b="0" dirty="0">
                          <a:solidFill>
                            <a:schemeClr val="tx1"/>
                          </a:solidFill>
                        </a:rPr>
                        <a:t>bcc</a:t>
                      </a:r>
                      <a:r>
                        <a:rPr lang="zh-CN" altLang="en-US" sz="2000" b="0" dirty="0">
                          <a:solidFill>
                            <a:schemeClr val="tx1"/>
                          </a:solidFill>
                        </a:rPr>
                        <a:t>等工具进行进行精细化采集</a:t>
                      </a:r>
                      <a:endParaRPr lang="zh-CN" altLang="en-US" sz="2000" b="0" dirty="0">
                        <a:solidFill>
                          <a:schemeClr val="tx1"/>
                        </a:solidFill>
                      </a:endParaRPr>
                    </a:p>
                  </a:txBody>
                  <a:tcPr anchor="ctr">
                    <a:lnL w="6350" cap="flat" cmpd="sng" algn="ctr">
                      <a:solidFill>
                        <a:schemeClr val="tx1"/>
                      </a:solidFill>
                      <a:prstDash val="sysDash"/>
                      <a:round/>
                      <a:headEnd type="none" w="med" len="med"/>
                      <a:tailEnd type="none" w="med" len="med"/>
                    </a:lnL>
                  </a:tcP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rgbClr val="FF0000"/>
                          </a:solidFill>
                          <a:sym typeface="Wingdings 2" panose="05020102010507070707" pitchFamily="18" charset="2"/>
                        </a:rPr>
                        <a:t>--</a:t>
                      </a:r>
                      <a:endParaRPr lang="zh-CN" altLang="en-US" sz="2000" dirty="0">
                        <a:solidFill>
                          <a:srgbClr val="FF0000"/>
                        </a:solidFill>
                      </a:endParaRPr>
                    </a:p>
                  </a:txBody>
                  <a:tcPr anchor="ct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ln>
                            <a:noFill/>
                          </a:ln>
                          <a:solidFill>
                            <a:srgbClr val="000000"/>
                          </a:solidFill>
                          <a:effectLst/>
                          <a:uLnTx/>
                          <a:uFillTx/>
                          <a:sym typeface="+mn-ea"/>
                        </a:rPr>
                        <a:t>已有初步方案，还需实验验证</a:t>
                      </a:r>
                      <a:endParaRPr lang="zh-CN" altLang="en-US" sz="2000" b="0" dirty="0">
                        <a:solidFill>
                          <a:schemeClr val="tx1"/>
                        </a:solidFill>
                      </a:endParaRPr>
                    </a:p>
                  </a:txBody>
                  <a:tcPr anchor="ctr"/>
                </a:tc>
              </a:tr>
              <a:tr h="494571">
                <a:tc>
                  <a:txBody>
                    <a:bodyPr/>
                    <a:p>
                      <a:pPr algn="ctr"/>
                      <a:r>
                        <a:rPr lang="zh-CN" altLang="en-US" sz="2000" b="0" dirty="0">
                          <a:solidFill>
                            <a:schemeClr val="tx1"/>
                          </a:solidFill>
                        </a:rPr>
                        <a:t>实现线上加密流量检测</a:t>
                      </a:r>
                      <a:r>
                        <a:rPr lang="zh-CN" altLang="zh-CN" sz="2000" b="0" dirty="0">
                          <a:latin typeface="宋体" panose="02010600030101010101" pitchFamily="2" charset="-122"/>
                          <a:ea typeface="宋体" panose="02010600030101010101" pitchFamily="2" charset="-122"/>
                        </a:rPr>
                        <a:t> </a:t>
                      </a:r>
                      <a:endParaRPr lang="zh-CN" altLang="en-US" sz="2000" b="0" dirty="0">
                        <a:solidFill>
                          <a:schemeClr val="tx1"/>
                        </a:solidFill>
                      </a:endParaRPr>
                    </a:p>
                  </a:txBody>
                  <a:tcPr anchor="ctr"/>
                </a:tc>
                <a:tc>
                  <a:txBody>
                    <a:bodyPr/>
                    <a:p>
                      <a:pPr algn="ctr"/>
                      <a:r>
                        <a:rPr lang="zh-CN" altLang="en-US" sz="2000" dirty="0">
                          <a:solidFill>
                            <a:schemeClr val="tx1"/>
                          </a:solidFill>
                        </a:rPr>
                        <a:t>搭建线上检测系统</a:t>
                      </a:r>
                      <a:endParaRPr lang="zh-CN" altLang="en-US" sz="2000" dirty="0">
                        <a:latin typeface="宋体" panose="02010600030101010101" pitchFamily="2" charset="-122"/>
                        <a:ea typeface="宋体" panose="02010600030101010101" pitchFamily="2" charset="-122"/>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rgbClr val="FF0000"/>
                          </a:solidFill>
                          <a:sym typeface="Wingdings 2" panose="05020102010507070707" pitchFamily="18" charset="2"/>
                        </a:rPr>
                        <a:t>--</a:t>
                      </a:r>
                      <a:endParaRPr lang="en-US" altLang="zh-CN" sz="2000" dirty="0">
                        <a:solidFill>
                          <a:srgbClr val="FF0000"/>
                        </a:solidFill>
                        <a:sym typeface="Wingdings 2" panose="05020102010507070707" pitchFamily="18" charset="2"/>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dirty="0">
                          <a:ln>
                            <a:noFill/>
                          </a:ln>
                          <a:solidFill>
                            <a:srgbClr val="000000"/>
                          </a:solidFill>
                          <a:effectLst/>
                          <a:uLnTx/>
                          <a:uFillTx/>
                          <a:latin typeface="+mn-lt"/>
                          <a:ea typeface="+mn-ea"/>
                          <a:cs typeface="+mn-cs"/>
                        </a:rPr>
                        <a:t>已有初步方案，还需实验验证</a:t>
                      </a:r>
                      <a:endParaRPr kumimoji="0" lang="zh-CN" altLang="en-US" sz="2000" b="0" i="0" u="none" strike="noStrike" kern="1200" cap="none" spc="0" normalizeH="0" baseline="0" dirty="0">
                        <a:ln>
                          <a:noFill/>
                        </a:ln>
                        <a:solidFill>
                          <a:srgbClr val="000000"/>
                        </a:solidFill>
                        <a:effectLst/>
                        <a:uLnTx/>
                        <a:uFillTx/>
                        <a:latin typeface="+mn-lt"/>
                        <a:ea typeface="+mn-ea"/>
                        <a:cs typeface="+mn-cs"/>
                      </a:endParaRPr>
                    </a:p>
                  </a:txBody>
                  <a:tcPr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02615" y="184785"/>
            <a:ext cx="4451985" cy="588010"/>
          </a:xfrm>
        </p:spPr>
        <p:txBody>
          <a:bodyPr/>
          <a:lstStyle/>
          <a:p>
            <a:r>
              <a:rPr lang="en-US" altLang="zh-CN" sz="2800" b="0" dirty="0"/>
              <a:t>4.2 </a:t>
            </a:r>
            <a:r>
              <a:rPr lang="zh-CN" altLang="en-US" sz="2800" b="0" dirty="0"/>
              <a:t>项目开发</a:t>
            </a:r>
            <a:r>
              <a:rPr lang="zh-CN" altLang="en-US" sz="2800" b="0" dirty="0"/>
              <a:t>进度</a:t>
            </a:r>
            <a:endParaRPr lang="zh-CN" altLang="en-US" sz="2800" b="0" dirty="0"/>
          </a:p>
        </p:txBody>
      </p:sp>
      <p:graphicFrame>
        <p:nvGraphicFramePr>
          <p:cNvPr id="7" name="表格 6"/>
          <p:cNvGraphicFramePr>
            <a:graphicFrameLocks noGrp="1"/>
          </p:cNvGraphicFramePr>
          <p:nvPr>
            <p:custDataLst>
              <p:tags r:id="rId1"/>
            </p:custDataLst>
          </p:nvPr>
        </p:nvGraphicFramePr>
        <p:xfrm>
          <a:off x="666180" y="1078741"/>
          <a:ext cx="9492234" cy="5209019"/>
        </p:xfrm>
        <a:graphic>
          <a:graphicData uri="http://schemas.openxmlformats.org/drawingml/2006/table">
            <a:tbl>
              <a:tblPr firstRow="1" bandRow="1">
                <a:tableStyleId>{21E4AEA4-8DFA-4A89-87EB-49C32662AFE0}</a:tableStyleId>
              </a:tblPr>
              <a:tblGrid>
                <a:gridCol w="2303940"/>
                <a:gridCol w="3384692"/>
                <a:gridCol w="1131030"/>
                <a:gridCol w="2672572"/>
              </a:tblGrid>
              <a:tr h="701040">
                <a:tc>
                  <a:txBody>
                    <a:bodyPr/>
                    <a:p>
                      <a:pPr algn="ctr"/>
                      <a:r>
                        <a:rPr lang="zh-CN" altLang="en-US" sz="2000" dirty="0"/>
                        <a:t>主流</a:t>
                      </a:r>
                      <a:endParaRPr lang="zh-CN" altLang="en-US" sz="2000" dirty="0">
                        <a:solidFill>
                          <a:schemeClr val="bg1"/>
                        </a:solidFill>
                      </a:endParaRPr>
                    </a:p>
                  </a:txBody>
                  <a:tcPr anchor="ctr"/>
                </a:tc>
                <a:tc>
                  <a:txBody>
                    <a:bodyPr/>
                    <a:p>
                      <a:pPr algn="ctr"/>
                      <a:r>
                        <a:rPr lang="zh-CN" altLang="en-US" sz="2000" dirty="0">
                          <a:solidFill>
                            <a:schemeClr val="bg1"/>
                          </a:solidFill>
                        </a:rPr>
                        <a:t>子流程</a:t>
                      </a:r>
                      <a:endParaRPr lang="zh-CN" altLang="en-US" sz="2000" dirty="0">
                        <a:solidFill>
                          <a:schemeClr val="bg1"/>
                        </a:solidFill>
                      </a:endParaRPr>
                    </a:p>
                  </a:txBody>
                  <a:tcPr anchor="ctr"/>
                </a:tc>
                <a:tc>
                  <a:txBody>
                    <a:bodyPr/>
                    <a:p>
                      <a:pPr algn="ctr"/>
                      <a:r>
                        <a:rPr lang="zh-CN" altLang="en-US" sz="2000" dirty="0">
                          <a:solidFill>
                            <a:schemeClr val="bg1"/>
                          </a:solidFill>
                        </a:rPr>
                        <a:t>是否完成</a:t>
                      </a:r>
                      <a:endParaRPr lang="zh-CN" altLang="en-US" sz="2000" dirty="0">
                        <a:solidFill>
                          <a:schemeClr val="bg1"/>
                        </a:solidFill>
                      </a:endParaRPr>
                    </a:p>
                  </a:txBody>
                  <a:tcPr anchor="ctr"/>
                </a:tc>
                <a:tc>
                  <a:txBody>
                    <a:bodyPr/>
                    <a:p>
                      <a:pPr algn="ctr"/>
                      <a:r>
                        <a:rPr lang="zh-CN" altLang="en-US" sz="2000" dirty="0">
                          <a:solidFill>
                            <a:schemeClr val="bg1"/>
                          </a:solidFill>
                        </a:rPr>
                        <a:t>备注</a:t>
                      </a:r>
                      <a:endParaRPr lang="zh-CN" altLang="en-US" sz="2000" dirty="0">
                        <a:solidFill>
                          <a:schemeClr val="bg1"/>
                        </a:solidFill>
                      </a:endParaRPr>
                    </a:p>
                  </a:txBody>
                  <a:tcPr anchor="ctr"/>
                </a:tc>
              </a:tr>
              <a:tr h="630918">
                <a:tc rowSpan="3">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chemeClr val="tx1"/>
                          </a:solidFill>
                        </a:rPr>
                        <a:t>机器学可解</a:t>
                      </a:r>
                      <a:endParaRPr lang="zh-CN" altLang="en-US" sz="2000" dirty="0">
                        <a:solidFill>
                          <a:schemeClr val="tx1"/>
                        </a:solidFill>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chemeClr val="tx1"/>
                          </a:solidFill>
                          <a:sym typeface="+mn-ea"/>
                        </a:rPr>
                        <a:t>数据包处理</a:t>
                      </a:r>
                      <a:endParaRPr lang="zh-CN" altLang="en-US" sz="2000" dirty="0">
                        <a:solidFill>
                          <a:schemeClr val="tx1"/>
                        </a:solidFill>
                      </a:endParaRPr>
                    </a:p>
                  </a:txBody>
                  <a:tcPr anchor="ctr"/>
                </a:tc>
                <a:tc>
                  <a:txBody>
                    <a:bodyPr/>
                    <a:p>
                      <a:pPr algn="ctr"/>
                      <a:r>
                        <a:rPr lang="zh-CN" altLang="en-US" sz="2000" dirty="0">
                          <a:solidFill>
                            <a:srgbClr val="FF0000"/>
                          </a:solidFill>
                          <a:sym typeface="Wingdings 2" panose="05020102010507070707" pitchFamily="18" charset="2"/>
                        </a:rPr>
                        <a:t></a:t>
                      </a:r>
                      <a:endParaRPr lang="zh-CN" altLang="en-US" sz="2000" dirty="0">
                        <a:solidFill>
                          <a:srgbClr val="FF0000"/>
                        </a:solidFill>
                      </a:endParaRPr>
                    </a:p>
                  </a:txBody>
                  <a:tcPr anchor="ctr"/>
                </a:tc>
                <a:tc>
                  <a:txBody>
                    <a:bodyPr/>
                    <a:p>
                      <a:pPr algn="ctr"/>
                      <a:endParaRPr lang="zh-CN" altLang="en-US" sz="2000" b="0" dirty="0">
                        <a:solidFill>
                          <a:schemeClr val="tx1"/>
                        </a:solidFill>
                      </a:endParaRPr>
                    </a:p>
                  </a:txBody>
                  <a:tcPr anchor="ctr"/>
                </a:tc>
              </a:tr>
              <a:tr h="494571">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zh-CN" altLang="en-US" sz="2000" dirty="0">
                          <a:sym typeface="+mn-ea"/>
                        </a:rPr>
                        <a:t>神经网络设计方案</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rgbClr val="FF0000"/>
                          </a:solidFill>
                          <a:sym typeface="Wingdings 2" panose="05020102010507070707" pitchFamily="18" charset="2"/>
                        </a:rPr>
                        <a:t></a:t>
                      </a:r>
                      <a:endParaRPr lang="zh-CN" altLang="en-US" sz="2000" dirty="0">
                        <a:solidFill>
                          <a:srgbClr val="FF0000"/>
                        </a:solidFill>
                      </a:endParaRPr>
                    </a:p>
                  </a:txBody>
                  <a:tcPr anchor="ct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b="0" dirty="0">
                        <a:solidFill>
                          <a:schemeClr val="tx1"/>
                        </a:solidFill>
                      </a:endParaRPr>
                    </a:p>
                  </a:txBody>
                  <a:tcPr anchor="ctr"/>
                </a:tc>
              </a:tr>
              <a:tr h="494571">
                <a:tc vMerge="1">
                  <a:tcPr/>
                </a:tc>
                <a:tc>
                  <a:txBody>
                    <a:bodyPr/>
                    <a:p>
                      <a:pPr algn="ctr"/>
                      <a:r>
                        <a:rPr lang="zh-CN" altLang="en-US" sz="2000" dirty="0">
                          <a:sym typeface="+mn-ea"/>
                        </a:rPr>
                        <a:t>机器学习模型可解释性方案</a:t>
                      </a:r>
                      <a:endParaRPr lang="en-US" altLang="zh-CN" sz="2000" dirty="0">
                        <a:solidFill>
                          <a:schemeClr val="tx1"/>
                        </a:solidFill>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rgbClr val="FF0000"/>
                          </a:solidFill>
                          <a:sym typeface="Wingdings 2" panose="05020102010507070707" pitchFamily="18" charset="2"/>
                        </a:rPr>
                        <a:t></a:t>
                      </a:r>
                      <a:endParaRPr lang="zh-CN" altLang="en-US" sz="2000" dirty="0">
                        <a:solidFill>
                          <a:srgbClr val="FF0000"/>
                        </a:solidFill>
                      </a:endParaRPr>
                    </a:p>
                  </a:txBody>
                  <a:tcPr anchor="ct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b="0" dirty="0">
                        <a:solidFill>
                          <a:schemeClr val="tx1"/>
                        </a:solidFill>
                      </a:endParaRPr>
                    </a:p>
                  </a:txBody>
                  <a:tcPr anchor="ctr"/>
                </a:tc>
              </a:tr>
              <a:tr h="494571">
                <a:tc rowSpan="3">
                  <a:txBody>
                    <a:bodyPr/>
                    <a:p>
                      <a:pPr algn="ctr">
                        <a:buNone/>
                      </a:pPr>
                      <a:r>
                        <a:rPr lang="zh-CN" altLang="en-US" sz="2000" dirty="0"/>
                        <a:t>使用eBPF进行流量精细化采集</a:t>
                      </a:r>
                      <a:r>
                        <a:rPr lang="zh-CN" altLang="zh-CN" sz="2000" dirty="0">
                          <a:latin typeface="宋体" panose="02010600030101010101" pitchFamily="2" charset="-122"/>
                          <a:ea typeface="宋体" panose="02010600030101010101" pitchFamily="2" charset="-122"/>
                        </a:rPr>
                        <a:t> </a:t>
                      </a:r>
                      <a:endParaRPr lang="zh-CN" altLang="en-US" sz="2000" b="0" dirty="0">
                        <a:solidFill>
                          <a:schemeClr val="tx1"/>
                        </a:solidFill>
                      </a:endParaRPr>
                    </a:p>
                  </a:txBody>
                  <a:tcPr anchor="ctr"/>
                </a:tc>
                <a:tc>
                  <a:txBody>
                    <a:bodyPr/>
                    <a:p>
                      <a:pPr lvl="1" algn="ctr">
                        <a:lnSpc>
                          <a:spcPct val="100000"/>
                        </a:lnSpc>
                        <a:buNone/>
                      </a:pPr>
                      <a:r>
                        <a:rPr lang="zh-CN" altLang="en-US" sz="2000" dirty="0">
                          <a:solidFill>
                            <a:schemeClr val="tx1"/>
                          </a:solidFill>
                        </a:rPr>
                        <a:t>采用方案一：</a:t>
                      </a:r>
                      <a:endParaRPr lang="zh-CN" altLang="en-US" sz="2000" dirty="0">
                        <a:solidFill>
                          <a:schemeClr val="tx1"/>
                        </a:solidFill>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rgbClr val="FF0000"/>
                          </a:solidFill>
                          <a:sym typeface="Wingdings 2" panose="05020102010507070707" pitchFamily="18" charset="2"/>
                        </a:rPr>
                        <a:t></a:t>
                      </a:r>
                      <a:endParaRPr lang="zh-CN" altLang="en-US" sz="2000" dirty="0">
                        <a:solidFill>
                          <a:srgbClr val="FF0000"/>
                        </a:solidFill>
                      </a:endParaRPr>
                    </a:p>
                  </a:txBody>
                  <a:tcPr anchor="ct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b="0" dirty="0">
                        <a:solidFill>
                          <a:schemeClr val="tx1"/>
                        </a:solidFill>
                      </a:endParaRPr>
                    </a:p>
                  </a:txBody>
                  <a:tcPr anchor="ctr"/>
                </a:tc>
              </a:tr>
              <a:tr h="494571">
                <a:tc vMerge="1">
                  <a:tcPr anchor="ctr"/>
                </a:tc>
                <a:tc>
                  <a:txBody>
                    <a:bodyPr/>
                    <a:p>
                      <a:pPr lvl="1" algn="ctr">
                        <a:lnSpc>
                          <a:spcPct val="100000"/>
                        </a:lnSpc>
                      </a:pPr>
                      <a:r>
                        <a:rPr lang="zh-CN" altLang="en-US" sz="2000" dirty="0">
                          <a:solidFill>
                            <a:schemeClr val="tx1"/>
                          </a:solidFill>
                        </a:rPr>
                        <a:t>使用bcc进行流量采集</a:t>
                      </a:r>
                      <a:endParaRPr lang="zh-CN" altLang="en-US" sz="2000" dirty="0">
                        <a:latin typeface="宋体" panose="02010600030101010101" pitchFamily="2" charset="-122"/>
                        <a:ea typeface="宋体" panose="02010600030101010101" pitchFamily="2" charset="-122"/>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rgbClr val="FF0000"/>
                          </a:solidFill>
                          <a:sym typeface="Wingdings 2" panose="05020102010507070707" pitchFamily="18" charset="2"/>
                        </a:rPr>
                        <a:t></a:t>
                      </a:r>
                      <a:endParaRPr lang="zh-CN" altLang="en-US" sz="2000" dirty="0">
                        <a:solidFill>
                          <a:srgbClr val="FF0000"/>
                        </a:solidFill>
                      </a:endParaRPr>
                    </a:p>
                  </a:txBody>
                  <a:tcPr anchor="ct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b="0" dirty="0">
                        <a:solidFill>
                          <a:schemeClr val="tx1"/>
                        </a:solidFill>
                      </a:endParaRPr>
                    </a:p>
                  </a:txBody>
                  <a:tcPr anchor="ctr"/>
                </a:tc>
              </a:tr>
              <a:tr h="703166">
                <a:tc vMerge="1">
                  <a:tcPr anchor="ct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B w="635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p>
                      <a:pPr algn="ctr"/>
                      <a:r>
                        <a:rPr lang="zh-CN" altLang="en-US" sz="2000" b="0" dirty="0">
                          <a:solidFill>
                            <a:schemeClr val="tx1"/>
                          </a:solidFill>
                        </a:rPr>
                        <a:t>使用</a:t>
                      </a:r>
                      <a:r>
                        <a:rPr lang="en-US" altLang="zh-CN" sz="2000" b="0" dirty="0">
                          <a:solidFill>
                            <a:schemeClr val="tx1"/>
                          </a:solidFill>
                        </a:rPr>
                        <a:t>bcc</a:t>
                      </a:r>
                      <a:r>
                        <a:rPr lang="zh-CN" altLang="en-US" sz="2000" b="0" dirty="0">
                          <a:solidFill>
                            <a:schemeClr val="tx1"/>
                          </a:solidFill>
                        </a:rPr>
                        <a:t>等工具进行进行精细化采集</a:t>
                      </a:r>
                      <a:endParaRPr lang="zh-CN" altLang="en-US" sz="2000" b="0" dirty="0">
                        <a:solidFill>
                          <a:schemeClr val="tx1"/>
                        </a:solidFill>
                      </a:endParaRPr>
                    </a:p>
                  </a:txBody>
                  <a:tcPr anchor="ctr">
                    <a:lnL w="6350" cap="flat" cmpd="sng" algn="ctr">
                      <a:solidFill>
                        <a:schemeClr val="tx1"/>
                      </a:solidFill>
                      <a:prstDash val="sysDash"/>
                      <a:round/>
                      <a:headEnd type="none" w="med" len="med"/>
                      <a:tailEnd type="none" w="med" len="med"/>
                    </a:lnL>
                  </a:tcP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rgbClr val="FF0000"/>
                          </a:solidFill>
                          <a:sym typeface="Wingdings 2" panose="05020102010507070707" pitchFamily="18" charset="2"/>
                        </a:rPr>
                        <a:t>--</a:t>
                      </a:r>
                      <a:endParaRPr lang="zh-CN" altLang="en-US" sz="2000" dirty="0">
                        <a:solidFill>
                          <a:srgbClr val="FF0000"/>
                        </a:solidFill>
                      </a:endParaRPr>
                    </a:p>
                  </a:txBody>
                  <a:tcPr anchor="ct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ln>
                            <a:noFill/>
                          </a:ln>
                          <a:solidFill>
                            <a:srgbClr val="000000"/>
                          </a:solidFill>
                          <a:effectLst/>
                          <a:uLnTx/>
                          <a:uFillTx/>
                          <a:sym typeface="+mn-ea"/>
                        </a:rPr>
                        <a:t>已有初步方案，还需实验验证</a:t>
                      </a:r>
                      <a:endParaRPr lang="zh-CN" altLang="en-US" sz="2000" b="0" dirty="0">
                        <a:solidFill>
                          <a:schemeClr val="tx1"/>
                        </a:solidFill>
                      </a:endParaRPr>
                    </a:p>
                  </a:txBody>
                  <a:tcPr anchor="ctr"/>
                </a:tc>
              </a:tr>
              <a:tr h="701040">
                <a:tc>
                  <a:txBody>
                    <a:bodyPr/>
                    <a:p>
                      <a:pPr algn="ctr"/>
                      <a:r>
                        <a:rPr lang="zh-CN" altLang="en-US" sz="2000" b="0" dirty="0">
                          <a:solidFill>
                            <a:schemeClr val="tx1"/>
                          </a:solidFill>
                        </a:rPr>
                        <a:t>实现线上加密流量检测</a:t>
                      </a:r>
                      <a:r>
                        <a:rPr lang="zh-CN" altLang="zh-CN" sz="2000" b="0" dirty="0">
                          <a:latin typeface="宋体" panose="02010600030101010101" pitchFamily="2" charset="-122"/>
                          <a:ea typeface="宋体" panose="02010600030101010101" pitchFamily="2" charset="-122"/>
                        </a:rPr>
                        <a:t> </a:t>
                      </a:r>
                      <a:endParaRPr lang="zh-CN" altLang="en-US" sz="2000" b="0" dirty="0">
                        <a:solidFill>
                          <a:schemeClr val="tx1"/>
                        </a:solidFill>
                      </a:endParaRPr>
                    </a:p>
                  </a:txBody>
                  <a:tcPr anchor="ctr"/>
                </a:tc>
                <a:tc>
                  <a:txBody>
                    <a:bodyPr/>
                    <a:p>
                      <a:pPr algn="ctr"/>
                      <a:r>
                        <a:rPr lang="zh-CN" altLang="en-US" sz="2000" dirty="0">
                          <a:solidFill>
                            <a:schemeClr val="tx1"/>
                          </a:solidFill>
                        </a:rPr>
                        <a:t>搭建线上检测系统</a:t>
                      </a:r>
                      <a:endParaRPr lang="zh-CN" altLang="en-US" sz="2000" dirty="0">
                        <a:latin typeface="宋体" panose="02010600030101010101" pitchFamily="2" charset="-122"/>
                        <a:ea typeface="宋体" panose="02010600030101010101" pitchFamily="2" charset="-122"/>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rgbClr val="FF0000"/>
                          </a:solidFill>
                          <a:sym typeface="Wingdings 2" panose="05020102010507070707" pitchFamily="18" charset="2"/>
                        </a:rPr>
                        <a:t>--</a:t>
                      </a:r>
                      <a:endParaRPr lang="en-US" altLang="zh-CN" sz="2000" dirty="0">
                        <a:solidFill>
                          <a:srgbClr val="FF0000"/>
                        </a:solidFill>
                        <a:sym typeface="Wingdings 2" panose="05020102010507070707" pitchFamily="18" charset="2"/>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dirty="0">
                          <a:ln>
                            <a:noFill/>
                          </a:ln>
                          <a:solidFill>
                            <a:srgbClr val="000000"/>
                          </a:solidFill>
                          <a:effectLst/>
                          <a:uLnTx/>
                          <a:uFillTx/>
                          <a:latin typeface="+mn-lt"/>
                          <a:ea typeface="+mn-ea"/>
                          <a:cs typeface="+mn-cs"/>
                        </a:rPr>
                        <a:t>已有初步方案，还需实验验证</a:t>
                      </a:r>
                      <a:endParaRPr kumimoji="0" lang="zh-CN" altLang="en-US" sz="2000" b="0" i="0" u="none" strike="noStrike" kern="1200" cap="none" spc="0" normalizeH="0" baseline="0" dirty="0">
                        <a:ln>
                          <a:noFill/>
                        </a:ln>
                        <a:solidFill>
                          <a:srgbClr val="000000"/>
                        </a:solidFill>
                        <a:effectLst/>
                        <a:uLnTx/>
                        <a:uFillTx/>
                        <a:latin typeface="+mn-lt"/>
                        <a:ea typeface="+mn-ea"/>
                        <a:cs typeface="+mn-cs"/>
                      </a:endParaRPr>
                    </a:p>
                  </a:txBody>
                  <a:tcPr anchor="ctr"/>
                </a:tc>
              </a:tr>
              <a:tr h="494571">
                <a:tc>
                  <a:txBody>
                    <a:bodyPr/>
                    <a:p>
                      <a:pPr algn="ctr">
                        <a:buNone/>
                      </a:pPr>
                      <a:endParaRPr lang="zh-CN" altLang="en-US" sz="2000" b="0" dirty="0">
                        <a:solidFill>
                          <a:schemeClr val="tx1"/>
                        </a:solidFill>
                      </a:endParaRPr>
                    </a:p>
                  </a:txBody>
                  <a:tcPr anchor="ctr"/>
                </a:tc>
                <a:tc>
                  <a:txBody>
                    <a:bodyPr/>
                    <a:p>
                      <a:pPr algn="ctr">
                        <a:buNone/>
                      </a:pPr>
                      <a:endParaRPr lang="zh-CN" altLang="en-US" sz="2000" dirty="0">
                        <a:latin typeface="宋体" panose="02010600030101010101" pitchFamily="2" charset="-122"/>
                        <a:ea typeface="宋体" panose="02010600030101010101" pitchFamily="2" charset="-122"/>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2000" dirty="0">
                        <a:solidFill>
                          <a:srgbClr val="FF0000"/>
                        </a:solidFill>
                        <a:sym typeface="Wingdings 2" panose="05020102010507070707" pitchFamily="18" charset="2"/>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dirty="0">
                        <a:ln>
                          <a:noFill/>
                        </a:ln>
                        <a:solidFill>
                          <a:srgbClr val="000000"/>
                        </a:solidFill>
                        <a:effectLst/>
                        <a:uLnTx/>
                        <a:uFillTx/>
                        <a:latin typeface="+mn-lt"/>
                        <a:ea typeface="+mn-ea"/>
                        <a:cs typeface="+mn-cs"/>
                      </a:endParaRPr>
                    </a:p>
                  </a:txBody>
                  <a:tcPr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11619" y="2645833"/>
            <a:ext cx="1759439" cy="1566334"/>
          </a:xfrm>
        </p:spPr>
        <p:txBody>
          <a:bodyPr/>
          <a:lstStyle/>
          <a:p>
            <a:r>
              <a:rPr lang="zh-CN" altLang="en-US" sz="5400" b="0" dirty="0">
                <a:latin typeface="华文仿宋" panose="02010600040101010101" pitchFamily="2" charset="-122"/>
                <a:ea typeface="华文仿宋" panose="02010600040101010101" pitchFamily="2" charset="-122"/>
              </a:rPr>
              <a:t>目录</a:t>
            </a:r>
            <a:endParaRPr lang="zh-CN" altLang="en-US" sz="5400" b="0" dirty="0">
              <a:latin typeface="华文仿宋" panose="02010600040101010101" pitchFamily="2" charset="-122"/>
              <a:ea typeface="华文仿宋" panose="02010600040101010101" pitchFamily="2" charset="-122"/>
            </a:endParaRPr>
          </a:p>
        </p:txBody>
      </p:sp>
      <p:sp>
        <p:nvSpPr>
          <p:cNvPr id="3" name="文本框 2"/>
          <p:cNvSpPr txBox="1"/>
          <p:nvPr/>
        </p:nvSpPr>
        <p:spPr>
          <a:xfrm>
            <a:off x="4086187" y="1385066"/>
            <a:ext cx="7630887" cy="3784600"/>
          </a:xfrm>
          <a:prstGeom prst="rect">
            <a:avLst/>
          </a:prstGeom>
          <a:noFill/>
        </p:spPr>
        <p:txBody>
          <a:bodyPr wrap="square" rtlCol="0">
            <a:spAutoFit/>
          </a:bodyPr>
          <a:lstStyle/>
          <a:p>
            <a:pPr>
              <a:lnSpc>
                <a:spcPct val="200000"/>
              </a:lnSpc>
            </a:pPr>
            <a:r>
              <a:rPr lang="en-US" altLang="zh-CN" sz="2400" dirty="0"/>
              <a:t>1. </a:t>
            </a:r>
            <a:r>
              <a:rPr lang="zh-CN" altLang="en-US" sz="2400" dirty="0"/>
              <a:t>学位论文进展情况</a:t>
            </a:r>
            <a:endParaRPr lang="zh-CN" altLang="en-US" sz="2400" dirty="0"/>
          </a:p>
          <a:p>
            <a:pPr>
              <a:lnSpc>
                <a:spcPct val="200000"/>
              </a:lnSpc>
            </a:pPr>
            <a:r>
              <a:rPr lang="en-US" altLang="zh-CN" sz="2400" dirty="0"/>
              <a:t>2. </a:t>
            </a:r>
            <a:r>
              <a:rPr lang="zh-CN" altLang="en-US" sz="2400" dirty="0"/>
              <a:t>论文撰写</a:t>
            </a:r>
            <a:r>
              <a:rPr lang="zh-CN" altLang="en-US" sz="2400" dirty="0"/>
              <a:t>计划</a:t>
            </a:r>
            <a:endParaRPr lang="zh-CN" altLang="en-US" sz="2400" dirty="0"/>
          </a:p>
          <a:p>
            <a:pPr>
              <a:lnSpc>
                <a:spcPct val="200000"/>
              </a:lnSpc>
            </a:pPr>
            <a:r>
              <a:rPr lang="en-US" altLang="zh-CN" sz="2400" dirty="0"/>
              <a:t>3. </a:t>
            </a:r>
            <a:r>
              <a:rPr lang="zh-CN" altLang="en-US" sz="2400" dirty="0"/>
              <a:t>科研项目完成情况</a:t>
            </a:r>
            <a:endParaRPr lang="en-US" altLang="zh-CN" sz="2400" dirty="0"/>
          </a:p>
          <a:p>
            <a:pPr>
              <a:lnSpc>
                <a:spcPct val="200000"/>
              </a:lnSpc>
            </a:pPr>
            <a:r>
              <a:rPr lang="en-US" altLang="zh-CN" sz="2400" dirty="0"/>
              <a:t>4. </a:t>
            </a:r>
            <a:r>
              <a:rPr lang="zh-CN" altLang="en-US" sz="2400" dirty="0"/>
              <a:t>阶段性成果</a:t>
            </a:r>
            <a:endParaRPr lang="en-US" altLang="zh-CN" sz="2400" dirty="0"/>
          </a:p>
          <a:p>
            <a:pPr>
              <a:lnSpc>
                <a:spcPct val="200000"/>
              </a:lnSpc>
            </a:pPr>
            <a:r>
              <a:rPr lang="en-US" altLang="zh-CN" sz="2400" dirty="0"/>
              <a:t>5. </a:t>
            </a:r>
            <a:r>
              <a:rPr lang="zh-CN" altLang="en-US" sz="2400" dirty="0"/>
              <a:t>下一步工作</a:t>
            </a:r>
            <a:r>
              <a:rPr lang="zh-CN" altLang="en-US" sz="2400" dirty="0"/>
              <a:t>计划</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02615" y="184785"/>
            <a:ext cx="4451985" cy="588010"/>
          </a:xfrm>
        </p:spPr>
        <p:txBody>
          <a:bodyPr/>
          <a:lstStyle/>
          <a:p>
            <a:r>
              <a:rPr lang="en-US" altLang="zh-CN" sz="2800" b="0" dirty="0"/>
              <a:t>4.2 </a:t>
            </a:r>
            <a:r>
              <a:rPr lang="zh-CN" altLang="en-US" sz="2800" b="0" dirty="0"/>
              <a:t>课程完成</a:t>
            </a:r>
            <a:r>
              <a:rPr lang="zh-CN" altLang="en-US" sz="2800" b="0" dirty="0"/>
              <a:t>情况</a:t>
            </a:r>
            <a:endParaRPr lang="zh-CN" altLang="en-US" sz="2800" b="0" dirty="0"/>
          </a:p>
        </p:txBody>
      </p:sp>
      <p:graphicFrame>
        <p:nvGraphicFramePr>
          <p:cNvPr id="8" name="表格 7"/>
          <p:cNvGraphicFramePr/>
          <p:nvPr>
            <p:custDataLst>
              <p:tags r:id="rId1"/>
            </p:custDataLst>
          </p:nvPr>
        </p:nvGraphicFramePr>
        <p:xfrm>
          <a:off x="1732915" y="1811020"/>
          <a:ext cx="8531860" cy="5163820"/>
        </p:xfrm>
        <a:graphic>
          <a:graphicData uri="http://schemas.openxmlformats.org/drawingml/2006/table">
            <a:tbl>
              <a:tblPr firstRow="1" bandRow="1">
                <a:tableStyleId>{5C22544A-7EE6-4342-B048-85BDC9FD1C3A}</a:tableStyleId>
              </a:tblPr>
              <a:tblGrid>
                <a:gridCol w="2132965"/>
                <a:gridCol w="2132965"/>
                <a:gridCol w="2132965"/>
                <a:gridCol w="2132965"/>
              </a:tblGrid>
              <a:tr h="271780">
                <a:tc>
                  <a:txBody>
                    <a:bodyPr/>
                    <a:p>
                      <a:pPr indent="0">
                        <a:buNone/>
                      </a:pPr>
                      <a:r>
                        <a:rPr lang="en-US" sz="1200" b="1">
                          <a:solidFill>
                            <a:schemeClr val="tx1"/>
                          </a:solidFill>
                          <a:latin typeface="微软雅黑" panose="020B0503020204020204" charset="-122"/>
                          <a:ea typeface="微软雅黑" panose="020B0503020204020204" charset="-122"/>
                        </a:rPr>
                        <a:t>课程名称</a:t>
                      </a:r>
                      <a:endParaRPr lang="en-US" altLang="en-US" sz="1200" b="1">
                        <a:solidFill>
                          <a:schemeClr val="tx1"/>
                        </a:solidFill>
                        <a:latin typeface="微软雅黑" panose="020B0503020204020204" charset="-122"/>
                        <a:ea typeface="微软雅黑" panose="020B0503020204020204" charset="-122"/>
                      </a:endParaRPr>
                    </a:p>
                  </a:txBody>
                  <a:tcPr marL="12700" marR="12700" marT="12700" vert="horz" anchor="b" anchorCtr="0"/>
                </a:tc>
                <a:tc>
                  <a:txBody>
                    <a:bodyPr/>
                    <a:p>
                      <a:pPr indent="0">
                        <a:buNone/>
                      </a:pPr>
                      <a:r>
                        <a:rPr lang="en-US" sz="1200" b="1">
                          <a:solidFill>
                            <a:schemeClr val="tx1"/>
                          </a:solidFill>
                          <a:latin typeface="微软雅黑" panose="020B0503020204020204" charset="-122"/>
                          <a:ea typeface="微软雅黑" panose="020B0503020204020204" charset="-122"/>
                        </a:rPr>
                        <a:t>学分</a:t>
                      </a:r>
                      <a:endParaRPr lang="en-US" altLang="en-US" sz="1200" b="1">
                        <a:solidFill>
                          <a:schemeClr val="tx1"/>
                        </a:solidFill>
                        <a:latin typeface="微软雅黑" panose="020B0503020204020204" charset="-122"/>
                        <a:ea typeface="微软雅黑" panose="020B0503020204020204" charset="-122"/>
                      </a:endParaRPr>
                    </a:p>
                  </a:txBody>
                  <a:tcPr marL="12700" marR="12700" marT="12700" vert="horz" anchor="b" anchorCtr="0"/>
                </a:tc>
                <a:tc>
                  <a:txBody>
                    <a:bodyPr/>
                    <a:p>
                      <a:pPr indent="0">
                        <a:buNone/>
                      </a:pPr>
                      <a:r>
                        <a:rPr lang="en-US" sz="1200" b="1">
                          <a:solidFill>
                            <a:schemeClr val="tx1"/>
                          </a:solidFill>
                          <a:latin typeface="微软雅黑" panose="020B0503020204020204" charset="-122"/>
                          <a:ea typeface="微软雅黑" panose="020B0503020204020204" charset="-122"/>
                        </a:rPr>
                        <a:t>学时</a:t>
                      </a:r>
                      <a:endParaRPr lang="en-US" altLang="en-US" sz="1200" b="1">
                        <a:solidFill>
                          <a:schemeClr val="tx1"/>
                        </a:solidFill>
                        <a:latin typeface="微软雅黑" panose="020B0503020204020204" charset="-122"/>
                        <a:ea typeface="微软雅黑" panose="020B0503020204020204" charset="-122"/>
                      </a:endParaRPr>
                    </a:p>
                  </a:txBody>
                  <a:tcPr marL="12700" marR="12700" marT="12700" vert="horz" anchor="b" anchorCtr="0"/>
                </a:tc>
                <a:tc>
                  <a:txBody>
                    <a:bodyPr/>
                    <a:p>
                      <a:pPr indent="0">
                        <a:buNone/>
                      </a:pPr>
                      <a:r>
                        <a:rPr lang="en-US" sz="1200" b="1">
                          <a:solidFill>
                            <a:schemeClr val="tx1"/>
                          </a:solidFill>
                          <a:latin typeface="微软雅黑" panose="020B0503020204020204" charset="-122"/>
                          <a:ea typeface="微软雅黑" panose="020B0503020204020204" charset="-122"/>
                        </a:rPr>
                        <a:t>是否学位课</a:t>
                      </a:r>
                      <a:endParaRPr lang="en-US" altLang="en-US" sz="1200" b="1">
                        <a:solidFill>
                          <a:schemeClr val="tx1"/>
                        </a:solidFill>
                        <a:latin typeface="微软雅黑" panose="020B0503020204020204" charset="-122"/>
                        <a:ea typeface="微软雅黑" panose="020B0503020204020204" charset="-122"/>
                      </a:endParaRPr>
                    </a:p>
                  </a:txBody>
                  <a:tcPr marL="12700" marR="12700" marT="12700" vert="horz" anchor="b"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新时代中国特色社会主义理论与实践</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2</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36</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是</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模式识别与机器学习</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3</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60</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否</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网络与系统安全</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3</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60</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是</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机器学习</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3</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60</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是</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区块链技术及应用</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2</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40</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否</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机器学习在网络安全中的应用</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1</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20</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否</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cs typeface="微软雅黑" panose="020B0503020204020204" charset="-122"/>
                        </a:rPr>
                        <a:t>Web安全技术</a:t>
                      </a:r>
                      <a:endParaRPr lang="en-US" altLang="en-US" sz="1000" b="1">
                        <a:solidFill>
                          <a:schemeClr val="tx1"/>
                        </a:solidFill>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2</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40</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是</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自然辩证法概论</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1</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36</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是</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硕士学位英语</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3</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64</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是</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深度学习</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2</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40</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是</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操作系统安全</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2</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40</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是</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软件安全漏洞分析与发现</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2</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40</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是</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社会科学研究方法</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1</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30</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否</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学术道德与学术写作规范</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1</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20</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是</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工程伦理</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1</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20</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否</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强化学习及其应用</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1</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20</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否</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r h="271780">
                <a:tc>
                  <a:txBody>
                    <a:bodyPr/>
                    <a:p>
                      <a:pPr indent="0">
                        <a:buNone/>
                      </a:pPr>
                      <a:r>
                        <a:rPr lang="en-US" sz="1000" b="1">
                          <a:solidFill>
                            <a:schemeClr val="tx1"/>
                          </a:solidFill>
                          <a:latin typeface="微软雅黑" panose="020B0503020204020204" charset="-122"/>
                          <a:ea typeface="微软雅黑" panose="020B0503020204020204" charset="-122"/>
                        </a:rPr>
                        <a:t>深度学习与自然语言处理</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1</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20</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buNone/>
                      </a:pPr>
                      <a:r>
                        <a:rPr lang="en-US" sz="1000" b="1">
                          <a:solidFill>
                            <a:schemeClr val="tx1"/>
                          </a:solidFill>
                          <a:latin typeface="微软雅黑" panose="020B0503020204020204" charset="-122"/>
                          <a:ea typeface="微软雅黑" panose="020B0503020204020204" charset="-122"/>
                        </a:rPr>
                        <a:t>否</a:t>
                      </a:r>
                      <a:endParaRPr lang="en-US" altLang="en-US" sz="1000" b="1">
                        <a:solidFill>
                          <a:schemeClr val="tx1"/>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10" name="文本框 9"/>
          <p:cNvSpPr txBox="1"/>
          <p:nvPr/>
        </p:nvSpPr>
        <p:spPr>
          <a:xfrm>
            <a:off x="602615" y="984250"/>
            <a:ext cx="4064000" cy="398780"/>
          </a:xfrm>
          <a:prstGeom prst="rect">
            <a:avLst/>
          </a:prstGeom>
          <a:noFill/>
        </p:spPr>
        <p:txBody>
          <a:bodyPr wrap="square" rtlCol="0">
            <a:spAutoFit/>
          </a:bodyPr>
          <a:p>
            <a:r>
              <a:rPr lang="zh-CN" altLang="en-US" sz="2000" b="1">
                <a:latin typeface="+mj-lt"/>
                <a:ea typeface="+mj-lt"/>
                <a:cs typeface="+mj-lt"/>
              </a:rPr>
              <a:t>总学分：</a:t>
            </a:r>
            <a:r>
              <a:rPr lang="en-US" altLang="zh-CN" sz="2000" b="1">
                <a:solidFill>
                  <a:srgbClr val="FF0000"/>
                </a:solidFill>
                <a:latin typeface="+mj-lt"/>
                <a:ea typeface="+mj-lt"/>
                <a:cs typeface="+mj-lt"/>
              </a:rPr>
              <a:t>31</a:t>
            </a:r>
            <a:r>
              <a:rPr lang="zh-CN" altLang="en-US" sz="2000" b="1">
                <a:latin typeface="+mj-lt"/>
                <a:ea typeface="+mj-lt"/>
                <a:cs typeface="+mj-lt"/>
              </a:rPr>
              <a:t>；学位课学分：</a:t>
            </a:r>
            <a:r>
              <a:rPr lang="en-US" altLang="zh-CN" sz="2000" b="1">
                <a:solidFill>
                  <a:srgbClr val="FF0000"/>
                </a:solidFill>
                <a:latin typeface="+mj-lt"/>
                <a:ea typeface="+mj-lt"/>
                <a:cs typeface="+mj-lt"/>
              </a:rPr>
              <a:t>21</a:t>
            </a:r>
            <a:endParaRPr lang="en-US" altLang="zh-CN" sz="2000" b="1">
              <a:solidFill>
                <a:srgbClr val="FF0000"/>
              </a:solidFill>
              <a:latin typeface="+mj-lt"/>
              <a:ea typeface="+mj-lt"/>
              <a:cs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11619" y="2645833"/>
            <a:ext cx="1759439" cy="1566334"/>
          </a:xfrm>
        </p:spPr>
        <p:txBody>
          <a:bodyPr/>
          <a:lstStyle/>
          <a:p>
            <a:r>
              <a:rPr lang="zh-CN" altLang="en-US" sz="5400" b="0" dirty="0">
                <a:latin typeface="华文仿宋" panose="02010600040101010101" pitchFamily="2" charset="-122"/>
                <a:ea typeface="华文仿宋" panose="02010600040101010101" pitchFamily="2" charset="-122"/>
              </a:rPr>
              <a:t>目录</a:t>
            </a:r>
            <a:endParaRPr lang="zh-CN" altLang="en-US" sz="5400" b="0" dirty="0">
              <a:latin typeface="华文仿宋" panose="02010600040101010101" pitchFamily="2" charset="-122"/>
              <a:ea typeface="华文仿宋" panose="02010600040101010101" pitchFamily="2" charset="-122"/>
            </a:endParaRPr>
          </a:p>
        </p:txBody>
      </p:sp>
      <p:sp>
        <p:nvSpPr>
          <p:cNvPr id="3" name="文本框 2"/>
          <p:cNvSpPr txBox="1"/>
          <p:nvPr/>
        </p:nvSpPr>
        <p:spPr>
          <a:xfrm>
            <a:off x="4086187" y="1385066"/>
            <a:ext cx="7630887" cy="3784600"/>
          </a:xfrm>
          <a:prstGeom prst="rect">
            <a:avLst/>
          </a:prstGeom>
          <a:noFill/>
        </p:spPr>
        <p:txBody>
          <a:bodyPr wrap="square" rtlCol="0">
            <a:spAutoFit/>
          </a:bodyPr>
          <a:lstStyle/>
          <a:p>
            <a:pPr algn="l">
              <a:lnSpc>
                <a:spcPct val="200000"/>
              </a:lnSpc>
              <a:buClrTx/>
              <a:buSzTx/>
              <a:buFontTx/>
            </a:pPr>
            <a:r>
              <a:rPr lang="en-US" altLang="zh-CN" sz="2400" dirty="0">
                <a:sym typeface="+mn-ea"/>
              </a:rPr>
              <a:t>1. 学位论文进展情况</a:t>
            </a:r>
            <a:endParaRPr lang="en-US" altLang="zh-CN" sz="2400" dirty="0"/>
          </a:p>
          <a:p>
            <a:pPr algn="l">
              <a:lnSpc>
                <a:spcPct val="200000"/>
              </a:lnSpc>
              <a:buClrTx/>
              <a:buSzTx/>
              <a:buFontTx/>
            </a:pPr>
            <a:r>
              <a:rPr lang="en-US" altLang="zh-CN" sz="2400" dirty="0">
                <a:sym typeface="+mn-ea"/>
              </a:rPr>
              <a:t>2. 论文撰写计划</a:t>
            </a:r>
            <a:endParaRPr lang="en-US" altLang="zh-CN" sz="2400" dirty="0"/>
          </a:p>
          <a:p>
            <a:pPr algn="l">
              <a:lnSpc>
                <a:spcPct val="200000"/>
              </a:lnSpc>
              <a:buClrTx/>
              <a:buSzTx/>
              <a:buFontTx/>
            </a:pPr>
            <a:r>
              <a:rPr lang="en-US" altLang="zh-CN" sz="2400" dirty="0">
                <a:sym typeface="+mn-ea"/>
              </a:rPr>
              <a:t>3. 科研项目完成情况</a:t>
            </a:r>
            <a:endParaRPr lang="en-US" altLang="zh-CN" sz="2400" dirty="0"/>
          </a:p>
          <a:p>
            <a:pPr algn="l">
              <a:lnSpc>
                <a:spcPct val="200000"/>
              </a:lnSpc>
              <a:buClrTx/>
              <a:buSzTx/>
              <a:buFontTx/>
            </a:pPr>
            <a:r>
              <a:rPr lang="en-US" altLang="zh-CN" sz="2400" dirty="0">
                <a:sym typeface="+mn-ea"/>
              </a:rPr>
              <a:t>4. 阶段性成果</a:t>
            </a:r>
            <a:endParaRPr lang="en-US" altLang="zh-CN" sz="2400" dirty="0"/>
          </a:p>
          <a:p>
            <a:pPr algn="l">
              <a:lnSpc>
                <a:spcPct val="200000"/>
              </a:lnSpc>
              <a:buClrTx/>
              <a:buSzTx/>
              <a:buFontTx/>
            </a:pPr>
            <a:r>
              <a:rPr lang="en-US" altLang="zh-CN" sz="2400" b="1" dirty="0">
                <a:solidFill>
                  <a:srgbClr val="1958B0"/>
                </a:solidFill>
                <a:sym typeface="+mn-ea"/>
              </a:rPr>
              <a:t>5. 下一步工作计划</a:t>
            </a:r>
            <a:endParaRPr lang="en-US" altLang="zh-CN" sz="2400" b="1" dirty="0">
              <a:solidFill>
                <a:srgbClr val="1958B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02762" y="185058"/>
            <a:ext cx="3740638" cy="587827"/>
          </a:xfrm>
        </p:spPr>
        <p:txBody>
          <a:bodyPr/>
          <a:lstStyle/>
          <a:p>
            <a:r>
              <a:rPr lang="zh-CN" altLang="en-US" sz="2800" b="0" dirty="0"/>
              <a:t>研究计划及预期进展</a:t>
            </a:r>
            <a:endParaRPr lang="zh-CN" altLang="en-US" sz="2800" b="0" dirty="0"/>
          </a:p>
        </p:txBody>
      </p:sp>
      <p:grpSp>
        <p:nvGrpSpPr>
          <p:cNvPr id="31" name="组合 30"/>
          <p:cNvGrpSpPr/>
          <p:nvPr/>
        </p:nvGrpSpPr>
        <p:grpSpPr>
          <a:xfrm>
            <a:off x="663575" y="1336675"/>
            <a:ext cx="10751820" cy="4695190"/>
            <a:chOff x="1731973" y="1533148"/>
            <a:chExt cx="9285320" cy="4448969"/>
          </a:xfrm>
        </p:grpSpPr>
        <p:sp>
          <p:nvSpPr>
            <p:cNvPr id="32" name="任意多边形 25"/>
            <p:cNvSpPr/>
            <p:nvPr>
              <p:custDataLst>
                <p:tags r:id="rId1"/>
              </p:custDataLst>
            </p:nvPr>
          </p:nvSpPr>
          <p:spPr>
            <a:xfrm>
              <a:off x="2122686" y="2734575"/>
              <a:ext cx="1132743" cy="70147"/>
            </a:xfrm>
            <a:custGeom>
              <a:avLst/>
              <a:gdLst>
                <a:gd name="connsiteX0" fmla="*/ 0 w 1038225"/>
                <a:gd name="connsiteY0" fmla="*/ 0 h 64294"/>
                <a:gd name="connsiteX1" fmla="*/ 1038225 w 1038225"/>
                <a:gd name="connsiteY1" fmla="*/ 30956 h 64294"/>
                <a:gd name="connsiteX2" fmla="*/ 990600 w 1038225"/>
                <a:gd name="connsiteY2" fmla="*/ 64294 h 64294"/>
                <a:gd name="connsiteX3" fmla="*/ 0 w 1038225"/>
                <a:gd name="connsiteY3" fmla="*/ 0 h 64294"/>
              </a:gdLst>
              <a:ahLst/>
              <a:cxnLst>
                <a:cxn ang="0">
                  <a:pos x="connsiteX0" y="connsiteY0"/>
                </a:cxn>
                <a:cxn ang="0">
                  <a:pos x="connsiteX1" y="connsiteY1"/>
                </a:cxn>
                <a:cxn ang="0">
                  <a:pos x="connsiteX2" y="connsiteY2"/>
                </a:cxn>
                <a:cxn ang="0">
                  <a:pos x="connsiteX3" y="connsiteY3"/>
                </a:cxn>
              </a:cxnLst>
              <a:rect l="l" t="t" r="r" b="b"/>
              <a:pathLst>
                <a:path w="1038225" h="64294">
                  <a:moveTo>
                    <a:pt x="0" y="0"/>
                  </a:moveTo>
                  <a:lnTo>
                    <a:pt x="1038225" y="30956"/>
                  </a:lnTo>
                  <a:lnTo>
                    <a:pt x="990600" y="64294"/>
                  </a:lnTo>
                  <a:lnTo>
                    <a:pt x="0" y="0"/>
                  </a:lnTo>
                  <a:close/>
                </a:path>
              </a:pathLst>
            </a:custGeom>
            <a:solidFill>
              <a:srgbClr val="404040"/>
            </a:solidFill>
            <a:ln w="12700" cap="flat" cmpd="sng" algn="ctr">
              <a:noFill/>
              <a:prstDash val="solid"/>
              <a:miter lim="800000"/>
            </a:ln>
            <a:effectLst>
              <a:innerShdw blurRad="50800" dist="25400" dir="16200000">
                <a:prstClr val="black">
                  <a:alpha val="50000"/>
                </a:prstClr>
              </a:innerShdw>
            </a:effectLst>
          </p:spPr>
          <p:txBody>
            <a:bodyPr rtlCol="0" anchor="ctr"/>
            <a:p>
              <a:pPr algn="ctr" defTabSz="914400">
                <a:defRPr/>
              </a:pPr>
              <a:endParaRPr lang="zh-CN" altLang="en-US" sz="1600" kern="0">
                <a:solidFill>
                  <a:prstClr val="white"/>
                </a:solidFill>
                <a:latin typeface="华文细黑" panose="02010600040101010101" pitchFamily="2" charset="-122"/>
                <a:ea typeface="华文细黑" panose="02010600040101010101" pitchFamily="2" charset="-122"/>
              </a:endParaRPr>
            </a:p>
          </p:txBody>
        </p:sp>
        <p:sp>
          <p:nvSpPr>
            <p:cNvPr id="33" name="任意多边形 26"/>
            <p:cNvSpPr/>
            <p:nvPr>
              <p:custDataLst>
                <p:tags r:id="rId2"/>
              </p:custDataLst>
            </p:nvPr>
          </p:nvSpPr>
          <p:spPr>
            <a:xfrm>
              <a:off x="3315181" y="2763153"/>
              <a:ext cx="1561419" cy="192255"/>
            </a:xfrm>
            <a:custGeom>
              <a:avLst/>
              <a:gdLst>
                <a:gd name="connsiteX0" fmla="*/ 35718 w 1431131"/>
                <a:gd name="connsiteY0" fmla="*/ 0 h 176212"/>
                <a:gd name="connsiteX1" fmla="*/ 0 w 1431131"/>
                <a:gd name="connsiteY1" fmla="*/ 38100 h 176212"/>
                <a:gd name="connsiteX2" fmla="*/ 1393031 w 1431131"/>
                <a:gd name="connsiteY2" fmla="*/ 176212 h 176212"/>
                <a:gd name="connsiteX3" fmla="*/ 1431131 w 1431131"/>
                <a:gd name="connsiteY3" fmla="*/ 145256 h 176212"/>
                <a:gd name="connsiteX4" fmla="*/ 35718 w 1431131"/>
                <a:gd name="connsiteY4" fmla="*/ 0 h 176212"/>
                <a:gd name="connsiteX0-1" fmla="*/ 35718 w 1431131"/>
                <a:gd name="connsiteY0-2" fmla="*/ 0 h 176212"/>
                <a:gd name="connsiteX1-3" fmla="*/ 0 w 1431131"/>
                <a:gd name="connsiteY1-4" fmla="*/ 38100 h 176212"/>
                <a:gd name="connsiteX2-5" fmla="*/ 1393031 w 1431131"/>
                <a:gd name="connsiteY2-6" fmla="*/ 176212 h 176212"/>
                <a:gd name="connsiteX3-7" fmla="*/ 1431131 w 1431131"/>
                <a:gd name="connsiteY3-8" fmla="*/ 145256 h 176212"/>
                <a:gd name="connsiteX4-9" fmla="*/ 35718 w 1431131"/>
                <a:gd name="connsiteY4-10" fmla="*/ 0 h 176212"/>
                <a:gd name="connsiteX0-11" fmla="*/ 35718 w 1431131"/>
                <a:gd name="connsiteY0-12" fmla="*/ 0 h 176212"/>
                <a:gd name="connsiteX1-13" fmla="*/ 0 w 1431131"/>
                <a:gd name="connsiteY1-14" fmla="*/ 38100 h 176212"/>
                <a:gd name="connsiteX2-15" fmla="*/ 1393031 w 1431131"/>
                <a:gd name="connsiteY2-16" fmla="*/ 176212 h 176212"/>
                <a:gd name="connsiteX3-17" fmla="*/ 1431131 w 1431131"/>
                <a:gd name="connsiteY3-18" fmla="*/ 145256 h 176212"/>
                <a:gd name="connsiteX4-19" fmla="*/ 35718 w 1431131"/>
                <a:gd name="connsiteY4-20" fmla="*/ 0 h 176212"/>
                <a:gd name="connsiteX0-21" fmla="*/ 35718 w 1431131"/>
                <a:gd name="connsiteY0-22" fmla="*/ 0 h 176212"/>
                <a:gd name="connsiteX1-23" fmla="*/ 0 w 1431131"/>
                <a:gd name="connsiteY1-24" fmla="*/ 38100 h 176212"/>
                <a:gd name="connsiteX2-25" fmla="*/ 1393031 w 1431131"/>
                <a:gd name="connsiteY2-26" fmla="*/ 176212 h 176212"/>
                <a:gd name="connsiteX3-27" fmla="*/ 1431131 w 1431131"/>
                <a:gd name="connsiteY3-28" fmla="*/ 145256 h 176212"/>
                <a:gd name="connsiteX4-29" fmla="*/ 35718 w 1431131"/>
                <a:gd name="connsiteY4-30" fmla="*/ 0 h 176212"/>
                <a:gd name="connsiteX0-31" fmla="*/ 35718 w 1431131"/>
                <a:gd name="connsiteY0-32" fmla="*/ 0 h 176212"/>
                <a:gd name="connsiteX1-33" fmla="*/ 0 w 1431131"/>
                <a:gd name="connsiteY1-34" fmla="*/ 38100 h 176212"/>
                <a:gd name="connsiteX2-35" fmla="*/ 1393031 w 1431131"/>
                <a:gd name="connsiteY2-36" fmla="*/ 176212 h 176212"/>
                <a:gd name="connsiteX3-37" fmla="*/ 1431131 w 1431131"/>
                <a:gd name="connsiteY3-38" fmla="*/ 145256 h 176212"/>
                <a:gd name="connsiteX4-39" fmla="*/ 35718 w 1431131"/>
                <a:gd name="connsiteY4-40" fmla="*/ 0 h 1762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31131" h="176212">
                  <a:moveTo>
                    <a:pt x="35718" y="0"/>
                  </a:moveTo>
                  <a:lnTo>
                    <a:pt x="0" y="38100"/>
                  </a:lnTo>
                  <a:cubicBezTo>
                    <a:pt x="466725" y="76993"/>
                    <a:pt x="928687" y="123031"/>
                    <a:pt x="1393031" y="176212"/>
                  </a:cubicBezTo>
                  <a:lnTo>
                    <a:pt x="1431131" y="145256"/>
                  </a:lnTo>
                  <a:cubicBezTo>
                    <a:pt x="965993" y="84931"/>
                    <a:pt x="507999" y="34132"/>
                    <a:pt x="35718" y="0"/>
                  </a:cubicBezTo>
                  <a:close/>
                </a:path>
              </a:pathLst>
            </a:custGeom>
            <a:solidFill>
              <a:srgbClr val="404040"/>
            </a:solidFill>
            <a:ln w="12700" cap="flat" cmpd="sng" algn="ctr">
              <a:noFill/>
              <a:prstDash val="solid"/>
              <a:miter lim="800000"/>
            </a:ln>
            <a:effectLst>
              <a:innerShdw blurRad="50800" dist="25400" dir="16200000">
                <a:prstClr val="black">
                  <a:alpha val="50000"/>
                </a:prstClr>
              </a:innerShdw>
            </a:effectLst>
          </p:spPr>
          <p:txBody>
            <a:bodyPr rtlCol="0" anchor="ctr"/>
            <a:p>
              <a:pPr algn="ctr" defTabSz="914400">
                <a:defRPr/>
              </a:pPr>
              <a:endParaRPr lang="zh-CN" altLang="en-US" sz="1600" kern="0">
                <a:solidFill>
                  <a:prstClr val="white"/>
                </a:solidFill>
                <a:latin typeface="华文细黑" panose="02010600040101010101" pitchFamily="2" charset="-122"/>
                <a:ea typeface="华文细黑" panose="02010600040101010101" pitchFamily="2" charset="-122"/>
              </a:endParaRPr>
            </a:p>
          </p:txBody>
        </p:sp>
        <p:sp>
          <p:nvSpPr>
            <p:cNvPr id="34" name="任意多边形 27"/>
            <p:cNvSpPr/>
            <p:nvPr>
              <p:custDataLst>
                <p:tags r:id="rId3"/>
              </p:custDataLst>
            </p:nvPr>
          </p:nvSpPr>
          <p:spPr>
            <a:xfrm>
              <a:off x="4931160" y="2926829"/>
              <a:ext cx="1417547" cy="950880"/>
            </a:xfrm>
            <a:custGeom>
              <a:avLst/>
              <a:gdLst>
                <a:gd name="connsiteX0" fmla="*/ 45244 w 1057275"/>
                <a:gd name="connsiteY0" fmla="*/ 0 h 871537"/>
                <a:gd name="connsiteX1" fmla="*/ 0 w 1057275"/>
                <a:gd name="connsiteY1" fmla="*/ 50006 h 871537"/>
                <a:gd name="connsiteX2" fmla="*/ 881063 w 1057275"/>
                <a:gd name="connsiteY2" fmla="*/ 864393 h 871537"/>
                <a:gd name="connsiteX3" fmla="*/ 1057275 w 1057275"/>
                <a:gd name="connsiteY3" fmla="*/ 871537 h 871537"/>
                <a:gd name="connsiteX4" fmla="*/ 1016794 w 1057275"/>
                <a:gd name="connsiteY4" fmla="*/ 259556 h 871537"/>
                <a:gd name="connsiteX5" fmla="*/ 45244 w 1057275"/>
                <a:gd name="connsiteY5" fmla="*/ 0 h 871537"/>
                <a:gd name="connsiteX0-1" fmla="*/ 45244 w 1057275"/>
                <a:gd name="connsiteY0-2" fmla="*/ 0 h 871537"/>
                <a:gd name="connsiteX1-3" fmla="*/ 0 w 1057275"/>
                <a:gd name="connsiteY1-4" fmla="*/ 50006 h 871537"/>
                <a:gd name="connsiteX2-5" fmla="*/ 881063 w 1057275"/>
                <a:gd name="connsiteY2-6" fmla="*/ 864393 h 871537"/>
                <a:gd name="connsiteX3-7" fmla="*/ 1057275 w 1057275"/>
                <a:gd name="connsiteY3-8" fmla="*/ 871537 h 871537"/>
                <a:gd name="connsiteX4-9" fmla="*/ 1016794 w 1057275"/>
                <a:gd name="connsiteY4-10" fmla="*/ 259556 h 871537"/>
                <a:gd name="connsiteX5-11" fmla="*/ 45244 w 1057275"/>
                <a:gd name="connsiteY5-12" fmla="*/ 0 h 871537"/>
                <a:gd name="connsiteX0-13" fmla="*/ 45244 w 1057275"/>
                <a:gd name="connsiteY0-14" fmla="*/ 0 h 871537"/>
                <a:gd name="connsiteX1-15" fmla="*/ 0 w 1057275"/>
                <a:gd name="connsiteY1-16" fmla="*/ 50006 h 871537"/>
                <a:gd name="connsiteX2-17" fmla="*/ 881063 w 1057275"/>
                <a:gd name="connsiteY2-18" fmla="*/ 864393 h 871537"/>
                <a:gd name="connsiteX3-19" fmla="*/ 1057275 w 1057275"/>
                <a:gd name="connsiteY3-20" fmla="*/ 871537 h 871537"/>
                <a:gd name="connsiteX4-21" fmla="*/ 1016794 w 1057275"/>
                <a:gd name="connsiteY4-22" fmla="*/ 259556 h 871537"/>
                <a:gd name="connsiteX5-23" fmla="*/ 45244 w 1057275"/>
                <a:gd name="connsiteY5-24" fmla="*/ 0 h 871537"/>
                <a:gd name="connsiteX0-25" fmla="*/ 45244 w 1139868"/>
                <a:gd name="connsiteY0-26" fmla="*/ 0 h 871537"/>
                <a:gd name="connsiteX1-27" fmla="*/ 0 w 1139868"/>
                <a:gd name="connsiteY1-28" fmla="*/ 50006 h 871537"/>
                <a:gd name="connsiteX2-29" fmla="*/ 881063 w 1139868"/>
                <a:gd name="connsiteY2-30" fmla="*/ 864393 h 871537"/>
                <a:gd name="connsiteX3-31" fmla="*/ 1057275 w 1139868"/>
                <a:gd name="connsiteY3-32" fmla="*/ 871537 h 871537"/>
                <a:gd name="connsiteX4-33" fmla="*/ 1016794 w 1139868"/>
                <a:gd name="connsiteY4-34" fmla="*/ 259556 h 871537"/>
                <a:gd name="connsiteX5-35" fmla="*/ 45244 w 1139868"/>
                <a:gd name="connsiteY5-36" fmla="*/ 0 h 871537"/>
                <a:gd name="connsiteX0-37" fmla="*/ 45244 w 1299265"/>
                <a:gd name="connsiteY0-38" fmla="*/ 0 h 871537"/>
                <a:gd name="connsiteX1-39" fmla="*/ 0 w 1299265"/>
                <a:gd name="connsiteY1-40" fmla="*/ 50006 h 871537"/>
                <a:gd name="connsiteX2-41" fmla="*/ 881063 w 1299265"/>
                <a:gd name="connsiteY2-42" fmla="*/ 864393 h 871537"/>
                <a:gd name="connsiteX3-43" fmla="*/ 1057275 w 1299265"/>
                <a:gd name="connsiteY3-44" fmla="*/ 871537 h 871537"/>
                <a:gd name="connsiteX4-45" fmla="*/ 1016794 w 1299265"/>
                <a:gd name="connsiteY4-46" fmla="*/ 259556 h 871537"/>
                <a:gd name="connsiteX5-47" fmla="*/ 45244 w 1299265"/>
                <a:gd name="connsiteY5-48" fmla="*/ 0 h 871537"/>
                <a:gd name="connsiteX0-49" fmla="*/ 45244 w 1299265"/>
                <a:gd name="connsiteY0-50" fmla="*/ 0 h 871537"/>
                <a:gd name="connsiteX1-51" fmla="*/ 0 w 1299265"/>
                <a:gd name="connsiteY1-52" fmla="*/ 50006 h 871537"/>
                <a:gd name="connsiteX2-53" fmla="*/ 881063 w 1299265"/>
                <a:gd name="connsiteY2-54" fmla="*/ 864393 h 871537"/>
                <a:gd name="connsiteX3-55" fmla="*/ 1057275 w 1299265"/>
                <a:gd name="connsiteY3-56" fmla="*/ 871537 h 871537"/>
                <a:gd name="connsiteX4-57" fmla="*/ 1016794 w 1299265"/>
                <a:gd name="connsiteY4-58" fmla="*/ 259556 h 871537"/>
                <a:gd name="connsiteX5-59" fmla="*/ 45244 w 1299265"/>
                <a:gd name="connsiteY5-60" fmla="*/ 0 h 871537"/>
                <a:gd name="connsiteX0-61" fmla="*/ 45244 w 1299265"/>
                <a:gd name="connsiteY0-62" fmla="*/ 0 h 871537"/>
                <a:gd name="connsiteX1-63" fmla="*/ 0 w 1299265"/>
                <a:gd name="connsiteY1-64" fmla="*/ 50006 h 871537"/>
                <a:gd name="connsiteX2-65" fmla="*/ 881063 w 1299265"/>
                <a:gd name="connsiteY2-66" fmla="*/ 864393 h 871537"/>
                <a:gd name="connsiteX3-67" fmla="*/ 1057275 w 1299265"/>
                <a:gd name="connsiteY3-68" fmla="*/ 871537 h 871537"/>
                <a:gd name="connsiteX4-69" fmla="*/ 1016794 w 1299265"/>
                <a:gd name="connsiteY4-70" fmla="*/ 259556 h 871537"/>
                <a:gd name="connsiteX5-71" fmla="*/ 45244 w 1299265"/>
                <a:gd name="connsiteY5-72" fmla="*/ 0 h 871537"/>
                <a:gd name="connsiteX0-73" fmla="*/ 45244 w 1299265"/>
                <a:gd name="connsiteY0-74" fmla="*/ 0 h 871537"/>
                <a:gd name="connsiteX1-75" fmla="*/ 0 w 1299265"/>
                <a:gd name="connsiteY1-76" fmla="*/ 50006 h 871537"/>
                <a:gd name="connsiteX2-77" fmla="*/ 881063 w 1299265"/>
                <a:gd name="connsiteY2-78" fmla="*/ 864393 h 871537"/>
                <a:gd name="connsiteX3-79" fmla="*/ 1057275 w 1299265"/>
                <a:gd name="connsiteY3-80" fmla="*/ 871537 h 871537"/>
                <a:gd name="connsiteX4-81" fmla="*/ 1016794 w 1299265"/>
                <a:gd name="connsiteY4-82" fmla="*/ 259556 h 871537"/>
                <a:gd name="connsiteX5-83" fmla="*/ 45244 w 1299265"/>
                <a:gd name="connsiteY5-84" fmla="*/ 0 h 871537"/>
                <a:gd name="connsiteX0-85" fmla="*/ 45244 w 1299265"/>
                <a:gd name="connsiteY0-86" fmla="*/ 0 h 871537"/>
                <a:gd name="connsiteX1-87" fmla="*/ 0 w 1299265"/>
                <a:gd name="connsiteY1-88" fmla="*/ 50006 h 871537"/>
                <a:gd name="connsiteX2-89" fmla="*/ 881063 w 1299265"/>
                <a:gd name="connsiteY2-90" fmla="*/ 864393 h 871537"/>
                <a:gd name="connsiteX3-91" fmla="*/ 1057275 w 1299265"/>
                <a:gd name="connsiteY3-92" fmla="*/ 871537 h 871537"/>
                <a:gd name="connsiteX4-93" fmla="*/ 1016794 w 1299265"/>
                <a:gd name="connsiteY4-94" fmla="*/ 259556 h 871537"/>
                <a:gd name="connsiteX5-95" fmla="*/ 45244 w 1299265"/>
                <a:gd name="connsiteY5-96" fmla="*/ 0 h 8715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99265" h="871537">
                  <a:moveTo>
                    <a:pt x="45244" y="0"/>
                  </a:moveTo>
                  <a:lnTo>
                    <a:pt x="0" y="50006"/>
                  </a:lnTo>
                  <a:cubicBezTo>
                    <a:pt x="469901" y="147637"/>
                    <a:pt x="1658938" y="409575"/>
                    <a:pt x="881063" y="864393"/>
                  </a:cubicBezTo>
                  <a:lnTo>
                    <a:pt x="1057275" y="871537"/>
                  </a:lnTo>
                  <a:cubicBezTo>
                    <a:pt x="1477169" y="688974"/>
                    <a:pt x="1275556" y="370681"/>
                    <a:pt x="1016794" y="259556"/>
                  </a:cubicBezTo>
                  <a:cubicBezTo>
                    <a:pt x="690563" y="127794"/>
                    <a:pt x="373857" y="65088"/>
                    <a:pt x="45244" y="0"/>
                  </a:cubicBezTo>
                  <a:close/>
                </a:path>
              </a:pathLst>
            </a:custGeom>
            <a:solidFill>
              <a:srgbClr val="404040"/>
            </a:solidFill>
            <a:ln w="12700" cap="flat" cmpd="sng" algn="ctr">
              <a:noFill/>
              <a:prstDash val="solid"/>
              <a:miter lim="800000"/>
            </a:ln>
            <a:effectLst>
              <a:innerShdw blurRad="50800" dist="25400" dir="16200000">
                <a:prstClr val="black">
                  <a:alpha val="50000"/>
                </a:prstClr>
              </a:innerShdw>
            </a:effectLst>
          </p:spPr>
          <p:txBody>
            <a:bodyPr rtlCol="0" anchor="ctr"/>
            <a:p>
              <a:pPr algn="ctr" defTabSz="914400">
                <a:defRPr/>
              </a:pPr>
              <a:endParaRPr lang="zh-CN" altLang="en-US" kern="0">
                <a:solidFill>
                  <a:prstClr val="white"/>
                </a:solidFill>
                <a:latin typeface="华文细黑" panose="02010600040101010101" pitchFamily="2" charset="-122"/>
                <a:ea typeface="华文细黑" panose="02010600040101010101" pitchFamily="2" charset="-122"/>
              </a:endParaRPr>
            </a:p>
          </p:txBody>
        </p:sp>
        <p:sp>
          <p:nvSpPr>
            <p:cNvPr id="35" name="任意多边形 28"/>
            <p:cNvSpPr/>
            <p:nvPr>
              <p:custDataLst>
                <p:tags r:id="rId4"/>
              </p:custDataLst>
            </p:nvPr>
          </p:nvSpPr>
          <p:spPr>
            <a:xfrm>
              <a:off x="4478496" y="3929670"/>
              <a:ext cx="1460699" cy="1535439"/>
            </a:xfrm>
            <a:custGeom>
              <a:avLst/>
              <a:gdLst>
                <a:gd name="connsiteX0" fmla="*/ 1069181 w 1069181"/>
                <a:gd name="connsiteY0" fmla="*/ 16669 h 1407319"/>
                <a:gd name="connsiteX1" fmla="*/ 850106 w 1069181"/>
                <a:gd name="connsiteY1" fmla="*/ 0 h 1407319"/>
                <a:gd name="connsiteX2" fmla="*/ 0 w 1069181"/>
                <a:gd name="connsiteY2" fmla="*/ 388144 h 1407319"/>
                <a:gd name="connsiteX3" fmla="*/ 607219 w 1069181"/>
                <a:gd name="connsiteY3" fmla="*/ 1407319 h 1407319"/>
                <a:gd name="connsiteX4" fmla="*/ 964406 w 1069181"/>
                <a:gd name="connsiteY4" fmla="*/ 1252538 h 1407319"/>
                <a:gd name="connsiteX5" fmla="*/ 428625 w 1069181"/>
                <a:gd name="connsiteY5" fmla="*/ 302419 h 1407319"/>
                <a:gd name="connsiteX6" fmla="*/ 1069181 w 1069181"/>
                <a:gd name="connsiteY6" fmla="*/ 16669 h 1407319"/>
                <a:gd name="connsiteX0-1" fmla="*/ 1069181 w 1069181"/>
                <a:gd name="connsiteY0-2" fmla="*/ 16669 h 1407319"/>
                <a:gd name="connsiteX1-3" fmla="*/ 850106 w 1069181"/>
                <a:gd name="connsiteY1-4" fmla="*/ 0 h 1407319"/>
                <a:gd name="connsiteX2-5" fmla="*/ 0 w 1069181"/>
                <a:gd name="connsiteY2-6" fmla="*/ 388144 h 1407319"/>
                <a:gd name="connsiteX3-7" fmla="*/ 607219 w 1069181"/>
                <a:gd name="connsiteY3-8" fmla="*/ 1407319 h 1407319"/>
                <a:gd name="connsiteX4-9" fmla="*/ 964406 w 1069181"/>
                <a:gd name="connsiteY4-10" fmla="*/ 1252538 h 1407319"/>
                <a:gd name="connsiteX5-11" fmla="*/ 428625 w 1069181"/>
                <a:gd name="connsiteY5-12" fmla="*/ 302419 h 1407319"/>
                <a:gd name="connsiteX6-13" fmla="*/ 1069181 w 1069181"/>
                <a:gd name="connsiteY6-14" fmla="*/ 16669 h 1407319"/>
                <a:gd name="connsiteX0-15" fmla="*/ 1113650 w 1113650"/>
                <a:gd name="connsiteY0-16" fmla="*/ 16669 h 1407319"/>
                <a:gd name="connsiteX1-17" fmla="*/ 894575 w 1113650"/>
                <a:gd name="connsiteY1-18" fmla="*/ 0 h 1407319"/>
                <a:gd name="connsiteX2-19" fmla="*/ 44469 w 1113650"/>
                <a:gd name="connsiteY2-20" fmla="*/ 388144 h 1407319"/>
                <a:gd name="connsiteX3-21" fmla="*/ 651688 w 1113650"/>
                <a:gd name="connsiteY3-22" fmla="*/ 1407319 h 1407319"/>
                <a:gd name="connsiteX4-23" fmla="*/ 1008875 w 1113650"/>
                <a:gd name="connsiteY4-24" fmla="*/ 1252538 h 1407319"/>
                <a:gd name="connsiteX5-25" fmla="*/ 473094 w 1113650"/>
                <a:gd name="connsiteY5-26" fmla="*/ 302419 h 1407319"/>
                <a:gd name="connsiteX6-27" fmla="*/ 1113650 w 1113650"/>
                <a:gd name="connsiteY6-28" fmla="*/ 16669 h 1407319"/>
                <a:gd name="connsiteX0-29" fmla="*/ 1338815 w 1338815"/>
                <a:gd name="connsiteY0-30" fmla="*/ 16669 h 1407319"/>
                <a:gd name="connsiteX1-31" fmla="*/ 1119740 w 1338815"/>
                <a:gd name="connsiteY1-32" fmla="*/ 0 h 1407319"/>
                <a:gd name="connsiteX2-33" fmla="*/ 269634 w 1338815"/>
                <a:gd name="connsiteY2-34" fmla="*/ 388144 h 1407319"/>
                <a:gd name="connsiteX3-35" fmla="*/ 876853 w 1338815"/>
                <a:gd name="connsiteY3-36" fmla="*/ 1407319 h 1407319"/>
                <a:gd name="connsiteX4-37" fmla="*/ 1234040 w 1338815"/>
                <a:gd name="connsiteY4-38" fmla="*/ 1252538 h 1407319"/>
                <a:gd name="connsiteX5-39" fmla="*/ 698259 w 1338815"/>
                <a:gd name="connsiteY5-40" fmla="*/ 302419 h 1407319"/>
                <a:gd name="connsiteX6-41" fmla="*/ 1338815 w 1338815"/>
                <a:gd name="connsiteY6-42" fmla="*/ 16669 h 1407319"/>
                <a:gd name="connsiteX0-43" fmla="*/ 1338815 w 1338815"/>
                <a:gd name="connsiteY0-44" fmla="*/ 16669 h 1407319"/>
                <a:gd name="connsiteX1-45" fmla="*/ 1119740 w 1338815"/>
                <a:gd name="connsiteY1-46" fmla="*/ 0 h 1407319"/>
                <a:gd name="connsiteX2-47" fmla="*/ 269634 w 1338815"/>
                <a:gd name="connsiteY2-48" fmla="*/ 388144 h 1407319"/>
                <a:gd name="connsiteX3-49" fmla="*/ 876853 w 1338815"/>
                <a:gd name="connsiteY3-50" fmla="*/ 1407319 h 1407319"/>
                <a:gd name="connsiteX4-51" fmla="*/ 1234040 w 1338815"/>
                <a:gd name="connsiteY4-52" fmla="*/ 1252538 h 1407319"/>
                <a:gd name="connsiteX5-53" fmla="*/ 698259 w 1338815"/>
                <a:gd name="connsiteY5-54" fmla="*/ 302419 h 1407319"/>
                <a:gd name="connsiteX6-55" fmla="*/ 1338815 w 1338815"/>
                <a:gd name="connsiteY6-56" fmla="*/ 16669 h 1407319"/>
                <a:gd name="connsiteX0-57" fmla="*/ 1338815 w 1338815"/>
                <a:gd name="connsiteY0-58" fmla="*/ 16669 h 1407319"/>
                <a:gd name="connsiteX1-59" fmla="*/ 1119740 w 1338815"/>
                <a:gd name="connsiteY1-60" fmla="*/ 0 h 1407319"/>
                <a:gd name="connsiteX2-61" fmla="*/ 269634 w 1338815"/>
                <a:gd name="connsiteY2-62" fmla="*/ 388144 h 1407319"/>
                <a:gd name="connsiteX3-63" fmla="*/ 876853 w 1338815"/>
                <a:gd name="connsiteY3-64" fmla="*/ 1407319 h 1407319"/>
                <a:gd name="connsiteX4-65" fmla="*/ 1234040 w 1338815"/>
                <a:gd name="connsiteY4-66" fmla="*/ 1252538 h 1407319"/>
                <a:gd name="connsiteX5-67" fmla="*/ 698259 w 1338815"/>
                <a:gd name="connsiteY5-68" fmla="*/ 302419 h 1407319"/>
                <a:gd name="connsiteX6-69" fmla="*/ 1338815 w 1338815"/>
                <a:gd name="connsiteY6-70" fmla="*/ 16669 h 1407319"/>
                <a:gd name="connsiteX0-71" fmla="*/ 1338815 w 1338815"/>
                <a:gd name="connsiteY0-72" fmla="*/ 16669 h 1407319"/>
                <a:gd name="connsiteX1-73" fmla="*/ 1119740 w 1338815"/>
                <a:gd name="connsiteY1-74" fmla="*/ 0 h 1407319"/>
                <a:gd name="connsiteX2-75" fmla="*/ 269634 w 1338815"/>
                <a:gd name="connsiteY2-76" fmla="*/ 388144 h 1407319"/>
                <a:gd name="connsiteX3-77" fmla="*/ 876853 w 1338815"/>
                <a:gd name="connsiteY3-78" fmla="*/ 1407319 h 1407319"/>
                <a:gd name="connsiteX4-79" fmla="*/ 1234040 w 1338815"/>
                <a:gd name="connsiteY4-80" fmla="*/ 1252538 h 1407319"/>
                <a:gd name="connsiteX5-81" fmla="*/ 698259 w 1338815"/>
                <a:gd name="connsiteY5-82" fmla="*/ 302419 h 1407319"/>
                <a:gd name="connsiteX6-83" fmla="*/ 1338815 w 1338815"/>
                <a:gd name="connsiteY6-84" fmla="*/ 16669 h 1407319"/>
                <a:gd name="connsiteX0-85" fmla="*/ 1338815 w 1338815"/>
                <a:gd name="connsiteY0-86" fmla="*/ 16669 h 1407319"/>
                <a:gd name="connsiteX1-87" fmla="*/ 1119740 w 1338815"/>
                <a:gd name="connsiteY1-88" fmla="*/ 0 h 1407319"/>
                <a:gd name="connsiteX2-89" fmla="*/ 269634 w 1338815"/>
                <a:gd name="connsiteY2-90" fmla="*/ 388144 h 1407319"/>
                <a:gd name="connsiteX3-91" fmla="*/ 876853 w 1338815"/>
                <a:gd name="connsiteY3-92" fmla="*/ 1407319 h 1407319"/>
                <a:gd name="connsiteX4-93" fmla="*/ 1234040 w 1338815"/>
                <a:gd name="connsiteY4-94" fmla="*/ 1252538 h 1407319"/>
                <a:gd name="connsiteX5-95" fmla="*/ 700640 w 1338815"/>
                <a:gd name="connsiteY5-96" fmla="*/ 309563 h 1407319"/>
                <a:gd name="connsiteX6-97" fmla="*/ 1338815 w 1338815"/>
                <a:gd name="connsiteY6-98" fmla="*/ 16669 h 14073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338815" h="1407319">
                  <a:moveTo>
                    <a:pt x="1338815" y="16669"/>
                  </a:moveTo>
                  <a:lnTo>
                    <a:pt x="1119740" y="0"/>
                  </a:lnTo>
                  <a:cubicBezTo>
                    <a:pt x="836371" y="129381"/>
                    <a:pt x="550622" y="237331"/>
                    <a:pt x="269634" y="388144"/>
                  </a:cubicBezTo>
                  <a:cubicBezTo>
                    <a:pt x="55321" y="496888"/>
                    <a:pt x="-435215" y="958057"/>
                    <a:pt x="876853" y="1407319"/>
                  </a:cubicBezTo>
                  <a:lnTo>
                    <a:pt x="1234040" y="1252538"/>
                  </a:lnTo>
                  <a:cubicBezTo>
                    <a:pt x="636346" y="1123951"/>
                    <a:pt x="-92316" y="685800"/>
                    <a:pt x="700640" y="309563"/>
                  </a:cubicBezTo>
                  <a:lnTo>
                    <a:pt x="1338815" y="16669"/>
                  </a:lnTo>
                  <a:close/>
                </a:path>
              </a:pathLst>
            </a:custGeom>
            <a:solidFill>
              <a:srgbClr val="404040"/>
            </a:solidFill>
            <a:ln w="12700" cap="flat" cmpd="sng" algn="ctr">
              <a:noFill/>
              <a:prstDash val="solid"/>
              <a:miter lim="800000"/>
            </a:ln>
            <a:effectLst>
              <a:innerShdw blurRad="50800" dist="25400" dir="16200000">
                <a:prstClr val="black">
                  <a:alpha val="50000"/>
                </a:prstClr>
              </a:innerShdw>
            </a:effectLst>
          </p:spPr>
          <p:txBody>
            <a:bodyPr rtlCol="0" anchor="ctr"/>
            <a:p>
              <a:pPr algn="ctr" defTabSz="914400">
                <a:defRPr/>
              </a:pPr>
              <a:endParaRPr lang="zh-CN" altLang="en-US" kern="0">
                <a:solidFill>
                  <a:prstClr val="white"/>
                </a:solidFill>
                <a:latin typeface="华文细黑" panose="02010600040101010101" pitchFamily="2" charset="-122"/>
                <a:ea typeface="华文细黑" panose="02010600040101010101" pitchFamily="2" charset="-122"/>
              </a:endParaRPr>
            </a:p>
          </p:txBody>
        </p:sp>
        <p:sp>
          <p:nvSpPr>
            <p:cNvPr id="36" name="任意多边形 29"/>
            <p:cNvSpPr/>
            <p:nvPr>
              <p:custDataLst>
                <p:tags r:id="rId5"/>
              </p:custDataLst>
            </p:nvPr>
          </p:nvSpPr>
          <p:spPr>
            <a:xfrm>
              <a:off x="5715765" y="5366382"/>
              <a:ext cx="3715187" cy="615735"/>
            </a:xfrm>
            <a:custGeom>
              <a:avLst/>
              <a:gdLst>
                <a:gd name="connsiteX0" fmla="*/ 383381 w 3405187"/>
                <a:gd name="connsiteY0" fmla="*/ 0 h 564357"/>
                <a:gd name="connsiteX1" fmla="*/ 0 w 3405187"/>
                <a:gd name="connsiteY1" fmla="*/ 150019 h 564357"/>
                <a:gd name="connsiteX2" fmla="*/ 2369343 w 3405187"/>
                <a:gd name="connsiteY2" fmla="*/ 438150 h 564357"/>
                <a:gd name="connsiteX3" fmla="*/ 2240756 w 3405187"/>
                <a:gd name="connsiteY3" fmla="*/ 564357 h 564357"/>
                <a:gd name="connsiteX4" fmla="*/ 3405187 w 3405187"/>
                <a:gd name="connsiteY4" fmla="*/ 402432 h 564357"/>
                <a:gd name="connsiteX5" fmla="*/ 2788443 w 3405187"/>
                <a:gd name="connsiteY5" fmla="*/ 107157 h 564357"/>
                <a:gd name="connsiteX6" fmla="*/ 2705100 w 3405187"/>
                <a:gd name="connsiteY6" fmla="*/ 180975 h 564357"/>
                <a:gd name="connsiteX7" fmla="*/ 383381 w 3405187"/>
                <a:gd name="connsiteY7" fmla="*/ 0 h 564357"/>
                <a:gd name="connsiteX0-1" fmla="*/ 383381 w 3405187"/>
                <a:gd name="connsiteY0-2" fmla="*/ 0 h 564357"/>
                <a:gd name="connsiteX1-3" fmla="*/ 0 w 3405187"/>
                <a:gd name="connsiteY1-4" fmla="*/ 150019 h 564357"/>
                <a:gd name="connsiteX2-5" fmla="*/ 2369343 w 3405187"/>
                <a:gd name="connsiteY2-6" fmla="*/ 438150 h 564357"/>
                <a:gd name="connsiteX3-7" fmla="*/ 2240756 w 3405187"/>
                <a:gd name="connsiteY3-8" fmla="*/ 564357 h 564357"/>
                <a:gd name="connsiteX4-9" fmla="*/ 3405187 w 3405187"/>
                <a:gd name="connsiteY4-10" fmla="*/ 402432 h 564357"/>
                <a:gd name="connsiteX5-11" fmla="*/ 2788443 w 3405187"/>
                <a:gd name="connsiteY5-12" fmla="*/ 107157 h 564357"/>
                <a:gd name="connsiteX6-13" fmla="*/ 2705100 w 3405187"/>
                <a:gd name="connsiteY6-14" fmla="*/ 180975 h 564357"/>
                <a:gd name="connsiteX7-15" fmla="*/ 383381 w 3405187"/>
                <a:gd name="connsiteY7-16" fmla="*/ 0 h 564357"/>
                <a:gd name="connsiteX0-17" fmla="*/ 383381 w 3405187"/>
                <a:gd name="connsiteY0-18" fmla="*/ 0 h 564357"/>
                <a:gd name="connsiteX1-19" fmla="*/ 0 w 3405187"/>
                <a:gd name="connsiteY1-20" fmla="*/ 150019 h 564357"/>
                <a:gd name="connsiteX2-21" fmla="*/ 2369343 w 3405187"/>
                <a:gd name="connsiteY2-22" fmla="*/ 438150 h 564357"/>
                <a:gd name="connsiteX3-23" fmla="*/ 2240756 w 3405187"/>
                <a:gd name="connsiteY3-24" fmla="*/ 564357 h 564357"/>
                <a:gd name="connsiteX4-25" fmla="*/ 3405187 w 3405187"/>
                <a:gd name="connsiteY4-26" fmla="*/ 402432 h 564357"/>
                <a:gd name="connsiteX5-27" fmla="*/ 2788443 w 3405187"/>
                <a:gd name="connsiteY5-28" fmla="*/ 107157 h 564357"/>
                <a:gd name="connsiteX6-29" fmla="*/ 2705100 w 3405187"/>
                <a:gd name="connsiteY6-30" fmla="*/ 180975 h 564357"/>
                <a:gd name="connsiteX7-31" fmla="*/ 383381 w 3405187"/>
                <a:gd name="connsiteY7-32" fmla="*/ 0 h 564357"/>
                <a:gd name="connsiteX0-33" fmla="*/ 383381 w 3405187"/>
                <a:gd name="connsiteY0-34" fmla="*/ 0 h 564357"/>
                <a:gd name="connsiteX1-35" fmla="*/ 0 w 3405187"/>
                <a:gd name="connsiteY1-36" fmla="*/ 150019 h 564357"/>
                <a:gd name="connsiteX2-37" fmla="*/ 2369343 w 3405187"/>
                <a:gd name="connsiteY2-38" fmla="*/ 438150 h 564357"/>
                <a:gd name="connsiteX3-39" fmla="*/ 2240756 w 3405187"/>
                <a:gd name="connsiteY3-40" fmla="*/ 564357 h 564357"/>
                <a:gd name="connsiteX4-41" fmla="*/ 3405187 w 3405187"/>
                <a:gd name="connsiteY4-42" fmla="*/ 402432 h 564357"/>
                <a:gd name="connsiteX5-43" fmla="*/ 2788443 w 3405187"/>
                <a:gd name="connsiteY5-44" fmla="*/ 107157 h 564357"/>
                <a:gd name="connsiteX6-45" fmla="*/ 2705100 w 3405187"/>
                <a:gd name="connsiteY6-46" fmla="*/ 180975 h 564357"/>
                <a:gd name="connsiteX7-47" fmla="*/ 383381 w 3405187"/>
                <a:gd name="connsiteY7-48" fmla="*/ 0 h 564357"/>
                <a:gd name="connsiteX0-49" fmla="*/ 383381 w 3405187"/>
                <a:gd name="connsiteY0-50" fmla="*/ 0 h 564357"/>
                <a:gd name="connsiteX1-51" fmla="*/ 0 w 3405187"/>
                <a:gd name="connsiteY1-52" fmla="*/ 150019 h 564357"/>
                <a:gd name="connsiteX2-53" fmla="*/ 2369343 w 3405187"/>
                <a:gd name="connsiteY2-54" fmla="*/ 438150 h 564357"/>
                <a:gd name="connsiteX3-55" fmla="*/ 2240756 w 3405187"/>
                <a:gd name="connsiteY3-56" fmla="*/ 564357 h 564357"/>
                <a:gd name="connsiteX4-57" fmla="*/ 3405187 w 3405187"/>
                <a:gd name="connsiteY4-58" fmla="*/ 402432 h 564357"/>
                <a:gd name="connsiteX5-59" fmla="*/ 2788443 w 3405187"/>
                <a:gd name="connsiteY5-60" fmla="*/ 107157 h 564357"/>
                <a:gd name="connsiteX6-61" fmla="*/ 2705100 w 3405187"/>
                <a:gd name="connsiteY6-62" fmla="*/ 180975 h 564357"/>
                <a:gd name="connsiteX7-63" fmla="*/ 383381 w 3405187"/>
                <a:gd name="connsiteY7-64" fmla="*/ 0 h 5643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405187" h="564357">
                  <a:moveTo>
                    <a:pt x="383381" y="0"/>
                  </a:moveTo>
                  <a:lnTo>
                    <a:pt x="0" y="150019"/>
                  </a:lnTo>
                  <a:cubicBezTo>
                    <a:pt x="692150" y="307975"/>
                    <a:pt x="1527174" y="432594"/>
                    <a:pt x="2369343" y="438150"/>
                  </a:cubicBezTo>
                  <a:lnTo>
                    <a:pt x="2240756" y="564357"/>
                  </a:lnTo>
                  <a:lnTo>
                    <a:pt x="3405187" y="402432"/>
                  </a:lnTo>
                  <a:lnTo>
                    <a:pt x="2788443" y="107157"/>
                  </a:lnTo>
                  <a:lnTo>
                    <a:pt x="2705100" y="180975"/>
                  </a:lnTo>
                  <a:cubicBezTo>
                    <a:pt x="1933576" y="177800"/>
                    <a:pt x="1159668" y="98425"/>
                    <a:pt x="383381" y="0"/>
                  </a:cubicBezTo>
                  <a:close/>
                </a:path>
              </a:pathLst>
            </a:custGeom>
            <a:solidFill>
              <a:srgbClr val="404040"/>
            </a:solidFill>
            <a:ln w="12700" cap="flat" cmpd="sng" algn="ctr">
              <a:noFill/>
              <a:prstDash val="solid"/>
              <a:miter lim="800000"/>
            </a:ln>
            <a:effectLst>
              <a:innerShdw blurRad="50800" dist="25400" dir="16200000">
                <a:prstClr val="black">
                  <a:alpha val="50000"/>
                </a:prstClr>
              </a:innerShdw>
            </a:effectLst>
          </p:spPr>
          <p:txBody>
            <a:bodyPr rtlCol="0" anchor="ctr"/>
            <a:p>
              <a:pPr algn="ctr" defTabSz="914400">
                <a:defRPr/>
              </a:pPr>
              <a:endParaRPr lang="zh-CN" altLang="en-US" kern="0">
                <a:solidFill>
                  <a:prstClr val="white"/>
                </a:solidFill>
                <a:latin typeface="华文细黑" panose="02010600040101010101" pitchFamily="2" charset="-122"/>
                <a:ea typeface="华文细黑" panose="02010600040101010101" pitchFamily="2" charset="-122"/>
              </a:endParaRPr>
            </a:p>
          </p:txBody>
        </p:sp>
        <p:sp>
          <p:nvSpPr>
            <p:cNvPr id="37" name="文本框 36"/>
            <p:cNvSpPr txBox="1"/>
            <p:nvPr>
              <p:custDataLst>
                <p:tags r:id="rId6"/>
              </p:custDataLst>
            </p:nvPr>
          </p:nvSpPr>
          <p:spPr>
            <a:xfrm>
              <a:off x="3143106" y="1533148"/>
              <a:ext cx="2205915" cy="348986"/>
            </a:xfrm>
            <a:prstGeom prst="rect">
              <a:avLst/>
            </a:prstGeom>
            <a:noFill/>
          </p:spPr>
          <p:txBody>
            <a:bodyPr wrap="square" lIns="0" rIns="0" rtlCol="0">
              <a:spAutoFit/>
            </a:bodyPr>
            <a:p>
              <a:pPr defTabSz="914400">
                <a:defRPr/>
              </a:pPr>
              <a:r>
                <a:rPr lang="en-US" altLang="zh-CN" b="1" kern="0" smtClean="0">
                  <a:solidFill>
                    <a:prstClr val="black">
                      <a:lumMod val="75000"/>
                      <a:lumOff val="25000"/>
                    </a:prstClr>
                  </a:solidFill>
                  <a:ea typeface="华文细黑" panose="02010600040101010101" pitchFamily="2" charset="-122"/>
                </a:rPr>
                <a:t>2023.2</a:t>
              </a:r>
              <a:r>
                <a:rPr lang="zh-CN" altLang="en-US" b="1" kern="0" smtClean="0">
                  <a:solidFill>
                    <a:prstClr val="black">
                      <a:lumMod val="75000"/>
                      <a:lumOff val="25000"/>
                    </a:prstClr>
                  </a:solidFill>
                  <a:ea typeface="华文细黑" panose="02010600040101010101" pitchFamily="2" charset="-122"/>
                </a:rPr>
                <a:t>（</a:t>
              </a:r>
              <a:r>
                <a:rPr lang="zh-CN" altLang="en-US" b="1" kern="0" dirty="0">
                  <a:solidFill>
                    <a:prstClr val="black">
                      <a:lumMod val="75000"/>
                      <a:lumOff val="25000"/>
                    </a:prstClr>
                  </a:solidFill>
                  <a:ea typeface="华文细黑" panose="02010600040101010101" pitchFamily="2" charset="-122"/>
                </a:rPr>
                <a:t>已完成）</a:t>
              </a:r>
              <a:endParaRPr lang="zh-CN" altLang="en-US" b="1" kern="0" dirty="0">
                <a:solidFill>
                  <a:prstClr val="black">
                    <a:lumMod val="75000"/>
                    <a:lumOff val="25000"/>
                  </a:prstClr>
                </a:solidFill>
                <a:ea typeface="华文细黑" panose="02010600040101010101" pitchFamily="2" charset="-122"/>
              </a:endParaRPr>
            </a:p>
          </p:txBody>
        </p:sp>
        <p:sp>
          <p:nvSpPr>
            <p:cNvPr id="38" name="矩形 37"/>
            <p:cNvSpPr/>
            <p:nvPr>
              <p:custDataLst>
                <p:tags r:id="rId7"/>
              </p:custDataLst>
            </p:nvPr>
          </p:nvSpPr>
          <p:spPr>
            <a:xfrm>
              <a:off x="3333859" y="1885535"/>
              <a:ext cx="2562571" cy="596886"/>
            </a:xfrm>
            <a:prstGeom prst="rect">
              <a:avLst/>
            </a:prstGeom>
          </p:spPr>
          <p:txBody>
            <a:bodyPr wrap="square" lIns="0" rIns="0">
              <a:spAutoFit/>
            </a:bodyPr>
            <a:p>
              <a:pPr defTabSz="914400">
                <a:lnSpc>
                  <a:spcPct val="125000"/>
                </a:lnSpc>
              </a:pPr>
              <a:r>
                <a:rPr lang="zh-CN" altLang="en-US" sz="1400" kern="0">
                  <a:solidFill>
                    <a:prstClr val="black">
                      <a:lumMod val="75000"/>
                      <a:lumOff val="25000"/>
                    </a:prstClr>
                  </a:solidFill>
                  <a:latin typeface="微软雅黑" panose="020B0503020204020204" charset="-122"/>
                  <a:ea typeface="微软雅黑" panose="020B0503020204020204" charset="-122"/>
                </a:rPr>
                <a:t>基础理论调研，搭建基于深度嵌入的未知恶意流量主动检测系统。</a:t>
              </a:r>
              <a:endParaRPr lang="zh-CN" altLang="en-US" sz="1400" kern="0" dirty="0">
                <a:solidFill>
                  <a:prstClr val="black">
                    <a:lumMod val="75000"/>
                    <a:lumOff val="25000"/>
                  </a:prstClr>
                </a:solidFill>
                <a:latin typeface="微软雅黑" panose="020B0503020204020204" charset="-122"/>
                <a:ea typeface="微软雅黑" panose="020B0503020204020204" charset="-122"/>
              </a:endParaRPr>
            </a:p>
          </p:txBody>
        </p:sp>
        <p:sp>
          <p:nvSpPr>
            <p:cNvPr id="39" name="文本框 38"/>
            <p:cNvSpPr txBox="1"/>
            <p:nvPr>
              <p:custDataLst>
                <p:tags r:id="rId8"/>
              </p:custDataLst>
            </p:nvPr>
          </p:nvSpPr>
          <p:spPr>
            <a:xfrm>
              <a:off x="6993216" y="2298510"/>
              <a:ext cx="2211652" cy="348986"/>
            </a:xfrm>
            <a:prstGeom prst="rect">
              <a:avLst/>
            </a:prstGeom>
            <a:noFill/>
          </p:spPr>
          <p:txBody>
            <a:bodyPr wrap="square" lIns="0" rIns="0" rtlCol="0">
              <a:spAutoFit/>
            </a:bodyPr>
            <a:p>
              <a:pPr defTabSz="914400">
                <a:defRPr/>
              </a:pPr>
              <a:r>
                <a:rPr lang="en-US" altLang="zh-CN" b="1" kern="0" smtClean="0">
                  <a:solidFill>
                    <a:prstClr val="black">
                      <a:lumMod val="75000"/>
                      <a:lumOff val="25000"/>
                    </a:prstClr>
                  </a:solidFill>
                  <a:ea typeface="华文细黑" panose="02010600040101010101" pitchFamily="2" charset="-122"/>
                </a:rPr>
                <a:t>2023.9 </a:t>
              </a:r>
              <a:r>
                <a:rPr lang="zh-CN" altLang="en-US" b="1" kern="0" smtClean="0">
                  <a:solidFill>
                    <a:prstClr val="black">
                      <a:lumMod val="75000"/>
                      <a:lumOff val="25000"/>
                    </a:prstClr>
                  </a:solidFill>
                  <a:ea typeface="华文细黑" panose="02010600040101010101" pitchFamily="2" charset="-122"/>
                </a:rPr>
                <a:t>（</a:t>
              </a:r>
              <a:r>
                <a:rPr lang="zh-CN" altLang="en-US" b="1" kern="0" dirty="0">
                  <a:solidFill>
                    <a:prstClr val="black">
                      <a:lumMod val="75000"/>
                      <a:lumOff val="25000"/>
                    </a:prstClr>
                  </a:solidFill>
                  <a:ea typeface="华文细黑" panose="02010600040101010101" pitchFamily="2" charset="-122"/>
                  <a:sym typeface="+mn-ea"/>
                </a:rPr>
                <a:t>已完成</a:t>
              </a:r>
              <a:r>
                <a:rPr lang="zh-CN" altLang="en-US" b="1" kern="0" smtClean="0">
                  <a:solidFill>
                    <a:prstClr val="black">
                      <a:lumMod val="75000"/>
                      <a:lumOff val="25000"/>
                    </a:prstClr>
                  </a:solidFill>
                  <a:ea typeface="华文细黑" panose="02010600040101010101" pitchFamily="2" charset="-122"/>
                </a:rPr>
                <a:t>）</a:t>
              </a:r>
              <a:endParaRPr lang="zh-CN" altLang="en-US" b="1" kern="0" dirty="0" smtClean="0">
                <a:solidFill>
                  <a:prstClr val="black">
                    <a:lumMod val="75000"/>
                    <a:lumOff val="25000"/>
                  </a:prstClr>
                </a:solidFill>
                <a:ea typeface="华文细黑" panose="02010600040101010101" pitchFamily="2" charset="-122"/>
              </a:endParaRPr>
            </a:p>
          </p:txBody>
        </p:sp>
        <p:sp>
          <p:nvSpPr>
            <p:cNvPr id="40" name="矩形 39"/>
            <p:cNvSpPr/>
            <p:nvPr>
              <p:custDataLst>
                <p:tags r:id="rId9"/>
              </p:custDataLst>
            </p:nvPr>
          </p:nvSpPr>
          <p:spPr>
            <a:xfrm>
              <a:off x="6993254" y="2631739"/>
              <a:ext cx="3426559" cy="494597"/>
            </a:xfrm>
            <a:prstGeom prst="rect">
              <a:avLst/>
            </a:prstGeom>
          </p:spPr>
          <p:txBody>
            <a:bodyPr wrap="square" lIns="0" rIns="0">
              <a:spAutoFit/>
            </a:bodyPr>
            <a:p>
              <a:pPr algn="l" defTabSz="914400" fontAlgn="base">
                <a:spcBef>
                  <a:spcPct val="0"/>
                </a:spcBef>
                <a:spcAft>
                  <a:spcPct val="0"/>
                </a:spcAft>
              </a:pPr>
              <a:r>
                <a:rPr lang="zh-CN" altLang="en-US" sz="1400" kern="0" dirty="0">
                  <a:solidFill>
                    <a:srgbClr val="404040"/>
                  </a:solidFill>
                  <a:latin typeface="微软雅黑" panose="020B0503020204020204" charset="-122"/>
                  <a:ea typeface="微软雅黑" panose="020B0503020204020204" charset="-122"/>
                </a:rPr>
                <a:t>基于可解释性算法，完成对机器学习模型的合理性</a:t>
              </a:r>
              <a:r>
                <a:rPr lang="zh-CN" altLang="en-US" sz="1400" kern="0" dirty="0">
                  <a:solidFill>
                    <a:srgbClr val="404040"/>
                  </a:solidFill>
                  <a:latin typeface="微软雅黑" panose="020B0503020204020204" charset="-122"/>
                  <a:ea typeface="微软雅黑" panose="020B0503020204020204" charset="-122"/>
                </a:rPr>
                <a:t>解释。</a:t>
              </a:r>
              <a:endParaRPr lang="zh-CN" altLang="en-US" sz="1400" kern="0" dirty="0">
                <a:solidFill>
                  <a:srgbClr val="404040"/>
                </a:solidFill>
                <a:latin typeface="微软雅黑" panose="020B0503020204020204" charset="-122"/>
                <a:ea typeface="微软雅黑" panose="020B0503020204020204" charset="-122"/>
              </a:endParaRPr>
            </a:p>
          </p:txBody>
        </p:sp>
        <p:sp>
          <p:nvSpPr>
            <p:cNvPr id="41" name="文本框 40"/>
            <p:cNvSpPr txBox="1"/>
            <p:nvPr>
              <p:custDataLst>
                <p:tags r:id="rId10"/>
              </p:custDataLst>
            </p:nvPr>
          </p:nvSpPr>
          <p:spPr>
            <a:xfrm>
              <a:off x="3315181" y="4154369"/>
              <a:ext cx="988859" cy="348986"/>
            </a:xfrm>
            <a:prstGeom prst="rect">
              <a:avLst/>
            </a:prstGeom>
            <a:noFill/>
          </p:spPr>
          <p:txBody>
            <a:bodyPr wrap="square" lIns="0" rIns="0" rtlCol="0">
              <a:spAutoFit/>
            </a:bodyPr>
            <a:p>
              <a:pPr algn="r" defTabSz="914400">
                <a:defRPr/>
              </a:pPr>
              <a:r>
                <a:rPr lang="en-US" altLang="zh-CN" b="1" kern="0" dirty="0">
                  <a:solidFill>
                    <a:prstClr val="black">
                      <a:lumMod val="75000"/>
                      <a:lumOff val="25000"/>
                    </a:prstClr>
                  </a:solidFill>
                  <a:ea typeface="华文细黑" panose="02010600040101010101" pitchFamily="2" charset="-122"/>
                </a:rPr>
                <a:t>2023.11</a:t>
              </a:r>
              <a:endParaRPr lang="zh-CN" altLang="en-US" b="1" kern="0" dirty="0">
                <a:solidFill>
                  <a:prstClr val="black">
                    <a:lumMod val="75000"/>
                    <a:lumOff val="25000"/>
                  </a:prstClr>
                </a:solidFill>
                <a:ea typeface="华文细黑" panose="02010600040101010101" pitchFamily="2" charset="-122"/>
              </a:endParaRPr>
            </a:p>
          </p:txBody>
        </p:sp>
        <p:sp>
          <p:nvSpPr>
            <p:cNvPr id="42" name="矩形 41"/>
            <p:cNvSpPr/>
            <p:nvPr>
              <p:custDataLst>
                <p:tags r:id="rId11"/>
              </p:custDataLst>
            </p:nvPr>
          </p:nvSpPr>
          <p:spPr>
            <a:xfrm>
              <a:off x="1731973" y="4542496"/>
              <a:ext cx="2746522" cy="494597"/>
            </a:xfrm>
            <a:prstGeom prst="rect">
              <a:avLst/>
            </a:prstGeom>
          </p:spPr>
          <p:txBody>
            <a:bodyPr wrap="square" lIns="0" rIns="0">
              <a:spAutoFit/>
            </a:bodyPr>
            <a:p>
              <a:pPr indent="457200"/>
              <a:r>
                <a:rPr lang="zh-CN" altLang="en-US" sz="1400" dirty="0">
                  <a:latin typeface="Arial" panose="020B0604020202020204" pitchFamily="34" charset="0"/>
                  <a:ea typeface="微软雅黑" panose="020B0503020204020204" charset="-122"/>
                </a:rPr>
                <a:t>搭建</a:t>
              </a:r>
              <a:r>
                <a:rPr lang="en-US" altLang="zh-CN" sz="1400" dirty="0">
                  <a:latin typeface="Arial" panose="020B0604020202020204" pitchFamily="34" charset="0"/>
                  <a:ea typeface="微软雅黑" panose="020B0503020204020204" charset="-122"/>
                </a:rPr>
                <a:t>eBPF</a:t>
              </a:r>
              <a:r>
                <a:rPr lang="zh-CN" altLang="en-US" sz="1400" dirty="0">
                  <a:latin typeface="Arial" panose="020B0604020202020204" pitchFamily="34" charset="0"/>
                  <a:ea typeface="微软雅黑" panose="020B0503020204020204" charset="-122"/>
                </a:rPr>
                <a:t>框架</a:t>
              </a:r>
              <a:r>
                <a:rPr lang="en-US" altLang="zh-CN" sz="1400" dirty="0">
                  <a:latin typeface="Arial" panose="020B0604020202020204" pitchFamily="34" charset="0"/>
                  <a:ea typeface="微软雅黑" panose="020B0503020204020204" charset="-122"/>
                </a:rPr>
                <a:t> </a:t>
              </a:r>
              <a:r>
                <a:rPr lang="zh-CN" altLang="en-US" sz="1400" dirty="0">
                  <a:latin typeface="Arial" panose="020B0604020202020204" pitchFamily="34" charset="0"/>
                  <a:ea typeface="微软雅黑" panose="020B0503020204020204" charset="-122"/>
                </a:rPr>
                <a:t>搭建在线检测</a:t>
              </a:r>
              <a:r>
                <a:rPr lang="zh-CN" altLang="en-US" sz="1400" dirty="0">
                  <a:latin typeface="Arial" panose="020B0604020202020204" pitchFamily="34" charset="0"/>
                  <a:ea typeface="微软雅黑" panose="020B0503020204020204" charset="-122"/>
                </a:rPr>
                <a:t>系统</a:t>
              </a:r>
              <a:endParaRPr lang="zh-CN" altLang="en-US" sz="1400" dirty="0">
                <a:latin typeface="Arial" panose="020B0604020202020204" pitchFamily="34" charset="0"/>
                <a:ea typeface="微软雅黑" panose="020B0503020204020204" charset="-122"/>
              </a:endParaRPr>
            </a:p>
            <a:p>
              <a:pPr indent="457200"/>
              <a:endParaRPr lang="zh-CN" altLang="en-US" sz="1400" dirty="0">
                <a:latin typeface="Arial" panose="020B0604020202020204" pitchFamily="34" charset="0"/>
                <a:ea typeface="微软雅黑" panose="020B0503020204020204" charset="-122"/>
              </a:endParaRPr>
            </a:p>
          </p:txBody>
        </p:sp>
        <p:sp>
          <p:nvSpPr>
            <p:cNvPr id="43" name="文本框 42"/>
            <p:cNvSpPr txBox="1"/>
            <p:nvPr>
              <p:custDataLst>
                <p:tags r:id="rId12"/>
              </p:custDataLst>
            </p:nvPr>
          </p:nvSpPr>
          <p:spPr>
            <a:xfrm>
              <a:off x="9430953" y="4509790"/>
              <a:ext cx="988859" cy="348986"/>
            </a:xfrm>
            <a:prstGeom prst="rect">
              <a:avLst/>
            </a:prstGeom>
            <a:noFill/>
          </p:spPr>
          <p:txBody>
            <a:bodyPr wrap="square" lIns="0" rIns="0" rtlCol="0">
              <a:spAutoFit/>
            </a:bodyPr>
            <a:p>
              <a:pPr defTabSz="914400">
                <a:defRPr/>
              </a:pPr>
              <a:r>
                <a:rPr lang="en-US" altLang="zh-CN" b="1" kern="0" dirty="0">
                  <a:solidFill>
                    <a:prstClr val="black">
                      <a:lumMod val="75000"/>
                      <a:lumOff val="25000"/>
                    </a:prstClr>
                  </a:solidFill>
                  <a:ea typeface="华文细黑" panose="02010600040101010101" pitchFamily="2" charset="-122"/>
                </a:rPr>
                <a:t>2024.04</a:t>
              </a:r>
              <a:endParaRPr lang="zh-CN" altLang="en-US" b="1" kern="0" dirty="0">
                <a:solidFill>
                  <a:prstClr val="black">
                    <a:lumMod val="75000"/>
                    <a:lumOff val="25000"/>
                  </a:prstClr>
                </a:solidFill>
                <a:ea typeface="华文细黑" panose="02010600040101010101" pitchFamily="2" charset="-122"/>
              </a:endParaRPr>
            </a:p>
          </p:txBody>
        </p:sp>
        <p:sp>
          <p:nvSpPr>
            <p:cNvPr id="44" name="矩形 43"/>
            <p:cNvSpPr/>
            <p:nvPr>
              <p:custDataLst>
                <p:tags r:id="rId13"/>
              </p:custDataLst>
            </p:nvPr>
          </p:nvSpPr>
          <p:spPr>
            <a:xfrm>
              <a:off x="9430952" y="4890491"/>
              <a:ext cx="1586341" cy="698574"/>
            </a:xfrm>
            <a:prstGeom prst="rect">
              <a:avLst/>
            </a:prstGeom>
          </p:spPr>
          <p:txBody>
            <a:bodyPr wrap="square" lIns="0" rIns="0">
              <a:spAutoFit/>
            </a:bodyPr>
            <a:p>
              <a:pPr defTabSz="914400" fontAlgn="base">
                <a:spcBef>
                  <a:spcPct val="0"/>
                </a:spcBef>
                <a:spcAft>
                  <a:spcPct val="0"/>
                </a:spcAft>
              </a:pPr>
              <a:r>
                <a:rPr lang="zh-CN" altLang="en-US" sz="1400" dirty="0">
                  <a:solidFill>
                    <a:srgbClr val="000000"/>
                  </a:solidFill>
                  <a:latin typeface="微软雅黑" panose="020B0503020204020204" charset="-122"/>
                  <a:ea typeface="微软雅黑" panose="020B0503020204020204" charset="-122"/>
                </a:rPr>
                <a:t>撰写毕业论文。</a:t>
              </a:r>
              <a:endParaRPr lang="zh-CN" altLang="en-US" sz="1400" dirty="0">
                <a:solidFill>
                  <a:srgbClr val="000000"/>
                </a:solidFill>
                <a:latin typeface="微软雅黑" panose="020B0503020204020204" charset="-122"/>
                <a:ea typeface="微软雅黑" panose="020B0503020204020204" charset="-122"/>
              </a:endParaRPr>
            </a:p>
            <a:p>
              <a:pPr defTabSz="914400" fontAlgn="base">
                <a:spcBef>
                  <a:spcPct val="0"/>
                </a:spcBef>
                <a:spcAft>
                  <a:spcPct val="0"/>
                </a:spcAft>
              </a:pPr>
              <a:r>
                <a:rPr lang="zh-CN" altLang="en-US" sz="1400" dirty="0">
                  <a:solidFill>
                    <a:srgbClr val="000000"/>
                  </a:solidFill>
                  <a:latin typeface="微软雅黑" panose="020B0503020204020204" charset="-122"/>
                  <a:ea typeface="微软雅黑" panose="020B0503020204020204" charset="-122"/>
                </a:rPr>
                <a:t>修改论文，准备答辩材料。</a:t>
              </a:r>
              <a:endParaRPr lang="zh-CN" altLang="en-US" sz="1400" kern="0" dirty="0">
                <a:solidFill>
                  <a:srgbClr val="404040"/>
                </a:solidFill>
                <a:latin typeface="微软雅黑" panose="020B0503020204020204" charset="-122"/>
                <a:ea typeface="微软雅黑" panose="020B0503020204020204" charset="-122"/>
              </a:endParaRPr>
            </a:p>
          </p:txBody>
        </p:sp>
        <p:sp>
          <p:nvSpPr>
            <p:cNvPr id="45" name="flag_98143"/>
            <p:cNvSpPr>
              <a:spLocks noChangeAspect="1"/>
            </p:cNvSpPr>
            <p:nvPr>
              <p:custDataLst>
                <p:tags r:id="rId14"/>
              </p:custDataLst>
            </p:nvPr>
          </p:nvSpPr>
          <p:spPr bwMode="auto">
            <a:xfrm>
              <a:off x="1856277" y="1533148"/>
              <a:ext cx="1032223" cy="1328145"/>
            </a:xfrm>
            <a:custGeom>
              <a:avLst/>
              <a:gdLst>
                <a:gd name="connsiteX0" fmla="*/ 159898 w 468907"/>
                <a:gd name="connsiteY0" fmla="*/ 449854 h 603334"/>
                <a:gd name="connsiteX1" fmla="*/ 159898 w 468907"/>
                <a:gd name="connsiteY1" fmla="*/ 506002 h 603334"/>
                <a:gd name="connsiteX2" fmla="*/ 204396 w 468907"/>
                <a:gd name="connsiteY2" fmla="*/ 550446 h 603334"/>
                <a:gd name="connsiteX3" fmla="*/ 248895 w 468907"/>
                <a:gd name="connsiteY3" fmla="*/ 506002 h 603334"/>
                <a:gd name="connsiteX4" fmla="*/ 248895 w 468907"/>
                <a:gd name="connsiteY4" fmla="*/ 449854 h 603334"/>
                <a:gd name="connsiteX5" fmla="*/ 408644 w 468907"/>
                <a:gd name="connsiteY5" fmla="*/ 525705 h 603334"/>
                <a:gd name="connsiteX6" fmla="*/ 204396 w 468907"/>
                <a:gd name="connsiteY6" fmla="*/ 603334 h 603334"/>
                <a:gd name="connsiteX7" fmla="*/ 0 w 468907"/>
                <a:gd name="connsiteY7" fmla="*/ 525705 h 603334"/>
                <a:gd name="connsiteX8" fmla="*/ 159898 w 468907"/>
                <a:gd name="connsiteY8" fmla="*/ 449854 h 603334"/>
                <a:gd name="connsiteX9" fmla="*/ 204406 w 468907"/>
                <a:gd name="connsiteY9" fmla="*/ 0 h 603334"/>
                <a:gd name="connsiteX10" fmla="*/ 224136 w 468907"/>
                <a:gd name="connsiteY10" fmla="*/ 19701 h 603334"/>
                <a:gd name="connsiteX11" fmla="*/ 224136 w 468907"/>
                <a:gd name="connsiteY11" fmla="*/ 41772 h 603334"/>
                <a:gd name="connsiteX12" fmla="*/ 247278 w 468907"/>
                <a:gd name="connsiteY12" fmla="*/ 53326 h 603334"/>
                <a:gd name="connsiteX13" fmla="*/ 248910 w 468907"/>
                <a:gd name="connsiteY13" fmla="*/ 54067 h 603334"/>
                <a:gd name="connsiteX14" fmla="*/ 339698 w 468907"/>
                <a:gd name="connsiteY14" fmla="*/ 53326 h 603334"/>
                <a:gd name="connsiteX15" fmla="*/ 406157 w 468907"/>
                <a:gd name="connsiteY15" fmla="*/ 44438 h 603334"/>
                <a:gd name="connsiteX16" fmla="*/ 451847 w 468907"/>
                <a:gd name="connsiteY16" fmla="*/ 53622 h 603334"/>
                <a:gd name="connsiteX17" fmla="*/ 468907 w 468907"/>
                <a:gd name="connsiteY17" fmla="*/ 74360 h 603334"/>
                <a:gd name="connsiteX18" fmla="*/ 468907 w 468907"/>
                <a:gd name="connsiteY18" fmla="*/ 225746 h 603334"/>
                <a:gd name="connsiteX19" fmla="*/ 461045 w 468907"/>
                <a:gd name="connsiteY19" fmla="*/ 242040 h 603334"/>
                <a:gd name="connsiteX20" fmla="*/ 443540 w 468907"/>
                <a:gd name="connsiteY20" fmla="*/ 246484 h 603334"/>
                <a:gd name="connsiteX21" fmla="*/ 406157 w 468907"/>
                <a:gd name="connsiteY21" fmla="*/ 238930 h 603334"/>
                <a:gd name="connsiteX22" fmla="*/ 339698 w 468907"/>
                <a:gd name="connsiteY22" fmla="*/ 247817 h 603334"/>
                <a:gd name="connsiteX23" fmla="*/ 248910 w 468907"/>
                <a:gd name="connsiteY23" fmla="*/ 248558 h 603334"/>
                <a:gd name="connsiteX24" fmla="*/ 247278 w 468907"/>
                <a:gd name="connsiteY24" fmla="*/ 247817 h 603334"/>
                <a:gd name="connsiteX25" fmla="*/ 224136 w 468907"/>
                <a:gd name="connsiteY25" fmla="*/ 236264 h 603334"/>
                <a:gd name="connsiteX26" fmla="*/ 224136 w 468907"/>
                <a:gd name="connsiteY26" fmla="*/ 506004 h 603334"/>
                <a:gd name="connsiteX27" fmla="*/ 204406 w 468907"/>
                <a:gd name="connsiteY27" fmla="*/ 525853 h 603334"/>
                <a:gd name="connsiteX28" fmla="*/ 184528 w 468907"/>
                <a:gd name="connsiteY28" fmla="*/ 506004 h 603334"/>
                <a:gd name="connsiteX29" fmla="*/ 184528 w 468907"/>
                <a:gd name="connsiteY29" fmla="*/ 19701 h 603334"/>
                <a:gd name="connsiteX30" fmla="*/ 204406 w 468907"/>
                <a:gd name="connsiteY30" fmla="*/ 0 h 60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68907" h="603334">
                  <a:moveTo>
                    <a:pt x="159898" y="449854"/>
                  </a:moveTo>
                  <a:lnTo>
                    <a:pt x="159898" y="506002"/>
                  </a:lnTo>
                  <a:cubicBezTo>
                    <a:pt x="159898" y="530594"/>
                    <a:pt x="179774" y="550446"/>
                    <a:pt x="204396" y="550446"/>
                  </a:cubicBezTo>
                  <a:cubicBezTo>
                    <a:pt x="228870" y="550446"/>
                    <a:pt x="248895" y="530594"/>
                    <a:pt x="248895" y="506002"/>
                  </a:cubicBezTo>
                  <a:lnTo>
                    <a:pt x="248895" y="449854"/>
                  </a:lnTo>
                  <a:cubicBezTo>
                    <a:pt x="340265" y="457558"/>
                    <a:pt x="408644" y="488520"/>
                    <a:pt x="408644" y="525705"/>
                  </a:cubicBezTo>
                  <a:cubicBezTo>
                    <a:pt x="408644" y="568520"/>
                    <a:pt x="317126" y="603334"/>
                    <a:pt x="204396" y="603334"/>
                  </a:cubicBezTo>
                  <a:cubicBezTo>
                    <a:pt x="91518" y="603334"/>
                    <a:pt x="0" y="568520"/>
                    <a:pt x="0" y="525705"/>
                  </a:cubicBezTo>
                  <a:cubicBezTo>
                    <a:pt x="0" y="488520"/>
                    <a:pt x="68379" y="457558"/>
                    <a:pt x="159898" y="449854"/>
                  </a:cubicBezTo>
                  <a:close/>
                  <a:moveTo>
                    <a:pt x="204406" y="0"/>
                  </a:moveTo>
                  <a:cubicBezTo>
                    <a:pt x="215236" y="0"/>
                    <a:pt x="224136" y="8888"/>
                    <a:pt x="224136" y="19701"/>
                  </a:cubicBezTo>
                  <a:lnTo>
                    <a:pt x="224136" y="41772"/>
                  </a:lnTo>
                  <a:lnTo>
                    <a:pt x="247278" y="53326"/>
                  </a:lnTo>
                  <a:cubicBezTo>
                    <a:pt x="247872" y="53622"/>
                    <a:pt x="248317" y="53770"/>
                    <a:pt x="248910" y="54067"/>
                  </a:cubicBezTo>
                  <a:cubicBezTo>
                    <a:pt x="277541" y="67842"/>
                    <a:pt x="311215" y="67694"/>
                    <a:pt x="339698" y="53326"/>
                  </a:cubicBezTo>
                  <a:cubicBezTo>
                    <a:pt x="360318" y="43105"/>
                    <a:pt x="383756" y="39994"/>
                    <a:pt x="406157" y="44438"/>
                  </a:cubicBezTo>
                  <a:lnTo>
                    <a:pt x="451847" y="53622"/>
                  </a:lnTo>
                  <a:cubicBezTo>
                    <a:pt x="461786" y="55548"/>
                    <a:pt x="468907" y="64287"/>
                    <a:pt x="468907" y="74360"/>
                  </a:cubicBezTo>
                  <a:lnTo>
                    <a:pt x="468907" y="225746"/>
                  </a:lnTo>
                  <a:cubicBezTo>
                    <a:pt x="468907" y="231968"/>
                    <a:pt x="466088" y="238041"/>
                    <a:pt x="461045" y="242040"/>
                  </a:cubicBezTo>
                  <a:cubicBezTo>
                    <a:pt x="456149" y="246040"/>
                    <a:pt x="449770" y="247669"/>
                    <a:pt x="443540" y="246484"/>
                  </a:cubicBezTo>
                  <a:lnTo>
                    <a:pt x="406157" y="238930"/>
                  </a:lnTo>
                  <a:cubicBezTo>
                    <a:pt x="383756" y="234486"/>
                    <a:pt x="360318" y="237597"/>
                    <a:pt x="339698" y="247817"/>
                  </a:cubicBezTo>
                  <a:cubicBezTo>
                    <a:pt x="311215" y="262186"/>
                    <a:pt x="277541" y="262334"/>
                    <a:pt x="248910" y="248558"/>
                  </a:cubicBezTo>
                  <a:cubicBezTo>
                    <a:pt x="248317" y="248410"/>
                    <a:pt x="247872" y="248114"/>
                    <a:pt x="247278" y="247817"/>
                  </a:cubicBezTo>
                  <a:lnTo>
                    <a:pt x="224136" y="236264"/>
                  </a:lnTo>
                  <a:lnTo>
                    <a:pt x="224136" y="506004"/>
                  </a:lnTo>
                  <a:cubicBezTo>
                    <a:pt x="224136" y="516965"/>
                    <a:pt x="215236" y="525853"/>
                    <a:pt x="204406" y="525853"/>
                  </a:cubicBezTo>
                  <a:cubicBezTo>
                    <a:pt x="193429" y="525853"/>
                    <a:pt x="184528" y="516965"/>
                    <a:pt x="184528" y="506004"/>
                  </a:cubicBezTo>
                  <a:lnTo>
                    <a:pt x="184528" y="19701"/>
                  </a:lnTo>
                  <a:cubicBezTo>
                    <a:pt x="184528" y="8888"/>
                    <a:pt x="193429" y="0"/>
                    <a:pt x="204406" y="0"/>
                  </a:cubicBezTo>
                  <a:close/>
                </a:path>
              </a:pathLst>
            </a:custGeom>
            <a:solidFill>
              <a:srgbClr val="36456E">
                <a:lumMod val="60000"/>
                <a:lumOff val="40000"/>
              </a:srgbClr>
            </a:solidFill>
            <a:ln>
              <a:noFill/>
            </a:ln>
          </p:spPr>
          <p:txBody>
            <a:bodyPr/>
            <a:p>
              <a:pPr defTabSz="914400">
                <a:defRPr/>
              </a:pPr>
              <a:endParaRPr lang="zh-CN" altLang="en-US" kern="0" dirty="0">
                <a:solidFill>
                  <a:prstClr val="black"/>
                </a:solidFill>
                <a:ea typeface="微软雅黑" panose="020B0503020204020204" charset="-122"/>
              </a:endParaRPr>
            </a:p>
          </p:txBody>
        </p:sp>
        <p:sp>
          <p:nvSpPr>
            <p:cNvPr id="46" name="flag_98143"/>
            <p:cNvSpPr>
              <a:spLocks noChangeAspect="1"/>
            </p:cNvSpPr>
            <p:nvPr>
              <p:custDataLst>
                <p:tags r:id="rId15"/>
              </p:custDataLst>
            </p:nvPr>
          </p:nvSpPr>
          <p:spPr bwMode="auto">
            <a:xfrm>
              <a:off x="5728399" y="2283835"/>
              <a:ext cx="1032223" cy="1328145"/>
            </a:xfrm>
            <a:custGeom>
              <a:avLst/>
              <a:gdLst>
                <a:gd name="connsiteX0" fmla="*/ 159898 w 468907"/>
                <a:gd name="connsiteY0" fmla="*/ 449854 h 603334"/>
                <a:gd name="connsiteX1" fmla="*/ 159898 w 468907"/>
                <a:gd name="connsiteY1" fmla="*/ 506002 h 603334"/>
                <a:gd name="connsiteX2" fmla="*/ 204396 w 468907"/>
                <a:gd name="connsiteY2" fmla="*/ 550446 h 603334"/>
                <a:gd name="connsiteX3" fmla="*/ 248895 w 468907"/>
                <a:gd name="connsiteY3" fmla="*/ 506002 h 603334"/>
                <a:gd name="connsiteX4" fmla="*/ 248895 w 468907"/>
                <a:gd name="connsiteY4" fmla="*/ 449854 h 603334"/>
                <a:gd name="connsiteX5" fmla="*/ 408644 w 468907"/>
                <a:gd name="connsiteY5" fmla="*/ 525705 h 603334"/>
                <a:gd name="connsiteX6" fmla="*/ 204396 w 468907"/>
                <a:gd name="connsiteY6" fmla="*/ 603334 h 603334"/>
                <a:gd name="connsiteX7" fmla="*/ 0 w 468907"/>
                <a:gd name="connsiteY7" fmla="*/ 525705 h 603334"/>
                <a:gd name="connsiteX8" fmla="*/ 159898 w 468907"/>
                <a:gd name="connsiteY8" fmla="*/ 449854 h 603334"/>
                <a:gd name="connsiteX9" fmla="*/ 204406 w 468907"/>
                <a:gd name="connsiteY9" fmla="*/ 0 h 603334"/>
                <a:gd name="connsiteX10" fmla="*/ 224136 w 468907"/>
                <a:gd name="connsiteY10" fmla="*/ 19701 h 603334"/>
                <a:gd name="connsiteX11" fmla="*/ 224136 w 468907"/>
                <a:gd name="connsiteY11" fmla="*/ 41772 h 603334"/>
                <a:gd name="connsiteX12" fmla="*/ 247278 w 468907"/>
                <a:gd name="connsiteY12" fmla="*/ 53326 h 603334"/>
                <a:gd name="connsiteX13" fmla="*/ 248910 w 468907"/>
                <a:gd name="connsiteY13" fmla="*/ 54067 h 603334"/>
                <a:gd name="connsiteX14" fmla="*/ 339698 w 468907"/>
                <a:gd name="connsiteY14" fmla="*/ 53326 h 603334"/>
                <a:gd name="connsiteX15" fmla="*/ 406157 w 468907"/>
                <a:gd name="connsiteY15" fmla="*/ 44438 h 603334"/>
                <a:gd name="connsiteX16" fmla="*/ 451847 w 468907"/>
                <a:gd name="connsiteY16" fmla="*/ 53622 h 603334"/>
                <a:gd name="connsiteX17" fmla="*/ 468907 w 468907"/>
                <a:gd name="connsiteY17" fmla="*/ 74360 h 603334"/>
                <a:gd name="connsiteX18" fmla="*/ 468907 w 468907"/>
                <a:gd name="connsiteY18" fmla="*/ 225746 h 603334"/>
                <a:gd name="connsiteX19" fmla="*/ 461045 w 468907"/>
                <a:gd name="connsiteY19" fmla="*/ 242040 h 603334"/>
                <a:gd name="connsiteX20" fmla="*/ 443540 w 468907"/>
                <a:gd name="connsiteY20" fmla="*/ 246484 h 603334"/>
                <a:gd name="connsiteX21" fmla="*/ 406157 w 468907"/>
                <a:gd name="connsiteY21" fmla="*/ 238930 h 603334"/>
                <a:gd name="connsiteX22" fmla="*/ 339698 w 468907"/>
                <a:gd name="connsiteY22" fmla="*/ 247817 h 603334"/>
                <a:gd name="connsiteX23" fmla="*/ 248910 w 468907"/>
                <a:gd name="connsiteY23" fmla="*/ 248558 h 603334"/>
                <a:gd name="connsiteX24" fmla="*/ 247278 w 468907"/>
                <a:gd name="connsiteY24" fmla="*/ 247817 h 603334"/>
                <a:gd name="connsiteX25" fmla="*/ 224136 w 468907"/>
                <a:gd name="connsiteY25" fmla="*/ 236264 h 603334"/>
                <a:gd name="connsiteX26" fmla="*/ 224136 w 468907"/>
                <a:gd name="connsiteY26" fmla="*/ 506004 h 603334"/>
                <a:gd name="connsiteX27" fmla="*/ 204406 w 468907"/>
                <a:gd name="connsiteY27" fmla="*/ 525853 h 603334"/>
                <a:gd name="connsiteX28" fmla="*/ 184528 w 468907"/>
                <a:gd name="connsiteY28" fmla="*/ 506004 h 603334"/>
                <a:gd name="connsiteX29" fmla="*/ 184528 w 468907"/>
                <a:gd name="connsiteY29" fmla="*/ 19701 h 603334"/>
                <a:gd name="connsiteX30" fmla="*/ 204406 w 468907"/>
                <a:gd name="connsiteY30" fmla="*/ 0 h 60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68907" h="603334">
                  <a:moveTo>
                    <a:pt x="159898" y="449854"/>
                  </a:moveTo>
                  <a:lnTo>
                    <a:pt x="159898" y="506002"/>
                  </a:lnTo>
                  <a:cubicBezTo>
                    <a:pt x="159898" y="530594"/>
                    <a:pt x="179774" y="550446"/>
                    <a:pt x="204396" y="550446"/>
                  </a:cubicBezTo>
                  <a:cubicBezTo>
                    <a:pt x="228870" y="550446"/>
                    <a:pt x="248895" y="530594"/>
                    <a:pt x="248895" y="506002"/>
                  </a:cubicBezTo>
                  <a:lnTo>
                    <a:pt x="248895" y="449854"/>
                  </a:lnTo>
                  <a:cubicBezTo>
                    <a:pt x="340265" y="457558"/>
                    <a:pt x="408644" y="488520"/>
                    <a:pt x="408644" y="525705"/>
                  </a:cubicBezTo>
                  <a:cubicBezTo>
                    <a:pt x="408644" y="568520"/>
                    <a:pt x="317126" y="603334"/>
                    <a:pt x="204396" y="603334"/>
                  </a:cubicBezTo>
                  <a:cubicBezTo>
                    <a:pt x="91518" y="603334"/>
                    <a:pt x="0" y="568520"/>
                    <a:pt x="0" y="525705"/>
                  </a:cubicBezTo>
                  <a:cubicBezTo>
                    <a:pt x="0" y="488520"/>
                    <a:pt x="68379" y="457558"/>
                    <a:pt x="159898" y="449854"/>
                  </a:cubicBezTo>
                  <a:close/>
                  <a:moveTo>
                    <a:pt x="204406" y="0"/>
                  </a:moveTo>
                  <a:cubicBezTo>
                    <a:pt x="215236" y="0"/>
                    <a:pt x="224136" y="8888"/>
                    <a:pt x="224136" y="19701"/>
                  </a:cubicBezTo>
                  <a:lnTo>
                    <a:pt x="224136" y="41772"/>
                  </a:lnTo>
                  <a:lnTo>
                    <a:pt x="247278" y="53326"/>
                  </a:lnTo>
                  <a:cubicBezTo>
                    <a:pt x="247872" y="53622"/>
                    <a:pt x="248317" y="53770"/>
                    <a:pt x="248910" y="54067"/>
                  </a:cubicBezTo>
                  <a:cubicBezTo>
                    <a:pt x="277541" y="67842"/>
                    <a:pt x="311215" y="67694"/>
                    <a:pt x="339698" y="53326"/>
                  </a:cubicBezTo>
                  <a:cubicBezTo>
                    <a:pt x="360318" y="43105"/>
                    <a:pt x="383756" y="39994"/>
                    <a:pt x="406157" y="44438"/>
                  </a:cubicBezTo>
                  <a:lnTo>
                    <a:pt x="451847" y="53622"/>
                  </a:lnTo>
                  <a:cubicBezTo>
                    <a:pt x="461786" y="55548"/>
                    <a:pt x="468907" y="64287"/>
                    <a:pt x="468907" y="74360"/>
                  </a:cubicBezTo>
                  <a:lnTo>
                    <a:pt x="468907" y="225746"/>
                  </a:lnTo>
                  <a:cubicBezTo>
                    <a:pt x="468907" y="231968"/>
                    <a:pt x="466088" y="238041"/>
                    <a:pt x="461045" y="242040"/>
                  </a:cubicBezTo>
                  <a:cubicBezTo>
                    <a:pt x="456149" y="246040"/>
                    <a:pt x="449770" y="247669"/>
                    <a:pt x="443540" y="246484"/>
                  </a:cubicBezTo>
                  <a:lnTo>
                    <a:pt x="406157" y="238930"/>
                  </a:lnTo>
                  <a:cubicBezTo>
                    <a:pt x="383756" y="234486"/>
                    <a:pt x="360318" y="237597"/>
                    <a:pt x="339698" y="247817"/>
                  </a:cubicBezTo>
                  <a:cubicBezTo>
                    <a:pt x="311215" y="262186"/>
                    <a:pt x="277541" y="262334"/>
                    <a:pt x="248910" y="248558"/>
                  </a:cubicBezTo>
                  <a:cubicBezTo>
                    <a:pt x="248317" y="248410"/>
                    <a:pt x="247872" y="248114"/>
                    <a:pt x="247278" y="247817"/>
                  </a:cubicBezTo>
                  <a:lnTo>
                    <a:pt x="224136" y="236264"/>
                  </a:lnTo>
                  <a:lnTo>
                    <a:pt x="224136" y="506004"/>
                  </a:lnTo>
                  <a:cubicBezTo>
                    <a:pt x="224136" y="516965"/>
                    <a:pt x="215236" y="525853"/>
                    <a:pt x="204406" y="525853"/>
                  </a:cubicBezTo>
                  <a:cubicBezTo>
                    <a:pt x="193429" y="525853"/>
                    <a:pt x="184528" y="516965"/>
                    <a:pt x="184528" y="506004"/>
                  </a:cubicBezTo>
                  <a:lnTo>
                    <a:pt x="184528" y="19701"/>
                  </a:lnTo>
                  <a:cubicBezTo>
                    <a:pt x="184528" y="8888"/>
                    <a:pt x="193429" y="0"/>
                    <a:pt x="204406" y="0"/>
                  </a:cubicBezTo>
                  <a:close/>
                </a:path>
              </a:pathLst>
            </a:custGeom>
            <a:solidFill>
              <a:srgbClr val="F59F81"/>
            </a:solidFill>
            <a:ln>
              <a:noFill/>
            </a:ln>
          </p:spPr>
        </p:sp>
        <p:sp>
          <p:nvSpPr>
            <p:cNvPr id="47" name="flag_98143"/>
            <p:cNvSpPr>
              <a:spLocks noChangeAspect="1"/>
            </p:cNvSpPr>
            <p:nvPr>
              <p:custDataLst>
                <p:tags r:id="rId16"/>
              </p:custDataLst>
            </p:nvPr>
          </p:nvSpPr>
          <p:spPr bwMode="auto">
            <a:xfrm>
              <a:off x="4673454" y="4124583"/>
              <a:ext cx="1032223" cy="1328145"/>
            </a:xfrm>
            <a:custGeom>
              <a:avLst/>
              <a:gdLst>
                <a:gd name="connsiteX0" fmla="*/ 159898 w 468907"/>
                <a:gd name="connsiteY0" fmla="*/ 449854 h 603334"/>
                <a:gd name="connsiteX1" fmla="*/ 159898 w 468907"/>
                <a:gd name="connsiteY1" fmla="*/ 506002 h 603334"/>
                <a:gd name="connsiteX2" fmla="*/ 204396 w 468907"/>
                <a:gd name="connsiteY2" fmla="*/ 550446 h 603334"/>
                <a:gd name="connsiteX3" fmla="*/ 248895 w 468907"/>
                <a:gd name="connsiteY3" fmla="*/ 506002 h 603334"/>
                <a:gd name="connsiteX4" fmla="*/ 248895 w 468907"/>
                <a:gd name="connsiteY4" fmla="*/ 449854 h 603334"/>
                <a:gd name="connsiteX5" fmla="*/ 408644 w 468907"/>
                <a:gd name="connsiteY5" fmla="*/ 525705 h 603334"/>
                <a:gd name="connsiteX6" fmla="*/ 204396 w 468907"/>
                <a:gd name="connsiteY6" fmla="*/ 603334 h 603334"/>
                <a:gd name="connsiteX7" fmla="*/ 0 w 468907"/>
                <a:gd name="connsiteY7" fmla="*/ 525705 h 603334"/>
                <a:gd name="connsiteX8" fmla="*/ 159898 w 468907"/>
                <a:gd name="connsiteY8" fmla="*/ 449854 h 603334"/>
                <a:gd name="connsiteX9" fmla="*/ 204406 w 468907"/>
                <a:gd name="connsiteY9" fmla="*/ 0 h 603334"/>
                <a:gd name="connsiteX10" fmla="*/ 224136 w 468907"/>
                <a:gd name="connsiteY10" fmla="*/ 19701 h 603334"/>
                <a:gd name="connsiteX11" fmla="*/ 224136 w 468907"/>
                <a:gd name="connsiteY11" fmla="*/ 41772 h 603334"/>
                <a:gd name="connsiteX12" fmla="*/ 247278 w 468907"/>
                <a:gd name="connsiteY12" fmla="*/ 53326 h 603334"/>
                <a:gd name="connsiteX13" fmla="*/ 248910 w 468907"/>
                <a:gd name="connsiteY13" fmla="*/ 54067 h 603334"/>
                <a:gd name="connsiteX14" fmla="*/ 339698 w 468907"/>
                <a:gd name="connsiteY14" fmla="*/ 53326 h 603334"/>
                <a:gd name="connsiteX15" fmla="*/ 406157 w 468907"/>
                <a:gd name="connsiteY15" fmla="*/ 44438 h 603334"/>
                <a:gd name="connsiteX16" fmla="*/ 451847 w 468907"/>
                <a:gd name="connsiteY16" fmla="*/ 53622 h 603334"/>
                <a:gd name="connsiteX17" fmla="*/ 468907 w 468907"/>
                <a:gd name="connsiteY17" fmla="*/ 74360 h 603334"/>
                <a:gd name="connsiteX18" fmla="*/ 468907 w 468907"/>
                <a:gd name="connsiteY18" fmla="*/ 225746 h 603334"/>
                <a:gd name="connsiteX19" fmla="*/ 461045 w 468907"/>
                <a:gd name="connsiteY19" fmla="*/ 242040 h 603334"/>
                <a:gd name="connsiteX20" fmla="*/ 443540 w 468907"/>
                <a:gd name="connsiteY20" fmla="*/ 246484 h 603334"/>
                <a:gd name="connsiteX21" fmla="*/ 406157 w 468907"/>
                <a:gd name="connsiteY21" fmla="*/ 238930 h 603334"/>
                <a:gd name="connsiteX22" fmla="*/ 339698 w 468907"/>
                <a:gd name="connsiteY22" fmla="*/ 247817 h 603334"/>
                <a:gd name="connsiteX23" fmla="*/ 248910 w 468907"/>
                <a:gd name="connsiteY23" fmla="*/ 248558 h 603334"/>
                <a:gd name="connsiteX24" fmla="*/ 247278 w 468907"/>
                <a:gd name="connsiteY24" fmla="*/ 247817 h 603334"/>
                <a:gd name="connsiteX25" fmla="*/ 224136 w 468907"/>
                <a:gd name="connsiteY25" fmla="*/ 236264 h 603334"/>
                <a:gd name="connsiteX26" fmla="*/ 224136 w 468907"/>
                <a:gd name="connsiteY26" fmla="*/ 506004 h 603334"/>
                <a:gd name="connsiteX27" fmla="*/ 204406 w 468907"/>
                <a:gd name="connsiteY27" fmla="*/ 525853 h 603334"/>
                <a:gd name="connsiteX28" fmla="*/ 184528 w 468907"/>
                <a:gd name="connsiteY28" fmla="*/ 506004 h 603334"/>
                <a:gd name="connsiteX29" fmla="*/ 184528 w 468907"/>
                <a:gd name="connsiteY29" fmla="*/ 19701 h 603334"/>
                <a:gd name="connsiteX30" fmla="*/ 204406 w 468907"/>
                <a:gd name="connsiteY30" fmla="*/ 0 h 60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68907" h="603334">
                  <a:moveTo>
                    <a:pt x="159898" y="449854"/>
                  </a:moveTo>
                  <a:lnTo>
                    <a:pt x="159898" y="506002"/>
                  </a:lnTo>
                  <a:cubicBezTo>
                    <a:pt x="159898" y="530594"/>
                    <a:pt x="179774" y="550446"/>
                    <a:pt x="204396" y="550446"/>
                  </a:cubicBezTo>
                  <a:cubicBezTo>
                    <a:pt x="228870" y="550446"/>
                    <a:pt x="248895" y="530594"/>
                    <a:pt x="248895" y="506002"/>
                  </a:cubicBezTo>
                  <a:lnTo>
                    <a:pt x="248895" y="449854"/>
                  </a:lnTo>
                  <a:cubicBezTo>
                    <a:pt x="340265" y="457558"/>
                    <a:pt x="408644" y="488520"/>
                    <a:pt x="408644" y="525705"/>
                  </a:cubicBezTo>
                  <a:cubicBezTo>
                    <a:pt x="408644" y="568520"/>
                    <a:pt x="317126" y="603334"/>
                    <a:pt x="204396" y="603334"/>
                  </a:cubicBezTo>
                  <a:cubicBezTo>
                    <a:pt x="91518" y="603334"/>
                    <a:pt x="0" y="568520"/>
                    <a:pt x="0" y="525705"/>
                  </a:cubicBezTo>
                  <a:cubicBezTo>
                    <a:pt x="0" y="488520"/>
                    <a:pt x="68379" y="457558"/>
                    <a:pt x="159898" y="449854"/>
                  </a:cubicBezTo>
                  <a:close/>
                  <a:moveTo>
                    <a:pt x="204406" y="0"/>
                  </a:moveTo>
                  <a:cubicBezTo>
                    <a:pt x="215236" y="0"/>
                    <a:pt x="224136" y="8888"/>
                    <a:pt x="224136" y="19701"/>
                  </a:cubicBezTo>
                  <a:lnTo>
                    <a:pt x="224136" y="41772"/>
                  </a:lnTo>
                  <a:lnTo>
                    <a:pt x="247278" y="53326"/>
                  </a:lnTo>
                  <a:cubicBezTo>
                    <a:pt x="247872" y="53622"/>
                    <a:pt x="248317" y="53770"/>
                    <a:pt x="248910" y="54067"/>
                  </a:cubicBezTo>
                  <a:cubicBezTo>
                    <a:pt x="277541" y="67842"/>
                    <a:pt x="311215" y="67694"/>
                    <a:pt x="339698" y="53326"/>
                  </a:cubicBezTo>
                  <a:cubicBezTo>
                    <a:pt x="360318" y="43105"/>
                    <a:pt x="383756" y="39994"/>
                    <a:pt x="406157" y="44438"/>
                  </a:cubicBezTo>
                  <a:lnTo>
                    <a:pt x="451847" y="53622"/>
                  </a:lnTo>
                  <a:cubicBezTo>
                    <a:pt x="461786" y="55548"/>
                    <a:pt x="468907" y="64287"/>
                    <a:pt x="468907" y="74360"/>
                  </a:cubicBezTo>
                  <a:lnTo>
                    <a:pt x="468907" y="225746"/>
                  </a:lnTo>
                  <a:cubicBezTo>
                    <a:pt x="468907" y="231968"/>
                    <a:pt x="466088" y="238041"/>
                    <a:pt x="461045" y="242040"/>
                  </a:cubicBezTo>
                  <a:cubicBezTo>
                    <a:pt x="456149" y="246040"/>
                    <a:pt x="449770" y="247669"/>
                    <a:pt x="443540" y="246484"/>
                  </a:cubicBezTo>
                  <a:lnTo>
                    <a:pt x="406157" y="238930"/>
                  </a:lnTo>
                  <a:cubicBezTo>
                    <a:pt x="383756" y="234486"/>
                    <a:pt x="360318" y="237597"/>
                    <a:pt x="339698" y="247817"/>
                  </a:cubicBezTo>
                  <a:cubicBezTo>
                    <a:pt x="311215" y="262186"/>
                    <a:pt x="277541" y="262334"/>
                    <a:pt x="248910" y="248558"/>
                  </a:cubicBezTo>
                  <a:cubicBezTo>
                    <a:pt x="248317" y="248410"/>
                    <a:pt x="247872" y="248114"/>
                    <a:pt x="247278" y="247817"/>
                  </a:cubicBezTo>
                  <a:lnTo>
                    <a:pt x="224136" y="236264"/>
                  </a:lnTo>
                  <a:lnTo>
                    <a:pt x="224136" y="506004"/>
                  </a:lnTo>
                  <a:cubicBezTo>
                    <a:pt x="224136" y="516965"/>
                    <a:pt x="215236" y="525853"/>
                    <a:pt x="204406" y="525853"/>
                  </a:cubicBezTo>
                  <a:cubicBezTo>
                    <a:pt x="193429" y="525853"/>
                    <a:pt x="184528" y="516965"/>
                    <a:pt x="184528" y="506004"/>
                  </a:cubicBezTo>
                  <a:lnTo>
                    <a:pt x="184528" y="19701"/>
                  </a:lnTo>
                  <a:cubicBezTo>
                    <a:pt x="184528" y="8888"/>
                    <a:pt x="193429" y="0"/>
                    <a:pt x="204406" y="0"/>
                  </a:cubicBezTo>
                  <a:close/>
                </a:path>
              </a:pathLst>
            </a:custGeom>
            <a:solidFill>
              <a:srgbClr val="F59F81"/>
            </a:solidFill>
            <a:ln>
              <a:noFill/>
            </a:ln>
          </p:spPr>
        </p:sp>
        <p:sp>
          <p:nvSpPr>
            <p:cNvPr id="49" name="flag_98143"/>
            <p:cNvSpPr>
              <a:spLocks noChangeAspect="1"/>
            </p:cNvSpPr>
            <p:nvPr>
              <p:custDataLst>
                <p:tags r:id="rId17"/>
              </p:custDataLst>
            </p:nvPr>
          </p:nvSpPr>
          <p:spPr bwMode="auto">
            <a:xfrm>
              <a:off x="8172806" y="4509790"/>
              <a:ext cx="1032223" cy="1328145"/>
            </a:xfrm>
            <a:custGeom>
              <a:avLst/>
              <a:gdLst>
                <a:gd name="connsiteX0" fmla="*/ 159898 w 468907"/>
                <a:gd name="connsiteY0" fmla="*/ 449854 h 603334"/>
                <a:gd name="connsiteX1" fmla="*/ 159898 w 468907"/>
                <a:gd name="connsiteY1" fmla="*/ 506002 h 603334"/>
                <a:gd name="connsiteX2" fmla="*/ 204396 w 468907"/>
                <a:gd name="connsiteY2" fmla="*/ 550446 h 603334"/>
                <a:gd name="connsiteX3" fmla="*/ 248895 w 468907"/>
                <a:gd name="connsiteY3" fmla="*/ 506002 h 603334"/>
                <a:gd name="connsiteX4" fmla="*/ 248895 w 468907"/>
                <a:gd name="connsiteY4" fmla="*/ 449854 h 603334"/>
                <a:gd name="connsiteX5" fmla="*/ 408644 w 468907"/>
                <a:gd name="connsiteY5" fmla="*/ 525705 h 603334"/>
                <a:gd name="connsiteX6" fmla="*/ 204396 w 468907"/>
                <a:gd name="connsiteY6" fmla="*/ 603334 h 603334"/>
                <a:gd name="connsiteX7" fmla="*/ 0 w 468907"/>
                <a:gd name="connsiteY7" fmla="*/ 525705 h 603334"/>
                <a:gd name="connsiteX8" fmla="*/ 159898 w 468907"/>
                <a:gd name="connsiteY8" fmla="*/ 449854 h 603334"/>
                <a:gd name="connsiteX9" fmla="*/ 204406 w 468907"/>
                <a:gd name="connsiteY9" fmla="*/ 0 h 603334"/>
                <a:gd name="connsiteX10" fmla="*/ 224136 w 468907"/>
                <a:gd name="connsiteY10" fmla="*/ 19701 h 603334"/>
                <a:gd name="connsiteX11" fmla="*/ 224136 w 468907"/>
                <a:gd name="connsiteY11" fmla="*/ 41772 h 603334"/>
                <a:gd name="connsiteX12" fmla="*/ 247278 w 468907"/>
                <a:gd name="connsiteY12" fmla="*/ 53326 h 603334"/>
                <a:gd name="connsiteX13" fmla="*/ 248910 w 468907"/>
                <a:gd name="connsiteY13" fmla="*/ 54067 h 603334"/>
                <a:gd name="connsiteX14" fmla="*/ 339698 w 468907"/>
                <a:gd name="connsiteY14" fmla="*/ 53326 h 603334"/>
                <a:gd name="connsiteX15" fmla="*/ 406157 w 468907"/>
                <a:gd name="connsiteY15" fmla="*/ 44438 h 603334"/>
                <a:gd name="connsiteX16" fmla="*/ 451847 w 468907"/>
                <a:gd name="connsiteY16" fmla="*/ 53622 h 603334"/>
                <a:gd name="connsiteX17" fmla="*/ 468907 w 468907"/>
                <a:gd name="connsiteY17" fmla="*/ 74360 h 603334"/>
                <a:gd name="connsiteX18" fmla="*/ 468907 w 468907"/>
                <a:gd name="connsiteY18" fmla="*/ 225746 h 603334"/>
                <a:gd name="connsiteX19" fmla="*/ 461045 w 468907"/>
                <a:gd name="connsiteY19" fmla="*/ 242040 h 603334"/>
                <a:gd name="connsiteX20" fmla="*/ 443540 w 468907"/>
                <a:gd name="connsiteY20" fmla="*/ 246484 h 603334"/>
                <a:gd name="connsiteX21" fmla="*/ 406157 w 468907"/>
                <a:gd name="connsiteY21" fmla="*/ 238930 h 603334"/>
                <a:gd name="connsiteX22" fmla="*/ 339698 w 468907"/>
                <a:gd name="connsiteY22" fmla="*/ 247817 h 603334"/>
                <a:gd name="connsiteX23" fmla="*/ 248910 w 468907"/>
                <a:gd name="connsiteY23" fmla="*/ 248558 h 603334"/>
                <a:gd name="connsiteX24" fmla="*/ 247278 w 468907"/>
                <a:gd name="connsiteY24" fmla="*/ 247817 h 603334"/>
                <a:gd name="connsiteX25" fmla="*/ 224136 w 468907"/>
                <a:gd name="connsiteY25" fmla="*/ 236264 h 603334"/>
                <a:gd name="connsiteX26" fmla="*/ 224136 w 468907"/>
                <a:gd name="connsiteY26" fmla="*/ 506004 h 603334"/>
                <a:gd name="connsiteX27" fmla="*/ 204406 w 468907"/>
                <a:gd name="connsiteY27" fmla="*/ 525853 h 603334"/>
                <a:gd name="connsiteX28" fmla="*/ 184528 w 468907"/>
                <a:gd name="connsiteY28" fmla="*/ 506004 h 603334"/>
                <a:gd name="connsiteX29" fmla="*/ 184528 w 468907"/>
                <a:gd name="connsiteY29" fmla="*/ 19701 h 603334"/>
                <a:gd name="connsiteX30" fmla="*/ 204406 w 468907"/>
                <a:gd name="connsiteY30" fmla="*/ 0 h 60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68907" h="603334">
                  <a:moveTo>
                    <a:pt x="159898" y="449854"/>
                  </a:moveTo>
                  <a:lnTo>
                    <a:pt x="159898" y="506002"/>
                  </a:lnTo>
                  <a:cubicBezTo>
                    <a:pt x="159898" y="530594"/>
                    <a:pt x="179774" y="550446"/>
                    <a:pt x="204396" y="550446"/>
                  </a:cubicBezTo>
                  <a:cubicBezTo>
                    <a:pt x="228870" y="550446"/>
                    <a:pt x="248895" y="530594"/>
                    <a:pt x="248895" y="506002"/>
                  </a:cubicBezTo>
                  <a:lnTo>
                    <a:pt x="248895" y="449854"/>
                  </a:lnTo>
                  <a:cubicBezTo>
                    <a:pt x="340265" y="457558"/>
                    <a:pt x="408644" y="488520"/>
                    <a:pt x="408644" y="525705"/>
                  </a:cubicBezTo>
                  <a:cubicBezTo>
                    <a:pt x="408644" y="568520"/>
                    <a:pt x="317126" y="603334"/>
                    <a:pt x="204396" y="603334"/>
                  </a:cubicBezTo>
                  <a:cubicBezTo>
                    <a:pt x="91518" y="603334"/>
                    <a:pt x="0" y="568520"/>
                    <a:pt x="0" y="525705"/>
                  </a:cubicBezTo>
                  <a:cubicBezTo>
                    <a:pt x="0" y="488520"/>
                    <a:pt x="68379" y="457558"/>
                    <a:pt x="159898" y="449854"/>
                  </a:cubicBezTo>
                  <a:close/>
                  <a:moveTo>
                    <a:pt x="204406" y="0"/>
                  </a:moveTo>
                  <a:cubicBezTo>
                    <a:pt x="215236" y="0"/>
                    <a:pt x="224136" y="8888"/>
                    <a:pt x="224136" y="19701"/>
                  </a:cubicBezTo>
                  <a:lnTo>
                    <a:pt x="224136" y="41772"/>
                  </a:lnTo>
                  <a:lnTo>
                    <a:pt x="247278" y="53326"/>
                  </a:lnTo>
                  <a:cubicBezTo>
                    <a:pt x="247872" y="53622"/>
                    <a:pt x="248317" y="53770"/>
                    <a:pt x="248910" y="54067"/>
                  </a:cubicBezTo>
                  <a:cubicBezTo>
                    <a:pt x="277541" y="67842"/>
                    <a:pt x="311215" y="67694"/>
                    <a:pt x="339698" y="53326"/>
                  </a:cubicBezTo>
                  <a:cubicBezTo>
                    <a:pt x="360318" y="43105"/>
                    <a:pt x="383756" y="39994"/>
                    <a:pt x="406157" y="44438"/>
                  </a:cubicBezTo>
                  <a:lnTo>
                    <a:pt x="451847" y="53622"/>
                  </a:lnTo>
                  <a:cubicBezTo>
                    <a:pt x="461786" y="55548"/>
                    <a:pt x="468907" y="64287"/>
                    <a:pt x="468907" y="74360"/>
                  </a:cubicBezTo>
                  <a:lnTo>
                    <a:pt x="468907" y="225746"/>
                  </a:lnTo>
                  <a:cubicBezTo>
                    <a:pt x="468907" y="231968"/>
                    <a:pt x="466088" y="238041"/>
                    <a:pt x="461045" y="242040"/>
                  </a:cubicBezTo>
                  <a:cubicBezTo>
                    <a:pt x="456149" y="246040"/>
                    <a:pt x="449770" y="247669"/>
                    <a:pt x="443540" y="246484"/>
                  </a:cubicBezTo>
                  <a:lnTo>
                    <a:pt x="406157" y="238930"/>
                  </a:lnTo>
                  <a:cubicBezTo>
                    <a:pt x="383756" y="234486"/>
                    <a:pt x="360318" y="237597"/>
                    <a:pt x="339698" y="247817"/>
                  </a:cubicBezTo>
                  <a:cubicBezTo>
                    <a:pt x="311215" y="262186"/>
                    <a:pt x="277541" y="262334"/>
                    <a:pt x="248910" y="248558"/>
                  </a:cubicBezTo>
                  <a:cubicBezTo>
                    <a:pt x="248317" y="248410"/>
                    <a:pt x="247872" y="248114"/>
                    <a:pt x="247278" y="247817"/>
                  </a:cubicBezTo>
                  <a:lnTo>
                    <a:pt x="224136" y="236264"/>
                  </a:lnTo>
                  <a:lnTo>
                    <a:pt x="224136" y="506004"/>
                  </a:lnTo>
                  <a:cubicBezTo>
                    <a:pt x="224136" y="516965"/>
                    <a:pt x="215236" y="525853"/>
                    <a:pt x="204406" y="525853"/>
                  </a:cubicBezTo>
                  <a:cubicBezTo>
                    <a:pt x="193429" y="525853"/>
                    <a:pt x="184528" y="516965"/>
                    <a:pt x="184528" y="506004"/>
                  </a:cubicBezTo>
                  <a:lnTo>
                    <a:pt x="184528" y="19701"/>
                  </a:lnTo>
                  <a:cubicBezTo>
                    <a:pt x="184528" y="8888"/>
                    <a:pt x="193429" y="0"/>
                    <a:pt x="204406" y="0"/>
                  </a:cubicBezTo>
                  <a:close/>
                </a:path>
              </a:pathLst>
            </a:custGeom>
            <a:solidFill>
              <a:srgbClr val="EF5F2D">
                <a:lumMod val="60000"/>
                <a:lumOff val="40000"/>
              </a:srgbClr>
            </a:solidFill>
            <a:ln>
              <a:noFill/>
            </a:ln>
          </p:spPr>
        </p:sp>
      </p:grpSp>
      <p:sp>
        <p:nvSpPr>
          <p:cNvPr id="2" name="flag_98143"/>
          <p:cNvSpPr>
            <a:spLocks noChangeAspect="1"/>
          </p:cNvSpPr>
          <p:nvPr>
            <p:custDataLst>
              <p:tags r:id="rId18"/>
            </p:custDataLst>
          </p:nvPr>
        </p:nvSpPr>
        <p:spPr bwMode="auto">
          <a:xfrm>
            <a:off x="5291246" y="2129155"/>
            <a:ext cx="1195250" cy="1401649"/>
          </a:xfrm>
          <a:custGeom>
            <a:avLst/>
            <a:gdLst>
              <a:gd name="connsiteX0" fmla="*/ 159898 w 468907"/>
              <a:gd name="connsiteY0" fmla="*/ 449854 h 603334"/>
              <a:gd name="connsiteX1" fmla="*/ 159898 w 468907"/>
              <a:gd name="connsiteY1" fmla="*/ 506002 h 603334"/>
              <a:gd name="connsiteX2" fmla="*/ 204396 w 468907"/>
              <a:gd name="connsiteY2" fmla="*/ 550446 h 603334"/>
              <a:gd name="connsiteX3" fmla="*/ 248895 w 468907"/>
              <a:gd name="connsiteY3" fmla="*/ 506002 h 603334"/>
              <a:gd name="connsiteX4" fmla="*/ 248895 w 468907"/>
              <a:gd name="connsiteY4" fmla="*/ 449854 h 603334"/>
              <a:gd name="connsiteX5" fmla="*/ 408644 w 468907"/>
              <a:gd name="connsiteY5" fmla="*/ 525705 h 603334"/>
              <a:gd name="connsiteX6" fmla="*/ 204396 w 468907"/>
              <a:gd name="connsiteY6" fmla="*/ 603334 h 603334"/>
              <a:gd name="connsiteX7" fmla="*/ 0 w 468907"/>
              <a:gd name="connsiteY7" fmla="*/ 525705 h 603334"/>
              <a:gd name="connsiteX8" fmla="*/ 159898 w 468907"/>
              <a:gd name="connsiteY8" fmla="*/ 449854 h 603334"/>
              <a:gd name="connsiteX9" fmla="*/ 204406 w 468907"/>
              <a:gd name="connsiteY9" fmla="*/ 0 h 603334"/>
              <a:gd name="connsiteX10" fmla="*/ 224136 w 468907"/>
              <a:gd name="connsiteY10" fmla="*/ 19701 h 603334"/>
              <a:gd name="connsiteX11" fmla="*/ 224136 w 468907"/>
              <a:gd name="connsiteY11" fmla="*/ 41772 h 603334"/>
              <a:gd name="connsiteX12" fmla="*/ 247278 w 468907"/>
              <a:gd name="connsiteY12" fmla="*/ 53326 h 603334"/>
              <a:gd name="connsiteX13" fmla="*/ 248910 w 468907"/>
              <a:gd name="connsiteY13" fmla="*/ 54067 h 603334"/>
              <a:gd name="connsiteX14" fmla="*/ 339698 w 468907"/>
              <a:gd name="connsiteY14" fmla="*/ 53326 h 603334"/>
              <a:gd name="connsiteX15" fmla="*/ 406157 w 468907"/>
              <a:gd name="connsiteY15" fmla="*/ 44438 h 603334"/>
              <a:gd name="connsiteX16" fmla="*/ 451847 w 468907"/>
              <a:gd name="connsiteY16" fmla="*/ 53622 h 603334"/>
              <a:gd name="connsiteX17" fmla="*/ 468907 w 468907"/>
              <a:gd name="connsiteY17" fmla="*/ 74360 h 603334"/>
              <a:gd name="connsiteX18" fmla="*/ 468907 w 468907"/>
              <a:gd name="connsiteY18" fmla="*/ 225746 h 603334"/>
              <a:gd name="connsiteX19" fmla="*/ 461045 w 468907"/>
              <a:gd name="connsiteY19" fmla="*/ 242040 h 603334"/>
              <a:gd name="connsiteX20" fmla="*/ 443540 w 468907"/>
              <a:gd name="connsiteY20" fmla="*/ 246484 h 603334"/>
              <a:gd name="connsiteX21" fmla="*/ 406157 w 468907"/>
              <a:gd name="connsiteY21" fmla="*/ 238930 h 603334"/>
              <a:gd name="connsiteX22" fmla="*/ 339698 w 468907"/>
              <a:gd name="connsiteY22" fmla="*/ 247817 h 603334"/>
              <a:gd name="connsiteX23" fmla="*/ 248910 w 468907"/>
              <a:gd name="connsiteY23" fmla="*/ 248558 h 603334"/>
              <a:gd name="connsiteX24" fmla="*/ 247278 w 468907"/>
              <a:gd name="connsiteY24" fmla="*/ 247817 h 603334"/>
              <a:gd name="connsiteX25" fmla="*/ 224136 w 468907"/>
              <a:gd name="connsiteY25" fmla="*/ 236264 h 603334"/>
              <a:gd name="connsiteX26" fmla="*/ 224136 w 468907"/>
              <a:gd name="connsiteY26" fmla="*/ 506004 h 603334"/>
              <a:gd name="connsiteX27" fmla="*/ 204406 w 468907"/>
              <a:gd name="connsiteY27" fmla="*/ 525853 h 603334"/>
              <a:gd name="connsiteX28" fmla="*/ 184528 w 468907"/>
              <a:gd name="connsiteY28" fmla="*/ 506004 h 603334"/>
              <a:gd name="connsiteX29" fmla="*/ 184528 w 468907"/>
              <a:gd name="connsiteY29" fmla="*/ 19701 h 603334"/>
              <a:gd name="connsiteX30" fmla="*/ 204406 w 468907"/>
              <a:gd name="connsiteY30" fmla="*/ 0 h 60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68907" h="603334">
                <a:moveTo>
                  <a:pt x="159898" y="449854"/>
                </a:moveTo>
                <a:lnTo>
                  <a:pt x="159898" y="506002"/>
                </a:lnTo>
                <a:cubicBezTo>
                  <a:pt x="159898" y="530594"/>
                  <a:pt x="179774" y="550446"/>
                  <a:pt x="204396" y="550446"/>
                </a:cubicBezTo>
                <a:cubicBezTo>
                  <a:pt x="228870" y="550446"/>
                  <a:pt x="248895" y="530594"/>
                  <a:pt x="248895" y="506002"/>
                </a:cubicBezTo>
                <a:lnTo>
                  <a:pt x="248895" y="449854"/>
                </a:lnTo>
                <a:cubicBezTo>
                  <a:pt x="340265" y="457558"/>
                  <a:pt x="408644" y="488520"/>
                  <a:pt x="408644" y="525705"/>
                </a:cubicBezTo>
                <a:cubicBezTo>
                  <a:pt x="408644" y="568520"/>
                  <a:pt x="317126" y="603334"/>
                  <a:pt x="204396" y="603334"/>
                </a:cubicBezTo>
                <a:cubicBezTo>
                  <a:pt x="91518" y="603334"/>
                  <a:pt x="0" y="568520"/>
                  <a:pt x="0" y="525705"/>
                </a:cubicBezTo>
                <a:cubicBezTo>
                  <a:pt x="0" y="488520"/>
                  <a:pt x="68379" y="457558"/>
                  <a:pt x="159898" y="449854"/>
                </a:cubicBezTo>
                <a:close/>
                <a:moveTo>
                  <a:pt x="204406" y="0"/>
                </a:moveTo>
                <a:cubicBezTo>
                  <a:pt x="215236" y="0"/>
                  <a:pt x="224136" y="8888"/>
                  <a:pt x="224136" y="19701"/>
                </a:cubicBezTo>
                <a:lnTo>
                  <a:pt x="224136" y="41772"/>
                </a:lnTo>
                <a:lnTo>
                  <a:pt x="247278" y="53326"/>
                </a:lnTo>
                <a:cubicBezTo>
                  <a:pt x="247872" y="53622"/>
                  <a:pt x="248317" y="53770"/>
                  <a:pt x="248910" y="54067"/>
                </a:cubicBezTo>
                <a:cubicBezTo>
                  <a:pt x="277541" y="67842"/>
                  <a:pt x="311215" y="67694"/>
                  <a:pt x="339698" y="53326"/>
                </a:cubicBezTo>
                <a:cubicBezTo>
                  <a:pt x="360318" y="43105"/>
                  <a:pt x="383756" y="39994"/>
                  <a:pt x="406157" y="44438"/>
                </a:cubicBezTo>
                <a:lnTo>
                  <a:pt x="451847" y="53622"/>
                </a:lnTo>
                <a:cubicBezTo>
                  <a:pt x="461786" y="55548"/>
                  <a:pt x="468907" y="64287"/>
                  <a:pt x="468907" y="74360"/>
                </a:cubicBezTo>
                <a:lnTo>
                  <a:pt x="468907" y="225746"/>
                </a:lnTo>
                <a:cubicBezTo>
                  <a:pt x="468907" y="231968"/>
                  <a:pt x="466088" y="238041"/>
                  <a:pt x="461045" y="242040"/>
                </a:cubicBezTo>
                <a:cubicBezTo>
                  <a:pt x="456149" y="246040"/>
                  <a:pt x="449770" y="247669"/>
                  <a:pt x="443540" y="246484"/>
                </a:cubicBezTo>
                <a:lnTo>
                  <a:pt x="406157" y="238930"/>
                </a:lnTo>
                <a:cubicBezTo>
                  <a:pt x="383756" y="234486"/>
                  <a:pt x="360318" y="237597"/>
                  <a:pt x="339698" y="247817"/>
                </a:cubicBezTo>
                <a:cubicBezTo>
                  <a:pt x="311215" y="262186"/>
                  <a:pt x="277541" y="262334"/>
                  <a:pt x="248910" y="248558"/>
                </a:cubicBezTo>
                <a:cubicBezTo>
                  <a:pt x="248317" y="248410"/>
                  <a:pt x="247872" y="248114"/>
                  <a:pt x="247278" y="247817"/>
                </a:cubicBezTo>
                <a:lnTo>
                  <a:pt x="224136" y="236264"/>
                </a:lnTo>
                <a:lnTo>
                  <a:pt x="224136" y="506004"/>
                </a:lnTo>
                <a:cubicBezTo>
                  <a:pt x="224136" y="516965"/>
                  <a:pt x="215236" y="525853"/>
                  <a:pt x="204406" y="525853"/>
                </a:cubicBezTo>
                <a:cubicBezTo>
                  <a:pt x="193429" y="525853"/>
                  <a:pt x="184528" y="516965"/>
                  <a:pt x="184528" y="506004"/>
                </a:cubicBezTo>
                <a:lnTo>
                  <a:pt x="184528" y="19701"/>
                </a:lnTo>
                <a:cubicBezTo>
                  <a:pt x="184528" y="8888"/>
                  <a:pt x="193429" y="0"/>
                  <a:pt x="204406" y="0"/>
                </a:cubicBezTo>
                <a:close/>
              </a:path>
            </a:pathLst>
          </a:custGeom>
          <a:solidFill>
            <a:srgbClr val="36456E">
              <a:lumMod val="60000"/>
              <a:lumOff val="40000"/>
            </a:srgbClr>
          </a:solidFill>
          <a:ln>
            <a:noFill/>
          </a:ln>
        </p:spPr>
        <p:txBody>
          <a:bodyPr/>
          <a:p>
            <a:pPr defTabSz="914400">
              <a:defRPr/>
            </a:pPr>
            <a:endParaRPr lang="zh-CN" altLang="en-US" kern="0" dirty="0">
              <a:solidFill>
                <a:prstClr val="black"/>
              </a:solidFill>
              <a:ea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4772" y="1982869"/>
            <a:ext cx="3352800" cy="1014730"/>
          </a:xfrm>
          <a:prstGeom prst="rect">
            <a:avLst/>
          </a:prstGeom>
          <a:noFill/>
        </p:spPr>
        <p:txBody>
          <a:bodyPr wrap="square" rtlCol="0">
            <a:spAutoFit/>
          </a:bodyPr>
          <a:lstStyle/>
          <a:p>
            <a:pPr algn="ctr">
              <a:lnSpc>
                <a:spcPct val="150000"/>
              </a:lnSpc>
            </a:pPr>
            <a:r>
              <a:rPr lang="zh-CN" altLang="en-US" sz="2000" dirty="0"/>
              <a:t>汇报人：赵浩宇</a:t>
            </a:r>
            <a:endParaRPr lang="en-US" altLang="zh-CN" sz="2000" dirty="0"/>
          </a:p>
          <a:p>
            <a:pPr algn="ctr">
              <a:lnSpc>
                <a:spcPct val="150000"/>
              </a:lnSpc>
            </a:pPr>
            <a:r>
              <a:rPr lang="zh-CN" altLang="en-US" sz="2000" dirty="0"/>
              <a:t>导   师：于爱民</a:t>
            </a: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11619" y="2645833"/>
            <a:ext cx="1759439" cy="1566334"/>
          </a:xfrm>
        </p:spPr>
        <p:txBody>
          <a:bodyPr/>
          <a:lstStyle/>
          <a:p>
            <a:r>
              <a:rPr lang="zh-CN" altLang="en-US" sz="5400" b="0" dirty="0">
                <a:latin typeface="华文仿宋" panose="02010600040101010101" pitchFamily="2" charset="-122"/>
                <a:ea typeface="华文仿宋" panose="02010600040101010101" pitchFamily="2" charset="-122"/>
              </a:rPr>
              <a:t>目录</a:t>
            </a:r>
            <a:endParaRPr lang="zh-CN" altLang="en-US" sz="5400" b="0" dirty="0">
              <a:latin typeface="华文仿宋" panose="02010600040101010101" pitchFamily="2" charset="-122"/>
              <a:ea typeface="华文仿宋" panose="02010600040101010101" pitchFamily="2" charset="-122"/>
            </a:endParaRPr>
          </a:p>
        </p:txBody>
      </p:sp>
      <p:sp>
        <p:nvSpPr>
          <p:cNvPr id="3" name="文本框 2"/>
          <p:cNvSpPr txBox="1"/>
          <p:nvPr/>
        </p:nvSpPr>
        <p:spPr>
          <a:xfrm>
            <a:off x="4086187" y="1385066"/>
            <a:ext cx="7630887" cy="3784600"/>
          </a:xfrm>
          <a:prstGeom prst="rect">
            <a:avLst/>
          </a:prstGeom>
          <a:noFill/>
        </p:spPr>
        <p:txBody>
          <a:bodyPr wrap="square" rtlCol="0">
            <a:spAutoFit/>
          </a:bodyPr>
          <a:lstStyle/>
          <a:p>
            <a:pPr algn="l">
              <a:lnSpc>
                <a:spcPct val="200000"/>
              </a:lnSpc>
              <a:buClrTx/>
              <a:buSzTx/>
              <a:buFontTx/>
            </a:pPr>
            <a:r>
              <a:rPr lang="en-US" altLang="zh-CN" sz="2400" b="1" dirty="0">
                <a:solidFill>
                  <a:srgbClr val="1958B0"/>
                </a:solidFill>
                <a:sym typeface="+mn-ea"/>
              </a:rPr>
              <a:t>1.</a:t>
            </a:r>
            <a:r>
              <a:rPr lang="zh-CN" altLang="en-US" sz="2400" b="1" dirty="0">
                <a:solidFill>
                  <a:srgbClr val="1958B0"/>
                </a:solidFill>
                <a:sym typeface="+mn-ea"/>
              </a:rPr>
              <a:t>课题背景与意义</a:t>
            </a:r>
            <a:endParaRPr lang="en-US" altLang="zh-CN" sz="2400" b="1" dirty="0">
              <a:solidFill>
                <a:srgbClr val="1958B0"/>
              </a:solidFill>
            </a:endParaRPr>
          </a:p>
          <a:p>
            <a:pPr>
              <a:lnSpc>
                <a:spcPct val="200000"/>
              </a:lnSpc>
            </a:pPr>
            <a:r>
              <a:rPr lang="en-US" altLang="zh-CN" sz="2400" dirty="0">
                <a:sym typeface="+mn-ea"/>
              </a:rPr>
              <a:t>2. </a:t>
            </a:r>
            <a:r>
              <a:rPr lang="zh-CN" altLang="en-US" sz="2400" dirty="0">
                <a:sym typeface="+mn-ea"/>
              </a:rPr>
              <a:t>论文撰写计划</a:t>
            </a:r>
            <a:endParaRPr lang="zh-CN" altLang="en-US" sz="2400" dirty="0"/>
          </a:p>
          <a:p>
            <a:pPr>
              <a:lnSpc>
                <a:spcPct val="200000"/>
              </a:lnSpc>
            </a:pPr>
            <a:r>
              <a:rPr lang="en-US" altLang="zh-CN" sz="2400" dirty="0">
                <a:sym typeface="+mn-ea"/>
              </a:rPr>
              <a:t>3. </a:t>
            </a:r>
            <a:r>
              <a:rPr lang="zh-CN" altLang="en-US" sz="2400" dirty="0">
                <a:sym typeface="+mn-ea"/>
              </a:rPr>
              <a:t>科研项目完成情况</a:t>
            </a:r>
            <a:endParaRPr lang="en-US" altLang="zh-CN" sz="2400" dirty="0"/>
          </a:p>
          <a:p>
            <a:pPr>
              <a:lnSpc>
                <a:spcPct val="200000"/>
              </a:lnSpc>
            </a:pPr>
            <a:r>
              <a:rPr lang="en-US" altLang="zh-CN" sz="2400" dirty="0">
                <a:sym typeface="+mn-ea"/>
              </a:rPr>
              <a:t>4. </a:t>
            </a:r>
            <a:r>
              <a:rPr lang="zh-CN" altLang="en-US" sz="2400" dirty="0">
                <a:sym typeface="+mn-ea"/>
              </a:rPr>
              <a:t>阶段性成果</a:t>
            </a:r>
            <a:endParaRPr lang="en-US" altLang="zh-CN" sz="2400" dirty="0"/>
          </a:p>
          <a:p>
            <a:pPr>
              <a:lnSpc>
                <a:spcPct val="200000"/>
              </a:lnSpc>
            </a:pPr>
            <a:r>
              <a:rPr lang="en-US" altLang="zh-CN" sz="2400" dirty="0">
                <a:sym typeface="+mn-ea"/>
              </a:rPr>
              <a:t>5. </a:t>
            </a:r>
            <a:r>
              <a:rPr lang="zh-CN" altLang="en-US" sz="2400" dirty="0">
                <a:sym typeface="+mn-ea"/>
              </a:rPr>
              <a:t>下一步工作计划</a:t>
            </a:r>
            <a:endParaRPr lang="en-US" altLang="zh-CN"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02615" y="184785"/>
            <a:ext cx="3304540" cy="588010"/>
          </a:xfrm>
        </p:spPr>
        <p:txBody>
          <a:bodyPr/>
          <a:lstStyle/>
          <a:p>
            <a:r>
              <a:rPr lang="en-US" altLang="zh-CN" sz="2800" b="0" dirty="0"/>
              <a:t>1.1</a:t>
            </a:r>
            <a:r>
              <a:rPr lang="zh-CN" altLang="en-US" sz="2800" b="0" dirty="0"/>
              <a:t>研究背景</a:t>
            </a:r>
            <a:r>
              <a:rPr lang="zh-CN" altLang="en-US" sz="2800" b="0" dirty="0"/>
              <a:t>及意义</a:t>
            </a:r>
            <a:endParaRPr lang="zh-CN" altLang="en-US" sz="2800" b="0" dirty="0"/>
          </a:p>
        </p:txBody>
      </p:sp>
      <p:sp>
        <p:nvSpPr>
          <p:cNvPr id="2" name="文本框 1"/>
          <p:cNvSpPr txBox="1"/>
          <p:nvPr>
            <p:custDataLst>
              <p:tags r:id="rId1"/>
            </p:custDataLst>
          </p:nvPr>
        </p:nvSpPr>
        <p:spPr>
          <a:xfrm>
            <a:off x="707390" y="838200"/>
            <a:ext cx="10785475" cy="5868035"/>
          </a:xfrm>
          <a:prstGeom prst="rect">
            <a:avLst/>
          </a:prstGeom>
          <a:noFill/>
        </p:spPr>
        <p:txBody>
          <a:bodyPr wrap="square" rtlCol="0">
            <a:noAutofit/>
          </a:bodyPr>
          <a:lstStyle/>
          <a:p>
            <a:pPr indent="0" algn="just" fontAlgn="auto">
              <a:lnSpc>
                <a:spcPct val="150000"/>
              </a:lnSpc>
              <a:buClrTx/>
              <a:buSzTx/>
              <a:buNone/>
            </a:pPr>
            <a:r>
              <a:rPr sz="2000" b="1" dirty="0">
                <a:latin typeface="+mj-lt"/>
                <a:ea typeface="+mj-lt"/>
                <a:sym typeface="+mn-ea"/>
              </a:rPr>
              <a:t>流量识别技术</a:t>
            </a:r>
            <a:r>
              <a:rPr lang="zh-CN" sz="2000" b="1" dirty="0">
                <a:latin typeface="+mj-lt"/>
                <a:ea typeface="+mj-lt"/>
                <a:sym typeface="+mn-ea"/>
              </a:rPr>
              <a:t>应用广泛</a:t>
            </a:r>
            <a:endParaRPr lang="zh-CN" altLang="en-US" sz="2000" b="1" dirty="0">
              <a:latin typeface="微软雅黑" panose="020B0503020204020204" charset="-122"/>
              <a:ea typeface="微软雅黑" panose="020B0503020204020204" charset="-122"/>
            </a:endParaRPr>
          </a:p>
          <a:p>
            <a:pPr marL="285750" indent="-285750" algn="just" fontAlgn="auto">
              <a:lnSpc>
                <a:spcPct val="150000"/>
              </a:lnSpc>
              <a:buClrTx/>
              <a:buSzTx/>
              <a:buFont typeface="Arial" panose="020B0604020202020204" pitchFamily="34" charset="0"/>
              <a:buChar char="•"/>
            </a:pPr>
            <a:r>
              <a:rPr sz="1600" dirty="0"/>
              <a:t>随着信息技术的快速发展，网络已经渗透到我们生活的方方面面，成为人类生活不可或缺的一部分。与此同时，网络安全问题也日益凸显，成为人们普遍关注的焦点。在网络安全的各个环节中，流量识别技术是一项基础而关键的技术，其在</a:t>
            </a:r>
            <a:r>
              <a:rPr sz="1600" dirty="0">
                <a:solidFill>
                  <a:srgbClr val="FF0000"/>
                </a:solidFill>
              </a:rPr>
              <a:t>网络攻防</a:t>
            </a:r>
            <a:r>
              <a:rPr sz="1600" dirty="0"/>
              <a:t>、</a:t>
            </a:r>
            <a:r>
              <a:rPr sz="1600" dirty="0">
                <a:solidFill>
                  <a:srgbClr val="FF0000"/>
                </a:solidFill>
              </a:rPr>
              <a:t>内容审查</a:t>
            </a:r>
            <a:r>
              <a:rPr sz="1600" dirty="0"/>
              <a:t>、</a:t>
            </a:r>
            <a:r>
              <a:rPr sz="1600" dirty="0">
                <a:solidFill>
                  <a:srgbClr val="FF0000"/>
                </a:solidFill>
              </a:rPr>
              <a:t>行为分析</a:t>
            </a:r>
            <a:r>
              <a:rPr sz="1600" dirty="0"/>
              <a:t>等方面都有广泛的应用。</a:t>
            </a:r>
            <a:endParaRPr sz="1600" dirty="0"/>
          </a:p>
          <a:p>
            <a:pPr indent="0" algn="just" fontAlgn="auto">
              <a:lnSpc>
                <a:spcPct val="100000"/>
              </a:lnSpc>
              <a:buClrTx/>
              <a:buSzTx/>
              <a:buNone/>
            </a:pPr>
            <a:endParaRPr sz="1600" dirty="0"/>
          </a:p>
          <a:p>
            <a:pPr indent="0" algn="just" fontAlgn="auto">
              <a:lnSpc>
                <a:spcPct val="100000"/>
              </a:lnSpc>
              <a:buClrTx/>
              <a:buSzTx/>
              <a:buNone/>
            </a:pPr>
            <a:r>
              <a:rPr lang="zh-CN" sz="2000" b="1" dirty="0">
                <a:latin typeface="+mj-lt"/>
                <a:ea typeface="+mj-lt"/>
              </a:rPr>
              <a:t>识别加密流量的重要性</a:t>
            </a:r>
            <a:endParaRPr sz="2000" b="1" dirty="0">
              <a:latin typeface="+mj-lt"/>
              <a:ea typeface="+mj-lt"/>
            </a:endParaRPr>
          </a:p>
          <a:p>
            <a:pPr marL="285750" indent="-285750" algn="just" fontAlgn="auto">
              <a:lnSpc>
                <a:spcPct val="150000"/>
              </a:lnSpc>
              <a:buClrTx/>
              <a:buSzTx/>
              <a:buFont typeface="Arial" panose="020B0604020202020204" pitchFamily="34" charset="0"/>
              <a:buChar char="•"/>
            </a:pPr>
            <a:r>
              <a:rPr sz="1600" dirty="0"/>
              <a:t>在流量识别技术中，对加密流量的识别尤其具有挑战性。加密技术的广泛应用使得网络流量中大量数据都被加密，以保护用户隐私和数据安全。然而，这也为恶意行为提供了掩护，如</a:t>
            </a:r>
            <a:r>
              <a:rPr sz="1600" dirty="0">
                <a:solidFill>
                  <a:srgbClr val="FF0000"/>
                </a:solidFill>
              </a:rPr>
              <a:t>僵尸网络</a:t>
            </a:r>
            <a:r>
              <a:rPr sz="1600" dirty="0"/>
              <a:t>、</a:t>
            </a:r>
            <a:r>
              <a:rPr sz="1600" dirty="0">
                <a:solidFill>
                  <a:srgbClr val="FF0000"/>
                </a:solidFill>
              </a:rPr>
              <a:t>隐蔽通道</a:t>
            </a:r>
            <a:r>
              <a:rPr sz="1600" dirty="0"/>
              <a:t>、</a:t>
            </a:r>
            <a:r>
              <a:rPr sz="1600" dirty="0">
                <a:solidFill>
                  <a:srgbClr val="FF0000"/>
                </a:solidFill>
              </a:rPr>
              <a:t>数据窃取</a:t>
            </a:r>
            <a:r>
              <a:rPr sz="1600" dirty="0"/>
              <a:t>等，因此对加密流量的识别对网络安全至关重要。</a:t>
            </a:r>
            <a:endParaRPr sz="1600" dirty="0"/>
          </a:p>
          <a:p>
            <a:pPr indent="0" algn="just" fontAlgn="auto">
              <a:lnSpc>
                <a:spcPct val="100000"/>
              </a:lnSpc>
              <a:buClrTx/>
              <a:buSzTx/>
              <a:buFont typeface="Arial" panose="020B0604020202020204" pitchFamily="34" charset="0"/>
              <a:buNone/>
            </a:pPr>
            <a:endParaRPr sz="1600" dirty="0"/>
          </a:p>
          <a:p>
            <a:pPr indent="0" algn="just" fontAlgn="auto">
              <a:lnSpc>
                <a:spcPct val="100000"/>
              </a:lnSpc>
              <a:buClrTx/>
              <a:buSzTx/>
              <a:buNone/>
            </a:pPr>
            <a:r>
              <a:rPr lang="zh-CN" sz="2000" b="1" dirty="0">
                <a:latin typeface="+mj-lt"/>
                <a:ea typeface="+mj-lt"/>
              </a:rPr>
              <a:t>流量识别新途径</a:t>
            </a:r>
            <a:endParaRPr sz="2000" b="1" dirty="0">
              <a:latin typeface="+mj-lt"/>
              <a:ea typeface="+mj-lt"/>
            </a:endParaRPr>
          </a:p>
          <a:p>
            <a:pPr marL="285750" indent="-285750" algn="just" fontAlgn="auto">
              <a:lnSpc>
                <a:spcPct val="150000"/>
              </a:lnSpc>
              <a:buClrTx/>
              <a:buSzTx/>
              <a:buFont typeface="Arial" panose="020B0604020202020204" pitchFamily="34" charset="0"/>
              <a:buChar char="•"/>
            </a:pPr>
            <a:r>
              <a:rPr sz="1600" dirty="0"/>
              <a:t>在这样的背景下，机器学习技术的快速发展为解决上述问题提供了新的可能性。机器学习技术在许多领域，如图像识别、语音识别、自然语言处理等，都取得了巨大的成功。这是由于机器学习能从大量数据中</a:t>
            </a:r>
            <a:r>
              <a:rPr sz="1600" dirty="0">
                <a:solidFill>
                  <a:srgbClr val="FF0000"/>
                </a:solidFill>
              </a:rPr>
              <a:t>自动提取特征</a:t>
            </a:r>
            <a:r>
              <a:rPr sz="1600" dirty="0"/>
              <a:t>，并</a:t>
            </a:r>
            <a:r>
              <a:rPr sz="1600" dirty="0">
                <a:solidFill>
                  <a:srgbClr val="FF0000"/>
                </a:solidFill>
              </a:rPr>
              <a:t>进行学习和模型构建</a:t>
            </a:r>
            <a:r>
              <a:rPr sz="1600" dirty="0"/>
              <a:t>，对于处理复杂、高维度的数据具有天然的优势。因此将机器学习技术应用于加密流量识别，是一条值得尝试的新途径。</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11619" y="2645833"/>
            <a:ext cx="1759439" cy="1566334"/>
          </a:xfrm>
        </p:spPr>
        <p:txBody>
          <a:bodyPr/>
          <a:lstStyle/>
          <a:p>
            <a:r>
              <a:rPr lang="zh-CN" altLang="en-US" sz="5400" b="0" dirty="0">
                <a:latin typeface="华文仿宋" panose="02010600040101010101" pitchFamily="2" charset="-122"/>
                <a:ea typeface="华文仿宋" panose="02010600040101010101" pitchFamily="2" charset="-122"/>
              </a:rPr>
              <a:t>目录</a:t>
            </a:r>
            <a:endParaRPr lang="zh-CN" altLang="en-US" sz="5400" b="0" dirty="0">
              <a:latin typeface="华文仿宋" panose="02010600040101010101" pitchFamily="2" charset="-122"/>
              <a:ea typeface="华文仿宋" panose="02010600040101010101" pitchFamily="2" charset="-122"/>
            </a:endParaRPr>
          </a:p>
        </p:txBody>
      </p:sp>
      <p:sp>
        <p:nvSpPr>
          <p:cNvPr id="3" name="文本框 2"/>
          <p:cNvSpPr txBox="1"/>
          <p:nvPr/>
        </p:nvSpPr>
        <p:spPr>
          <a:xfrm>
            <a:off x="4086187" y="1385066"/>
            <a:ext cx="7630887" cy="3784600"/>
          </a:xfrm>
          <a:prstGeom prst="rect">
            <a:avLst/>
          </a:prstGeom>
          <a:noFill/>
        </p:spPr>
        <p:txBody>
          <a:bodyPr wrap="square" rtlCol="0">
            <a:spAutoFit/>
          </a:bodyPr>
          <a:lstStyle/>
          <a:p>
            <a:pPr algn="l">
              <a:lnSpc>
                <a:spcPct val="200000"/>
              </a:lnSpc>
              <a:buClrTx/>
              <a:buSzTx/>
              <a:buFontTx/>
            </a:pPr>
            <a:r>
              <a:rPr lang="en-US" altLang="zh-CN" sz="2400" b="1" dirty="0">
                <a:solidFill>
                  <a:srgbClr val="1958B0"/>
                </a:solidFill>
                <a:sym typeface="+mn-ea"/>
              </a:rPr>
              <a:t>1. 学位论文进展情况</a:t>
            </a:r>
            <a:endParaRPr lang="en-US" altLang="zh-CN" sz="2400" b="1" dirty="0">
              <a:solidFill>
                <a:srgbClr val="1958B0"/>
              </a:solidFill>
            </a:endParaRPr>
          </a:p>
          <a:p>
            <a:pPr>
              <a:lnSpc>
                <a:spcPct val="200000"/>
              </a:lnSpc>
            </a:pPr>
            <a:r>
              <a:rPr lang="en-US" altLang="zh-CN" sz="2400" dirty="0">
                <a:sym typeface="+mn-ea"/>
              </a:rPr>
              <a:t>2. </a:t>
            </a:r>
            <a:r>
              <a:rPr lang="zh-CN" altLang="en-US" sz="2400" dirty="0">
                <a:sym typeface="+mn-ea"/>
              </a:rPr>
              <a:t>论文撰写计划</a:t>
            </a:r>
            <a:endParaRPr lang="zh-CN" altLang="en-US" sz="2400" dirty="0"/>
          </a:p>
          <a:p>
            <a:pPr>
              <a:lnSpc>
                <a:spcPct val="200000"/>
              </a:lnSpc>
            </a:pPr>
            <a:r>
              <a:rPr lang="en-US" altLang="zh-CN" sz="2400" dirty="0">
                <a:sym typeface="+mn-ea"/>
              </a:rPr>
              <a:t>3. </a:t>
            </a:r>
            <a:r>
              <a:rPr lang="zh-CN" altLang="en-US" sz="2400" dirty="0">
                <a:sym typeface="+mn-ea"/>
              </a:rPr>
              <a:t>科研项目完成情况</a:t>
            </a:r>
            <a:endParaRPr lang="en-US" altLang="zh-CN" sz="2400" dirty="0"/>
          </a:p>
          <a:p>
            <a:pPr>
              <a:lnSpc>
                <a:spcPct val="200000"/>
              </a:lnSpc>
            </a:pPr>
            <a:r>
              <a:rPr lang="en-US" altLang="zh-CN" sz="2400" dirty="0">
                <a:sym typeface="+mn-ea"/>
              </a:rPr>
              <a:t>4. </a:t>
            </a:r>
            <a:r>
              <a:rPr lang="zh-CN" altLang="en-US" sz="2400" dirty="0">
                <a:sym typeface="+mn-ea"/>
              </a:rPr>
              <a:t>阶段性成果</a:t>
            </a:r>
            <a:endParaRPr lang="en-US" altLang="zh-CN" sz="2400" dirty="0"/>
          </a:p>
          <a:p>
            <a:pPr>
              <a:lnSpc>
                <a:spcPct val="200000"/>
              </a:lnSpc>
            </a:pPr>
            <a:r>
              <a:rPr lang="en-US" altLang="zh-CN" sz="2400" dirty="0">
                <a:sym typeface="+mn-ea"/>
              </a:rPr>
              <a:t>5. </a:t>
            </a:r>
            <a:r>
              <a:rPr lang="zh-CN" altLang="en-US" sz="2400" dirty="0">
                <a:sym typeface="+mn-ea"/>
              </a:rPr>
              <a:t>下一步工作计划</a:t>
            </a:r>
            <a:endParaRPr lang="en-US" altLang="zh-C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02762" y="185058"/>
            <a:ext cx="3740638" cy="587827"/>
          </a:xfrm>
        </p:spPr>
        <p:txBody>
          <a:bodyPr/>
          <a:lstStyle/>
          <a:p>
            <a:r>
              <a:rPr lang="en-US" altLang="zh-CN" sz="2800" b="0" dirty="0">
                <a:sym typeface="+mn-ea"/>
              </a:rPr>
              <a:t>1.2</a:t>
            </a:r>
            <a:r>
              <a:rPr lang="zh-CN" altLang="en-US" sz="2800" b="0" dirty="0">
                <a:sym typeface="+mn-ea"/>
              </a:rPr>
              <a:t>研究内容及进展</a:t>
            </a:r>
            <a:endParaRPr lang="zh-CN" altLang="en-US" sz="2800" b="0" dirty="0"/>
          </a:p>
        </p:txBody>
      </p:sp>
      <p:sp>
        <p:nvSpPr>
          <p:cNvPr id="4" name="矩形 3"/>
          <p:cNvSpPr/>
          <p:nvPr>
            <p:custDataLst>
              <p:tags r:id="rId1"/>
            </p:custDataLst>
          </p:nvPr>
        </p:nvSpPr>
        <p:spPr>
          <a:xfrm>
            <a:off x="6265545" y="1457960"/>
            <a:ext cx="4447540" cy="4382135"/>
          </a:xfrm>
          <a:prstGeom prst="rect">
            <a:avLst/>
          </a:prstGeom>
          <a:solidFill>
            <a:schemeClr val="bg1"/>
          </a:solidFill>
          <a:ln w="38100" cmpd="sng">
            <a:solidFill>
              <a:srgbClr val="F37D11"/>
            </a:solidFill>
            <a:prstDash val="dash"/>
          </a:ln>
        </p:spPr>
        <p:style>
          <a:lnRef idx="3">
            <a:schemeClr val="lt1"/>
          </a:lnRef>
          <a:fillRef idx="1">
            <a:schemeClr val="accent1"/>
          </a:fillRef>
          <a:effectRef idx="1">
            <a:schemeClr val="accent1"/>
          </a:effectRef>
          <a:fontRef idx="minor">
            <a:schemeClr val="lt1"/>
          </a:fontRef>
        </p:style>
        <p:txBody>
          <a:bodyPr rtlCol="0" anchor="ctr"/>
          <a:p>
            <a:pPr algn="ctr"/>
            <a:endParaRPr lang="zh-CN" altLang="en-US" dirty="0"/>
          </a:p>
        </p:txBody>
      </p:sp>
      <p:sp>
        <p:nvSpPr>
          <p:cNvPr id="2" name="矩形 1"/>
          <p:cNvSpPr/>
          <p:nvPr/>
        </p:nvSpPr>
        <p:spPr>
          <a:xfrm>
            <a:off x="601980" y="1457960"/>
            <a:ext cx="4657090" cy="4364990"/>
          </a:xfrm>
          <a:prstGeom prst="rect">
            <a:avLst/>
          </a:prstGeom>
          <a:solidFill>
            <a:schemeClr val="bg1"/>
          </a:solidFill>
          <a:ln w="38100" cmpd="sng">
            <a:solidFill>
              <a:srgbClr val="5B9BD5"/>
            </a:solidFill>
            <a:prstDash val="dash"/>
          </a:ln>
        </p:spPr>
        <p:style>
          <a:lnRef idx="3">
            <a:schemeClr val="lt1"/>
          </a:lnRef>
          <a:fillRef idx="1">
            <a:schemeClr val="accent1"/>
          </a:fillRef>
          <a:effectRef idx="1">
            <a:schemeClr val="accent1"/>
          </a:effectRef>
          <a:fontRef idx="minor">
            <a:schemeClr val="lt1"/>
          </a:fontRef>
        </p:style>
        <p:txBody>
          <a:bodyPr rtlCol="0" anchor="ctr"/>
          <a:p>
            <a:pPr algn="ctr"/>
            <a:endParaRPr lang="zh-CN" altLang="en-US" dirty="0"/>
          </a:p>
        </p:txBody>
      </p:sp>
      <p:sp>
        <p:nvSpPr>
          <p:cNvPr id="6" name="右箭头 5"/>
          <p:cNvSpPr/>
          <p:nvPr>
            <p:custDataLst>
              <p:tags r:id="rId2"/>
            </p:custDataLst>
          </p:nvPr>
        </p:nvSpPr>
        <p:spPr>
          <a:xfrm>
            <a:off x="909955" y="1859280"/>
            <a:ext cx="5368290" cy="1104265"/>
          </a:xfrm>
          <a:prstGeom prst="rightArrow">
            <a:avLst>
              <a:gd name="adj1" fmla="val 56871"/>
              <a:gd name="adj2"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2" name="矩形 21"/>
          <p:cNvSpPr/>
          <p:nvPr/>
        </p:nvSpPr>
        <p:spPr>
          <a:xfrm>
            <a:off x="1073785" y="1609725"/>
            <a:ext cx="3803015" cy="451485"/>
          </a:xfrm>
          <a:prstGeom prst="rect">
            <a:avLst/>
          </a:prstGeom>
          <a:solidFill>
            <a:srgbClr val="157BC3">
              <a:alpha val="70000"/>
            </a:srgb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p>
            <a:pPr algn="ctr"/>
            <a:r>
              <a:rPr lang="zh-CN" altLang="en-US" dirty="0"/>
              <a:t>应用层</a:t>
            </a:r>
            <a:endParaRPr lang="zh-CN" altLang="en-US" dirty="0"/>
          </a:p>
        </p:txBody>
      </p:sp>
      <p:sp>
        <p:nvSpPr>
          <p:cNvPr id="23" name="矩形 22"/>
          <p:cNvSpPr/>
          <p:nvPr>
            <p:custDataLst>
              <p:tags r:id="rId3"/>
            </p:custDataLst>
          </p:nvPr>
        </p:nvSpPr>
        <p:spPr>
          <a:xfrm>
            <a:off x="1073785" y="4633595"/>
            <a:ext cx="3784600" cy="451485"/>
          </a:xfrm>
          <a:prstGeom prst="rect">
            <a:avLst/>
          </a:prstGeom>
          <a:solidFill>
            <a:srgbClr val="157BC3">
              <a:alpha val="70000"/>
            </a:srgbClr>
          </a:solidFill>
          <a:ln>
            <a:solidFill>
              <a:schemeClr val="accent1"/>
            </a:solidFill>
          </a:ln>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r>
              <a:rPr lang="zh-CN" altLang="en-US" dirty="0">
                <a:sym typeface="+mn-ea"/>
              </a:rPr>
              <a:t>数据</a:t>
            </a:r>
            <a:r>
              <a:rPr lang="zh-CN" altLang="en-US" dirty="0">
                <a:sym typeface="+mn-ea"/>
              </a:rPr>
              <a:t>链路层</a:t>
            </a:r>
            <a:endParaRPr lang="zh-CN" altLang="en-US" dirty="0">
              <a:sym typeface="+mn-ea"/>
            </a:endParaRPr>
          </a:p>
        </p:txBody>
      </p:sp>
      <p:sp>
        <p:nvSpPr>
          <p:cNvPr id="24" name="矩形 23"/>
          <p:cNvSpPr/>
          <p:nvPr>
            <p:custDataLst>
              <p:tags r:id="rId4"/>
            </p:custDataLst>
          </p:nvPr>
        </p:nvSpPr>
        <p:spPr>
          <a:xfrm>
            <a:off x="1073785" y="2209165"/>
            <a:ext cx="4299585" cy="451485"/>
          </a:xfrm>
          <a:prstGeom prst="rect">
            <a:avLst/>
          </a:prstGeom>
          <a:solidFill>
            <a:srgbClr val="FFC000"/>
          </a:solidFill>
          <a:ln>
            <a:solidFill>
              <a:srgbClr val="FFC000"/>
            </a:solidFill>
          </a:ln>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r>
              <a:rPr lang="zh-CN" altLang="en-US" dirty="0">
                <a:sym typeface="+mn-ea"/>
              </a:rPr>
              <a:t>表示</a:t>
            </a:r>
            <a:r>
              <a:rPr lang="zh-CN" altLang="en-US" dirty="0">
                <a:sym typeface="+mn-ea"/>
              </a:rPr>
              <a:t>层</a:t>
            </a:r>
            <a:endParaRPr lang="zh-CN" altLang="en-US" dirty="0">
              <a:sym typeface="+mn-ea"/>
            </a:endParaRPr>
          </a:p>
        </p:txBody>
      </p:sp>
      <p:sp>
        <p:nvSpPr>
          <p:cNvPr id="25" name="矩形 24"/>
          <p:cNvSpPr/>
          <p:nvPr>
            <p:custDataLst>
              <p:tags r:id="rId5"/>
            </p:custDataLst>
          </p:nvPr>
        </p:nvSpPr>
        <p:spPr>
          <a:xfrm>
            <a:off x="1073785" y="2808605"/>
            <a:ext cx="3803015" cy="451485"/>
          </a:xfrm>
          <a:prstGeom prst="rect">
            <a:avLst/>
          </a:prstGeom>
          <a:solidFill>
            <a:srgbClr val="157BC3">
              <a:alpha val="70000"/>
            </a:srgbClr>
          </a:solidFill>
          <a:ln>
            <a:solidFill>
              <a:schemeClr val="accent1"/>
            </a:solidFill>
          </a:ln>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r>
              <a:rPr lang="zh-CN" altLang="en-US" dirty="0">
                <a:sym typeface="+mn-ea"/>
              </a:rPr>
              <a:t>会话层</a:t>
            </a:r>
            <a:endParaRPr lang="zh-CN" altLang="en-US" dirty="0">
              <a:sym typeface="+mn-ea"/>
            </a:endParaRPr>
          </a:p>
        </p:txBody>
      </p:sp>
      <p:sp>
        <p:nvSpPr>
          <p:cNvPr id="5" name="右箭头 4"/>
          <p:cNvSpPr/>
          <p:nvPr/>
        </p:nvSpPr>
        <p:spPr>
          <a:xfrm>
            <a:off x="909955" y="3100070"/>
            <a:ext cx="5367655" cy="1104265"/>
          </a:xfrm>
          <a:prstGeom prst="rightArrow">
            <a:avLst>
              <a:gd name="adj1" fmla="val 56871"/>
              <a:gd name="adj2"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6" name="矩形 25"/>
          <p:cNvSpPr/>
          <p:nvPr>
            <p:custDataLst>
              <p:tags r:id="rId6"/>
            </p:custDataLst>
          </p:nvPr>
        </p:nvSpPr>
        <p:spPr>
          <a:xfrm>
            <a:off x="1073785" y="3440430"/>
            <a:ext cx="4300220" cy="451485"/>
          </a:xfrm>
          <a:prstGeom prst="rect">
            <a:avLst/>
          </a:prstGeom>
          <a:solidFill>
            <a:srgbClr val="FFC000"/>
          </a:solidFill>
          <a:ln>
            <a:solidFill>
              <a:srgbClr val="FFC000"/>
            </a:solidFill>
          </a:ln>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r>
              <a:rPr lang="zh-CN" altLang="en-US" dirty="0">
                <a:sym typeface="+mn-ea"/>
              </a:rPr>
              <a:t>传输层</a:t>
            </a:r>
            <a:endParaRPr lang="zh-CN" altLang="en-US" dirty="0">
              <a:sym typeface="+mn-ea"/>
            </a:endParaRPr>
          </a:p>
        </p:txBody>
      </p:sp>
      <p:sp>
        <p:nvSpPr>
          <p:cNvPr id="27" name="矩形 26"/>
          <p:cNvSpPr/>
          <p:nvPr>
            <p:custDataLst>
              <p:tags r:id="rId7"/>
            </p:custDataLst>
          </p:nvPr>
        </p:nvSpPr>
        <p:spPr>
          <a:xfrm>
            <a:off x="1073785" y="4027805"/>
            <a:ext cx="3784600" cy="451485"/>
          </a:xfrm>
          <a:prstGeom prst="rect">
            <a:avLst/>
          </a:prstGeom>
          <a:solidFill>
            <a:srgbClr val="157BC3">
              <a:alpha val="70000"/>
            </a:srgbClr>
          </a:solidFill>
          <a:ln>
            <a:solidFill>
              <a:schemeClr val="accent1"/>
            </a:solidFill>
          </a:ln>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r>
              <a:rPr lang="zh-CN" altLang="en-US" dirty="0">
                <a:sym typeface="+mn-ea"/>
              </a:rPr>
              <a:t>网络层</a:t>
            </a:r>
            <a:endParaRPr lang="zh-CN" altLang="en-US" dirty="0">
              <a:sym typeface="+mn-ea"/>
            </a:endParaRPr>
          </a:p>
        </p:txBody>
      </p:sp>
      <p:sp>
        <p:nvSpPr>
          <p:cNvPr id="28" name="矩形 27"/>
          <p:cNvSpPr/>
          <p:nvPr>
            <p:custDataLst>
              <p:tags r:id="rId8"/>
            </p:custDataLst>
          </p:nvPr>
        </p:nvSpPr>
        <p:spPr>
          <a:xfrm>
            <a:off x="1073785" y="5247005"/>
            <a:ext cx="3784600" cy="451485"/>
          </a:xfrm>
          <a:prstGeom prst="rect">
            <a:avLst/>
          </a:prstGeom>
          <a:solidFill>
            <a:srgbClr val="157BC3">
              <a:alpha val="70000"/>
            </a:srgbClr>
          </a:solidFill>
          <a:ln>
            <a:solidFill>
              <a:schemeClr val="accent1"/>
            </a:solidFill>
          </a:ln>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r>
              <a:rPr lang="zh-CN" altLang="en-US" dirty="0">
                <a:sym typeface="+mn-ea"/>
              </a:rPr>
              <a:t>物理层</a:t>
            </a:r>
            <a:endParaRPr lang="zh-CN" altLang="en-US" dirty="0">
              <a:sym typeface="+mn-ea"/>
            </a:endParaRPr>
          </a:p>
        </p:txBody>
      </p:sp>
      <p:pic>
        <p:nvPicPr>
          <p:cNvPr id="31" name="图片 30"/>
          <p:cNvPicPr/>
          <p:nvPr>
            <p:custDataLst>
              <p:tags r:id="rId9"/>
            </p:custDataLst>
          </p:nvPr>
        </p:nvPicPr>
        <p:blipFill>
          <a:blip r:embed="rId10"/>
          <a:stretch>
            <a:fillRect/>
          </a:stretch>
        </p:blipFill>
        <p:spPr>
          <a:xfrm>
            <a:off x="4876800" y="3408045"/>
            <a:ext cx="776605" cy="275590"/>
          </a:xfrm>
          <a:prstGeom prst="rect">
            <a:avLst/>
          </a:prstGeom>
          <a:noFill/>
          <a:ln w="9525">
            <a:noFill/>
          </a:ln>
        </p:spPr>
      </p:pic>
      <p:pic>
        <p:nvPicPr>
          <p:cNvPr id="34" name="图片 33"/>
          <p:cNvPicPr/>
          <p:nvPr>
            <p:custDataLst>
              <p:tags r:id="rId11"/>
            </p:custDataLst>
          </p:nvPr>
        </p:nvPicPr>
        <p:blipFill>
          <a:blip r:embed="rId10"/>
          <a:stretch>
            <a:fillRect/>
          </a:stretch>
        </p:blipFill>
        <p:spPr>
          <a:xfrm>
            <a:off x="4876800" y="2119630"/>
            <a:ext cx="775335" cy="276225"/>
          </a:xfrm>
          <a:prstGeom prst="rect">
            <a:avLst/>
          </a:prstGeom>
          <a:noFill/>
          <a:ln w="9525">
            <a:noFill/>
          </a:ln>
        </p:spPr>
      </p:pic>
      <p:sp>
        <p:nvSpPr>
          <p:cNvPr id="7" name="文本框 6"/>
          <p:cNvSpPr txBox="1"/>
          <p:nvPr/>
        </p:nvSpPr>
        <p:spPr>
          <a:xfrm>
            <a:off x="4374515" y="2411730"/>
            <a:ext cx="1780540" cy="337185"/>
          </a:xfrm>
          <a:prstGeom prst="rect">
            <a:avLst/>
          </a:prstGeom>
          <a:noFill/>
        </p:spPr>
        <p:txBody>
          <a:bodyPr wrap="square" rtlCol="0">
            <a:spAutoFit/>
          </a:bodyPr>
          <a:p>
            <a:r>
              <a:rPr lang="zh-CN" altLang="en-US" sz="1600"/>
              <a:t>获取未加密数据</a:t>
            </a:r>
            <a:endParaRPr lang="zh-CN" altLang="en-US" sz="1600"/>
          </a:p>
        </p:txBody>
      </p:sp>
      <p:sp>
        <p:nvSpPr>
          <p:cNvPr id="8" name="文本框 7"/>
          <p:cNvSpPr txBox="1"/>
          <p:nvPr>
            <p:custDataLst>
              <p:tags r:id="rId12"/>
            </p:custDataLst>
          </p:nvPr>
        </p:nvSpPr>
        <p:spPr>
          <a:xfrm>
            <a:off x="4528820" y="3644265"/>
            <a:ext cx="1453515" cy="308610"/>
          </a:xfrm>
          <a:prstGeom prst="rect">
            <a:avLst/>
          </a:prstGeom>
          <a:noFill/>
        </p:spPr>
        <p:txBody>
          <a:bodyPr wrap="square" rtlCol="0">
            <a:noAutofit/>
          </a:bodyPr>
          <a:p>
            <a:r>
              <a:rPr lang="zh-CN" altLang="en-US" sz="1600"/>
              <a:t>获取加密</a:t>
            </a:r>
            <a:r>
              <a:rPr lang="zh-CN" altLang="en-US" sz="1600"/>
              <a:t>数据</a:t>
            </a:r>
            <a:endParaRPr lang="zh-CN" altLang="en-US" sz="1600"/>
          </a:p>
        </p:txBody>
      </p:sp>
      <p:sp>
        <p:nvSpPr>
          <p:cNvPr id="95" name="矩形 94"/>
          <p:cNvSpPr/>
          <p:nvPr/>
        </p:nvSpPr>
        <p:spPr>
          <a:xfrm>
            <a:off x="7011670" y="1597025"/>
            <a:ext cx="3079115" cy="1211580"/>
          </a:xfrm>
          <a:prstGeom prst="rect">
            <a:avLst/>
          </a:prstGeom>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zh-CN" altLang="en-US" dirty="0"/>
              <a:t>机器学习</a:t>
            </a:r>
            <a:r>
              <a:rPr lang="zh-CN" altLang="en-US" dirty="0"/>
              <a:t>模型计算</a:t>
            </a:r>
            <a:endParaRPr lang="zh-CN" altLang="en-US" dirty="0"/>
          </a:p>
        </p:txBody>
      </p:sp>
      <p:sp>
        <p:nvSpPr>
          <p:cNvPr id="96" name="矩形 95"/>
          <p:cNvSpPr/>
          <p:nvPr>
            <p:custDataLst>
              <p:tags r:id="rId13"/>
            </p:custDataLst>
          </p:nvPr>
        </p:nvSpPr>
        <p:spPr>
          <a:xfrm>
            <a:off x="7011670" y="2992120"/>
            <a:ext cx="3079115" cy="1212215"/>
          </a:xfrm>
          <a:prstGeom prst="rect">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zh-CN" altLang="en-US" dirty="0"/>
              <a:t>特征</a:t>
            </a:r>
            <a:r>
              <a:rPr lang="zh-CN" altLang="en-US" dirty="0"/>
              <a:t>重要度计算</a:t>
            </a:r>
            <a:endParaRPr lang="zh-CN" altLang="en-US" dirty="0"/>
          </a:p>
        </p:txBody>
      </p:sp>
      <p:sp>
        <p:nvSpPr>
          <p:cNvPr id="97" name="矩形 96"/>
          <p:cNvSpPr/>
          <p:nvPr>
            <p:custDataLst>
              <p:tags r:id="rId14"/>
            </p:custDataLst>
          </p:nvPr>
        </p:nvSpPr>
        <p:spPr>
          <a:xfrm>
            <a:off x="7011670" y="4387850"/>
            <a:ext cx="3079115" cy="1211580"/>
          </a:xfrm>
          <a:prstGeom prst="rect">
            <a:avLst/>
          </a:prstGeom>
          <a:solidFill>
            <a:srgbClr val="0070C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zh-CN" altLang="en-US" dirty="0"/>
              <a:t>实际应用：</a:t>
            </a:r>
            <a:r>
              <a:rPr lang="zh-CN" altLang="en-US" dirty="0"/>
              <a:t>群落划分</a:t>
            </a:r>
            <a:endParaRPr lang="zh-CN" altLang="en-US" dirty="0"/>
          </a:p>
        </p:txBody>
      </p:sp>
      <p:sp>
        <p:nvSpPr>
          <p:cNvPr id="99" name="下箭头 98"/>
          <p:cNvSpPr/>
          <p:nvPr/>
        </p:nvSpPr>
        <p:spPr>
          <a:xfrm>
            <a:off x="8422005" y="2808605"/>
            <a:ext cx="267970" cy="18415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0" name="下箭头 99"/>
          <p:cNvSpPr/>
          <p:nvPr>
            <p:custDataLst>
              <p:tags r:id="rId15"/>
            </p:custDataLst>
          </p:nvPr>
        </p:nvSpPr>
        <p:spPr>
          <a:xfrm>
            <a:off x="8422005" y="4203700"/>
            <a:ext cx="267970" cy="18415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1" name="文本框 100"/>
          <p:cNvSpPr txBox="1"/>
          <p:nvPr/>
        </p:nvSpPr>
        <p:spPr>
          <a:xfrm>
            <a:off x="909955" y="2251075"/>
            <a:ext cx="911225" cy="368300"/>
          </a:xfrm>
          <a:prstGeom prst="rect">
            <a:avLst/>
          </a:prstGeom>
          <a:noFill/>
        </p:spPr>
        <p:txBody>
          <a:bodyPr wrap="square" rtlCol="0">
            <a:spAutoFit/>
          </a:bodyPr>
          <a:p>
            <a:r>
              <a:rPr lang="zh-CN" altLang="en-US"/>
              <a:t>方案</a:t>
            </a:r>
            <a:r>
              <a:rPr lang="zh-CN" altLang="en-US"/>
              <a:t>二：</a:t>
            </a:r>
            <a:endParaRPr lang="zh-CN" altLang="en-US"/>
          </a:p>
        </p:txBody>
      </p:sp>
      <p:sp>
        <p:nvSpPr>
          <p:cNvPr id="102" name="文本框 101"/>
          <p:cNvSpPr txBox="1"/>
          <p:nvPr>
            <p:custDataLst>
              <p:tags r:id="rId16"/>
            </p:custDataLst>
          </p:nvPr>
        </p:nvSpPr>
        <p:spPr>
          <a:xfrm>
            <a:off x="909955" y="3459480"/>
            <a:ext cx="911225" cy="368300"/>
          </a:xfrm>
          <a:prstGeom prst="rect">
            <a:avLst/>
          </a:prstGeom>
          <a:noFill/>
        </p:spPr>
        <p:txBody>
          <a:bodyPr wrap="square" rtlCol="0">
            <a:spAutoFit/>
          </a:bodyPr>
          <a:p>
            <a:r>
              <a:rPr lang="zh-CN" altLang="en-US"/>
              <a:t>方案</a:t>
            </a:r>
            <a:r>
              <a:rPr lang="zh-CN" altLang="en-US"/>
              <a:t>一：</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02762" y="185058"/>
            <a:ext cx="3740638" cy="587827"/>
          </a:xfrm>
        </p:spPr>
        <p:txBody>
          <a:bodyPr/>
          <a:lstStyle/>
          <a:p>
            <a:r>
              <a:rPr lang="en-US" altLang="zh-CN" sz="2800" b="0" dirty="0">
                <a:sym typeface="+mn-ea"/>
              </a:rPr>
              <a:t>1.2</a:t>
            </a:r>
            <a:r>
              <a:rPr lang="zh-CN" altLang="en-US" sz="2800" b="0" dirty="0">
                <a:sym typeface="+mn-ea"/>
              </a:rPr>
              <a:t>研究内容及进展</a:t>
            </a:r>
            <a:endParaRPr lang="zh-CN" altLang="en-US" sz="2800" b="0" dirty="0"/>
          </a:p>
        </p:txBody>
      </p:sp>
      <p:sp>
        <p:nvSpPr>
          <p:cNvPr id="2" name="文本框 1"/>
          <p:cNvSpPr txBox="1"/>
          <p:nvPr/>
        </p:nvSpPr>
        <p:spPr>
          <a:xfrm>
            <a:off x="846909" y="961572"/>
            <a:ext cx="10036628" cy="1938020"/>
          </a:xfrm>
          <a:prstGeom prst="rect">
            <a:avLst/>
          </a:prstGeom>
          <a:noFill/>
        </p:spPr>
        <p:txBody>
          <a:bodyPr wrap="square" rtlCol="0">
            <a:spAutoFit/>
          </a:bodyPr>
          <a:lstStyle/>
          <a:p>
            <a:pPr>
              <a:lnSpc>
                <a:spcPct val="150000"/>
              </a:lnSpc>
            </a:pPr>
            <a:r>
              <a:rPr lang="zh-CN" altLang="en-US" sz="2000" dirty="0"/>
              <a:t>通过线下训练模型，实现线上对加密流量进行检测。</a:t>
            </a:r>
            <a:endParaRPr lang="zh-CN" altLang="en-US" sz="2000" dirty="0"/>
          </a:p>
          <a:p>
            <a:pPr marL="342900" indent="-342900">
              <a:lnSpc>
                <a:spcPct val="150000"/>
              </a:lnSpc>
              <a:buFont typeface="Wingdings" panose="05000000000000000000" charset="0"/>
              <a:buChar char="p"/>
            </a:pPr>
            <a:r>
              <a:rPr lang="zh-CN" altLang="en-US" sz="2000" dirty="0">
                <a:solidFill>
                  <a:schemeClr val="accent2"/>
                </a:solidFill>
              </a:rPr>
              <a:t>通过可解释型算法挖掘关键特征</a:t>
            </a:r>
            <a:endParaRPr lang="zh-CN" altLang="en-US" sz="2000" dirty="0"/>
          </a:p>
          <a:p>
            <a:pPr marL="342900" indent="-342900">
              <a:lnSpc>
                <a:spcPct val="150000"/>
              </a:lnSpc>
              <a:buFont typeface="Wingdings" panose="05000000000000000000" charset="0"/>
              <a:buChar char="p"/>
            </a:pPr>
            <a:r>
              <a:rPr lang="zh-CN" altLang="en-US" sz="2000" dirty="0">
                <a:solidFill>
                  <a:schemeClr val="accent2"/>
                </a:solidFill>
              </a:rPr>
              <a:t>使用</a:t>
            </a:r>
            <a:r>
              <a:rPr lang="en-US" altLang="zh-CN" sz="2000" dirty="0">
                <a:solidFill>
                  <a:schemeClr val="accent2"/>
                </a:solidFill>
              </a:rPr>
              <a:t>eBPF</a:t>
            </a:r>
            <a:r>
              <a:rPr lang="zh-CN" altLang="en-US" sz="2000" dirty="0">
                <a:solidFill>
                  <a:schemeClr val="accent2"/>
                </a:solidFill>
              </a:rPr>
              <a:t>技术进行精细化采集</a:t>
            </a:r>
            <a:endParaRPr lang="zh-CN" altLang="en-US" sz="2000" dirty="0">
              <a:solidFill>
                <a:schemeClr val="accent2"/>
              </a:solidFill>
            </a:endParaRPr>
          </a:p>
          <a:p>
            <a:pPr marL="457200" indent="-457200">
              <a:lnSpc>
                <a:spcPct val="150000"/>
              </a:lnSpc>
              <a:buFont typeface="Wingdings" panose="05000000000000000000" charset="0"/>
              <a:buChar char="p"/>
            </a:pPr>
            <a:r>
              <a:rPr lang="zh-CN" altLang="en-US" sz="2000" dirty="0"/>
              <a:t>通过训练好的模型，实现线上加密流量的</a:t>
            </a:r>
            <a:r>
              <a:rPr lang="zh-CN" altLang="en-US" sz="2000" dirty="0"/>
              <a:t>检测</a:t>
            </a:r>
            <a:endParaRPr lang="zh-CN" altLang="en-US" sz="2000" dirty="0"/>
          </a:p>
        </p:txBody>
      </p:sp>
      <p:cxnSp>
        <p:nvCxnSpPr>
          <p:cNvPr id="30" name="直接连接符 29"/>
          <p:cNvCxnSpPr/>
          <p:nvPr>
            <p:custDataLst>
              <p:tags r:id="rId1"/>
            </p:custDataLst>
          </p:nvPr>
        </p:nvCxnSpPr>
        <p:spPr>
          <a:xfrm>
            <a:off x="3406140" y="4051935"/>
            <a:ext cx="0" cy="2112645"/>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2"/>
            </p:custDataLst>
          </p:nvPr>
        </p:nvCxnSpPr>
        <p:spPr>
          <a:xfrm>
            <a:off x="7851140" y="4074160"/>
            <a:ext cx="0" cy="2112645"/>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04" name="图片 103"/>
          <p:cNvPicPr/>
          <p:nvPr/>
        </p:nvPicPr>
        <p:blipFill>
          <a:blip r:embed="rId3"/>
          <a:stretch>
            <a:fillRect/>
          </a:stretch>
        </p:blipFill>
        <p:spPr>
          <a:xfrm>
            <a:off x="8521700" y="4542790"/>
            <a:ext cx="2793365" cy="969645"/>
          </a:xfrm>
          <a:prstGeom prst="rect">
            <a:avLst/>
          </a:prstGeom>
          <a:noFill/>
          <a:ln w="9525">
            <a:noFill/>
          </a:ln>
        </p:spPr>
      </p:pic>
      <p:grpSp>
        <p:nvGrpSpPr>
          <p:cNvPr id="43" name="组合 42"/>
          <p:cNvGrpSpPr/>
          <p:nvPr/>
        </p:nvGrpSpPr>
        <p:grpSpPr>
          <a:xfrm>
            <a:off x="8240395" y="1530350"/>
            <a:ext cx="2711450" cy="1481455"/>
            <a:chOff x="14153" y="2553"/>
            <a:chExt cx="4340" cy="2190"/>
          </a:xfrm>
        </p:grpSpPr>
        <p:pic>
          <p:nvPicPr>
            <p:cNvPr id="41" name="图片 40"/>
            <p:cNvPicPr>
              <a:picLocks noChangeAspect="1"/>
            </p:cNvPicPr>
            <p:nvPr>
              <p:custDataLst>
                <p:tags r:id="rId4"/>
              </p:custDataLst>
            </p:nvPr>
          </p:nvPicPr>
          <p:blipFill>
            <a:blip r:embed="rId5"/>
            <a:stretch>
              <a:fillRect/>
            </a:stretch>
          </p:blipFill>
          <p:spPr>
            <a:xfrm>
              <a:off x="14153" y="2553"/>
              <a:ext cx="2484" cy="2190"/>
            </a:xfrm>
            <a:prstGeom prst="rect">
              <a:avLst/>
            </a:prstGeom>
          </p:spPr>
        </p:pic>
        <p:pic>
          <p:nvPicPr>
            <p:cNvPr id="42" name="图片 41"/>
            <p:cNvPicPr>
              <a:picLocks noChangeAspect="1"/>
            </p:cNvPicPr>
            <p:nvPr>
              <p:custDataLst>
                <p:tags r:id="rId6"/>
              </p:custDataLst>
            </p:nvPr>
          </p:nvPicPr>
          <p:blipFill>
            <a:blip r:embed="rId7"/>
            <a:srcRect t="1964" r="2263"/>
            <a:stretch>
              <a:fillRect/>
            </a:stretch>
          </p:blipFill>
          <p:spPr>
            <a:xfrm>
              <a:off x="16637" y="2596"/>
              <a:ext cx="1857" cy="2146"/>
            </a:xfrm>
            <a:prstGeom prst="rect">
              <a:avLst/>
            </a:prstGeom>
          </p:spPr>
        </p:pic>
      </p:grpSp>
      <p:sp>
        <p:nvSpPr>
          <p:cNvPr id="45" name="矩形 44"/>
          <p:cNvSpPr/>
          <p:nvPr/>
        </p:nvSpPr>
        <p:spPr>
          <a:xfrm>
            <a:off x="7851140" y="1332230"/>
            <a:ext cx="3463925" cy="1970405"/>
          </a:xfrm>
          <a:prstGeom prst="rect">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dirty="0"/>
          </a:p>
        </p:txBody>
      </p:sp>
      <p:sp>
        <p:nvSpPr>
          <p:cNvPr id="46" name="文本框 45"/>
          <p:cNvSpPr txBox="1"/>
          <p:nvPr/>
        </p:nvSpPr>
        <p:spPr>
          <a:xfrm>
            <a:off x="847090" y="3797300"/>
            <a:ext cx="1309370" cy="368300"/>
          </a:xfrm>
          <a:prstGeom prst="rect">
            <a:avLst/>
          </a:prstGeom>
          <a:noFill/>
        </p:spPr>
        <p:txBody>
          <a:bodyPr wrap="square" rtlCol="0">
            <a:spAutoFit/>
          </a:bodyPr>
          <a:p>
            <a:r>
              <a:rPr lang="zh-CN" altLang="en-US"/>
              <a:t>网络</a:t>
            </a:r>
            <a:r>
              <a:rPr lang="zh-CN" altLang="en-US"/>
              <a:t>流量</a:t>
            </a:r>
            <a:endParaRPr lang="zh-CN" altLang="en-US"/>
          </a:p>
        </p:txBody>
      </p:sp>
      <p:sp>
        <p:nvSpPr>
          <p:cNvPr id="47" name="文本框 46"/>
          <p:cNvSpPr txBox="1"/>
          <p:nvPr>
            <p:custDataLst>
              <p:tags r:id="rId8"/>
            </p:custDataLst>
          </p:nvPr>
        </p:nvSpPr>
        <p:spPr>
          <a:xfrm>
            <a:off x="4138930" y="3797300"/>
            <a:ext cx="2979420" cy="368300"/>
          </a:xfrm>
          <a:prstGeom prst="rect">
            <a:avLst/>
          </a:prstGeom>
          <a:noFill/>
        </p:spPr>
        <p:txBody>
          <a:bodyPr wrap="square" rtlCol="0">
            <a:spAutoFit/>
          </a:bodyPr>
          <a:p>
            <a:r>
              <a:rPr lang="zh-CN" altLang="en-US"/>
              <a:t>机器学习模型</a:t>
            </a:r>
            <a:r>
              <a:rPr lang="en-US" altLang="zh-CN"/>
              <a:t> + </a:t>
            </a:r>
            <a:r>
              <a:rPr lang="en-US" altLang="zh-CN"/>
              <a:t>shapley </a:t>
            </a:r>
            <a:endParaRPr lang="en-US" altLang="zh-CN"/>
          </a:p>
        </p:txBody>
      </p:sp>
      <p:sp>
        <p:nvSpPr>
          <p:cNvPr id="48" name="文本框 47"/>
          <p:cNvSpPr txBox="1"/>
          <p:nvPr/>
        </p:nvSpPr>
        <p:spPr>
          <a:xfrm>
            <a:off x="6433820" y="4314190"/>
            <a:ext cx="641350" cy="368300"/>
          </a:xfrm>
          <a:prstGeom prst="rect">
            <a:avLst/>
          </a:prstGeom>
          <a:noFill/>
        </p:spPr>
        <p:txBody>
          <a:bodyPr wrap="square" rtlCol="0">
            <a:spAutoFit/>
          </a:bodyPr>
          <a:p>
            <a:r>
              <a:rPr lang="en-US" altLang="zh-CN"/>
              <a:t>YES</a:t>
            </a:r>
            <a:endParaRPr lang="en-US" altLang="zh-CN"/>
          </a:p>
        </p:txBody>
      </p:sp>
      <p:sp>
        <p:nvSpPr>
          <p:cNvPr id="49" name="文本框 48"/>
          <p:cNvSpPr txBox="1"/>
          <p:nvPr>
            <p:custDataLst>
              <p:tags r:id="rId9"/>
            </p:custDataLst>
          </p:nvPr>
        </p:nvSpPr>
        <p:spPr>
          <a:xfrm>
            <a:off x="4270375" y="5583555"/>
            <a:ext cx="641350" cy="368300"/>
          </a:xfrm>
          <a:prstGeom prst="rect">
            <a:avLst/>
          </a:prstGeom>
          <a:noFill/>
        </p:spPr>
        <p:txBody>
          <a:bodyPr wrap="square" rtlCol="0">
            <a:spAutoFit/>
          </a:bodyPr>
          <a:p>
            <a:r>
              <a:rPr lang="en-US" altLang="zh-CN"/>
              <a:t>NO</a:t>
            </a:r>
            <a:endParaRPr lang="en-US" altLang="zh-CN"/>
          </a:p>
        </p:txBody>
      </p:sp>
      <p:sp>
        <p:nvSpPr>
          <p:cNvPr id="50" name="文本框 49"/>
          <p:cNvSpPr txBox="1"/>
          <p:nvPr>
            <p:custDataLst>
              <p:tags r:id="rId10"/>
            </p:custDataLst>
          </p:nvPr>
        </p:nvSpPr>
        <p:spPr>
          <a:xfrm>
            <a:off x="9631045" y="2934335"/>
            <a:ext cx="1685925" cy="368300"/>
          </a:xfrm>
          <a:prstGeom prst="rect">
            <a:avLst/>
          </a:prstGeom>
          <a:noFill/>
        </p:spPr>
        <p:txBody>
          <a:bodyPr wrap="square" rtlCol="0">
            <a:spAutoFit/>
          </a:bodyPr>
          <a:p>
            <a:r>
              <a:rPr lang="zh-CN" altLang="en-US"/>
              <a:t>在线</a:t>
            </a:r>
            <a:r>
              <a:rPr lang="zh-CN" altLang="en-US"/>
              <a:t>检测</a:t>
            </a:r>
            <a:r>
              <a:rPr lang="zh-CN" altLang="en-US"/>
              <a:t>系统</a:t>
            </a:r>
            <a:endParaRPr lang="zh-CN" altLang="en-US"/>
          </a:p>
        </p:txBody>
      </p:sp>
      <p:sp>
        <p:nvSpPr>
          <p:cNvPr id="52" name="右箭头 51"/>
          <p:cNvSpPr/>
          <p:nvPr/>
        </p:nvSpPr>
        <p:spPr>
          <a:xfrm>
            <a:off x="7547610" y="2612390"/>
            <a:ext cx="593725" cy="398780"/>
          </a:xfrm>
          <a:prstGeom prst="rightArrow">
            <a:avLst/>
          </a:prstGeom>
          <a:solidFill>
            <a:schemeClr val="bg1">
              <a:alpha val="60000"/>
            </a:schemeClr>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3" name="右箭头 52"/>
          <p:cNvSpPr/>
          <p:nvPr>
            <p:custDataLst>
              <p:tags r:id="rId11"/>
            </p:custDataLst>
          </p:nvPr>
        </p:nvSpPr>
        <p:spPr>
          <a:xfrm>
            <a:off x="3078480" y="4889500"/>
            <a:ext cx="593725" cy="398780"/>
          </a:xfrm>
          <a:prstGeom prst="rightArrow">
            <a:avLst/>
          </a:prstGeom>
          <a:solidFill>
            <a:schemeClr val="bg1">
              <a:alpha val="90000"/>
            </a:schemeClr>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4" name="右箭头 53"/>
          <p:cNvSpPr/>
          <p:nvPr>
            <p:custDataLst>
              <p:tags r:id="rId12"/>
            </p:custDataLst>
          </p:nvPr>
        </p:nvSpPr>
        <p:spPr>
          <a:xfrm>
            <a:off x="7547610" y="4501515"/>
            <a:ext cx="593725" cy="398780"/>
          </a:xfrm>
          <a:prstGeom prst="rightArrow">
            <a:avLst/>
          </a:prstGeom>
          <a:solidFill>
            <a:schemeClr val="bg1">
              <a:alpha val="90000"/>
            </a:schemeClr>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5" name="右箭头 54"/>
          <p:cNvSpPr/>
          <p:nvPr>
            <p:custDataLst>
              <p:tags r:id="rId13"/>
            </p:custDataLst>
          </p:nvPr>
        </p:nvSpPr>
        <p:spPr>
          <a:xfrm flipH="1">
            <a:off x="7547610" y="5288280"/>
            <a:ext cx="593725" cy="398780"/>
          </a:xfrm>
          <a:prstGeom prst="rightArrow">
            <a:avLst/>
          </a:prstGeom>
          <a:solidFill>
            <a:schemeClr val="bg1">
              <a:alpha val="90000"/>
            </a:schemeClr>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56" name="直接箭头连接符 55"/>
          <p:cNvCxnSpPr/>
          <p:nvPr/>
        </p:nvCxnSpPr>
        <p:spPr>
          <a:xfrm flipV="1">
            <a:off x="7075170" y="3302635"/>
            <a:ext cx="318770" cy="494665"/>
          </a:xfrm>
          <a:prstGeom prst="straightConnector1">
            <a:avLst/>
          </a:prstGeom>
          <a:ln w="19050">
            <a:solidFill>
              <a:srgbClr val="41719C"/>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14"/>
            </p:custDataLst>
          </p:nvPr>
        </p:nvSpPr>
        <p:spPr>
          <a:xfrm>
            <a:off x="4984115" y="5583555"/>
            <a:ext cx="1376680" cy="368300"/>
          </a:xfrm>
          <a:prstGeom prst="rect">
            <a:avLst/>
          </a:prstGeom>
          <a:noFill/>
        </p:spPr>
        <p:txBody>
          <a:bodyPr wrap="square" rtlCol="0">
            <a:spAutoFit/>
          </a:bodyPr>
          <a:p>
            <a:r>
              <a:rPr lang="zh-CN" altLang="en-US"/>
              <a:t>合理性</a:t>
            </a:r>
            <a:r>
              <a:rPr lang="zh-CN" altLang="en-US"/>
              <a:t>解释</a:t>
            </a:r>
            <a:endParaRPr lang="zh-CN" altLang="en-US"/>
          </a:p>
        </p:txBody>
      </p:sp>
      <p:pic>
        <p:nvPicPr>
          <p:cNvPr id="5" name="图片 4" descr="ResBlock"/>
          <p:cNvPicPr>
            <a:picLocks noChangeAspect="1"/>
          </p:cNvPicPr>
          <p:nvPr>
            <p:custDataLst>
              <p:tags r:id="rId15"/>
            </p:custDataLst>
          </p:nvPr>
        </p:nvPicPr>
        <p:blipFill>
          <a:blip r:embed="rId16"/>
          <a:stretch>
            <a:fillRect/>
          </a:stretch>
        </p:blipFill>
        <p:spPr>
          <a:xfrm>
            <a:off x="3733165" y="4157345"/>
            <a:ext cx="3788410" cy="2100580"/>
          </a:xfrm>
          <a:prstGeom prst="rect">
            <a:avLst/>
          </a:prstGeom>
        </p:spPr>
      </p:pic>
      <p:grpSp>
        <p:nvGrpSpPr>
          <p:cNvPr id="186" name="组合 185"/>
          <p:cNvGrpSpPr/>
          <p:nvPr/>
        </p:nvGrpSpPr>
        <p:grpSpPr>
          <a:xfrm>
            <a:off x="601980" y="4247515"/>
            <a:ext cx="2131060" cy="2010410"/>
            <a:chOff x="1652" y="3173"/>
            <a:chExt cx="3778" cy="3378"/>
          </a:xfrm>
        </p:grpSpPr>
        <p:grpSp>
          <p:nvGrpSpPr>
            <p:cNvPr id="4" name="组合 3"/>
            <p:cNvGrpSpPr/>
            <p:nvPr/>
          </p:nvGrpSpPr>
          <p:grpSpPr>
            <a:xfrm>
              <a:off x="1652" y="3173"/>
              <a:ext cx="3378" cy="950"/>
              <a:chOff x="1652" y="3991"/>
              <a:chExt cx="3378" cy="950"/>
            </a:xfrm>
          </p:grpSpPr>
          <p:grpSp>
            <p:nvGrpSpPr>
              <p:cNvPr id="7" name="组合 6"/>
              <p:cNvGrpSpPr/>
              <p:nvPr/>
            </p:nvGrpSpPr>
            <p:grpSpPr>
              <a:xfrm>
                <a:off x="1652" y="3991"/>
                <a:ext cx="1022" cy="950"/>
                <a:chOff x="1652" y="2973"/>
                <a:chExt cx="1022" cy="950"/>
              </a:xfrm>
            </p:grpSpPr>
            <p:sp>
              <p:nvSpPr>
                <p:cNvPr id="8" name="矩形 7"/>
                <p:cNvSpPr/>
                <p:nvPr>
                  <p:custDataLst>
                    <p:tags r:id="rId17"/>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矩形 8"/>
                <p:cNvSpPr/>
                <p:nvPr>
                  <p:custDataLst>
                    <p:tags r:id="rId18"/>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 name="矩形 9"/>
                <p:cNvSpPr/>
                <p:nvPr>
                  <p:custDataLst>
                    <p:tags r:id="rId19"/>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1" name="组合 10"/>
              <p:cNvGrpSpPr/>
              <p:nvPr/>
            </p:nvGrpSpPr>
            <p:grpSpPr>
              <a:xfrm>
                <a:off x="2830" y="3991"/>
                <a:ext cx="1022" cy="950"/>
                <a:chOff x="1652" y="2973"/>
                <a:chExt cx="1022" cy="950"/>
              </a:xfrm>
            </p:grpSpPr>
            <p:sp>
              <p:nvSpPr>
                <p:cNvPr id="12" name="矩形 11"/>
                <p:cNvSpPr/>
                <p:nvPr>
                  <p:custDataLst>
                    <p:tags r:id="rId20"/>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3" name="矩形 12"/>
                <p:cNvSpPr/>
                <p:nvPr>
                  <p:custDataLst>
                    <p:tags r:id="rId21"/>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4" name="矩形 13"/>
                <p:cNvSpPr/>
                <p:nvPr>
                  <p:custDataLst>
                    <p:tags r:id="rId22"/>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51" name="组合 50"/>
              <p:cNvGrpSpPr/>
              <p:nvPr/>
            </p:nvGrpSpPr>
            <p:grpSpPr>
              <a:xfrm>
                <a:off x="4008" y="3991"/>
                <a:ext cx="1022" cy="950"/>
                <a:chOff x="1652" y="2973"/>
                <a:chExt cx="1022" cy="950"/>
              </a:xfrm>
            </p:grpSpPr>
            <p:sp>
              <p:nvSpPr>
                <p:cNvPr id="15" name="矩形 14"/>
                <p:cNvSpPr/>
                <p:nvPr>
                  <p:custDataLst>
                    <p:tags r:id="rId23"/>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6" name="矩形 15"/>
                <p:cNvSpPr/>
                <p:nvPr>
                  <p:custDataLst>
                    <p:tags r:id="rId24"/>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7" name="矩形 16"/>
                <p:cNvSpPr/>
                <p:nvPr>
                  <p:custDataLst>
                    <p:tags r:id="rId25"/>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nvGrpSpPr>
            <p:cNvPr id="94" name="组合 93"/>
            <p:cNvGrpSpPr/>
            <p:nvPr/>
          </p:nvGrpSpPr>
          <p:grpSpPr>
            <a:xfrm>
              <a:off x="1788" y="3373"/>
              <a:ext cx="3442" cy="2978"/>
              <a:chOff x="1788" y="3373"/>
              <a:chExt cx="3442" cy="2978"/>
            </a:xfrm>
          </p:grpSpPr>
          <p:grpSp>
            <p:nvGrpSpPr>
              <p:cNvPr id="18" name="组合 17"/>
              <p:cNvGrpSpPr/>
              <p:nvPr/>
            </p:nvGrpSpPr>
            <p:grpSpPr>
              <a:xfrm>
                <a:off x="1852" y="3373"/>
                <a:ext cx="3378" cy="950"/>
                <a:chOff x="1652" y="3991"/>
                <a:chExt cx="3378" cy="950"/>
              </a:xfrm>
            </p:grpSpPr>
            <p:grpSp>
              <p:nvGrpSpPr>
                <p:cNvPr id="19" name="组合 18"/>
                <p:cNvGrpSpPr/>
                <p:nvPr/>
              </p:nvGrpSpPr>
              <p:grpSpPr>
                <a:xfrm>
                  <a:off x="1652" y="3991"/>
                  <a:ext cx="1022" cy="950"/>
                  <a:chOff x="1652" y="2973"/>
                  <a:chExt cx="1022" cy="950"/>
                </a:xfrm>
              </p:grpSpPr>
              <p:sp>
                <p:nvSpPr>
                  <p:cNvPr id="20" name="矩形 19"/>
                  <p:cNvSpPr/>
                  <p:nvPr>
                    <p:custDataLst>
                      <p:tags r:id="rId26"/>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8" name="矩形 57"/>
                  <p:cNvSpPr/>
                  <p:nvPr>
                    <p:custDataLst>
                      <p:tags r:id="rId27"/>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9" name="矩形 58"/>
                  <p:cNvSpPr/>
                  <p:nvPr>
                    <p:custDataLst>
                      <p:tags r:id="rId28"/>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60" name="组合 59"/>
                <p:cNvGrpSpPr/>
                <p:nvPr/>
              </p:nvGrpSpPr>
              <p:grpSpPr>
                <a:xfrm>
                  <a:off x="2830" y="3991"/>
                  <a:ext cx="1022" cy="950"/>
                  <a:chOff x="1652" y="2973"/>
                  <a:chExt cx="1022" cy="950"/>
                </a:xfrm>
              </p:grpSpPr>
              <p:sp>
                <p:nvSpPr>
                  <p:cNvPr id="61" name="矩形 60"/>
                  <p:cNvSpPr/>
                  <p:nvPr>
                    <p:custDataLst>
                      <p:tags r:id="rId29"/>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2" name="矩形 61"/>
                  <p:cNvSpPr/>
                  <p:nvPr>
                    <p:custDataLst>
                      <p:tags r:id="rId30"/>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3" name="矩形 62"/>
                  <p:cNvSpPr/>
                  <p:nvPr>
                    <p:custDataLst>
                      <p:tags r:id="rId31"/>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64" name="组合 63"/>
                <p:cNvGrpSpPr/>
                <p:nvPr/>
              </p:nvGrpSpPr>
              <p:grpSpPr>
                <a:xfrm>
                  <a:off x="4008" y="3991"/>
                  <a:ext cx="1022" cy="950"/>
                  <a:chOff x="1652" y="2973"/>
                  <a:chExt cx="1022" cy="950"/>
                </a:xfrm>
              </p:grpSpPr>
              <p:sp>
                <p:nvSpPr>
                  <p:cNvPr id="65" name="矩形 64"/>
                  <p:cNvSpPr/>
                  <p:nvPr>
                    <p:custDataLst>
                      <p:tags r:id="rId32"/>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6" name="矩形 65"/>
                  <p:cNvSpPr/>
                  <p:nvPr>
                    <p:custDataLst>
                      <p:tags r:id="rId33"/>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7" name="矩形 66"/>
                  <p:cNvSpPr/>
                  <p:nvPr>
                    <p:custDataLst>
                      <p:tags r:id="rId34"/>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nvGrpSpPr>
              <p:cNvPr id="68" name="组合 67"/>
              <p:cNvGrpSpPr/>
              <p:nvPr/>
            </p:nvGrpSpPr>
            <p:grpSpPr>
              <a:xfrm>
                <a:off x="1788" y="4387"/>
                <a:ext cx="3378" cy="950"/>
                <a:chOff x="1652" y="3991"/>
                <a:chExt cx="3378" cy="950"/>
              </a:xfrm>
            </p:grpSpPr>
            <p:grpSp>
              <p:nvGrpSpPr>
                <p:cNvPr id="69" name="组合 68"/>
                <p:cNvGrpSpPr/>
                <p:nvPr/>
              </p:nvGrpSpPr>
              <p:grpSpPr>
                <a:xfrm>
                  <a:off x="1652" y="3991"/>
                  <a:ext cx="1022" cy="950"/>
                  <a:chOff x="1652" y="2973"/>
                  <a:chExt cx="1022" cy="950"/>
                </a:xfrm>
              </p:grpSpPr>
              <p:sp>
                <p:nvSpPr>
                  <p:cNvPr id="70" name="矩形 69"/>
                  <p:cNvSpPr/>
                  <p:nvPr>
                    <p:custDataLst>
                      <p:tags r:id="rId35"/>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1" name="矩形 70"/>
                  <p:cNvSpPr/>
                  <p:nvPr>
                    <p:custDataLst>
                      <p:tags r:id="rId36"/>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2" name="矩形 71"/>
                  <p:cNvSpPr/>
                  <p:nvPr>
                    <p:custDataLst>
                      <p:tags r:id="rId37"/>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73" name="组合 72"/>
                <p:cNvGrpSpPr/>
                <p:nvPr/>
              </p:nvGrpSpPr>
              <p:grpSpPr>
                <a:xfrm>
                  <a:off x="2830" y="3991"/>
                  <a:ext cx="1022" cy="950"/>
                  <a:chOff x="1652" y="2973"/>
                  <a:chExt cx="1022" cy="950"/>
                </a:xfrm>
              </p:grpSpPr>
              <p:sp>
                <p:nvSpPr>
                  <p:cNvPr id="74" name="矩形 73"/>
                  <p:cNvSpPr/>
                  <p:nvPr>
                    <p:custDataLst>
                      <p:tags r:id="rId38"/>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5" name="矩形 74"/>
                  <p:cNvSpPr/>
                  <p:nvPr>
                    <p:custDataLst>
                      <p:tags r:id="rId39"/>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6" name="矩形 75"/>
                  <p:cNvSpPr/>
                  <p:nvPr>
                    <p:custDataLst>
                      <p:tags r:id="rId40"/>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77" name="组合 76"/>
                <p:cNvGrpSpPr/>
                <p:nvPr/>
              </p:nvGrpSpPr>
              <p:grpSpPr>
                <a:xfrm>
                  <a:off x="4008" y="3991"/>
                  <a:ext cx="1022" cy="950"/>
                  <a:chOff x="1652" y="2973"/>
                  <a:chExt cx="1022" cy="950"/>
                </a:xfrm>
              </p:grpSpPr>
              <p:sp>
                <p:nvSpPr>
                  <p:cNvPr id="78" name="矩形 77"/>
                  <p:cNvSpPr/>
                  <p:nvPr>
                    <p:custDataLst>
                      <p:tags r:id="rId41"/>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9" name="矩形 78"/>
                  <p:cNvSpPr/>
                  <p:nvPr>
                    <p:custDataLst>
                      <p:tags r:id="rId42"/>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80" name="矩形 79"/>
                  <p:cNvSpPr/>
                  <p:nvPr>
                    <p:custDataLst>
                      <p:tags r:id="rId43"/>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nvGrpSpPr>
              <p:cNvPr id="81" name="组合 80"/>
              <p:cNvGrpSpPr/>
              <p:nvPr/>
            </p:nvGrpSpPr>
            <p:grpSpPr>
              <a:xfrm>
                <a:off x="1788" y="5401"/>
                <a:ext cx="3378" cy="950"/>
                <a:chOff x="1652" y="3991"/>
                <a:chExt cx="3378" cy="950"/>
              </a:xfrm>
            </p:grpSpPr>
            <p:grpSp>
              <p:nvGrpSpPr>
                <p:cNvPr id="82" name="组合 81"/>
                <p:cNvGrpSpPr/>
                <p:nvPr/>
              </p:nvGrpSpPr>
              <p:grpSpPr>
                <a:xfrm>
                  <a:off x="1652" y="3991"/>
                  <a:ext cx="1022" cy="950"/>
                  <a:chOff x="1652" y="2973"/>
                  <a:chExt cx="1022" cy="950"/>
                </a:xfrm>
              </p:grpSpPr>
              <p:sp>
                <p:nvSpPr>
                  <p:cNvPr id="83" name="矩形 82"/>
                  <p:cNvSpPr/>
                  <p:nvPr>
                    <p:custDataLst>
                      <p:tags r:id="rId44"/>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84" name="矩形 83"/>
                  <p:cNvSpPr/>
                  <p:nvPr>
                    <p:custDataLst>
                      <p:tags r:id="rId45"/>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85" name="矩形 84"/>
                  <p:cNvSpPr/>
                  <p:nvPr>
                    <p:custDataLst>
                      <p:tags r:id="rId46"/>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86" name="组合 85"/>
                <p:cNvGrpSpPr/>
                <p:nvPr/>
              </p:nvGrpSpPr>
              <p:grpSpPr>
                <a:xfrm>
                  <a:off x="2830" y="3991"/>
                  <a:ext cx="1022" cy="950"/>
                  <a:chOff x="1652" y="2973"/>
                  <a:chExt cx="1022" cy="950"/>
                </a:xfrm>
              </p:grpSpPr>
              <p:sp>
                <p:nvSpPr>
                  <p:cNvPr id="87" name="矩形 86"/>
                  <p:cNvSpPr/>
                  <p:nvPr>
                    <p:custDataLst>
                      <p:tags r:id="rId47"/>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88" name="矩形 87"/>
                  <p:cNvSpPr/>
                  <p:nvPr>
                    <p:custDataLst>
                      <p:tags r:id="rId48"/>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89" name="矩形 88"/>
                  <p:cNvSpPr/>
                  <p:nvPr>
                    <p:custDataLst>
                      <p:tags r:id="rId49"/>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90" name="组合 89"/>
                <p:cNvGrpSpPr/>
                <p:nvPr/>
              </p:nvGrpSpPr>
              <p:grpSpPr>
                <a:xfrm>
                  <a:off x="4008" y="3991"/>
                  <a:ext cx="1022" cy="950"/>
                  <a:chOff x="1652" y="2973"/>
                  <a:chExt cx="1022" cy="950"/>
                </a:xfrm>
              </p:grpSpPr>
              <p:sp>
                <p:nvSpPr>
                  <p:cNvPr id="91" name="矩形 90"/>
                  <p:cNvSpPr/>
                  <p:nvPr>
                    <p:custDataLst>
                      <p:tags r:id="rId50"/>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2" name="矩形 91"/>
                  <p:cNvSpPr/>
                  <p:nvPr>
                    <p:custDataLst>
                      <p:tags r:id="rId51"/>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3" name="矩形 92"/>
                  <p:cNvSpPr/>
                  <p:nvPr>
                    <p:custDataLst>
                      <p:tags r:id="rId52"/>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grpSp>
          <p:nvGrpSpPr>
            <p:cNvPr id="95" name="组合 94"/>
            <p:cNvGrpSpPr/>
            <p:nvPr/>
          </p:nvGrpSpPr>
          <p:grpSpPr>
            <a:xfrm>
              <a:off x="1988" y="3573"/>
              <a:ext cx="3442" cy="2978"/>
              <a:chOff x="1788" y="3373"/>
              <a:chExt cx="3442" cy="2978"/>
            </a:xfrm>
          </p:grpSpPr>
          <p:grpSp>
            <p:nvGrpSpPr>
              <p:cNvPr id="96" name="组合 95"/>
              <p:cNvGrpSpPr/>
              <p:nvPr/>
            </p:nvGrpSpPr>
            <p:grpSpPr>
              <a:xfrm>
                <a:off x="1852" y="3373"/>
                <a:ext cx="3378" cy="950"/>
                <a:chOff x="1652" y="3991"/>
                <a:chExt cx="3378" cy="950"/>
              </a:xfrm>
            </p:grpSpPr>
            <p:grpSp>
              <p:nvGrpSpPr>
                <p:cNvPr id="97" name="组合 96"/>
                <p:cNvGrpSpPr/>
                <p:nvPr/>
              </p:nvGrpSpPr>
              <p:grpSpPr>
                <a:xfrm>
                  <a:off x="1652" y="3991"/>
                  <a:ext cx="1022" cy="950"/>
                  <a:chOff x="1652" y="2973"/>
                  <a:chExt cx="1022" cy="950"/>
                </a:xfrm>
              </p:grpSpPr>
              <p:sp>
                <p:nvSpPr>
                  <p:cNvPr id="98" name="矩形 97"/>
                  <p:cNvSpPr/>
                  <p:nvPr>
                    <p:custDataLst>
                      <p:tags r:id="rId53"/>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9" name="矩形 98"/>
                  <p:cNvSpPr/>
                  <p:nvPr>
                    <p:custDataLst>
                      <p:tags r:id="rId54"/>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0" name="矩形 99"/>
                  <p:cNvSpPr/>
                  <p:nvPr>
                    <p:custDataLst>
                      <p:tags r:id="rId55"/>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01" name="组合 100"/>
                <p:cNvGrpSpPr/>
                <p:nvPr/>
              </p:nvGrpSpPr>
              <p:grpSpPr>
                <a:xfrm>
                  <a:off x="2830" y="3991"/>
                  <a:ext cx="1022" cy="950"/>
                  <a:chOff x="1652" y="2973"/>
                  <a:chExt cx="1022" cy="950"/>
                </a:xfrm>
              </p:grpSpPr>
              <p:sp>
                <p:nvSpPr>
                  <p:cNvPr id="102" name="矩形 101"/>
                  <p:cNvSpPr/>
                  <p:nvPr>
                    <p:custDataLst>
                      <p:tags r:id="rId56"/>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3" name="矩形 102"/>
                  <p:cNvSpPr/>
                  <p:nvPr>
                    <p:custDataLst>
                      <p:tags r:id="rId57"/>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1" name="矩形 20"/>
                  <p:cNvSpPr/>
                  <p:nvPr>
                    <p:custDataLst>
                      <p:tags r:id="rId58"/>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05" name="组合 104"/>
                <p:cNvGrpSpPr/>
                <p:nvPr/>
              </p:nvGrpSpPr>
              <p:grpSpPr>
                <a:xfrm>
                  <a:off x="4008" y="3991"/>
                  <a:ext cx="1022" cy="950"/>
                  <a:chOff x="1652" y="2973"/>
                  <a:chExt cx="1022" cy="950"/>
                </a:xfrm>
              </p:grpSpPr>
              <p:sp>
                <p:nvSpPr>
                  <p:cNvPr id="106" name="矩形 105"/>
                  <p:cNvSpPr/>
                  <p:nvPr>
                    <p:custDataLst>
                      <p:tags r:id="rId59"/>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7" name="矩形 106"/>
                  <p:cNvSpPr/>
                  <p:nvPr>
                    <p:custDataLst>
                      <p:tags r:id="rId60"/>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8" name="矩形 107"/>
                  <p:cNvSpPr/>
                  <p:nvPr>
                    <p:custDataLst>
                      <p:tags r:id="rId61"/>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nvGrpSpPr>
              <p:cNvPr id="109" name="组合 108"/>
              <p:cNvGrpSpPr/>
              <p:nvPr/>
            </p:nvGrpSpPr>
            <p:grpSpPr>
              <a:xfrm>
                <a:off x="1788" y="4387"/>
                <a:ext cx="3378" cy="950"/>
                <a:chOff x="1652" y="3991"/>
                <a:chExt cx="3378" cy="950"/>
              </a:xfrm>
            </p:grpSpPr>
            <p:grpSp>
              <p:nvGrpSpPr>
                <p:cNvPr id="110" name="组合 109"/>
                <p:cNvGrpSpPr/>
                <p:nvPr/>
              </p:nvGrpSpPr>
              <p:grpSpPr>
                <a:xfrm>
                  <a:off x="1652" y="3991"/>
                  <a:ext cx="1022" cy="950"/>
                  <a:chOff x="1652" y="2973"/>
                  <a:chExt cx="1022" cy="950"/>
                </a:xfrm>
              </p:grpSpPr>
              <p:sp>
                <p:nvSpPr>
                  <p:cNvPr id="111" name="矩形 110"/>
                  <p:cNvSpPr/>
                  <p:nvPr>
                    <p:custDataLst>
                      <p:tags r:id="rId62"/>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2" name="矩形 111"/>
                  <p:cNvSpPr/>
                  <p:nvPr>
                    <p:custDataLst>
                      <p:tags r:id="rId63"/>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3" name="矩形 112"/>
                  <p:cNvSpPr/>
                  <p:nvPr>
                    <p:custDataLst>
                      <p:tags r:id="rId64"/>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14" name="组合 113"/>
                <p:cNvGrpSpPr/>
                <p:nvPr/>
              </p:nvGrpSpPr>
              <p:grpSpPr>
                <a:xfrm>
                  <a:off x="2830" y="3991"/>
                  <a:ext cx="1022" cy="950"/>
                  <a:chOff x="1652" y="2973"/>
                  <a:chExt cx="1022" cy="950"/>
                </a:xfrm>
              </p:grpSpPr>
              <p:sp>
                <p:nvSpPr>
                  <p:cNvPr id="115" name="矩形 114"/>
                  <p:cNvSpPr/>
                  <p:nvPr>
                    <p:custDataLst>
                      <p:tags r:id="rId65"/>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6" name="矩形 115"/>
                  <p:cNvSpPr/>
                  <p:nvPr>
                    <p:custDataLst>
                      <p:tags r:id="rId66"/>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7" name="矩形 116"/>
                  <p:cNvSpPr/>
                  <p:nvPr>
                    <p:custDataLst>
                      <p:tags r:id="rId67"/>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18" name="组合 117"/>
                <p:cNvGrpSpPr/>
                <p:nvPr/>
              </p:nvGrpSpPr>
              <p:grpSpPr>
                <a:xfrm>
                  <a:off x="4008" y="3991"/>
                  <a:ext cx="1022" cy="950"/>
                  <a:chOff x="1652" y="2973"/>
                  <a:chExt cx="1022" cy="950"/>
                </a:xfrm>
              </p:grpSpPr>
              <p:sp>
                <p:nvSpPr>
                  <p:cNvPr id="119" name="矩形 118"/>
                  <p:cNvSpPr/>
                  <p:nvPr>
                    <p:custDataLst>
                      <p:tags r:id="rId68"/>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20" name="矩形 119"/>
                  <p:cNvSpPr/>
                  <p:nvPr>
                    <p:custDataLst>
                      <p:tags r:id="rId69"/>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21" name="矩形 120"/>
                  <p:cNvSpPr/>
                  <p:nvPr>
                    <p:custDataLst>
                      <p:tags r:id="rId70"/>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nvGrpSpPr>
              <p:cNvPr id="122" name="组合 121"/>
              <p:cNvGrpSpPr/>
              <p:nvPr/>
            </p:nvGrpSpPr>
            <p:grpSpPr>
              <a:xfrm>
                <a:off x="1788" y="5401"/>
                <a:ext cx="3378" cy="950"/>
                <a:chOff x="1652" y="3991"/>
                <a:chExt cx="3378" cy="950"/>
              </a:xfrm>
            </p:grpSpPr>
            <p:grpSp>
              <p:nvGrpSpPr>
                <p:cNvPr id="123" name="组合 122"/>
                <p:cNvGrpSpPr/>
                <p:nvPr/>
              </p:nvGrpSpPr>
              <p:grpSpPr>
                <a:xfrm>
                  <a:off x="1652" y="3991"/>
                  <a:ext cx="1022" cy="950"/>
                  <a:chOff x="1652" y="2973"/>
                  <a:chExt cx="1022" cy="950"/>
                </a:xfrm>
              </p:grpSpPr>
              <p:sp>
                <p:nvSpPr>
                  <p:cNvPr id="124" name="矩形 123"/>
                  <p:cNvSpPr/>
                  <p:nvPr>
                    <p:custDataLst>
                      <p:tags r:id="rId71"/>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25" name="矩形 124"/>
                  <p:cNvSpPr/>
                  <p:nvPr>
                    <p:custDataLst>
                      <p:tags r:id="rId72"/>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26" name="矩形 125"/>
                  <p:cNvSpPr/>
                  <p:nvPr>
                    <p:custDataLst>
                      <p:tags r:id="rId73"/>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27" name="组合 126"/>
                <p:cNvGrpSpPr/>
                <p:nvPr/>
              </p:nvGrpSpPr>
              <p:grpSpPr>
                <a:xfrm>
                  <a:off x="2830" y="3991"/>
                  <a:ext cx="1022" cy="950"/>
                  <a:chOff x="1652" y="2973"/>
                  <a:chExt cx="1022" cy="950"/>
                </a:xfrm>
              </p:grpSpPr>
              <p:sp>
                <p:nvSpPr>
                  <p:cNvPr id="128" name="矩形 127"/>
                  <p:cNvSpPr/>
                  <p:nvPr>
                    <p:custDataLst>
                      <p:tags r:id="rId74"/>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29" name="矩形 128"/>
                  <p:cNvSpPr/>
                  <p:nvPr>
                    <p:custDataLst>
                      <p:tags r:id="rId75"/>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30" name="矩形 129"/>
                  <p:cNvSpPr/>
                  <p:nvPr>
                    <p:custDataLst>
                      <p:tags r:id="rId76"/>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131" name="组合 130"/>
                <p:cNvGrpSpPr/>
                <p:nvPr/>
              </p:nvGrpSpPr>
              <p:grpSpPr>
                <a:xfrm>
                  <a:off x="4008" y="3991"/>
                  <a:ext cx="1022" cy="950"/>
                  <a:chOff x="1652" y="2973"/>
                  <a:chExt cx="1022" cy="950"/>
                </a:xfrm>
              </p:grpSpPr>
              <p:sp>
                <p:nvSpPr>
                  <p:cNvPr id="132" name="矩形 131"/>
                  <p:cNvSpPr/>
                  <p:nvPr>
                    <p:custDataLst>
                      <p:tags r:id="rId77"/>
                    </p:custDataLst>
                  </p:nvPr>
                </p:nvSpPr>
                <p:spPr>
                  <a:xfrm>
                    <a:off x="1652" y="29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33" name="矩形 132"/>
                  <p:cNvSpPr/>
                  <p:nvPr>
                    <p:custDataLst>
                      <p:tags r:id="rId78"/>
                    </p:custDataLst>
                  </p:nvPr>
                </p:nvSpPr>
                <p:spPr>
                  <a:xfrm>
                    <a:off x="1852" y="31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34" name="矩形 133"/>
                  <p:cNvSpPr/>
                  <p:nvPr>
                    <p:custDataLst>
                      <p:tags r:id="rId79"/>
                    </p:custDataLst>
                  </p:nvPr>
                </p:nvSpPr>
                <p:spPr>
                  <a:xfrm>
                    <a:off x="2052" y="3373"/>
                    <a:ext cx="623" cy="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11619" y="2645833"/>
            <a:ext cx="1759439" cy="1566334"/>
          </a:xfrm>
        </p:spPr>
        <p:txBody>
          <a:bodyPr/>
          <a:lstStyle/>
          <a:p>
            <a:r>
              <a:rPr lang="zh-CN" altLang="en-US" sz="5400" b="0" dirty="0">
                <a:latin typeface="华文仿宋" panose="02010600040101010101" pitchFamily="2" charset="-122"/>
                <a:ea typeface="华文仿宋" panose="02010600040101010101" pitchFamily="2" charset="-122"/>
              </a:rPr>
              <a:t>目录</a:t>
            </a:r>
            <a:endParaRPr lang="zh-CN" altLang="en-US" sz="5400" b="0" dirty="0">
              <a:latin typeface="华文仿宋" panose="02010600040101010101" pitchFamily="2" charset="-122"/>
              <a:ea typeface="华文仿宋" panose="02010600040101010101" pitchFamily="2" charset="-122"/>
            </a:endParaRPr>
          </a:p>
        </p:txBody>
      </p:sp>
      <p:sp>
        <p:nvSpPr>
          <p:cNvPr id="3" name="文本框 2"/>
          <p:cNvSpPr txBox="1"/>
          <p:nvPr/>
        </p:nvSpPr>
        <p:spPr>
          <a:xfrm>
            <a:off x="4086187" y="1385066"/>
            <a:ext cx="7630887" cy="3784600"/>
          </a:xfrm>
          <a:prstGeom prst="rect">
            <a:avLst/>
          </a:prstGeom>
          <a:noFill/>
        </p:spPr>
        <p:txBody>
          <a:bodyPr wrap="square" rtlCol="0">
            <a:spAutoFit/>
          </a:bodyPr>
          <a:lstStyle/>
          <a:p>
            <a:pPr algn="l">
              <a:lnSpc>
                <a:spcPct val="200000"/>
              </a:lnSpc>
              <a:buClrTx/>
              <a:buSzTx/>
              <a:buFontTx/>
            </a:pPr>
            <a:r>
              <a:rPr lang="en-US" altLang="zh-CN" sz="2400" dirty="0">
                <a:sym typeface="+mn-ea"/>
              </a:rPr>
              <a:t>1. 学位论文进展情况</a:t>
            </a:r>
            <a:endParaRPr lang="en-US" altLang="zh-CN" sz="2400" dirty="0"/>
          </a:p>
          <a:p>
            <a:pPr>
              <a:lnSpc>
                <a:spcPct val="200000"/>
              </a:lnSpc>
            </a:pPr>
            <a:r>
              <a:rPr lang="en-US" altLang="zh-CN" sz="2400" b="1" dirty="0">
                <a:solidFill>
                  <a:srgbClr val="1958B0"/>
                </a:solidFill>
                <a:sym typeface="+mn-ea"/>
              </a:rPr>
              <a:t>2. 论文撰写计划</a:t>
            </a:r>
            <a:endParaRPr lang="en-US" altLang="zh-CN" sz="2400" b="1" dirty="0">
              <a:solidFill>
                <a:srgbClr val="1958B0"/>
              </a:solidFill>
            </a:endParaRPr>
          </a:p>
          <a:p>
            <a:pPr>
              <a:lnSpc>
                <a:spcPct val="200000"/>
              </a:lnSpc>
            </a:pPr>
            <a:r>
              <a:rPr lang="en-US" altLang="zh-CN" sz="2400" dirty="0">
                <a:sym typeface="+mn-ea"/>
              </a:rPr>
              <a:t>3. </a:t>
            </a:r>
            <a:r>
              <a:rPr lang="zh-CN" altLang="en-US" sz="2400" dirty="0">
                <a:sym typeface="+mn-ea"/>
              </a:rPr>
              <a:t>科研项目完成情况</a:t>
            </a:r>
            <a:endParaRPr lang="en-US" altLang="zh-CN" sz="2400" dirty="0"/>
          </a:p>
          <a:p>
            <a:pPr>
              <a:lnSpc>
                <a:spcPct val="200000"/>
              </a:lnSpc>
            </a:pPr>
            <a:r>
              <a:rPr lang="en-US" altLang="zh-CN" sz="2400" dirty="0">
                <a:sym typeface="+mn-ea"/>
              </a:rPr>
              <a:t>4. </a:t>
            </a:r>
            <a:r>
              <a:rPr lang="zh-CN" altLang="en-US" sz="2400" dirty="0">
                <a:sym typeface="+mn-ea"/>
              </a:rPr>
              <a:t>阶段性成果</a:t>
            </a:r>
            <a:endParaRPr lang="en-US" altLang="zh-CN" sz="2400" dirty="0"/>
          </a:p>
          <a:p>
            <a:pPr>
              <a:lnSpc>
                <a:spcPct val="200000"/>
              </a:lnSpc>
            </a:pPr>
            <a:r>
              <a:rPr lang="en-US" altLang="zh-CN" sz="2400" dirty="0">
                <a:sym typeface="+mn-ea"/>
              </a:rPr>
              <a:t>5. </a:t>
            </a:r>
            <a:r>
              <a:rPr lang="zh-CN" altLang="en-US" sz="2400" dirty="0">
                <a:sym typeface="+mn-ea"/>
              </a:rPr>
              <a:t>下一步工作计划</a:t>
            </a:r>
            <a:endParaRPr lang="en-US" altLang="zh-C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02762" y="185058"/>
            <a:ext cx="3740638" cy="587827"/>
          </a:xfrm>
        </p:spPr>
        <p:txBody>
          <a:bodyPr/>
          <a:lstStyle/>
          <a:p>
            <a:r>
              <a:rPr lang="en-US" altLang="zh-CN" sz="2800" b="0" dirty="0"/>
              <a:t>2.1</a:t>
            </a:r>
            <a:r>
              <a:rPr lang="zh-CN" altLang="en-US" sz="2800" b="0" dirty="0"/>
              <a:t>论文撰写安排</a:t>
            </a:r>
            <a:r>
              <a:rPr lang="zh-CN" altLang="en-US" sz="2800" b="0" dirty="0"/>
              <a:t>时间</a:t>
            </a:r>
            <a:endParaRPr lang="zh-CN" altLang="en-US" sz="2800" b="0" dirty="0"/>
          </a:p>
        </p:txBody>
      </p:sp>
      <p:graphicFrame>
        <p:nvGraphicFramePr>
          <p:cNvPr id="14" name="表格 13"/>
          <p:cNvGraphicFramePr>
            <a:graphicFrameLocks noGrp="1"/>
          </p:cNvGraphicFramePr>
          <p:nvPr>
            <p:custDataLst>
              <p:tags r:id="rId1"/>
            </p:custDataLst>
          </p:nvPr>
        </p:nvGraphicFramePr>
        <p:xfrm>
          <a:off x="1231712" y="1299716"/>
          <a:ext cx="8231021" cy="4752527"/>
        </p:xfrm>
        <a:graphic>
          <a:graphicData uri="http://schemas.openxmlformats.org/drawingml/2006/table">
            <a:tbl>
              <a:tblPr firstRow="1" firstCol="1" bandRow="1">
                <a:tableStyleId>{21E4AEA4-8DFA-4A89-87EB-49C32662AFE0}</a:tableStyleId>
              </a:tblPr>
              <a:tblGrid>
                <a:gridCol w="2251075"/>
                <a:gridCol w="3890002"/>
                <a:gridCol w="2089944"/>
              </a:tblGrid>
              <a:tr h="365579">
                <a:tc>
                  <a:txBody>
                    <a:bodyPr/>
                    <a:p>
                      <a:pPr algn="ctr"/>
                      <a:r>
                        <a:rPr lang="zh-CN" sz="2000" kern="100" dirty="0">
                          <a:effectLst/>
                          <a:latin typeface="宋体" panose="02010600030101010101" pitchFamily="2" charset="-122"/>
                          <a:ea typeface="宋体" panose="02010600030101010101" pitchFamily="2" charset="-122"/>
                        </a:rPr>
                        <a:t>内容</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p>
                      <a:pPr algn="ctr"/>
                      <a:r>
                        <a:rPr lang="zh-CN" sz="2000" kern="100">
                          <a:effectLst/>
                          <a:latin typeface="宋体" panose="02010600030101010101" pitchFamily="2" charset="-122"/>
                          <a:ea typeface="宋体" panose="02010600030101010101" pitchFamily="2" charset="-122"/>
                        </a:rPr>
                        <a:t>具体内容</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p>
                      <a:pPr algn="ctr"/>
                      <a:r>
                        <a:rPr lang="zh-CN" sz="2000" kern="100">
                          <a:effectLst/>
                          <a:latin typeface="宋体" panose="02010600030101010101" pitchFamily="2" charset="-122"/>
                          <a:ea typeface="宋体" panose="02010600030101010101" pitchFamily="2" charset="-122"/>
                        </a:rPr>
                        <a:t>时间</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365579">
                <a:tc rowSpan="3">
                  <a:txBody>
                    <a:bodyPr/>
                    <a:p>
                      <a:pPr algn="ctr"/>
                      <a:r>
                        <a:rPr lang="en-US" sz="2000" kern="100" dirty="0">
                          <a:effectLst/>
                          <a:latin typeface="宋体" panose="02010600030101010101" pitchFamily="2" charset="-122"/>
                          <a:ea typeface="宋体" panose="02010600030101010101" pitchFamily="2" charset="-122"/>
                        </a:rPr>
                        <a:t> </a:t>
                      </a:r>
                      <a:r>
                        <a:rPr lang="zh-CN" sz="2000" kern="100" dirty="0">
                          <a:effectLst/>
                          <a:latin typeface="宋体" panose="02010600030101010101" pitchFamily="2" charset="-122"/>
                          <a:ea typeface="宋体" panose="02010600030101010101" pitchFamily="2" charset="-122"/>
                        </a:rPr>
                        <a:t>前言</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p>
                      <a:pPr algn="l"/>
                      <a:r>
                        <a:rPr lang="zh-CN" sz="2000" kern="100">
                          <a:effectLst/>
                          <a:latin typeface="宋体" panose="02010600030101010101" pitchFamily="2" charset="-122"/>
                          <a:ea typeface="宋体" panose="02010600030101010101" pitchFamily="2" charset="-122"/>
                        </a:rPr>
                        <a:t>摘要</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rowSpan="3">
                  <a:txBody>
                    <a:bodyPr/>
                    <a:p>
                      <a:pPr algn="ctr"/>
                      <a:r>
                        <a:rPr lang="en-US" sz="2000" kern="100" dirty="0">
                          <a:effectLst/>
                          <a:latin typeface="宋体" panose="02010600030101010101" pitchFamily="2" charset="-122"/>
                          <a:ea typeface="宋体" panose="02010600030101010101" pitchFamily="2" charset="-122"/>
                        </a:rPr>
                        <a:t> 2022</a:t>
                      </a:r>
                      <a:r>
                        <a:rPr lang="zh-CN" sz="2000" kern="100" dirty="0">
                          <a:effectLst/>
                          <a:latin typeface="宋体" panose="02010600030101010101" pitchFamily="2" charset="-122"/>
                          <a:ea typeface="宋体" panose="02010600030101010101" pitchFamily="2" charset="-122"/>
                        </a:rPr>
                        <a:t>年</a:t>
                      </a:r>
                      <a:r>
                        <a:rPr lang="en-US" sz="2000" kern="100" dirty="0">
                          <a:effectLst/>
                          <a:latin typeface="宋体" panose="02010600030101010101" pitchFamily="2" charset="-122"/>
                          <a:ea typeface="宋体" panose="02010600030101010101" pitchFamily="2" charset="-122"/>
                        </a:rPr>
                        <a:t>12</a:t>
                      </a:r>
                      <a:r>
                        <a:rPr lang="zh-CN" sz="2000" kern="100" dirty="0">
                          <a:effectLst/>
                          <a:latin typeface="宋体" panose="02010600030101010101" pitchFamily="2" charset="-122"/>
                          <a:ea typeface="宋体" panose="02010600030101010101" pitchFamily="2" charset="-122"/>
                        </a:rPr>
                        <a:t>月</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365579">
                <a:tc vMerge="1">
                  <a:tcPr/>
                </a:tc>
                <a:tc>
                  <a:txBody>
                    <a:bodyPr/>
                    <a:p>
                      <a:pPr algn="l"/>
                      <a:r>
                        <a:rPr lang="zh-CN" sz="2000" kern="100">
                          <a:effectLst/>
                          <a:latin typeface="宋体" panose="02010600030101010101" pitchFamily="2" charset="-122"/>
                          <a:ea typeface="宋体" panose="02010600030101010101" pitchFamily="2" charset="-122"/>
                        </a:rPr>
                        <a:t>研究背景和意义</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vMerge="1">
                  <a:tcPr/>
                </a:tc>
              </a:tr>
              <a:tr h="365579">
                <a:tc vMerge="1">
                  <a:tcPr/>
                </a:tc>
                <a:tc>
                  <a:txBody>
                    <a:bodyPr/>
                    <a:p>
                      <a:pPr algn="l"/>
                      <a:r>
                        <a:rPr lang="zh-CN" sz="2000" kern="100" dirty="0">
                          <a:effectLst/>
                          <a:latin typeface="宋体" panose="02010600030101010101" pitchFamily="2" charset="-122"/>
                          <a:ea typeface="宋体" panose="02010600030101010101" pitchFamily="2" charset="-122"/>
                        </a:rPr>
                        <a:t>研究现状和相关技术</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vMerge="1">
                  <a:tcPr/>
                </a:tc>
              </a:tr>
              <a:tr h="731158">
                <a:tc rowSpan="3">
                  <a:txBody>
                    <a:bodyPr/>
                    <a:p>
                      <a:pPr algn="ctr"/>
                      <a:r>
                        <a:rPr lang="en-US" sz="2000" kern="100" dirty="0">
                          <a:effectLst/>
                          <a:latin typeface="宋体" panose="02010600030101010101" pitchFamily="2" charset="-122"/>
                          <a:ea typeface="宋体" panose="02010600030101010101" pitchFamily="2" charset="-122"/>
                        </a:rPr>
                        <a:t> </a:t>
                      </a:r>
                      <a:r>
                        <a:rPr lang="zh-CN" sz="2000" kern="100" dirty="0">
                          <a:effectLst/>
                          <a:latin typeface="宋体" panose="02010600030101010101" pitchFamily="2" charset="-122"/>
                          <a:ea typeface="宋体" panose="02010600030101010101" pitchFamily="2" charset="-122"/>
                        </a:rPr>
                        <a:t>主要内容</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p>
                      <a:pPr algn="l"/>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shap</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机器学习可解释分析</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方案</a:t>
                      </a:r>
                      <a:endPar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p>
                      <a:pPr algn="ctr"/>
                      <a:r>
                        <a:rPr lang="en-US" sz="2000" kern="100">
                          <a:effectLst/>
                          <a:latin typeface="宋体" panose="02010600030101010101" pitchFamily="2" charset="-122"/>
                          <a:ea typeface="宋体" panose="02010600030101010101" pitchFamily="2" charset="-122"/>
                        </a:rPr>
                        <a:t>2023</a:t>
                      </a:r>
                      <a:r>
                        <a:rPr lang="zh-CN" sz="2000" kern="100">
                          <a:effectLst/>
                          <a:latin typeface="宋体" panose="02010600030101010101" pitchFamily="2" charset="-122"/>
                          <a:ea typeface="宋体" panose="02010600030101010101" pitchFamily="2" charset="-122"/>
                        </a:rPr>
                        <a:t>年</a:t>
                      </a:r>
                      <a:r>
                        <a:rPr lang="en-US" sz="2000" kern="100">
                          <a:effectLst/>
                          <a:latin typeface="宋体" panose="02010600030101010101" pitchFamily="2" charset="-122"/>
                          <a:ea typeface="宋体" panose="02010600030101010101" pitchFamily="2" charset="-122"/>
                        </a:rPr>
                        <a:t>1</a:t>
                      </a:r>
                      <a:r>
                        <a:rPr lang="zh-CN" sz="2000" kern="100">
                          <a:effectLst/>
                          <a:latin typeface="宋体" panose="02010600030101010101" pitchFamily="2" charset="-122"/>
                          <a:ea typeface="宋体" panose="02010600030101010101" pitchFamily="2" charset="-122"/>
                        </a:rPr>
                        <a:t>月</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731158">
                <a:tc vMerge="1">
                  <a:tcPr/>
                </a:tc>
                <a:tc>
                  <a:txBody>
                    <a:bodyPr/>
                    <a:p>
                      <a:pPr algn="l"/>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eBPF</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技术进行精细化采集</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方案</a:t>
                      </a:r>
                      <a:endPar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p>
                      <a:pPr algn="ctr"/>
                      <a:r>
                        <a:rPr lang="en-US" sz="2000" kern="100" dirty="0">
                          <a:effectLst/>
                          <a:latin typeface="宋体" panose="02010600030101010101" pitchFamily="2" charset="-122"/>
                          <a:ea typeface="宋体" panose="02010600030101010101" pitchFamily="2" charset="-122"/>
                        </a:rPr>
                        <a:t>2023</a:t>
                      </a:r>
                      <a:r>
                        <a:rPr lang="zh-CN" sz="2000" kern="100" dirty="0">
                          <a:effectLst/>
                          <a:latin typeface="宋体" panose="02010600030101010101" pitchFamily="2" charset="-122"/>
                          <a:ea typeface="宋体" panose="02010600030101010101" pitchFamily="2" charset="-122"/>
                        </a:rPr>
                        <a:t>年</a:t>
                      </a:r>
                      <a:r>
                        <a:rPr lang="en-US" sz="2000" kern="100" dirty="0">
                          <a:effectLst/>
                          <a:latin typeface="宋体" panose="02010600030101010101" pitchFamily="2" charset="-122"/>
                          <a:ea typeface="宋体" panose="02010600030101010101" pitchFamily="2" charset="-122"/>
                        </a:rPr>
                        <a:t>1</a:t>
                      </a:r>
                      <a:r>
                        <a:rPr lang="zh-CN" sz="2000" kern="100" dirty="0">
                          <a:effectLst/>
                          <a:latin typeface="宋体" panose="02010600030101010101" pitchFamily="2" charset="-122"/>
                          <a:ea typeface="宋体" panose="02010600030101010101" pitchFamily="2" charset="-122"/>
                        </a:rPr>
                        <a:t>月</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365579">
                <a:tc vMerge="1">
                  <a:tcPr/>
                </a:tc>
                <a:tc>
                  <a:txBody>
                    <a:bodyPr/>
                    <a:p>
                      <a:pPr algn="l"/>
                      <a:r>
                        <a:rPr lang="zh-CN" sz="2000" kern="100" dirty="0">
                          <a:effectLst/>
                          <a:latin typeface="宋体" panose="02010600030101010101" pitchFamily="2" charset="-122"/>
                          <a:ea typeface="宋体" panose="02010600030101010101" pitchFamily="2" charset="-122"/>
                        </a:rPr>
                        <a:t>系统设计与实现</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p>
                      <a:pPr algn="ctr"/>
                      <a:r>
                        <a:rPr lang="en-US" sz="2000" kern="100" dirty="0">
                          <a:effectLst/>
                          <a:latin typeface="宋体" panose="02010600030101010101" pitchFamily="2" charset="-122"/>
                          <a:ea typeface="宋体" panose="02010600030101010101" pitchFamily="2" charset="-122"/>
                        </a:rPr>
                        <a:t>2023</a:t>
                      </a:r>
                      <a:r>
                        <a:rPr lang="zh-CN" sz="2000" kern="100" dirty="0">
                          <a:effectLst/>
                          <a:latin typeface="宋体" panose="02010600030101010101" pitchFamily="2" charset="-122"/>
                          <a:ea typeface="宋体" panose="02010600030101010101" pitchFamily="2" charset="-122"/>
                        </a:rPr>
                        <a:t>年</a:t>
                      </a:r>
                      <a:r>
                        <a:rPr lang="en-US" sz="2000" kern="100" dirty="0">
                          <a:effectLst/>
                          <a:latin typeface="宋体" panose="02010600030101010101" pitchFamily="2" charset="-122"/>
                          <a:ea typeface="宋体" panose="02010600030101010101" pitchFamily="2" charset="-122"/>
                        </a:rPr>
                        <a:t>2</a:t>
                      </a:r>
                      <a:r>
                        <a:rPr lang="zh-CN" sz="2000" kern="100" dirty="0">
                          <a:effectLst/>
                          <a:latin typeface="宋体" panose="02010600030101010101" pitchFamily="2" charset="-122"/>
                          <a:ea typeface="宋体" panose="02010600030101010101" pitchFamily="2" charset="-122"/>
                        </a:rPr>
                        <a:t>月</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365579">
                <a:tc rowSpan="3">
                  <a:txBody>
                    <a:bodyPr/>
                    <a:p>
                      <a:pPr algn="ctr"/>
                      <a:r>
                        <a:rPr lang="en-US" sz="2000" kern="100" dirty="0">
                          <a:effectLst/>
                          <a:latin typeface="宋体" panose="02010600030101010101" pitchFamily="2" charset="-122"/>
                          <a:ea typeface="宋体" panose="02010600030101010101" pitchFamily="2" charset="-122"/>
                        </a:rPr>
                        <a:t> </a:t>
                      </a:r>
                      <a:r>
                        <a:rPr lang="zh-CN" sz="2000" kern="100" dirty="0">
                          <a:effectLst/>
                          <a:latin typeface="宋体" panose="02010600030101010101" pitchFamily="2" charset="-122"/>
                          <a:ea typeface="宋体" panose="02010600030101010101" pitchFamily="2" charset="-122"/>
                        </a:rPr>
                        <a:t>结论撰写</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p>
                      <a:pPr algn="l"/>
                      <a:r>
                        <a:rPr lang="zh-CN" sz="2000" kern="100" dirty="0">
                          <a:effectLst/>
                          <a:latin typeface="宋体" panose="02010600030101010101" pitchFamily="2" charset="-122"/>
                          <a:ea typeface="宋体" panose="02010600030101010101" pitchFamily="2" charset="-122"/>
                        </a:rPr>
                        <a:t>完成结论部分</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rowSpan="3">
                  <a:txBody>
                    <a:bodyPr/>
                    <a:p>
                      <a:pPr algn="ctr"/>
                      <a:r>
                        <a:rPr lang="en-US" sz="2000" kern="100" dirty="0">
                          <a:effectLst/>
                          <a:latin typeface="宋体" panose="02010600030101010101" pitchFamily="2" charset="-122"/>
                          <a:ea typeface="宋体" panose="02010600030101010101" pitchFamily="2" charset="-122"/>
                        </a:rPr>
                        <a:t>2023</a:t>
                      </a:r>
                      <a:r>
                        <a:rPr lang="zh-CN" sz="2000" kern="100" dirty="0">
                          <a:effectLst/>
                          <a:latin typeface="宋体" panose="02010600030101010101" pitchFamily="2" charset="-122"/>
                          <a:ea typeface="宋体" panose="02010600030101010101" pitchFamily="2" charset="-122"/>
                        </a:rPr>
                        <a:t>年</a:t>
                      </a:r>
                      <a:r>
                        <a:rPr lang="en-US" sz="2000" kern="100" dirty="0">
                          <a:effectLst/>
                          <a:latin typeface="宋体" panose="02010600030101010101" pitchFamily="2" charset="-122"/>
                          <a:ea typeface="宋体" panose="02010600030101010101" pitchFamily="2" charset="-122"/>
                        </a:rPr>
                        <a:t>3</a:t>
                      </a:r>
                      <a:r>
                        <a:rPr lang="zh-CN" sz="2000" kern="100" dirty="0">
                          <a:effectLst/>
                          <a:latin typeface="宋体" panose="02010600030101010101" pitchFamily="2" charset="-122"/>
                          <a:ea typeface="宋体" panose="02010600030101010101" pitchFamily="2" charset="-122"/>
                        </a:rPr>
                        <a:t>月</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365579">
                <a:tc vMerge="1">
                  <a:tcPr/>
                </a:tc>
                <a:tc>
                  <a:txBody>
                    <a:bodyPr/>
                    <a:p>
                      <a:pPr algn="l"/>
                      <a:r>
                        <a:rPr lang="zh-CN" sz="2000" kern="100" dirty="0">
                          <a:effectLst/>
                          <a:latin typeface="宋体" panose="02010600030101010101" pitchFamily="2" charset="-122"/>
                          <a:ea typeface="宋体" panose="02010600030101010101" pitchFamily="2" charset="-122"/>
                        </a:rPr>
                        <a:t>完成论文全文</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vMerge="1">
                  <a:tcPr/>
                </a:tc>
              </a:tr>
              <a:tr h="365579">
                <a:tc vMerge="1">
                  <a:tcPr/>
                </a:tc>
                <a:tc>
                  <a:txBody>
                    <a:bodyPr/>
                    <a:p>
                      <a:pPr algn="l"/>
                      <a:r>
                        <a:rPr lang="zh-CN" sz="2000" kern="100">
                          <a:effectLst/>
                          <a:latin typeface="宋体" panose="02010600030101010101" pitchFamily="2" charset="-122"/>
                          <a:ea typeface="宋体" panose="02010600030101010101" pitchFamily="2" charset="-122"/>
                        </a:rPr>
                        <a:t>送审前修改</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vMerge="1">
                  <a:tcPr/>
                </a:tc>
              </a:tr>
              <a:tr h="365579">
                <a:tc>
                  <a:txBody>
                    <a:bodyPr/>
                    <a:p>
                      <a:pPr algn="ctr"/>
                      <a:r>
                        <a:rPr lang="zh-CN" sz="2000" kern="100">
                          <a:effectLst/>
                          <a:latin typeface="宋体" panose="02010600030101010101" pitchFamily="2" charset="-122"/>
                          <a:ea typeface="宋体" panose="02010600030101010101" pitchFamily="2" charset="-122"/>
                        </a:rPr>
                        <a:t>最终完成</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p>
                      <a:pPr algn="l"/>
                      <a:r>
                        <a:rPr lang="zh-CN" sz="2000" kern="100" dirty="0">
                          <a:effectLst/>
                          <a:latin typeface="宋体" panose="02010600030101010101" pitchFamily="2" charset="-122"/>
                          <a:ea typeface="宋体" panose="02010600030101010101" pitchFamily="2" charset="-122"/>
                        </a:rPr>
                        <a:t>完成论文最终版本</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p>
                      <a:pPr algn="ctr"/>
                      <a:r>
                        <a:rPr lang="en-US" sz="2000" kern="100" dirty="0">
                          <a:effectLst/>
                          <a:latin typeface="宋体" panose="02010600030101010101" pitchFamily="2" charset="-122"/>
                          <a:ea typeface="宋体" panose="02010600030101010101" pitchFamily="2" charset="-122"/>
                        </a:rPr>
                        <a:t>2023</a:t>
                      </a:r>
                      <a:r>
                        <a:rPr lang="zh-CN" sz="2000" kern="100" dirty="0">
                          <a:effectLst/>
                          <a:latin typeface="宋体" panose="02010600030101010101" pitchFamily="2" charset="-122"/>
                          <a:ea typeface="宋体" panose="02010600030101010101" pitchFamily="2" charset="-122"/>
                        </a:rPr>
                        <a:t>年</a:t>
                      </a:r>
                      <a:r>
                        <a:rPr lang="en-US" sz="2000" kern="100" dirty="0">
                          <a:effectLst/>
                          <a:latin typeface="宋体" panose="02010600030101010101" pitchFamily="2" charset="-122"/>
                          <a:ea typeface="宋体" panose="02010600030101010101" pitchFamily="2" charset="-122"/>
                        </a:rPr>
                        <a:t>4</a:t>
                      </a:r>
                      <a:r>
                        <a:rPr lang="zh-CN" sz="2000" kern="100" dirty="0">
                          <a:effectLst/>
                          <a:latin typeface="宋体" panose="02010600030101010101" pitchFamily="2" charset="-122"/>
                          <a:ea typeface="宋体" panose="02010600030101010101" pitchFamily="2" charset="-122"/>
                        </a:rPr>
                        <a:t>月</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tags/tag1.xml><?xml version="1.0" encoding="utf-8"?>
<p:tagLst xmlns:p="http://schemas.openxmlformats.org/presentationml/2006/main">
  <p:tag name="KSO_WM_UNIT_PLACING_PICTURE_USER_VIEWPORT" val="{&quot;height&quot;:2858,&quot;width&quot;:16834.853543307087}"/>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 name="KSO_WM_UNIT_PLACING_PICTURE_USER_VIEWPORT" val="{&quot;height&quot;:5904,&quot;width&quot;:11568}"/>
</p:tagLst>
</file>

<file path=ppt/tags/tag268.xml><?xml version="1.0" encoding="utf-8"?>
<p:tagLst xmlns:p="http://schemas.openxmlformats.org/presentationml/2006/main">
  <p:tag name="KSO_WM_UNIT_TABLE_BEAUTIFY" val="smartTable{26116120-b08e-4455-9457-ed196e16ba4d}"/>
  <p:tag name="KSO_WM_BEAUTIFY_FLAG" val=""/>
</p:tagLst>
</file>

<file path=ppt/tags/tag269.xml><?xml version="1.0" encoding="utf-8"?>
<p:tagLst xmlns:p="http://schemas.openxmlformats.org/presentationml/2006/main">
  <p:tag name="KSO_WM_UNIT_TABLE_BEAUTIFY" val="smartTable{26116120-b08e-4455-9457-ed196e16ba4d}"/>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UNIT_TABLE_BEAUTIFY" val="smartTable{378a56ee-83b0-484e-8234-a3d3e4b48fb7}"/>
  <p:tag name="TABLE_ENDDRAG_ORIGIN_RECT" val="671*406"/>
  <p:tag name="TABLE_ENDDRAG_RECT" val="144*98*671*406"/>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PP_MARK_KEY" val="75b7c3cc-3397-4859-85d8-b868f9066ef6"/>
  <p:tag name="COMMONDATA" val="eyJoZGlkIjoiNmJmYWYxYzVmOGVhNGFlYTU4NzQ5MDA0NTQ5NjMwMDYifQ=="/>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UNIT_TABLE_BEAUTIFY" val="smartTable{6eb005d2-168e-4924-a7c3-e5dfd142c9b7}"/>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alpha val="60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3602</Words>
  <Application>WPS 演示</Application>
  <PresentationFormat>宽屏</PresentationFormat>
  <Paragraphs>602</Paragraphs>
  <Slides>23</Slides>
  <Notes>3</Notes>
  <HiddenSlides>2</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宋体</vt:lpstr>
      <vt:lpstr>Wingdings</vt:lpstr>
      <vt:lpstr>微软雅黑</vt:lpstr>
      <vt:lpstr>华文行楷</vt:lpstr>
      <vt:lpstr>华文仿宋</vt:lpstr>
      <vt:lpstr>Wingdings</vt:lpstr>
      <vt:lpstr>Times New Roman</vt:lpstr>
      <vt:lpstr>Arial Unicode MS</vt:lpstr>
      <vt:lpstr>等线</vt:lpstr>
      <vt:lpstr>黑体</vt:lpstr>
      <vt:lpstr>Wingdings 2</vt:lpstr>
      <vt:lpstr>华文细黑</vt:lpstr>
      <vt:lpstr>模板页面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那个苹果</cp:lastModifiedBy>
  <cp:revision>289</cp:revision>
  <dcterms:created xsi:type="dcterms:W3CDTF">2015-08-18T02:51:00Z</dcterms:created>
  <dcterms:modified xsi:type="dcterms:W3CDTF">2024-01-19T02:55:02Z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FCC3CE6F84BC47149581DE6600D00247_13</vt:lpwstr>
  </property>
</Properties>
</file>