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363" r:id="rId3"/>
    <p:sldId id="676" r:id="rId4"/>
    <p:sldId id="691" r:id="rId5"/>
    <p:sldId id="685" r:id="rId7"/>
    <p:sldId id="652" r:id="rId8"/>
    <p:sldId id="654" r:id="rId9"/>
    <p:sldId id="687" r:id="rId10"/>
    <p:sldId id="649" r:id="rId11"/>
    <p:sldId id="690" r:id="rId12"/>
    <p:sldId id="694" r:id="rId13"/>
    <p:sldId id="364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37D11"/>
    <a:srgbClr val="0676C6"/>
    <a:srgbClr val="F1F1F1"/>
    <a:srgbClr val="FEFEFE"/>
    <a:srgbClr val="BBBDBF"/>
    <a:srgbClr val="FFC000"/>
    <a:srgbClr val="0676C5"/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3775" autoAdjust="0"/>
  </p:normalViewPr>
  <p:slideViewPr>
    <p:cSldViewPr snapToGrid="0" snapToObjects="1" showGuides="1">
      <p:cViewPr varScale="1">
        <p:scale>
          <a:sx n="63" d="100"/>
          <a:sy n="63" d="100"/>
        </p:scale>
        <p:origin x="54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98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F2923-B800-461F-8F7D-8C392171B0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C4B1-2967-4AA4-9EDB-0B16A2B071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3CB5A-7A1E-4E3F-9072-50C8AF369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F7FB7-9229-4C15-8684-8D3159A3D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论文出了第一版</a:t>
            </a:r>
            <a:r>
              <a:rPr lang="en-US" altLang="zh-CN"/>
              <a:t>90</a:t>
            </a:r>
            <a:r>
              <a:rPr lang="zh-CN" altLang="en-US"/>
              <a:t>页</a:t>
            </a:r>
            <a:r>
              <a:rPr lang="zh-CN" altLang="en-US"/>
              <a:t>左右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知识蒸馏就是把一个大的教师模型的知识萃取出来，把他浓缩到一个小的学生模型，可以理解为一个大的教师神经网络把他的知识教给小的学生网络，这里有一个知识的迁移过程，从教师网络迁移到了学生网络身上，教师网络一般是比较臃肿，所以教师网络把知识教给学生网络，学生网络是一个比较小的网络，这样就可以用学生网络去做一些轻量化网络做的事情。降低模型时延，压缩网络参数</a:t>
            </a:r>
            <a:endParaRPr lang="zh-CN" altLang="en-US"/>
          </a:p>
          <a:p>
            <a:r>
              <a:rPr lang="zh-CN" altLang="en-US"/>
              <a:t>分类问题的共同点是模型最后会有一个softmax层，其输出值对应了相应类别的概率值。在知识蒸馏时，由于我们已经有了一个泛化能力较强的Teacher模型，我们在利用Teacher模型来蒸馏训练Student模型时，可以直接让Student模型去学习Teacher模型的泛化能力。一个很直白且高效的迁移泛化能力的方法就是：使用softmax层输出的类别的概率来作为“Soft-target” 。</a:t>
            </a:r>
            <a:endParaRPr lang="zh-CN" altLang="en-US"/>
          </a:p>
          <a:p>
            <a:r>
              <a:rPr lang="zh-CN" altLang="en-US"/>
              <a:t>硬目标则是样本的真实标注，可以用One-hot矢量表示。Total loss设计为软目标与硬目标所对应的交叉熵的加权平均（表示为KD loss与CE loss），其中软目标交叉熵的加权系数越大，表明迁移诱导越依赖教师网络的贡献，这对训练初期阶段是很有必要的，有助于让学生网络更轻松的鉴别简单样本，但训练后期需要适当减小软目标的比重，让真实标注帮助鉴别困难样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方案一：从传输层捕获加密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方案二：从表示层捕获未加密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"/>
            <a:ext cx="12192000" cy="3545305"/>
          </a:xfrm>
          <a:prstGeom prst="rect">
            <a:avLst/>
          </a:prstGeom>
          <a:gradFill flip="none" rotWithShape="1">
            <a:gsLst>
              <a:gs pos="0">
                <a:srgbClr val="147BC3">
                  <a:shade val="30000"/>
                  <a:satMod val="115000"/>
                </a:srgbClr>
              </a:gs>
              <a:gs pos="50000">
                <a:srgbClr val="147BC3">
                  <a:shade val="67500"/>
                  <a:satMod val="115000"/>
                </a:srgbClr>
              </a:gs>
              <a:gs pos="100000">
                <a:srgbClr val="147BC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157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208925" y="-7577"/>
            <a:ext cx="1980000" cy="1980000"/>
          </a:xfrm>
          <a:prstGeom prst="triangle">
            <a:avLst>
              <a:gd name="adj" fmla="val 100000"/>
            </a:avLst>
          </a:prstGeom>
          <a:solidFill>
            <a:srgbClr val="F37D11"/>
          </a:solidFill>
          <a:ln>
            <a:solidFill>
              <a:srgbClr val="F37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 userDrawn="1"/>
        </p:nvSpPr>
        <p:spPr>
          <a:xfrm rot="16200000">
            <a:off x="10400400" y="-9525"/>
            <a:ext cx="1800000" cy="1800000"/>
          </a:xfrm>
          <a:prstGeom prst="triangle">
            <a:avLst>
              <a:gd name="adj" fmla="val 100000"/>
            </a:avLst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43149" y="1447800"/>
            <a:ext cx="7522747" cy="109738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580400" y="-9527"/>
            <a:ext cx="1620000" cy="1620000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113015" y="3838574"/>
            <a:ext cx="4593870" cy="972000"/>
            <a:chOff x="2673705" y="4429124"/>
            <a:chExt cx="4593870" cy="972000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 t="63853" r="5111" b="6381"/>
            <a:stretch>
              <a:fillRect/>
            </a:stretch>
          </p:blipFill>
          <p:spPr bwMode="auto">
            <a:xfrm>
              <a:off x="3409950" y="4491261"/>
              <a:ext cx="38576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6" t="19231" r="38778" b="38963"/>
            <a:stretch>
              <a:fillRect/>
            </a:stretch>
          </p:blipFill>
          <p:spPr bwMode="auto">
            <a:xfrm>
              <a:off x="2673705" y="4429124"/>
              <a:ext cx="1003104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无底色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3234266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 rot="16200000">
            <a:off x="-470346" y="3234166"/>
            <a:ext cx="6383634" cy="391731"/>
            <a:chOff x="5108822" y="571912"/>
            <a:chExt cx="6383634" cy="391731"/>
          </a:xfrm>
        </p:grpSpPr>
        <p:sp>
          <p:nvSpPr>
            <p:cNvPr id="4" name="矩形 3"/>
            <p:cNvSpPr/>
            <p:nvPr userDrawn="1"/>
          </p:nvSpPr>
          <p:spPr>
            <a:xfrm>
              <a:off x="5108822" y="726690"/>
              <a:ext cx="3825519" cy="72000"/>
            </a:xfrm>
            <a:prstGeom prst="rect">
              <a:avLst/>
            </a:prstGeom>
            <a:gradFill flip="none" rotWithShape="1">
              <a:gsLst>
                <a:gs pos="0">
                  <a:srgbClr val="147BC3">
                    <a:shade val="30000"/>
                    <a:satMod val="115000"/>
                  </a:srgbClr>
                </a:gs>
                <a:gs pos="50000">
                  <a:srgbClr val="147BC3">
                    <a:shade val="67500"/>
                    <a:satMod val="115000"/>
                  </a:srgbClr>
                </a:gs>
                <a:gs pos="100000">
                  <a:srgbClr val="147BC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9043399" y="726690"/>
              <a:ext cx="900000" cy="72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0052456" y="726690"/>
              <a:ext cx="1440000" cy="72000"/>
            </a:xfrm>
            <a:prstGeom prst="rect">
              <a:avLst/>
            </a:prstGeom>
            <a:solidFill>
              <a:srgbClr val="F37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 userDrawn="1"/>
          </p:nvSpPr>
          <p:spPr>
            <a:xfrm rot="8100000">
              <a:off x="8919515" y="571912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 userDrawn="1"/>
          </p:nvSpPr>
          <p:spPr>
            <a:xfrm rot="8100000">
              <a:off x="9941865" y="587787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5无底色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54342" y="621789"/>
            <a:ext cx="10838114" cy="391731"/>
            <a:chOff x="654342" y="571912"/>
            <a:chExt cx="10838114" cy="391731"/>
          </a:xfrm>
        </p:grpSpPr>
        <p:sp>
          <p:nvSpPr>
            <p:cNvPr id="2" name="矩形 1"/>
            <p:cNvSpPr/>
            <p:nvPr userDrawn="1"/>
          </p:nvSpPr>
          <p:spPr>
            <a:xfrm>
              <a:off x="654342" y="723900"/>
              <a:ext cx="8280000" cy="72000"/>
            </a:xfrm>
            <a:prstGeom prst="rect">
              <a:avLst/>
            </a:prstGeom>
            <a:gradFill flip="none" rotWithShape="1">
              <a:gsLst>
                <a:gs pos="0">
                  <a:srgbClr val="147BC3">
                    <a:shade val="30000"/>
                    <a:satMod val="115000"/>
                  </a:srgbClr>
                </a:gs>
                <a:gs pos="50000">
                  <a:srgbClr val="147BC3">
                    <a:shade val="67500"/>
                    <a:satMod val="115000"/>
                  </a:srgbClr>
                </a:gs>
                <a:gs pos="100000">
                  <a:srgbClr val="147BC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 userDrawn="1"/>
          </p:nvSpPr>
          <p:spPr>
            <a:xfrm>
              <a:off x="9043399" y="726690"/>
              <a:ext cx="900000" cy="72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0052456" y="726690"/>
              <a:ext cx="1440000" cy="72000"/>
            </a:xfrm>
            <a:prstGeom prst="rect">
              <a:avLst/>
            </a:prstGeom>
            <a:solidFill>
              <a:srgbClr val="F37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 userDrawn="1"/>
          </p:nvSpPr>
          <p:spPr>
            <a:xfrm rot="8100000">
              <a:off x="8919515" y="571912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 userDrawn="1"/>
          </p:nvSpPr>
          <p:spPr>
            <a:xfrm rot="8100000">
              <a:off x="9941865" y="587787"/>
              <a:ext cx="144000" cy="375856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20816" y="3312351"/>
            <a:ext cx="8871183" cy="3545305"/>
          </a:xfrm>
          <a:prstGeom prst="rect">
            <a:avLst/>
          </a:prstGeom>
          <a:gradFill flip="none" rotWithShape="1">
            <a:gsLst>
              <a:gs pos="0">
                <a:srgbClr val="147BC3">
                  <a:shade val="30000"/>
                  <a:satMod val="115000"/>
                </a:srgbClr>
              </a:gs>
              <a:gs pos="50000">
                <a:srgbClr val="147BC3">
                  <a:shade val="67500"/>
                  <a:satMod val="115000"/>
                </a:srgbClr>
              </a:gs>
              <a:gs pos="100000">
                <a:srgbClr val="147BC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157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377" y="3340634"/>
            <a:ext cx="3545305" cy="3545305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 userDrawn="1"/>
        </p:nvSpPr>
        <p:spPr>
          <a:xfrm rot="16200000">
            <a:off x="-319139" y="3655736"/>
            <a:ext cx="3545305" cy="2895224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3295416" y="3329711"/>
            <a:ext cx="3545304" cy="3545304"/>
          </a:xfrm>
          <a:prstGeom prst="triangle">
            <a:avLst>
              <a:gd name="adj" fmla="val 100000"/>
            </a:avLst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5400000">
            <a:off x="4049" y="4629152"/>
            <a:ext cx="2224800" cy="2224800"/>
          </a:xfrm>
          <a:prstGeom prst="triangle">
            <a:avLst>
              <a:gd name="adj" fmla="val 100000"/>
            </a:avLst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 userDrawn="1"/>
        </p:nvSpPr>
        <p:spPr>
          <a:xfrm rot="5400000">
            <a:off x="1198" y="4997042"/>
            <a:ext cx="1865702" cy="1865702"/>
          </a:xfrm>
          <a:prstGeom prst="triangle">
            <a:avLst>
              <a:gd name="adj" fmla="val 100000"/>
            </a:avLst>
          </a:prstGeom>
          <a:solidFill>
            <a:srgbClr val="F37D11"/>
          </a:solidFill>
          <a:ln>
            <a:solidFill>
              <a:srgbClr val="F37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2892103" y="3327380"/>
            <a:ext cx="3545305" cy="3545305"/>
          </a:xfrm>
          <a:prstGeom prst="triangle">
            <a:avLst>
              <a:gd name="adj" fmla="val 10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840720" y="2060574"/>
            <a:ext cx="4593870" cy="972000"/>
            <a:chOff x="2673705" y="4429124"/>
            <a:chExt cx="4593870" cy="972000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 t="63853" r="5111" b="6381"/>
            <a:stretch>
              <a:fillRect/>
            </a:stretch>
          </p:blipFill>
          <p:spPr bwMode="auto">
            <a:xfrm>
              <a:off x="3409950" y="4491261"/>
              <a:ext cx="38576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56" t="19231" r="38778" b="38963"/>
            <a:stretch>
              <a:fillRect/>
            </a:stretch>
          </p:blipFill>
          <p:spPr bwMode="auto">
            <a:xfrm>
              <a:off x="2673705" y="4429124"/>
              <a:ext cx="1003104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矩形 13"/>
          <p:cNvSpPr/>
          <p:nvPr userDrawn="1"/>
        </p:nvSpPr>
        <p:spPr>
          <a:xfrm>
            <a:off x="7677073" y="4489210"/>
            <a:ext cx="25122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感谢！</a:t>
            </a:r>
            <a:endParaRPr lang="zh-CN" alt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FF36C-AD74-426C-ADBC-229A5F6F56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18.png"/><Relationship Id="rId3" Type="http://schemas.openxmlformats.org/officeDocument/2006/relationships/tags" Target="../tags/tag91.xml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97.xml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2.jpeg"/><Relationship Id="rId31" Type="http://schemas.openxmlformats.org/officeDocument/2006/relationships/notesSlide" Target="../notesSlides/notesSlide1.xml"/><Relationship Id="rId30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7.xml"/><Relationship Id="rId19" Type="http://schemas.openxmlformats.org/officeDocument/2006/relationships/image" Target="../media/image5.jpeg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image" Target="../media/image4.jpeg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image" Target="../media/image9.png"/><Relationship Id="rId5" Type="http://schemas.openxmlformats.org/officeDocument/2006/relationships/tags" Target="../tags/tag54.xml"/><Relationship Id="rId4" Type="http://schemas.openxmlformats.org/officeDocument/2006/relationships/image" Target="../media/image8.png"/><Relationship Id="rId3" Type="http://schemas.openxmlformats.org/officeDocument/2006/relationships/tags" Target="../tags/tag53.xml"/><Relationship Id="rId20" Type="http://schemas.openxmlformats.org/officeDocument/2006/relationships/notesSlide" Target="../notesSlides/notesSlide3.x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0.png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tags" Target="../tags/tag81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001258" y="1621971"/>
            <a:ext cx="10189484" cy="1097382"/>
          </a:xfrm>
        </p:spPr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科研工程年终</a:t>
            </a:r>
            <a:r>
              <a:rPr lang="zh-CN" altLang="en-US" sz="4800" dirty="0">
                <a:sym typeface="+mn-ea"/>
              </a:rPr>
              <a:t>总结</a:t>
            </a:r>
            <a:endParaRPr lang="zh-CN" altLang="en-US" sz="4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0" y="4822368"/>
            <a:ext cx="3352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汇报人：赵浩宇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导   师：于爱民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en-US" altLang="zh-CN" sz="2000" dirty="0"/>
              <a:t>2024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19</a:t>
            </a:r>
            <a:r>
              <a:rPr lang="zh-CN" altLang="en-US" sz="2000" dirty="0"/>
              <a:t>日</a:t>
            </a:r>
            <a:endParaRPr lang="zh-CN" altLang="en-US" sz="2000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57204" y="1882140"/>
            <a:ext cx="6400800" cy="4160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160">
                <a:moveTo>
                  <a:pt x="0" y="0"/>
                </a:moveTo>
                <a:lnTo>
                  <a:pt x="10080" y="0"/>
                </a:lnTo>
                <a:lnTo>
                  <a:pt x="10080" y="8160"/>
                </a:lnTo>
                <a:lnTo>
                  <a:pt x="0" y="81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7162857" y="1459548"/>
            <a:ext cx="4572025" cy="22625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00" h="3840">
                <a:moveTo>
                  <a:pt x="0" y="0"/>
                </a:moveTo>
                <a:lnTo>
                  <a:pt x="7200" y="0"/>
                </a:lnTo>
                <a:lnTo>
                  <a:pt x="7200" y="3840"/>
                </a:lnTo>
                <a:lnTo>
                  <a:pt x="0" y="38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59765" y="232410"/>
            <a:ext cx="5226050" cy="588010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>
                <a:sym typeface="+mn-ea"/>
              </a:rPr>
              <a:t>模型轻量化-知识蒸馏</a:t>
            </a:r>
            <a:endParaRPr lang="zh-CN" altLang="en-US" sz="2800" b="0" dirty="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7589520" y="5203825"/>
            <a:ext cx="387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b </a:t>
            </a:r>
            <a:r>
              <a:rPr lang="zh-CN" altLang="en-US"/>
              <a:t>基于轻量化模型的流量识别结果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324215" y="3987800"/>
            <a:ext cx="224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a </a:t>
            </a:r>
            <a:r>
              <a:rPr lang="zh-CN" altLang="en-US"/>
              <a:t>课题实验</a:t>
            </a:r>
            <a:r>
              <a:rPr lang="zh-CN" altLang="en-US"/>
              <a:t>过程图</a:t>
            </a:r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8"/>
            </p:custDataLst>
          </p:nvPr>
        </p:nvSpPr>
        <p:spPr>
          <a:xfrm rot="10800000">
            <a:off x="7087870" y="5203825"/>
            <a:ext cx="271780" cy="330200"/>
          </a:xfrm>
          <a:prstGeom prst="rightArrow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>
            <p:custDataLst>
              <p:tags r:id="rId9"/>
            </p:custDataLst>
          </p:nvPr>
        </p:nvSpPr>
        <p:spPr>
          <a:xfrm rot="16020000">
            <a:off x="10607040" y="4024630"/>
            <a:ext cx="271780" cy="208915"/>
          </a:xfrm>
          <a:prstGeom prst="rightArrow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4772" y="1982869"/>
            <a:ext cx="3352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汇报人：赵浩宇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导   师：于爱民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rgbClr val="0676C6"/>
          </a:solidFill>
          <a:ln w="12700" cap="flat" cmpd="sng" algn="ctr">
            <a:solidFill>
              <a:srgbClr val="0676C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工程项目</a:t>
            </a:r>
            <a:r>
              <a:rPr lang="en-US" altLang="zh-CN" sz="4000" b="1" spc="24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en-US" altLang="zh-CN" sz="4000" b="1" spc="24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3"/>
            </p:custDataLst>
          </p:nvPr>
        </p:nvSpPr>
        <p:spPr>
          <a:xfrm>
            <a:off x="4571990" y="701034"/>
            <a:ext cx="7010451" cy="54559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本学期工程项目总结</a:t>
            </a:r>
            <a:r>
              <a:rPr altLang="zh-CN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800" b="1" spc="80">
                <a:ln w="3175">
                  <a:noFill/>
                  <a:prstDash val="dash"/>
                </a:ln>
                <a:solidFill>
                  <a:srgbClr val="00B05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已完成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基于孪生神经网络的流量识别-@赵力欣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配置203深度学习环境，通过23年3月验收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调研：深度学习重要特征贡献度计算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基于残差网络的流量识别研究实验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基于可解释算法的特征贡献度计算实验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基于流量日志（目的ip+端口）的流量识别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基于可解释性算法进行流量日志特征计算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提高识别</a:t>
            </a: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准确率通过23年6月验收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将流量日志作为输入进行孪生神经网络识别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基于Kmeansde 业务群发现-终端资产识别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基于SVM的终端服务器资产识别@吴昌昊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基于流量日志的应用识别上线@吴昌昊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rgbClr val="F37D11"/>
          </a:solidFill>
          <a:ln>
            <a:solidFill>
              <a:srgbClr val="F37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615" y="184785"/>
            <a:ext cx="3665855" cy="588010"/>
          </a:xfrm>
        </p:spPr>
        <p:txBody>
          <a:bodyPr/>
          <a:lstStyle/>
          <a:p>
            <a:r>
              <a:rPr lang="zh-CN" altLang="en-US" sz="2800" b="0" dirty="0"/>
              <a:t>学位论文进展</a:t>
            </a:r>
            <a:r>
              <a:rPr lang="zh-CN" altLang="en-US" sz="2800" b="0" dirty="0"/>
              <a:t>情况</a:t>
            </a:r>
            <a:endParaRPr lang="zh-CN" altLang="en-US" sz="2800" b="0" dirty="0"/>
          </a:p>
        </p:txBody>
      </p:sp>
      <p:grpSp>
        <p:nvGrpSpPr>
          <p:cNvPr id="2" name="6a01450b-ccf5-4c92-8db3-1b41b04e1d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35201"/>
            <a:ext cx="10941360" cy="4811643"/>
            <a:chOff x="736745" y="1275545"/>
            <a:chExt cx="10941360" cy="4811643"/>
          </a:xfrm>
        </p:grpSpPr>
        <p:grpSp>
          <p:nvGrpSpPr>
            <p:cNvPr id="4" name="îšļiḍè"/>
            <p:cNvGrpSpPr/>
            <p:nvPr/>
          </p:nvGrpSpPr>
          <p:grpSpPr>
            <a:xfrm>
              <a:off x="736745" y="1356666"/>
              <a:ext cx="1933578" cy="1993257"/>
              <a:chOff x="736745" y="1356666"/>
              <a:chExt cx="1933578" cy="1993257"/>
            </a:xfrm>
          </p:grpSpPr>
          <p:sp>
            <p:nvSpPr>
              <p:cNvPr id="37" name="íṣḷîḓe"/>
              <p:cNvSpPr/>
              <p:nvPr>
                <p:custDataLst>
                  <p:tags r:id="rId2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" name="ï$ľiḍê"/>
              <p:cNvSpPr/>
              <p:nvPr>
                <p:custDataLst>
                  <p:tags r:id="rId3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9" name="ïṥḷïde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8" name="ïṩḻîdé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41" name="iṩlíḋê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9" name="iṥḻïḋe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32" name="iSḻïdè"/>
              <p:cNvSpPr/>
              <p:nvPr>
                <p:custDataLst>
                  <p:tags r:id="rId7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iṣḻïḋé"/>
              <p:cNvSpPr/>
              <p:nvPr>
                <p:custDataLst>
                  <p:tags r:id="rId8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4" name="ïṩľî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5" name="îsḻíḑê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iS1íḍé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10" name="iŝḻîďe"/>
            <p:cNvGrpSpPr/>
            <p:nvPr/>
          </p:nvGrpSpPr>
          <p:grpSpPr>
            <a:xfrm>
              <a:off x="736745" y="4014000"/>
              <a:ext cx="1933578" cy="1993257"/>
              <a:chOff x="736745" y="1356666"/>
              <a:chExt cx="1933578" cy="1993257"/>
            </a:xfrm>
          </p:grpSpPr>
          <p:sp>
            <p:nvSpPr>
              <p:cNvPr id="27" name="îśľïdé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şľïḍé"/>
              <p:cNvSpPr/>
              <p:nvPr>
                <p:custDataLst>
                  <p:tags r:id="rId13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9" name="î$ḷídé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0" name="iS1iḓê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iSlídê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11" name="ï$ḻiḑê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2" name="îŝḻíḋe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šļíḋê"/>
              <p:cNvSpPr/>
              <p:nvPr>
                <p:custDataLst>
                  <p:tags r:id="rId18"/>
                </p:custDataLst>
              </p:nvPr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4" name="ísľíḋ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5" name="ïśľiḓè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iŝḷíḋé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12" name="iṣḻïḋê"/>
            <p:cNvGrpSpPr/>
            <p:nvPr/>
          </p:nvGrpSpPr>
          <p:grpSpPr>
            <a:xfrm>
              <a:off x="2767467" y="1275545"/>
              <a:ext cx="3236383" cy="2075204"/>
              <a:chOff x="2776441" y="1231264"/>
              <a:chExt cx="3236383" cy="2075204"/>
            </a:xfrm>
          </p:grpSpPr>
          <p:sp>
            <p:nvSpPr>
              <p:cNvPr id="20" name="ïslíḋè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一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2023.2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（</a:t>
                </a:r>
                <a:r>
                  <a:rPr lang="zh-CN" altLang="en-US" b="1" kern="0" dirty="0">
                    <a:solidFill>
                      <a:srgbClr val="00B050"/>
                    </a:solidFill>
                    <a:ea typeface="华文细黑" panose="02010600040101010101" pitchFamily="2" charset="-122"/>
                    <a:sym typeface="+mn-ea"/>
                  </a:rPr>
                  <a:t>已完成</a:t>
                </a:r>
                <a:r>
                  <a:rPr lang="zh-CN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í$lîḍè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基础理论调研，搭建基于深度嵌入的未知恶意流量主动检测系统。通过毕业设计开题考核。</a:t>
                </a:r>
                <a:endParaRPr lang="zh-CN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3" name="îsļîd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8" name="ïšḷiḋé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二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2023.9（</a:t>
                </a:r>
                <a:r>
                  <a:rPr lang="zh-CN" altLang="en-US" b="1" kern="0" dirty="0">
                    <a:solidFill>
                      <a:srgbClr val="00B050"/>
                    </a:solidFill>
                    <a:ea typeface="华文细黑" panose="02010600040101010101" pitchFamily="2" charset="-122"/>
                    <a:sym typeface="+mn-ea"/>
                  </a:rPr>
                  <a:t>已完成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ïšḷíḍè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使用深度模型实现流量识别。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基于可解释性算法，完成对</a:t>
                </a: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深度学习模型的合理性解释。</a:t>
                </a:r>
                <a:endParaRPr lang="en-US" altLang="zh-CN" dirty="0"/>
              </a:p>
            </p:txBody>
          </p:sp>
        </p:grpSp>
        <p:grpSp>
          <p:nvGrpSpPr>
            <p:cNvPr id="14" name="ísḷîḋê"/>
            <p:cNvGrpSpPr/>
            <p:nvPr/>
          </p:nvGrpSpPr>
          <p:grpSpPr>
            <a:xfrm>
              <a:off x="2767467" y="4011984"/>
              <a:ext cx="3236383" cy="2075204"/>
              <a:chOff x="2776441" y="1231264"/>
              <a:chExt cx="3236383" cy="2075204"/>
            </a:xfrm>
          </p:grpSpPr>
          <p:sp>
            <p:nvSpPr>
              <p:cNvPr id="16" name="íSlïḍè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三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2023.11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（</a:t>
                </a:r>
                <a:r>
                  <a:rPr lang="zh-CN" altLang="en-US" b="1" kern="0" dirty="0">
                    <a:solidFill>
                      <a:srgbClr val="00B050"/>
                    </a:solidFill>
                    <a:ea typeface="华文细黑" panose="02010600040101010101" pitchFamily="2" charset="-122"/>
                    <a:sym typeface="+mn-ea"/>
                  </a:rPr>
                  <a:t>已完成</a:t>
                </a:r>
                <a:r>
                  <a:rPr lang="zh-CN" altLang="en-US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" name="í$ļíḍe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Autofit/>
              </a:bodyPr>
              <a:lstStyle/>
              <a:p>
                <a:pPr algn="l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基于知识蒸馏实现模型轻量化。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>
                  <a:lnSpc>
                    <a:spcPct val="125000"/>
                  </a:lnSpc>
                  <a:buClrTx/>
                  <a:buSzTx/>
                  <a:buFontTx/>
                  <a:buNone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使用可解释性算法实现数据轻量化。</a:t>
                </a:r>
                <a:endParaRPr lang="en-US" altLang="zh-CN" dirty="0"/>
              </a:p>
            </p:txBody>
          </p:sp>
        </p:grpSp>
        <p:grpSp>
          <p:nvGrpSpPr>
            <p:cNvPr id="15" name="íṧľíd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42" name="ïṡļíďe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 algn="l"/>
                <a:r>
                  <a:rPr lang="en-US" altLang="zh-CN" b="1" dirty="0">
                    <a:solidFill>
                      <a:schemeClr val="accent4"/>
                    </a:solidFill>
                  </a:rPr>
                  <a:t>(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四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2024.04 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（</a:t>
                </a:r>
                <a:r>
                  <a:rPr lang="zh-CN" altLang="en-US" b="1" kern="0" smtClean="0">
                    <a:solidFill>
                      <a:srgbClr val="000000"/>
                    </a:solidFill>
                    <a:ea typeface="华文细黑" panose="02010600040101010101" pitchFamily="2" charset="-122"/>
                    <a:sym typeface="+mn-ea"/>
                  </a:rPr>
                  <a:t>进度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：</a:t>
                </a:r>
                <a:r>
                  <a:rPr lang="en-US" altLang="zh-CN" b="1" kern="0" smtClean="0">
                    <a:solidFill>
                      <a:srgbClr val="FF0000"/>
                    </a:solidFill>
                    <a:ea typeface="华文细黑" panose="02010600040101010101" pitchFamily="2" charset="-122"/>
                    <a:sym typeface="+mn-ea"/>
                  </a:rPr>
                  <a:t>89%</a:t>
                </a:r>
                <a:r>
                  <a:rPr lang="zh-CN" altLang="en-US" b="1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华文细黑" panose="02010600040101010101" pitchFamily="2" charset="-122"/>
                    <a:sym typeface="+mn-ea"/>
                  </a:rPr>
                  <a:t>）</a:t>
                </a:r>
                <a:endParaRPr lang="en-US" altLang="zh-CN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3" name="î$ḻiḋê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80000"/>
              </a:bodyPr>
              <a:lstStyle/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撰写毕业论文。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r>
                  <a:rPr lang="zh-CN" altLang="en-US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修改论文，准备答辩材料。</a:t>
                </a: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endParaRPr lang="en-US" altLang="zh-CN" dirty="0"/>
              </a:p>
              <a:p>
                <a:pPr algn="l" defTabSz="914400">
                  <a:lnSpc>
                    <a:spcPct val="125000"/>
                  </a:lnSpc>
                  <a:buClrTx/>
                  <a:buSzTx/>
                  <a:buFontTx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总体进展</a:t>
                </a:r>
                <a:r>
                  <a:rPr lang="en-US" altLang="zh-CN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89% </a:t>
                </a:r>
                <a:r>
                  <a:rPr lang="zh-CN" altLang="en-US" dirty="0">
                    <a:solidFill>
                      <a:srgbClr val="00B05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已完成，</a:t>
                </a:r>
                <a:r>
                  <a:rPr lang="zh-CN" dirty="0">
                    <a:latin typeface="+mj-lt"/>
                    <a:ea typeface="+mj-lt"/>
                    <a:sym typeface="+mn-ea"/>
                  </a:rPr>
                  <a:t>论文书写进度</a:t>
                </a:r>
                <a:r>
                  <a:rPr lang="en-US" altLang="zh-CN" dirty="0">
                    <a:latin typeface="+mj-lt"/>
                    <a:ea typeface="+mj-lt"/>
                    <a:sym typeface="+mn-ea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85% </a:t>
                </a:r>
                <a:r>
                  <a:rPr lang="zh-CN" altLang="en-US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已完成，</a:t>
                </a:r>
                <a:r>
                  <a:rPr lang="zh-CN" dirty="0">
                    <a:latin typeface="+mj-lt"/>
                    <a:ea typeface="+mj-lt"/>
                    <a:sym typeface="+mn-ea"/>
                  </a:rPr>
                  <a:t>实验处理</a:t>
                </a:r>
                <a:r>
                  <a:rPr lang="en-US" altLang="zh-CN" dirty="0">
                    <a:latin typeface="+mj-lt"/>
                    <a:ea typeface="+mj-lt"/>
                    <a:sym typeface="+mn-ea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100% </a:t>
                </a:r>
                <a:r>
                  <a:rPr lang="zh-CN" altLang="en-US" dirty="0">
                    <a:solidFill>
                      <a:srgbClr val="00B050"/>
                    </a:solidFill>
                    <a:latin typeface="+mj-lt"/>
                    <a:ea typeface="+mj-lt"/>
                    <a:sym typeface="+mn-ea"/>
                  </a:rPr>
                  <a:t>已完成</a:t>
                </a:r>
                <a:endParaRPr lang="en-US" altLang="zh-CN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9" name="任意多边形: 形状 338"/>
          <p:cNvSpPr/>
          <p:nvPr>
            <p:custDataLst>
              <p:tags r:id="rId1"/>
            </p:custDataLst>
          </p:nvPr>
        </p:nvSpPr>
        <p:spPr>
          <a:xfrm>
            <a:off x="7737391" y="5359744"/>
            <a:ext cx="1397582" cy="866417"/>
          </a:xfrm>
          <a:custGeom>
            <a:avLst/>
            <a:gdLst>
              <a:gd name="connsiteX0" fmla="*/ 485276 w 1399787"/>
              <a:gd name="connsiteY0" fmla="*/ 0 h 867784"/>
              <a:gd name="connsiteX1" fmla="*/ 1399787 w 1399787"/>
              <a:gd name="connsiteY1" fmla="*/ 867784 h 867784"/>
              <a:gd name="connsiteX2" fmla="*/ 0 w 1399787"/>
              <a:gd name="connsiteY2" fmla="*/ 867784 h 867784"/>
              <a:gd name="connsiteX3" fmla="*/ 0 w 1399787"/>
              <a:gd name="connsiteY3" fmla="*/ 459921 h 86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9787" h="867784">
                <a:moveTo>
                  <a:pt x="485276" y="0"/>
                </a:moveTo>
                <a:lnTo>
                  <a:pt x="1399787" y="867784"/>
                </a:lnTo>
                <a:lnTo>
                  <a:pt x="0" y="867784"/>
                </a:lnTo>
                <a:lnTo>
                  <a:pt x="0" y="459921"/>
                </a:lnTo>
                <a:close/>
              </a:path>
            </a:pathLst>
          </a:custGeom>
          <a:solidFill>
            <a:srgbClr val="DDDDDD">
              <a:alpha val="99000"/>
            </a:srgbClr>
          </a:solidFill>
          <a:ln w="16664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41" name="任意多边形: 形状 340"/>
          <p:cNvSpPr/>
          <p:nvPr>
            <p:custDataLst>
              <p:tags r:id="rId2"/>
            </p:custDataLst>
          </p:nvPr>
        </p:nvSpPr>
        <p:spPr>
          <a:xfrm>
            <a:off x="9159124" y="618834"/>
            <a:ext cx="2382298" cy="1461396"/>
          </a:xfrm>
          <a:custGeom>
            <a:avLst/>
            <a:gdLst>
              <a:gd name="connsiteX0" fmla="*/ 0 w 2386056"/>
              <a:gd name="connsiteY0" fmla="*/ 0 h 1463701"/>
              <a:gd name="connsiteX1" fmla="*/ 2386056 w 2386056"/>
              <a:gd name="connsiteY1" fmla="*/ 0 h 1463701"/>
              <a:gd name="connsiteX2" fmla="*/ 2386056 w 2386056"/>
              <a:gd name="connsiteY2" fmla="*/ 664827 h 1463701"/>
              <a:gd name="connsiteX3" fmla="*/ 1543583 w 2386056"/>
              <a:gd name="connsiteY3" fmla="*/ 1463701 h 146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056" h="1463701">
                <a:moveTo>
                  <a:pt x="0" y="0"/>
                </a:moveTo>
                <a:lnTo>
                  <a:pt x="2386056" y="0"/>
                </a:lnTo>
                <a:lnTo>
                  <a:pt x="2386056" y="664827"/>
                </a:lnTo>
                <a:lnTo>
                  <a:pt x="1543583" y="1463701"/>
                </a:lnTo>
                <a:close/>
              </a:path>
            </a:pathLst>
          </a:custGeom>
          <a:solidFill>
            <a:schemeClr val="accent1"/>
          </a:solidFill>
          <a:ln w="16664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762006" y="1134769"/>
            <a:ext cx="6324638" cy="428372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本论文主要聚焦于在硬件资源（存储、算力、网络、训练时间等）受限的条件下，使用深度学习模型进行网络流量识别的方法。现有的流量识别方法在处理应用流量、高维数据和大规模数据集时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面临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着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存储空间不足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数据参数等过载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训练过程缓慢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的问题。针对这些问题，我们提出了一种综合性的优化方法。对于存储空间的限制问题，我们通过分析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模型的可解释性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计算不同特征对模型分类决策的贡献度，识别出模型分类中重点依赖的特征序列。这一方法不仅在不牺牲分类准确率的前提下减少了存储空间的占用，而且在数据采集阶段实现了数据的有效压缩，仅收集对模型预测结果至关重要的信息。针对计算资源的优化，我们采用了</a:t>
            </a:r>
            <a:r>
              <a:rPr lang="zh-CN" altLang="en-US" sz="1700" b="1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轻量化模型</a:t>
            </a: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的方法，通过减少模型层数和简化循环结构，有效减少了矩阵运算和梯度计算，降低了模型收敛的迭代次数，从而加速了模型的训练过程。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1523985"/>
            <a:ext cx="152401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ppt背景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150" y="967105"/>
            <a:ext cx="4371975" cy="492442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602762" y="185058"/>
            <a:ext cx="3740638" cy="587827"/>
          </a:xfrm>
        </p:spPr>
        <p:txBody>
          <a:bodyPr/>
          <a:p>
            <a:r>
              <a:rPr lang="zh-CN" altLang="en-US" sz="2800" b="0" dirty="0">
                <a:sym typeface="+mn-ea"/>
              </a:rPr>
              <a:t>摘要</a:t>
            </a:r>
            <a:r>
              <a:rPr lang="en-US" altLang="zh-CN" sz="2800" b="0" dirty="0">
                <a:sym typeface="+mn-ea"/>
              </a:rPr>
              <a:t>-</a:t>
            </a:r>
            <a:r>
              <a:rPr lang="zh-CN" altLang="en-US" sz="2800" b="0" dirty="0">
                <a:sym typeface="+mn-ea"/>
              </a:rPr>
              <a:t>课题</a:t>
            </a:r>
            <a:r>
              <a:rPr lang="zh-CN" altLang="en-US" sz="2800" b="0" dirty="0">
                <a:sym typeface="+mn-ea"/>
              </a:rPr>
              <a:t>动机</a:t>
            </a:r>
            <a:endParaRPr lang="zh-CN" altLang="en-US" sz="2800" b="0" dirty="0"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762" y="185058"/>
            <a:ext cx="3740638" cy="587827"/>
          </a:xfrm>
        </p:spPr>
        <p:txBody>
          <a:bodyPr/>
          <a:lstStyle/>
          <a:p>
            <a:r>
              <a:rPr lang="zh-CN" altLang="en-US" sz="2800" b="0">
                <a:sym typeface="+mn-ea"/>
              </a:rPr>
              <a:t>摘要</a:t>
            </a:r>
            <a:r>
              <a:rPr lang="en-US" altLang="zh-CN" sz="2800" b="0">
                <a:sym typeface="+mn-ea"/>
              </a:rPr>
              <a:t>-</a:t>
            </a:r>
            <a:r>
              <a:rPr lang="zh-CN" altLang="en-US" sz="2800" b="0">
                <a:sym typeface="+mn-ea"/>
              </a:rPr>
              <a:t>研究</a:t>
            </a:r>
            <a:r>
              <a:rPr lang="zh-CN" altLang="en-US" sz="2800" b="0">
                <a:sym typeface="+mn-ea"/>
              </a:rPr>
              <a:t>内容</a:t>
            </a:r>
            <a:endParaRPr lang="zh-CN" altLang="en-US" sz="2800" b="0">
              <a:sym typeface="+mn-ea"/>
            </a:endParaRPr>
          </a:p>
        </p:txBody>
      </p:sp>
      <p:grpSp>
        <p:nvGrpSpPr>
          <p:cNvPr id="127" name="组合 126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0080" y="1676400"/>
            <a:ext cx="457200" cy="438773"/>
            <a:chOff x="355600" y="405130"/>
            <a:chExt cx="10083800" cy="9677400"/>
          </a:xfrm>
        </p:grpSpPr>
        <p:sp>
          <p:nvSpPr>
            <p:cNvPr id="128" name="任意多边形: 形状 30"/>
            <p:cNvSpPr/>
            <p:nvPr>
              <p:custDataLst>
                <p:tags r:id="rId2"/>
              </p:custDataLst>
            </p:nvPr>
          </p:nvSpPr>
          <p:spPr>
            <a:xfrm>
              <a:off x="1339850" y="405130"/>
              <a:ext cx="8143240" cy="8299450"/>
            </a:xfrm>
            <a:custGeom>
              <a:avLst/>
              <a:gdLst>
                <a:gd name="connsiteX0" fmla="*/ 528320 w 8143240"/>
                <a:gd name="connsiteY0" fmla="*/ 0 h 8299450"/>
                <a:gd name="connsiteX1" fmla="*/ 7602220 w 8143240"/>
                <a:gd name="connsiteY1" fmla="*/ 0 h 8299450"/>
                <a:gd name="connsiteX2" fmla="*/ 8143240 w 8143240"/>
                <a:gd name="connsiteY2" fmla="*/ 8299450 h 8299450"/>
                <a:gd name="connsiteX3" fmla="*/ 0 w 8143240"/>
                <a:gd name="connsiteY3" fmla="*/ 8299450 h 8299450"/>
                <a:gd name="connsiteX4" fmla="*/ 528320 w 8143240"/>
                <a:gd name="connsiteY4" fmla="*/ 0 h 82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3240" h="8299450">
                  <a:moveTo>
                    <a:pt x="528320" y="0"/>
                  </a:moveTo>
                  <a:lnTo>
                    <a:pt x="7602220" y="0"/>
                  </a:lnTo>
                  <a:lnTo>
                    <a:pt x="8143240" y="8299450"/>
                  </a:lnTo>
                  <a:lnTo>
                    <a:pt x="0" y="8299450"/>
                  </a:lnTo>
                  <a:lnTo>
                    <a:pt x="528320" y="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31"/>
            <p:cNvSpPr/>
            <p:nvPr>
              <p:custDataLst>
                <p:tags r:id="rId3"/>
              </p:custDataLst>
            </p:nvPr>
          </p:nvSpPr>
          <p:spPr>
            <a:xfrm>
              <a:off x="355600" y="405130"/>
              <a:ext cx="1512570" cy="8299450"/>
            </a:xfrm>
            <a:custGeom>
              <a:avLst/>
              <a:gdLst>
                <a:gd name="connsiteX0" fmla="*/ 0 w 1512570"/>
                <a:gd name="connsiteY0" fmla="*/ 8299450 h 8299450"/>
                <a:gd name="connsiteX1" fmla="*/ 984250 w 1512570"/>
                <a:gd name="connsiteY1" fmla="*/ 8299450 h 8299450"/>
                <a:gd name="connsiteX2" fmla="*/ 1512570 w 1512570"/>
                <a:gd name="connsiteY2" fmla="*/ 0 h 8299450"/>
                <a:gd name="connsiteX3" fmla="*/ 0 w 1512570"/>
                <a:gd name="connsiteY3" fmla="*/ 8299450 h 82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8299450">
                  <a:moveTo>
                    <a:pt x="0" y="8299450"/>
                  </a:moveTo>
                  <a:lnTo>
                    <a:pt x="984250" y="8299450"/>
                  </a:lnTo>
                  <a:lnTo>
                    <a:pt x="1512570" y="0"/>
                  </a:lnTo>
                  <a:lnTo>
                    <a:pt x="0" y="829945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: 形状 32"/>
            <p:cNvSpPr/>
            <p:nvPr>
              <p:custDataLst>
                <p:tags r:id="rId4"/>
              </p:custDataLst>
            </p:nvPr>
          </p:nvSpPr>
          <p:spPr>
            <a:xfrm>
              <a:off x="8942070" y="405130"/>
              <a:ext cx="1497330" cy="8299450"/>
            </a:xfrm>
            <a:custGeom>
              <a:avLst/>
              <a:gdLst>
                <a:gd name="connsiteX0" fmla="*/ 541020 w 1497330"/>
                <a:gd name="connsiteY0" fmla="*/ 8299450 h 8299450"/>
                <a:gd name="connsiteX1" fmla="*/ 1497330 w 1497330"/>
                <a:gd name="connsiteY1" fmla="*/ 8299450 h 8299450"/>
                <a:gd name="connsiteX2" fmla="*/ 0 w 1497330"/>
                <a:gd name="connsiteY2" fmla="*/ 0 h 8299450"/>
                <a:gd name="connsiteX3" fmla="*/ 541020 w 1497330"/>
                <a:gd name="connsiteY3" fmla="*/ 8299450 h 82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8299450">
                  <a:moveTo>
                    <a:pt x="541020" y="8299450"/>
                  </a:moveTo>
                  <a:lnTo>
                    <a:pt x="1497330" y="8299450"/>
                  </a:lnTo>
                  <a:lnTo>
                    <a:pt x="0" y="0"/>
                  </a:lnTo>
                  <a:lnTo>
                    <a:pt x="541020" y="829945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: 形状 33"/>
            <p:cNvSpPr/>
            <p:nvPr>
              <p:custDataLst>
                <p:tags r:id="rId5"/>
              </p:custDataLst>
            </p:nvPr>
          </p:nvSpPr>
          <p:spPr>
            <a:xfrm>
              <a:off x="8942070" y="8704580"/>
              <a:ext cx="1497330" cy="1377950"/>
            </a:xfrm>
            <a:custGeom>
              <a:avLst/>
              <a:gdLst>
                <a:gd name="connsiteX0" fmla="*/ 0 w 1497330"/>
                <a:gd name="connsiteY0" fmla="*/ 0 h 1377950"/>
                <a:gd name="connsiteX1" fmla="*/ 1497330 w 1497330"/>
                <a:gd name="connsiteY1" fmla="*/ 0 h 1377950"/>
                <a:gd name="connsiteX2" fmla="*/ 455930 w 1497330"/>
                <a:gd name="connsiteY2" fmla="*/ 1377950 h 1377950"/>
                <a:gd name="connsiteX3" fmla="*/ 0 w 1497330"/>
                <a:gd name="connsiteY3" fmla="*/ 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1377950">
                  <a:moveTo>
                    <a:pt x="0" y="0"/>
                  </a:moveTo>
                  <a:lnTo>
                    <a:pt x="1497330" y="0"/>
                  </a:lnTo>
                  <a:lnTo>
                    <a:pt x="455930" y="137795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: 形状 34"/>
            <p:cNvSpPr/>
            <p:nvPr>
              <p:custDataLst>
                <p:tags r:id="rId6"/>
              </p:custDataLst>
            </p:nvPr>
          </p:nvSpPr>
          <p:spPr>
            <a:xfrm>
              <a:off x="355600" y="8704580"/>
              <a:ext cx="1512570" cy="1377950"/>
            </a:xfrm>
            <a:custGeom>
              <a:avLst/>
              <a:gdLst>
                <a:gd name="connsiteX0" fmla="*/ 0 w 1512570"/>
                <a:gd name="connsiteY0" fmla="*/ 0 h 1377950"/>
                <a:gd name="connsiteX1" fmla="*/ 1512570 w 1512570"/>
                <a:gd name="connsiteY1" fmla="*/ 0 h 1377950"/>
                <a:gd name="connsiteX2" fmla="*/ 1069340 w 1512570"/>
                <a:gd name="connsiteY2" fmla="*/ 1377950 h 1377950"/>
                <a:gd name="connsiteX3" fmla="*/ 0 w 1512570"/>
                <a:gd name="connsiteY3" fmla="*/ 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1377950">
                  <a:moveTo>
                    <a:pt x="0" y="0"/>
                  </a:moveTo>
                  <a:lnTo>
                    <a:pt x="1512570" y="0"/>
                  </a:lnTo>
                  <a:lnTo>
                    <a:pt x="1069340" y="137795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35"/>
            <p:cNvSpPr/>
            <p:nvPr>
              <p:custDataLst>
                <p:tags r:id="rId7"/>
              </p:custDataLst>
            </p:nvPr>
          </p:nvSpPr>
          <p:spPr>
            <a:xfrm>
              <a:off x="3390900" y="930910"/>
              <a:ext cx="3112771" cy="7014211"/>
            </a:xfrm>
            <a:custGeom>
              <a:avLst/>
              <a:gdLst/>
              <a:ahLst/>
              <a:cxnLst/>
              <a:rect l="0" t="0" r="0" b="0"/>
              <a:pathLst>
                <a:path w="3112771" h="7014211">
                  <a:moveTo>
                    <a:pt x="2298700" y="6633210"/>
                  </a:moveTo>
                  <a:lnTo>
                    <a:pt x="2274570" y="1744980"/>
                  </a:lnTo>
                  <a:cubicBezTo>
                    <a:pt x="2274570" y="1536700"/>
                    <a:pt x="2139950" y="1038860"/>
                    <a:pt x="1699260" y="1206500"/>
                  </a:cubicBezTo>
                  <a:cubicBezTo>
                    <a:pt x="1314450" y="1353820"/>
                    <a:pt x="688340" y="1696720"/>
                    <a:pt x="308610" y="1799590"/>
                  </a:cubicBezTo>
                  <a:cubicBezTo>
                    <a:pt x="114300" y="1855470"/>
                    <a:pt x="5080" y="1511300"/>
                    <a:pt x="1270" y="1325880"/>
                  </a:cubicBezTo>
                  <a:lnTo>
                    <a:pt x="1270" y="1283970"/>
                  </a:lnTo>
                  <a:cubicBezTo>
                    <a:pt x="0" y="1162050"/>
                    <a:pt x="87630" y="1045210"/>
                    <a:pt x="217170" y="1009650"/>
                  </a:cubicBezTo>
                  <a:cubicBezTo>
                    <a:pt x="828040" y="825500"/>
                    <a:pt x="1582420" y="467360"/>
                    <a:pt x="2180590" y="67310"/>
                  </a:cubicBezTo>
                  <a:cubicBezTo>
                    <a:pt x="2233930" y="34290"/>
                    <a:pt x="2296160" y="11430"/>
                    <a:pt x="2358390" y="8890"/>
                  </a:cubicBezTo>
                  <a:lnTo>
                    <a:pt x="2722880" y="1270"/>
                  </a:lnTo>
                  <a:cubicBezTo>
                    <a:pt x="2893060" y="0"/>
                    <a:pt x="3031490" y="123190"/>
                    <a:pt x="3034030" y="276860"/>
                  </a:cubicBezTo>
                  <a:lnTo>
                    <a:pt x="3111500" y="6708140"/>
                  </a:lnTo>
                  <a:cubicBezTo>
                    <a:pt x="3112770" y="6864350"/>
                    <a:pt x="2976880" y="6992620"/>
                    <a:pt x="2804160" y="6993890"/>
                  </a:cubicBezTo>
                  <a:lnTo>
                    <a:pt x="2425700" y="7001510"/>
                  </a:lnTo>
                  <a:cubicBezTo>
                    <a:pt x="2259330" y="7014210"/>
                    <a:pt x="2302510" y="6788150"/>
                    <a:pt x="2298700" y="663321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640080" y="3573780"/>
            <a:ext cx="457200" cy="441652"/>
            <a:chOff x="355600" y="341630"/>
            <a:chExt cx="10083800" cy="9740900"/>
          </a:xfrm>
        </p:grpSpPr>
        <p:sp>
          <p:nvSpPr>
            <p:cNvPr id="141" name="任意多边形: 形状 37"/>
            <p:cNvSpPr/>
            <p:nvPr>
              <p:custDataLst>
                <p:tags r:id="rId9"/>
              </p:custDataLst>
            </p:nvPr>
          </p:nvSpPr>
          <p:spPr>
            <a:xfrm>
              <a:off x="1339850" y="341630"/>
              <a:ext cx="8143240" cy="8354060"/>
            </a:xfrm>
            <a:custGeom>
              <a:avLst/>
              <a:gdLst>
                <a:gd name="connsiteX0" fmla="*/ 528320 w 8143240"/>
                <a:gd name="connsiteY0" fmla="*/ 0 h 8354060"/>
                <a:gd name="connsiteX1" fmla="*/ 7602220 w 8143240"/>
                <a:gd name="connsiteY1" fmla="*/ 0 h 8354060"/>
                <a:gd name="connsiteX2" fmla="*/ 8143240 w 8143240"/>
                <a:gd name="connsiteY2" fmla="*/ 8354060 h 8354060"/>
                <a:gd name="connsiteX3" fmla="*/ 0 w 8143240"/>
                <a:gd name="connsiteY3" fmla="*/ 8354060 h 8354060"/>
                <a:gd name="connsiteX4" fmla="*/ 528320 w 8143240"/>
                <a:gd name="connsiteY4" fmla="*/ 0 h 835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3240" h="8354060">
                  <a:moveTo>
                    <a:pt x="528320" y="0"/>
                  </a:moveTo>
                  <a:lnTo>
                    <a:pt x="7602220" y="0"/>
                  </a:lnTo>
                  <a:lnTo>
                    <a:pt x="8143240" y="8354060"/>
                  </a:lnTo>
                  <a:lnTo>
                    <a:pt x="0" y="8354060"/>
                  </a:lnTo>
                  <a:lnTo>
                    <a:pt x="528320" y="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38"/>
            <p:cNvSpPr/>
            <p:nvPr>
              <p:custDataLst>
                <p:tags r:id="rId10"/>
              </p:custDataLst>
            </p:nvPr>
          </p:nvSpPr>
          <p:spPr>
            <a:xfrm>
              <a:off x="355600" y="341630"/>
              <a:ext cx="1512570" cy="8354060"/>
            </a:xfrm>
            <a:custGeom>
              <a:avLst/>
              <a:gdLst>
                <a:gd name="connsiteX0" fmla="*/ 0 w 1512570"/>
                <a:gd name="connsiteY0" fmla="*/ 8354060 h 8354060"/>
                <a:gd name="connsiteX1" fmla="*/ 984250 w 1512570"/>
                <a:gd name="connsiteY1" fmla="*/ 8354060 h 8354060"/>
                <a:gd name="connsiteX2" fmla="*/ 1512570 w 1512570"/>
                <a:gd name="connsiteY2" fmla="*/ 0 h 8354060"/>
                <a:gd name="connsiteX3" fmla="*/ 0 w 1512570"/>
                <a:gd name="connsiteY3" fmla="*/ 8354060 h 835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8354060">
                  <a:moveTo>
                    <a:pt x="0" y="8354060"/>
                  </a:moveTo>
                  <a:lnTo>
                    <a:pt x="984250" y="8354060"/>
                  </a:lnTo>
                  <a:lnTo>
                    <a:pt x="1512570" y="0"/>
                  </a:lnTo>
                  <a:lnTo>
                    <a:pt x="0" y="835406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39"/>
            <p:cNvSpPr/>
            <p:nvPr>
              <p:custDataLst>
                <p:tags r:id="rId11"/>
              </p:custDataLst>
            </p:nvPr>
          </p:nvSpPr>
          <p:spPr>
            <a:xfrm>
              <a:off x="8942070" y="341630"/>
              <a:ext cx="1497330" cy="8354060"/>
            </a:xfrm>
            <a:custGeom>
              <a:avLst/>
              <a:gdLst>
                <a:gd name="connsiteX0" fmla="*/ 541020 w 1497330"/>
                <a:gd name="connsiteY0" fmla="*/ 8354060 h 8354060"/>
                <a:gd name="connsiteX1" fmla="*/ 1497330 w 1497330"/>
                <a:gd name="connsiteY1" fmla="*/ 8354060 h 8354060"/>
                <a:gd name="connsiteX2" fmla="*/ 0 w 1497330"/>
                <a:gd name="connsiteY2" fmla="*/ 0 h 8354060"/>
                <a:gd name="connsiteX3" fmla="*/ 541020 w 1497330"/>
                <a:gd name="connsiteY3" fmla="*/ 8354060 h 835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8354060">
                  <a:moveTo>
                    <a:pt x="541020" y="8354060"/>
                  </a:moveTo>
                  <a:lnTo>
                    <a:pt x="1497330" y="8354060"/>
                  </a:lnTo>
                  <a:lnTo>
                    <a:pt x="0" y="0"/>
                  </a:lnTo>
                  <a:lnTo>
                    <a:pt x="541020" y="835406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40"/>
            <p:cNvSpPr/>
            <p:nvPr>
              <p:custDataLst>
                <p:tags r:id="rId12"/>
              </p:custDataLst>
            </p:nvPr>
          </p:nvSpPr>
          <p:spPr>
            <a:xfrm>
              <a:off x="8942070" y="8695690"/>
              <a:ext cx="1497330" cy="1386840"/>
            </a:xfrm>
            <a:custGeom>
              <a:avLst/>
              <a:gdLst>
                <a:gd name="connsiteX0" fmla="*/ 0 w 1497330"/>
                <a:gd name="connsiteY0" fmla="*/ 0 h 1386840"/>
                <a:gd name="connsiteX1" fmla="*/ 1497330 w 1497330"/>
                <a:gd name="connsiteY1" fmla="*/ 0 h 1386840"/>
                <a:gd name="connsiteX2" fmla="*/ 455930 w 1497330"/>
                <a:gd name="connsiteY2" fmla="*/ 1386840 h 1386840"/>
                <a:gd name="connsiteX3" fmla="*/ 0 w 1497330"/>
                <a:gd name="connsiteY3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30" h="1386840">
                  <a:moveTo>
                    <a:pt x="0" y="0"/>
                  </a:moveTo>
                  <a:lnTo>
                    <a:pt x="1497330" y="0"/>
                  </a:lnTo>
                  <a:lnTo>
                    <a:pt x="455930" y="138684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41"/>
            <p:cNvSpPr/>
            <p:nvPr>
              <p:custDataLst>
                <p:tags r:id="rId13"/>
              </p:custDataLst>
            </p:nvPr>
          </p:nvSpPr>
          <p:spPr>
            <a:xfrm>
              <a:off x="355600" y="8695690"/>
              <a:ext cx="1512570" cy="1386840"/>
            </a:xfrm>
            <a:custGeom>
              <a:avLst/>
              <a:gdLst>
                <a:gd name="connsiteX0" fmla="*/ 0 w 1512570"/>
                <a:gd name="connsiteY0" fmla="*/ 0 h 1386840"/>
                <a:gd name="connsiteX1" fmla="*/ 1512570 w 1512570"/>
                <a:gd name="connsiteY1" fmla="*/ 0 h 1386840"/>
                <a:gd name="connsiteX2" fmla="*/ 1069340 w 1512570"/>
                <a:gd name="connsiteY2" fmla="*/ 1386840 h 1386840"/>
                <a:gd name="connsiteX3" fmla="*/ 0 w 1512570"/>
                <a:gd name="connsiteY3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570" h="1386840">
                  <a:moveTo>
                    <a:pt x="0" y="0"/>
                  </a:moveTo>
                  <a:lnTo>
                    <a:pt x="1512570" y="0"/>
                  </a:lnTo>
                  <a:lnTo>
                    <a:pt x="1069340" y="138684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42"/>
            <p:cNvSpPr/>
            <p:nvPr>
              <p:custDataLst>
                <p:tags r:id="rId14"/>
              </p:custDataLst>
            </p:nvPr>
          </p:nvSpPr>
          <p:spPr>
            <a:xfrm>
              <a:off x="3561080" y="984250"/>
              <a:ext cx="3462021" cy="6885941"/>
            </a:xfrm>
            <a:custGeom>
              <a:avLst/>
              <a:gdLst/>
              <a:ahLst/>
              <a:cxnLst/>
              <a:rect l="0" t="0" r="0" b="0"/>
              <a:pathLst>
                <a:path w="3462021" h="6885941">
                  <a:moveTo>
                    <a:pt x="196850" y="6441440"/>
                  </a:moveTo>
                  <a:cubicBezTo>
                    <a:pt x="196850" y="6372860"/>
                    <a:pt x="214630" y="6308090"/>
                    <a:pt x="251460" y="6256020"/>
                  </a:cubicBezTo>
                  <a:lnTo>
                    <a:pt x="2354580" y="2981961"/>
                  </a:lnTo>
                  <a:cubicBezTo>
                    <a:pt x="2496820" y="2762251"/>
                    <a:pt x="2606040" y="2547620"/>
                    <a:pt x="2683510" y="2338070"/>
                  </a:cubicBezTo>
                  <a:cubicBezTo>
                    <a:pt x="2760980" y="2125981"/>
                    <a:pt x="2799080" y="1940560"/>
                    <a:pt x="2799080" y="1778000"/>
                  </a:cubicBezTo>
                  <a:lnTo>
                    <a:pt x="2799080" y="1767840"/>
                  </a:lnTo>
                  <a:cubicBezTo>
                    <a:pt x="2799080" y="1404620"/>
                    <a:pt x="2710180" y="1123950"/>
                    <a:pt x="2533650" y="924560"/>
                  </a:cubicBezTo>
                  <a:cubicBezTo>
                    <a:pt x="2357120" y="725170"/>
                    <a:pt x="2109470" y="626110"/>
                    <a:pt x="1788160" y="626110"/>
                  </a:cubicBezTo>
                  <a:cubicBezTo>
                    <a:pt x="1488440" y="626110"/>
                    <a:pt x="1245870" y="732790"/>
                    <a:pt x="1060450" y="944880"/>
                  </a:cubicBezTo>
                  <a:cubicBezTo>
                    <a:pt x="875036" y="1156976"/>
                    <a:pt x="791210" y="1308100"/>
                    <a:pt x="670560" y="1667510"/>
                  </a:cubicBezTo>
                  <a:lnTo>
                    <a:pt x="632460" y="1855470"/>
                  </a:lnTo>
                  <a:lnTo>
                    <a:pt x="124460" y="1855470"/>
                  </a:lnTo>
                  <a:lnTo>
                    <a:pt x="196850" y="1855470"/>
                  </a:lnTo>
                  <a:cubicBezTo>
                    <a:pt x="0" y="1711960"/>
                    <a:pt x="269240" y="1125220"/>
                    <a:pt x="414020" y="850900"/>
                  </a:cubicBezTo>
                  <a:cubicBezTo>
                    <a:pt x="558800" y="574040"/>
                    <a:pt x="749300" y="364490"/>
                    <a:pt x="980440" y="217170"/>
                  </a:cubicBezTo>
                  <a:cubicBezTo>
                    <a:pt x="1211580" y="71120"/>
                    <a:pt x="1479550" y="0"/>
                    <a:pt x="1780540" y="0"/>
                  </a:cubicBezTo>
                  <a:cubicBezTo>
                    <a:pt x="2123440" y="0"/>
                    <a:pt x="2415540" y="71120"/>
                    <a:pt x="2655570" y="209550"/>
                  </a:cubicBezTo>
                  <a:cubicBezTo>
                    <a:pt x="2898140" y="347980"/>
                    <a:pt x="3082290" y="552450"/>
                    <a:pt x="3209290" y="816610"/>
                  </a:cubicBezTo>
                  <a:cubicBezTo>
                    <a:pt x="3336290" y="1083310"/>
                    <a:pt x="3399790" y="1403350"/>
                    <a:pt x="3399790" y="1776730"/>
                  </a:cubicBezTo>
                  <a:lnTo>
                    <a:pt x="3399790" y="1781810"/>
                  </a:lnTo>
                  <a:cubicBezTo>
                    <a:pt x="3399790" y="1993900"/>
                    <a:pt x="3347720" y="2237740"/>
                    <a:pt x="3243580" y="2512060"/>
                  </a:cubicBezTo>
                  <a:cubicBezTo>
                    <a:pt x="3139440" y="2786380"/>
                    <a:pt x="2994660" y="3069590"/>
                    <a:pt x="2807970" y="3355340"/>
                  </a:cubicBezTo>
                  <a:lnTo>
                    <a:pt x="1239520" y="5755640"/>
                  </a:lnTo>
                  <a:cubicBezTo>
                    <a:pt x="1103630" y="5962650"/>
                    <a:pt x="1233170" y="6258560"/>
                    <a:pt x="1459230" y="6258560"/>
                  </a:cubicBezTo>
                  <a:lnTo>
                    <a:pt x="3309620" y="6258560"/>
                  </a:lnTo>
                  <a:cubicBezTo>
                    <a:pt x="3462020" y="6258560"/>
                    <a:pt x="3431540" y="6399530"/>
                    <a:pt x="3431540" y="6572250"/>
                  </a:cubicBezTo>
                  <a:lnTo>
                    <a:pt x="3431540" y="6572250"/>
                  </a:lnTo>
                  <a:cubicBezTo>
                    <a:pt x="3431540" y="6744970"/>
                    <a:pt x="3460750" y="6885940"/>
                    <a:pt x="3309620" y="6885940"/>
                  </a:cubicBezTo>
                  <a:lnTo>
                    <a:pt x="471170" y="6885940"/>
                  </a:lnTo>
                  <a:cubicBezTo>
                    <a:pt x="318770" y="6885940"/>
                    <a:pt x="196850" y="6744970"/>
                    <a:pt x="196850" y="6572250"/>
                  </a:cubicBezTo>
                  <a:lnTo>
                    <a:pt x="196850" y="6441440"/>
                  </a:lnTo>
                  <a:close/>
                </a:path>
              </a:pathLst>
            </a:custGeom>
            <a:solidFill>
              <a:srgbClr val="FDFDF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>
            <p:custDataLst>
              <p:tags r:id="rId15"/>
            </p:custDataLst>
          </p:nvPr>
        </p:nvSpPr>
        <p:spPr>
          <a:xfrm>
            <a:off x="1249680" y="1562735"/>
            <a:ext cx="10258425" cy="415544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研究点一：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为了在保持分类准确率的同时节省存储空间，我们通过分析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模型的可解释性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来计算不同特征对于模型分类决策的贡献度。这一过程使我们能够识别模型重点依赖的特征序列，进而指导我们对原始数据集进行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精细化采集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从而得到一个远小于原始数据集的新数据集。这种方法不仅维持了模型的分类性能，同时显著降低了对存储资源的需求。通过这种方式，我们能够在数据采集阶段就实现数据的有效压缩，确保只收集对模型预测结果至关重要的信息，从而在资源利用上实现了优化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研究点二：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在研究一通过模型可解释性的研究和精细化数据采集基础上，为了进一步提升模型训练的效率和减少训练时间，我们提出了采用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轻量化模型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的策略。具体来说，我们通过对模型结构的仔细分析和优化，力求在保持准确率不变的前提下减少模型的复杂度。这一过程包括使用</a:t>
            </a:r>
            <a:r>
              <a:rPr lang="zh-CN" altLang="en-US" sz="1600" b="1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知识蒸馏技术</a:t>
            </a: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设计一个轻量级的模型作为原模型的student模型，通过减少模型的层数以及简化每层的循环结构来简化模型节省。这样的结构简化直接减少了矩阵运算和梯度计算的数量，从而降低了模型收敛到最优解所需的迭代次数。这一改进显著加快了模型的训练速度，提高了训练过程的整体效率。通过这种方式，我们不仅优化了模型的存储和数据采集，也加快了模型训练过程，实现了从数据采集到模型训练的全流程优化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762" y="185058"/>
            <a:ext cx="3740638" cy="587827"/>
          </a:xfrm>
        </p:spPr>
        <p:txBody>
          <a:bodyPr/>
          <a:lstStyle/>
          <a:p>
            <a:r>
              <a:rPr lang="zh-CN" altLang="en-US" sz="2800" b="0" dirty="0">
                <a:sym typeface="+mn-ea"/>
              </a:rPr>
              <a:t>论文</a:t>
            </a:r>
            <a:r>
              <a:rPr lang="zh-CN" altLang="en-US" sz="2800" b="0" dirty="0">
                <a:sym typeface="+mn-ea"/>
              </a:rPr>
              <a:t>架构</a:t>
            </a:r>
            <a:endParaRPr lang="zh-CN" altLang="en-US" sz="2800" b="0" dirty="0">
              <a:sym typeface="+mn-ea"/>
            </a:endParaRPr>
          </a:p>
        </p:txBody>
      </p:sp>
      <p:pic>
        <p:nvPicPr>
          <p:cNvPr id="17" name="图片 16" descr="会议记录模板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84" t="3208" r="2984" b="3072"/>
          <a:stretch>
            <a:fillRect/>
          </a:stretch>
        </p:blipFill>
        <p:spPr>
          <a:xfrm>
            <a:off x="52705" y="1016635"/>
            <a:ext cx="5963285" cy="5469255"/>
          </a:xfrm>
          <a:prstGeom prst="rect">
            <a:avLst/>
          </a:prstGeom>
        </p:spPr>
      </p:pic>
      <p:pic>
        <p:nvPicPr>
          <p:cNvPr id="4" name="图片 3" descr="datastruct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61125" y="3429000"/>
            <a:ext cx="5146675" cy="330263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433955" y="2091055"/>
            <a:ext cx="1909445" cy="310515"/>
          </a:xfrm>
          <a:prstGeom prst="roundRect">
            <a:avLst/>
          </a:prstGeom>
          <a:noFill/>
          <a:ln w="444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pic>
        <p:nvPicPr>
          <p:cNvPr id="5" name="图片 4" descr="make_ShapValu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4920" y="1016635"/>
            <a:ext cx="4937760" cy="2261870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7"/>
            </p:custDataLst>
          </p:nvPr>
        </p:nvSpPr>
        <p:spPr>
          <a:xfrm>
            <a:off x="2433955" y="4137025"/>
            <a:ext cx="2316480" cy="310515"/>
          </a:xfrm>
          <a:prstGeom prst="roundRect">
            <a:avLst/>
          </a:prstGeom>
          <a:noFill/>
          <a:ln w="254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33955" y="3830320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研究点一：</a:t>
            </a:r>
            <a:endParaRPr lang="zh-CN" altLang="en-US" sz="1400"/>
          </a:p>
        </p:txBody>
      </p:sp>
      <p:sp>
        <p:nvSpPr>
          <p:cNvPr id="8" name="圆角矩形 7"/>
          <p:cNvSpPr/>
          <p:nvPr>
            <p:custDataLst>
              <p:tags r:id="rId8"/>
            </p:custDataLst>
          </p:nvPr>
        </p:nvSpPr>
        <p:spPr>
          <a:xfrm>
            <a:off x="2433955" y="5358765"/>
            <a:ext cx="2035810" cy="310515"/>
          </a:xfrm>
          <a:prstGeom prst="roundRect">
            <a:avLst/>
          </a:prstGeom>
          <a:noFill/>
          <a:ln w="2540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2433955" y="5052060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研究点</a:t>
            </a:r>
            <a:r>
              <a:rPr lang="zh-CN" altLang="en-US" sz="1400"/>
              <a:t>二：</a:t>
            </a:r>
            <a:endParaRPr lang="zh-CN" altLang="en-US" sz="1400"/>
          </a:p>
        </p:txBody>
      </p:sp>
      <p:sp>
        <p:nvSpPr>
          <p:cNvPr id="10" name="右箭头 9"/>
          <p:cNvSpPr/>
          <p:nvPr>
            <p:custDataLst>
              <p:tags r:id="rId10"/>
            </p:custDataLst>
          </p:nvPr>
        </p:nvSpPr>
        <p:spPr>
          <a:xfrm rot="5400000">
            <a:off x="7411085" y="3186430"/>
            <a:ext cx="271780" cy="330200"/>
          </a:xfrm>
          <a:prstGeom prst="rightArrow">
            <a:avLst/>
          </a:prstGeom>
          <a:noFill/>
          <a:ln>
            <a:solidFill>
              <a:srgbClr val="BBBDB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>
            <a:off x="6699885" y="1417955"/>
            <a:ext cx="371475" cy="382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2"/>
            </p:custDataLst>
          </p:nvPr>
        </p:nvCxnSpPr>
        <p:spPr>
          <a:xfrm>
            <a:off x="7071360" y="1800225"/>
            <a:ext cx="9353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3"/>
            </p:custDataLst>
          </p:nvPr>
        </p:nvCxnSpPr>
        <p:spPr>
          <a:xfrm>
            <a:off x="7635240" y="1417955"/>
            <a:ext cx="371475" cy="382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>
            <a:off x="6699885" y="1417955"/>
            <a:ext cx="9353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5"/>
            </p:custDataLst>
          </p:nvPr>
        </p:nvCxnSpPr>
        <p:spPr>
          <a:xfrm>
            <a:off x="6843395" y="4043045"/>
            <a:ext cx="0" cy="1968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6"/>
            </p:custDataLst>
          </p:nvPr>
        </p:nvCxnSpPr>
        <p:spPr>
          <a:xfrm>
            <a:off x="11155045" y="4043045"/>
            <a:ext cx="0" cy="1968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7"/>
            </p:custDataLst>
          </p:nvPr>
        </p:nvCxnSpPr>
        <p:spPr>
          <a:xfrm>
            <a:off x="6843395" y="4043045"/>
            <a:ext cx="4311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8"/>
            </p:custDataLst>
          </p:nvPr>
        </p:nvCxnSpPr>
        <p:spPr>
          <a:xfrm>
            <a:off x="6843395" y="6011545"/>
            <a:ext cx="4311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762" y="185058"/>
            <a:ext cx="3740638" cy="587827"/>
          </a:xfrm>
        </p:spPr>
        <p:txBody>
          <a:bodyPr/>
          <a:lstStyle/>
          <a:p>
            <a:r>
              <a:rPr lang="zh-CN" altLang="en-US" sz="2800" b="0" dirty="0">
                <a:sym typeface="+mn-ea"/>
              </a:rPr>
              <a:t>课题思路</a:t>
            </a:r>
            <a:r>
              <a:rPr lang="zh-CN" altLang="en-US" sz="2800" b="0" dirty="0">
                <a:sym typeface="+mn-ea"/>
              </a:rPr>
              <a:t>架构</a:t>
            </a:r>
            <a:endParaRPr lang="zh-CN" altLang="en-US" sz="2800" b="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8205" y="2781300"/>
            <a:ext cx="681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913380" y="2781300"/>
            <a:ext cx="1148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训练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8465" y="409956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可解释性算</a:t>
            </a:r>
            <a:r>
              <a:rPr lang="zh-CN" altLang="en-US"/>
              <a:t>法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18465" y="4867275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关键特征</a:t>
            </a:r>
            <a:r>
              <a:rPr lang="zh-CN" altLang="en-US"/>
              <a:t>序列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694305" y="409956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复杂神经</a:t>
            </a:r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2694305" y="486727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简易神经</a:t>
            </a:r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15" name="双括号 14"/>
          <p:cNvSpPr/>
          <p:nvPr/>
        </p:nvSpPr>
        <p:spPr>
          <a:xfrm>
            <a:off x="2694305" y="4099560"/>
            <a:ext cx="1581785" cy="113347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6" idx="2"/>
            <a:endCxn id="9" idx="0"/>
          </p:cNvCxnSpPr>
          <p:nvPr/>
        </p:nvCxnSpPr>
        <p:spPr>
          <a:xfrm>
            <a:off x="1219200" y="3703320"/>
            <a:ext cx="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1" idx="0"/>
          </p:cNvCxnSpPr>
          <p:nvPr>
            <p:custDataLst>
              <p:tags r:id="rId6"/>
            </p:custDataLst>
          </p:nvPr>
        </p:nvCxnSpPr>
        <p:spPr>
          <a:xfrm>
            <a:off x="1219200" y="4467860"/>
            <a:ext cx="0" cy="3994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12" idx="0"/>
          </p:cNvCxnSpPr>
          <p:nvPr/>
        </p:nvCxnSpPr>
        <p:spPr>
          <a:xfrm flipH="1">
            <a:off x="3485515" y="3703320"/>
            <a:ext cx="254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2"/>
            <a:endCxn id="13" idx="0"/>
          </p:cNvCxnSpPr>
          <p:nvPr/>
        </p:nvCxnSpPr>
        <p:spPr>
          <a:xfrm>
            <a:off x="3485515" y="4467860"/>
            <a:ext cx="0" cy="3994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1502410" y="1358265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778000" y="205867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流量识别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2"/>
            <a:endCxn id="21" idx="0"/>
          </p:cNvCxnSpPr>
          <p:nvPr>
            <p:custDataLst>
              <p:tags r:id="rId9"/>
            </p:custDataLst>
          </p:nvPr>
        </p:nvCxnSpPr>
        <p:spPr>
          <a:xfrm flipH="1">
            <a:off x="2345690" y="1726565"/>
            <a:ext cx="1270" cy="3321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  <a:endCxn id="6" idx="0"/>
          </p:cNvCxnSpPr>
          <p:nvPr>
            <p:custDataLst>
              <p:tags r:id="rId10"/>
            </p:custDataLst>
          </p:nvPr>
        </p:nvCxnSpPr>
        <p:spPr>
          <a:xfrm flipH="1">
            <a:off x="1219200" y="2242820"/>
            <a:ext cx="558800" cy="538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7" idx="0"/>
          </p:cNvCxnSpPr>
          <p:nvPr>
            <p:custDataLst>
              <p:tags r:id="rId11"/>
            </p:custDataLst>
          </p:nvPr>
        </p:nvCxnSpPr>
        <p:spPr>
          <a:xfrm>
            <a:off x="2913380" y="2242820"/>
            <a:ext cx="574675" cy="538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2694305" y="558609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知识蒸馏</a:t>
            </a:r>
            <a:r>
              <a:rPr lang="zh-CN" altLang="en-US"/>
              <a:t>模型</a:t>
            </a:r>
            <a:endParaRPr lang="zh-CN" altLang="en-US"/>
          </a:p>
        </p:txBody>
      </p:sp>
      <p:cxnSp>
        <p:nvCxnSpPr>
          <p:cNvPr id="26" name="肘形连接符 25"/>
          <p:cNvCxnSpPr>
            <a:stCxn id="25" idx="3"/>
            <a:endCxn id="15" idx="3"/>
          </p:cNvCxnSpPr>
          <p:nvPr/>
        </p:nvCxnSpPr>
        <p:spPr>
          <a:xfrm flipV="1">
            <a:off x="4276090" y="4666615"/>
            <a:ext cx="3175" cy="1103630"/>
          </a:xfrm>
          <a:prstGeom prst="bentConnector3">
            <a:avLst>
              <a:gd name="adj1" fmla="val 75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539750" y="5586095"/>
            <a:ext cx="135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精细化</a:t>
            </a:r>
            <a:r>
              <a:rPr lang="zh-CN" altLang="en-US"/>
              <a:t>采集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11" idx="2"/>
            <a:endCxn id="27" idx="0"/>
          </p:cNvCxnSpPr>
          <p:nvPr>
            <p:custDataLst>
              <p:tags r:id="rId14"/>
            </p:custDataLst>
          </p:nvPr>
        </p:nvCxnSpPr>
        <p:spPr>
          <a:xfrm>
            <a:off x="1219200" y="5235575"/>
            <a:ext cx="635" cy="3505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问题逻辑图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0615" y="1115695"/>
            <a:ext cx="6985000" cy="53975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18465" y="1115695"/>
            <a:ext cx="4311650" cy="5397500"/>
          </a:xfrm>
          <a:prstGeom prst="roundRect">
            <a:avLst/>
          </a:prstGeom>
          <a:noFill/>
          <a:ln w="25400">
            <a:solidFill>
              <a:srgbClr val="BBBDB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9836150" y="2781300"/>
            <a:ext cx="271780" cy="330200"/>
          </a:xfrm>
          <a:prstGeom prst="rightArrow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2615" y="184785"/>
            <a:ext cx="5226050" cy="588010"/>
          </a:xfrm>
        </p:spPr>
        <p:txBody>
          <a:bodyPr/>
          <a:lstStyle/>
          <a:p>
            <a:r>
              <a:rPr lang="zh-CN" altLang="en-US" sz="2800" b="0" dirty="0">
                <a:sym typeface="+mn-ea"/>
              </a:rPr>
              <a:t>数据轻量化</a:t>
            </a:r>
            <a:r>
              <a:rPr lang="en-US" altLang="zh-CN" sz="2800" b="0" dirty="0">
                <a:sym typeface="+mn-ea"/>
              </a:rPr>
              <a:t>-</a:t>
            </a:r>
            <a:r>
              <a:rPr lang="zh-CN" altLang="en-US" sz="2800" b="0" dirty="0">
                <a:sym typeface="+mn-ea"/>
              </a:rPr>
              <a:t>可解释性</a:t>
            </a:r>
            <a:r>
              <a:rPr lang="zh-CN" altLang="en-US" sz="2800" b="0" dirty="0">
                <a:sym typeface="+mn-ea"/>
              </a:rPr>
              <a:t>算法</a:t>
            </a:r>
            <a:endParaRPr lang="zh-CN" altLang="en-US" sz="2800" b="0" dirty="0"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" imgH="215900" progId="Equation.KSEE3">
                  <p:embed/>
                </p:oleObj>
              </mc:Choice>
              <mc:Fallback>
                <p:oleObj name="" r:id="rId1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4300" imgH="215900" progId="Equation.KSEE3">
                  <p:embed/>
                </p:oleObj>
              </mc:Choice>
              <mc:Fallback>
                <p:oleObj name="" r:id="rId3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842760" y="1187450"/>
            <a:ext cx="4552950" cy="2518410"/>
            <a:chOff x="11834" y="6834"/>
            <a:chExt cx="7170" cy="396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1834" y="6834"/>
              <a:ext cx="5745" cy="79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1834" y="8070"/>
              <a:ext cx="7170" cy="2730"/>
            </a:xfrm>
            <a:prstGeom prst="rect">
              <a:avLst/>
            </a:prstGeom>
          </p:spPr>
        </p:pic>
      </p:grpSp>
      <p:pic>
        <p:nvPicPr>
          <p:cNvPr id="13" name="图片 12" descr="shap计算结果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760" y="3837305"/>
            <a:ext cx="4555490" cy="2691765"/>
          </a:xfrm>
          <a:prstGeom prst="rect">
            <a:avLst/>
          </a:prstGeom>
        </p:spPr>
      </p:pic>
      <p:pic>
        <p:nvPicPr>
          <p:cNvPr id="14" name="图片 13" descr="重要特征训练50次+画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615" y="1454150"/>
            <a:ext cx="6039485" cy="3949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71980" y="5502275"/>
            <a:ext cx="3568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图</a:t>
            </a:r>
            <a:r>
              <a:rPr lang="en-US" altLang="zh-CN" sz="1400"/>
              <a:t>a </a:t>
            </a:r>
            <a:r>
              <a:rPr lang="zh-CN" altLang="en-US" sz="1400"/>
              <a:t>基于残差网络重要特征的流量</a:t>
            </a:r>
            <a:r>
              <a:rPr lang="zh-CN" altLang="en-US" sz="1400"/>
              <a:t>识别结果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902960" y="1522412"/>
            <a:ext cx="5805792" cy="22701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53" h="10800">
                <a:moveTo>
                  <a:pt x="8153" y="0"/>
                </a:moveTo>
                <a:lnTo>
                  <a:pt x="8153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609491" y="1521854"/>
            <a:ext cx="5150587" cy="47260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原始模型训练: 训练"Teacher模型",对于输入X, 其都能输出Y，其中Y经过softmax的映射，输出值对应相应类别的概率值。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精简模型训练: 训练"Student模型", 简称为Net-S，它是参数量较小、模型结构相对简单的单模型。同样的，对于输入X，其都能输出Y，Y经过softmax映射后同样能输出对应相应类别的概率值。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acher学习能力强，可以将它学到的知识迁移给学习能力相对弱的Student模型，以此来增强Student模型的泛化能力。复杂笨重但是效果好的Teacher模型不上线，就单纯是个导师角色，真正部署上线进行预测任务的是灵活轻巧的Student小模型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教师网络（左侧）的预测输出除以温度参数（Temperature）之后、再做Softmax计算，可以获得软化的概率分布（软目标或软标签），数值介于0~1之间，取值分布较为缓和。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602762" y="185058"/>
            <a:ext cx="3740638" cy="587827"/>
          </a:xfrm>
        </p:spPr>
        <p:txBody>
          <a:bodyPr/>
          <a:p>
            <a:r>
              <a:rPr lang="zh-CN" altLang="en-US" sz="2800" b="0" dirty="0">
                <a:sym typeface="+mn-ea"/>
              </a:rPr>
              <a:t>调研补充</a:t>
            </a:r>
            <a:r>
              <a:rPr lang="en-US" altLang="zh-CN" sz="2800" b="0" dirty="0">
                <a:sym typeface="+mn-ea"/>
              </a:rPr>
              <a:t>-</a:t>
            </a:r>
            <a:r>
              <a:rPr lang="zh-CN" altLang="en-US" sz="2800" b="0" dirty="0">
                <a:sym typeface="+mn-ea"/>
              </a:rPr>
              <a:t>知识</a:t>
            </a:r>
            <a:r>
              <a:rPr lang="zh-CN" altLang="en-US" sz="2800" b="0" dirty="0">
                <a:sym typeface="+mn-ea"/>
              </a:rPr>
              <a:t>蒸馏</a:t>
            </a:r>
            <a:endParaRPr lang="zh-CN" altLang="en-US" sz="2800" b="0" dirty="0"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02985" y="4279900"/>
            <a:ext cx="5405120" cy="1205230"/>
            <a:chOff x="9927" y="7541"/>
            <a:chExt cx="8512" cy="1898"/>
          </a:xfrm>
        </p:grpSpPr>
        <p:sp>
          <p:nvSpPr>
            <p:cNvPr id="2" name="圆角矩形 1"/>
            <p:cNvSpPr/>
            <p:nvPr/>
          </p:nvSpPr>
          <p:spPr>
            <a:xfrm>
              <a:off x="9927" y="7560"/>
              <a:ext cx="2306" cy="1333"/>
            </a:xfrm>
            <a:prstGeom prst="roundRect">
              <a:avLst/>
            </a:prstGeom>
            <a:solidFill>
              <a:srgbClr val="FEFEFE"/>
            </a:solidFill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dirty="0"/>
                <a:t>Teacher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>
              <p:custDataLst>
                <p:tags r:id="rId5"/>
              </p:custDataLst>
            </p:nvPr>
          </p:nvSpPr>
          <p:spPr>
            <a:xfrm>
              <a:off x="16133" y="7560"/>
              <a:ext cx="2306" cy="1333"/>
            </a:xfrm>
            <a:prstGeom prst="roundRect">
              <a:avLst/>
            </a:prstGeom>
            <a:solidFill>
              <a:srgbClr val="FEFEFE"/>
            </a:solidFill>
            <a:ln>
              <a:solidFill>
                <a:srgbClr val="FFC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dirty="0"/>
                <a:t>Student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072" y="8909"/>
              <a:ext cx="20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Pre-trained</a:t>
              </a:r>
              <a:endParaRPr lang="en-US" altLang="zh-CN" sz="1600"/>
            </a:p>
          </p:txBody>
        </p: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16135" y="8909"/>
              <a:ext cx="230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To be trained</a:t>
              </a:r>
              <a:endParaRPr lang="en-US" altLang="zh-CN" sz="160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12283" y="8097"/>
              <a:ext cx="3780" cy="244"/>
            </a:xfrm>
            <a:prstGeom prst="rightArrow">
              <a:avLst>
                <a:gd name="adj1" fmla="val 50000"/>
                <a:gd name="adj2" fmla="val 114376"/>
              </a:avLst>
            </a:prstGeom>
            <a:ln>
              <a:solidFill>
                <a:srgbClr val="00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2619" y="7541"/>
              <a:ext cx="312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Offline Distillation</a:t>
              </a:r>
              <a:endParaRPr lang="en-US" altLang="zh-CN" sz="16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760085" y="5879465"/>
            <a:ext cx="628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参考文献：</a:t>
            </a:r>
            <a:r>
              <a:rPr lang="zh-CN" altLang="en-US" i="1"/>
              <a:t>Distilling the Knowledge in a Neural Network</a:t>
            </a:r>
            <a:endParaRPr lang="zh-CN" altLang="en-US" i="1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758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4758"/>
  <p:tag name="KSO_WM_UNIT_VALUE" val="425"/>
  <p:tag name="KSO_WM_TEMPLATE_ASSEMBLE_XID" val="60656f9a4054ed1e2fb80d4a"/>
  <p:tag name="KSO_WM_TEMPLATE_ASSEMBLE_GROUPID" val="60656f9a4054ed1e2fb80d4a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450_1*ζ_h_i*1_1_2"/>
  <p:tag name="KSO_WM_TEMPLATE_CATEGORY" val="diagram"/>
  <p:tag name="KSO_WM_TEMPLATE_INDEX" val="20215450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5450_1*ζ_h_i*1_1_3"/>
  <p:tag name="KSO_WM_TEMPLATE_CATEGORY" val="diagram"/>
  <p:tag name="KSO_WM_TEMPLATE_INDEX" val="20215450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32_1*f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07d42e7a557c480bb239dd4d36dd2d3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a2f11842ffb24742be6c3c047d565edd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3f4054ed1e2fb81493"/>
  <p:tag name="KSO_WM_TEMPLATE_ASSEMBLE_GROUPID" val="6065703f4054ed1e2fb8149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032_1*i*1"/>
  <p:tag name="KSO_WM_TEMPLATE_CATEGORY" val="diagram"/>
  <p:tag name="KSO_WM_TEMPLATE_INDEX" val="20217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bd2141fac44da9ad18283ac7d2828f"/>
  <p:tag name="KSO_WM_UNIT_TYPE" val="i"/>
  <p:tag name="KSO_WM_UNIT_INDEX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195998712faa657ab86"/>
  <p:tag name="KSO_WM_CHIP_XID" val="5fadf195998712faa657ab8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3f4054ed1e2fb81493"/>
  <p:tag name="KSO_WM_TEMPLATE_ASSEMBLE_GROUPID" val="6065703f4054ed1e2fb81493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32"/>
  <p:tag name="KSO_WM_SLIDE_ID" val="diagram20217032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LAYOUT_INFO" val="{&quot;direction&quot;:1,&quot;id&quot;:&quot;2021-04-01T16:15:33&quot;,&quot;maxSize&quot;:{&quot;size1&quot;:58.8},&quot;minSize&quot;:{&quot;size1&quot;:38.8},&quot;normalSize&quot;:{&quot;size1&quot;:58.175},&quot;subLayout&quot;:[{&quot;id&quot;:&quot;2021-04-01T16:15:33&quot;,&quot;margin&quot;:{&quot;bottom&quot;:1.6929999589920044,&quot;left&quot;:2.117000102996826,&quot;right&quot;:0,&quot;top&quot;:1.6929999589920044},&quot;type&quot;:0},{&quot;id&quot;:&quot;2021-04-01T16:15:33&quot;,&quot;margin&quot;:{&quot;bottom&quot;:1.6929999589920044,&quot;left&quot;:1.692999958992004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195998712faa657ab87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046a24402aa84fab9950226b440a17c8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20916184201d4f298034d43814fcc4fa&quot;,&quot;fill_align&quot;:&quot;lb&quot;,&quot;chip_types&quot;:[&quot;text&quot;]}]]"/>
  <p:tag name="KSO_WM_CHIP_DECFILLPROP" val="[]"/>
  <p:tag name="KSO_WM_SLIDE_TYPE" val="text"/>
  <p:tag name="KSO_WM_SLIDE_SIZE" val="888*348"/>
  <p:tag name="KSO_WM_SLIDE_POSITION" val="0*95"/>
  <p:tag name="KSO_WM_CHIP_GROUPID" val="5fadf195998712faa657ab86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3f4054ed1e2fb81493"/>
  <p:tag name="KSO_WM_TEMPLATE_ASSEMBLE_GROUPID" val="6065703f4054ed1e2fb81493"/>
</p:tagLst>
</file>

<file path=ppt/tags/tag37.xml><?xml version="1.0" encoding="utf-8"?>
<p:tagLst xmlns:p="http://schemas.openxmlformats.org/presentationml/2006/main">
  <p:tag name="KSO_WM_UNIT_TEXTBOXSTYLE_SHAPETYPE" val="1"/>
  <p:tag name="KSO_WM_UNIT_TEXTBOXSTYLE_ADJUSTLEFT" val="0_-11.6"/>
  <p:tag name="KSO_WM_UNIT_TEXTBOXSTYLE_ADJUSTTOP" val="0_302.6227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57_1*i*1"/>
  <p:tag name="KSO_WM_TEMPLATE_CATEGORY" val="mixed"/>
  <p:tag name="KSO_WM_TEMPLATE_INDEX" val="20202557"/>
  <p:tag name="KSO_WM_UNIT_LAYERLEVEL" val="1"/>
  <p:tag name="KSO_WM_TAG_VERSION" val="1.0"/>
  <p:tag name="KSO_WM_BEAUTIFY_FLAG" val="#wm#"/>
  <p:tag name="KSO_WM_UNIT_TEXTBOXSTYLE_GUID" val="{06de770b-de4a-4bf5-8eac-76c357208e6b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57_1*i*2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57_1*i*3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57_1*i*4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57_1*i*5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57_1*i*6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57_1*i*7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TEXTBOXSTYLE_SHAPETYPE" val="1"/>
  <p:tag name="KSO_WM_UNIT_TEXTBOXSTYLE_ADJUSTLEFT" val="0_158.4"/>
  <p:tag name="KSO_WM_UNIT_TEXTBOXSTYLE_ADJUSTTOP" val="0_302.1504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57_1*i*8"/>
  <p:tag name="KSO_WM_TEMPLATE_CATEGORY" val="mixed"/>
  <p:tag name="KSO_WM_TEMPLATE_INDEX" val="20202557"/>
  <p:tag name="KSO_WM_UNIT_LAYERLEVEL" val="1"/>
  <p:tag name="KSO_WM_TAG_VERSION" val="1.0"/>
  <p:tag name="KSO_WM_BEAUTIFY_FLAG" val="#wm#"/>
  <p:tag name="KSO_WM_UNIT_TEXTBOXSTYLE_GUID" val="{06de770b-de4a-4bf5-8eac-76c357208e6b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57_1*i*9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57_1*i*10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57_1*i*11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57_1*i*12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57_1*i*13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},&quot;minSize&quot;:{&quot;size1&quot;:32.49962281930493},&quot;normalSize&quot;:{&quot;size1&quot;:32.49962281930493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5,&quot;left&quot;:1.6929999589920044,&quot;right&quot;:1.6929999589920044,&quot;top&quot;:3.38700008392334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57_1*i*14"/>
  <p:tag name="KSO_WM_TEMPLATE_CATEGORY" val="mixed"/>
  <p:tag name="KSO_WM_TEMPLATE_INDEX" val="20202557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7_1*f*1"/>
  <p:tag name="KSO_WM_TEMPLATE_CATEGORY" val="mixed"/>
  <p:tag name="KSO_WM_TEMPLATE_INDEX" val="20202557"/>
  <p:tag name="KSO_WM_UNIT_LAYERLEVEL" val="1"/>
  <p:tag name="KSO_WM_TAG_VERSION" val="1.0"/>
  <p:tag name="KSO_WM_BEAUTIFY_FLAG" val="#wm#"/>
  <p:tag name="KSO_WM_UNIT_TEXTBOXSTYLE_GUID" val="{06de770b-de4a-4bf5-8eac-76c357208e6b}"/>
  <p:tag name="KSO_WM_UNIT_TEXTBOXSTYLE_TEMPLATEID" val="3139447"/>
  <p:tag name="KSO_WM_UNIT_TEXTBOXSTYLE_TYPE" val="8"/>
</p:tagLst>
</file>

<file path=ppt/tags/tag52.xml><?xml version="1.0" encoding="utf-8"?>
<p:tagLst xmlns:p="http://schemas.openxmlformats.org/presentationml/2006/main">
  <p:tag name="KSO_WM_UNIT_PLACING_PICTURE_USER_VIEWPORT" val="{&quot;height&quot;:8613,&quot;width&quot;:9391}"/>
</p:tagLst>
</file>

<file path=ppt/tags/tag53.xml><?xml version="1.0" encoding="utf-8"?>
<p:tagLst xmlns:p="http://schemas.openxmlformats.org/presentationml/2006/main">
  <p:tag name="KSO_WM_BEAUTIFY_FLAG" val=""/>
  <p:tag name="KSO_WM_UNIT_PLACING_PICTURE_USER_VIEWPORT" val="{&quot;height&quot;:5201,&quot;width&quot;:8105}"/>
</p:tagLst>
</file>

<file path=ppt/tags/tag54.xml><?xml version="1.0" encoding="utf-8"?>
<p:tagLst xmlns:p="http://schemas.openxmlformats.org/presentationml/2006/main">
  <p:tag name="KSO_WM_BEAUTIFY_FLAG" val=""/>
  <p:tag name="KSO_WM_UNIT_PLACING_PICTURE_USER_VIEWPORT" val="{&quot;height&quot;:3562,&quot;width&quot;:7776}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ISLIDE.DIAGRAM" val="6a01450b-ccf5-4c92-8db3-1b41b04e1d5e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  <p:tag name="KSO_WM_UNIT_PLACING_PICTURE_USER_VIEWPORT" val="{&quot;height&quot;:795,&quot;width&quot;:5745}"/>
</p:tagLst>
</file>

<file path=ppt/tags/tag82.xml><?xml version="1.0" encoding="utf-8"?>
<p:tagLst xmlns:p="http://schemas.openxmlformats.org/presentationml/2006/main">
  <p:tag name="KSO_WM_BEAUTIFY_FLAG" val=""/>
  <p:tag name="KSO_WM_UNIT_PLACING_PICTURE_USER_VIEWPORT" val="{&quot;height&quot;:2730,&quot;width&quot;:7170}"/>
</p:tagLst>
</file>

<file path=ppt/tags/tag83.xml><?xml version="1.0" encoding="utf-8"?>
<p:tagLst xmlns:p="http://schemas.openxmlformats.org/presentationml/2006/main">
  <p:tag name="KSO_WM_UNIT_VALUE" val="1904*143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29678_1*d*1"/>
  <p:tag name="KSO_WM_TEMPLATE_CATEGORY" val="diagram"/>
  <p:tag name="KSO_WM_TEMPLATE_INDEX" val="2022967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c841ec0330243c1a9a2c0b1a73a013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21bafa0bd9a3461b941e6a501dd5dc80"/>
  <p:tag name="KSO_WM_TEMPLATE_ASSEMBLE_XID" val="639b03150c9383becde70655"/>
  <p:tag name="KSO_WM_TEMPLATE_ASSEMBLE_GROUPID" val="639b03150c9383becde70655"/>
</p:tagLst>
</file>

<file path=ppt/tags/tag8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9678_1*f*1"/>
  <p:tag name="KSO_WM_TEMPLATE_CATEGORY" val="diagram"/>
  <p:tag name="KSO_WM_TEMPLATE_INDEX" val="2022967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bb42f507c4146faa8eefee29f4d76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361b6221b08d418ba3b911a03cd34374"/>
  <p:tag name="KSO_WM_UNIT_SUPPORT_BIG_FONT" val="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39b03150c9383becde70655"/>
  <p:tag name="KSO_WM_TEMPLATE_ASSEMBLE_GROUPID" val="639b03150c9383becde70655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78"/>
  <p:tag name="KSO_WM_SPECIAL_SOURCE" val="bdnull"/>
  <p:tag name="KSO_WM_SLIDE_ID" val="diagram202296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72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2-12-15T19:20:54&quot;,&quot;maxSize&quot;:{&quot;size1&quot;:61.3},&quot;minSize&quot;:{&quot;size1&quot;:40},&quot;normalSize&quot;:{&quot;size1&quot;:52.24375},&quot;subLayout&quot;:[{&quot;id&quot;:&quot;2022-12-15T19:20:54&quot;,&quot;maxSize&quot;:{&quot;size1&quot;:48.99074074060277},&quot;minSize&quot;:{&quot;size1&quot;:22.190740740602767},&quot;normalSize&quot;:{&quot;size1&quot;:22.190925925787944},&quot;subLayout&quot;:[{&quot;id&quot;:&quot;2022-12-15T19:20:54&quot;,&quot;margin&quot;:{&quot;bottom&quot;:0.02600000612437725,&quot;left&quot;:1.6929999589920044,&quot;right&quot;:1.6929999589920044,&quot;top&quot;:1.6929999589920044},&quot;type&quot;:0},{&quot;id&quot;:&quot;2022-12-15T19:20:54&quot;,&quot;margin&quot;:{&quot;bottom&quot;:1.6929999589920044,&quot;left&quot;:1.6929999589920044,&quot;right&quot;:1.6929999589920044,&quot;top&quot;:0},&quot;type&quot;:0}],&quot;type&quot;:0},{&quot;id&quot;:&quot;2022-12-15T19:20:54&quot;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afb59c98c299aacce4d6"/>
  <p:tag name="KSO_WM_CHIP_FILLPROP" val="[[{&quot;text_align&quot;:&quot;rm&quot;,&quot;text_direction&quot;:&quot;horizontal&quot;,&quot;support_features&quot;:[&quot;collage&quot;,&quot;carousel&quot;],&quot;support_big_font&quot;:false,&quot;picture_toward&quot;:0,&quot;picture_dockside&quot;:[],&quot;fill_id&quot;:&quot;7325af2ead7d4ad383c44bee22843bee&quot;,&quot;fill_align&quot;:&quot;rm&quot;,&quot;chip_types&quot;:[&quot;picture&quot;]},{&quot;text_align&quot;:&quot;lb&quot;,&quot;text_direction&quot;:&quot;horizontal&quot;,&quot;support_big_font&quot;:true,&quot;picture_toward&quot;:0,&quot;picture_dockside&quot;:[],&quot;fill_id&quot;:&quot;319ec10203914616ac9484f3c80aec95&quot;,&quot;fill_align&quot;:&quot;lb&quot;,&quot;chip_types&quot;:[&quot;text&quot;,&quot;header&quot;]},{&quot;text_align&quot;:&quot;lt&quot;,&quot;text_direction&quot;:&quot;horizontal&quot;,&quot;support_big_font&quot;:true,&quot;picture_toward&quot;:0,&quot;picture_dockside&quot;:[],&quot;fill_id&quot;:&quot;e865351ab2c849e3b2d22f89a61e1e38&quot;,&quot;fill_align&quot;:&quot;lt&quot;,&quot;chip_types&quot;:[&quot;pictext&quot;,&quot;text&quot;,&quot;picture&quot;,&quot;chart&quot;,&quot;table&quot;]}]]"/>
  <p:tag name="KSO_WM_CHIP_DECFILLPROP" val="[]"/>
  <p:tag name="KSO_WM_SLIDE_CAN_ADD_NAVIGATION" val="1"/>
  <p:tag name="KSO_WM_CHIP_GROUPID" val="5f6dafb59c98c299aacce4d5"/>
  <p:tag name="KSO_WM_SLIDE_BK_DARK_LIGHT" val="2"/>
  <p:tag name="KSO_WM_SLIDE_BACKGROUND_TYPE" val="general"/>
  <p:tag name="KSO_WM_SLIDE_SUPPORT_FEATURE_TYPE" val="3"/>
  <p:tag name="KSO_WM_TEMPLATE_ASSEMBLE_XID" val="639b03150c9383becde70655"/>
  <p:tag name="KSO_WM_TEMPLATE_ASSEMBLE_GROUPID" val="639b03150c9383becde70655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UNIT_VALUE" val="1438*177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179_1*d*1"/>
  <p:tag name="KSO_WM_TEMPLATE_CATEGORY" val="diagram"/>
  <p:tag name="KSO_WM_TEMPLATE_INDEX" val="202151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1c3901f72f34f20974a6108e1b3eae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b835ec9dc52415899a842e53c08d3d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a54054ed1e2fb80e1e"/>
  <p:tag name="KSO_WM_TEMPLATE_ASSEMBLE_GROUPID" val="60656fa54054ed1e2fb80e1e"/>
  <p:tag name="KSO_WM_UNIT_PICTURE_CLIP_FLAG" val="0"/>
</p:tagLst>
</file>

<file path=ppt/tags/tag91.xml><?xml version="1.0" encoding="utf-8"?>
<p:tagLst xmlns:p="http://schemas.openxmlformats.org/presentationml/2006/main">
  <p:tag name="KSO_WM_UNIT_VALUE" val="677*126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5179_1*d*2"/>
  <p:tag name="KSO_WM_TEMPLATE_CATEGORY" val="diagram"/>
  <p:tag name="KSO_WM_TEMPLATE_INDEX" val="202151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499d7604b5c4add90c73d95081f38f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7a3636e0fa945c09673e48764145c22"/>
  <p:tag name="KSO_WM_UNIT_SUPPORT_UNIT_TYPE" val="[&quot;d&quot;,&quot;β&quot;]"/>
  <p:tag name="KSO_WM_TEMPLATE_ASSEMBLE_XID" val="60656fa54054ed1e2fb80e1e"/>
  <p:tag name="KSO_WM_TEMPLATE_ASSEMBLE_GROUPID" val="60656fa54054ed1e2fb80e1e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SLIDE_ID" val="diagram2021517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17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fcc7605e68e5c80755dc3 "/>
  <p:tag name="KSO_WM_SLIDE_TYPE" val="text"/>
  <p:tag name="KSO_WM_SLIDE_SUBTYPE" val="picTxt"/>
  <p:tag name="KSO_WM_SLIDE_SIZE" val="888*492"/>
  <p:tag name="KSO_WM_SLIDE_POSITION" val="36*24"/>
  <p:tag name="KSO_WM_SLIDE_LAYOUT" val="a_d_f"/>
  <p:tag name="KSO_WM_SLIDE_LAYOUT_CNT" val="1_2_1"/>
  <p:tag name="KSO_WM_SLIDE_BACKGROUND" val="[&quot;general&quot;]"/>
  <p:tag name="KSO_WM_SLIDE_RATIO" val="1.777778"/>
  <p:tag name="KSO_WM_CHIP_FILLPROP" val="[[{&quot;text_align&quot;:&quot;lm&quot;,&quot;text_direction&quot;:&quot;horizontal&quot;,&quot;support_big_font&quot;:false,&quot;fill_id&quot;:&quot;c427251cb9fa4f5abcbf0d4d87c62116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6185dfe2f69e4b33b276efb1f6396f29&quot;,&quot;fill_align&quot;:&quot;l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d87aa51092b94ad1b53f0ca131f68eba&quot;,&quot;fill_align&quot;:&quot;lm&quot;,&quot;chip_types&quot;:[&quot;pictext&quot;,&quot;text&quot;,&quot;picture&quot;,&quot;table&quot;]},{&quot;text_align&quot;:&quot;lm&quot;,&quot;text_direction&quot;:&quot;horizontal&quot;,&quot;support_big_font&quot;:false,&quot;fill_id&quot;:&quot;887854800e6440bda1727bc371133c2a&quot;,&quot;fill_align&quot;:&quot;lm&quot;,&quot;chip_types&quot;:[&quot;pictext&quot;,&quot;text&quot;,&quot;picture&quot;,&quot;table&quot;]}],[{&quot;text_align&quot;:&quot;lm&quot;,&quot;text_direction&quot;:&quot;horizontal&quot;,&quot;support_big_font&quot;:false,&quot;fill_id&quot;:&quot;c427251cb9fa4f5abcbf0d4d87c62116&quot;,&quot;fill_align&quot;:&quot;lm&quot;,&quot;chip_types&quot;:[&quot;header&quot;]},{&quot;text_align&quot;:&quot;lm&quot;,&quot;text_direction&quot;:&quot;horizontal&quot;,&quot;support_big_font&quot;:false,&quot;fill_id&quot;:&quot;6185dfe2f69e4b33b276efb1f6396f29&quot;,&quot;fill_align&quot;:&quot;lm&quot;,&quot;chip_types&quot;:[&quot;text&quot;]},{&quot;text_align&quot;:&quot;lm&quot;,&quot;text_direction&quot;:&quot;horizontal&quot;,&quot;support_big_font&quot;:false,&quot;fill_id&quot;:&quot;d87aa51092b94ad1b53f0ca131f68eba&quot;,&quot;fill_align&quot;:&quot;lm&quot;,&quot;chip_types&quot;:[&quot;pictext&quot;,&quot;picture&quot;,&quot;table&quot;]},{&quot;text_align&quot;:&quot;lm&quot;,&quot;text_direction&quot;:&quot;horizontal&quot;,&quot;support_big_font&quot;:false,&quot;fill_id&quot;:&quot;887854800e6440bda1727bc371133c2a&quot;,&quot;fill_align&quot;:&quot;lm&quot;,&quot;chip_types&quot;:[&quot;pictext&quot;,&quot;picture&quot;,&quot;table&quot;]}]]"/>
  <p:tag name="KSO_WM_CHIP_DECFILLPROP" val="[]"/>
  <p:tag name="KSO_WM_CHIP_GROUPID" val="5f0fcc7605e68e5c80755dc2"/>
  <p:tag name="KSO_WM_SLIDE_BK_DARK_LIGHT" val="2"/>
  <p:tag name="KSO_WM_SLIDE_BACKGROUND_TYPE" val="general"/>
  <p:tag name="KSO_WM_SLIDE_SUPPORT_FEATURE_TYPE" val="0"/>
  <p:tag name="KSO_WM_TEMPLATE_ASSEMBLE_XID" val="60656fa54054ed1e2fb80e1e"/>
  <p:tag name="KSO_WM_TEMPLATE_ASSEMBLE_GROUPID" val="60656fa54054ed1e2fb80e1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57:42&quot;,&quot;maxSize&quot;:{&quot;size1&quot;:15.7},&quot;minSize&quot;:{&quot;size1&quot;:15.7},&quot;normalSize&quot;:{&quot;size1&quot;:15.7},&quot;subLayout&quot;:[{&quot;id&quot;:&quot;2021-04-01T15:57:42&quot;,&quot;margin&quot;:{&quot;bottom&quot;:0.0260000042617321,&quot;left&quot;:1.2699999809265137,&quot;right&quot;:1.2699999809265137,&quot;top&quot;:0.847000002861023},&quot;type&quot;:0},{&quot;direction&quot;:1,&quot;id&quot;:&quot;2021-04-01T15:57:42&quot;,&quot;maxSize&quot;:{&quot;size1&quot;:58.7},&quot;minSize&quot;:{&quot;size1&quot;:42.5},&quot;normalSize&quot;:{&quot;size1&quot;:58.7},&quot;subLayout&quot;:[{&quot;id&quot;:&quot;2021-04-01T15:57:42&quot;,&quot;margin&quot;:{&quot;bottom&quot;:0.847000002861023,&quot;left&quot;:1.2699999809265137,&quot;right&quot;:0.8199999928474426,&quot;top&quot;:0.8199999928474426},&quot;type&quot;:0},{&quot;id&quot;:&quot;2021-04-01T15:57:42&quot;,&quot;maxSize&quot;:{&quot;size1&quot;:47.4},&quot;minSize&quot;:{&quot;size1&quot;:47.4},&quot;normalSize&quot;:{&quot;size1&quot;:47.4},&quot;subLayout&quot;:[{&quot;id&quot;:&quot;2021-04-01T15:57:42&quot;,&quot;margin&quot;:{&quot;bottom&quot;:0.0260000042617321,&quot;left&quot;:0.0260000042617321,&quot;right&quot;:1.2699999809265137,&quot;top&quot;:0.8199999928474426},&quot;type&quot;:0},{&quot;id&quot;:&quot;2021-04-01T15:57:42&quot;,&quot;margin&quot;:{&quot;bottom&quot;:0.847000002861023,&quot;left&quot;:0.0260000042617321,&quot;right&quot;:1.2699999809265137,&quot;top&quot;:0.8199999928474426},&quot;type&quot;:0}],&quot;type&quot;:0}],&quot;type&quot;:0}],&quot;type&quot;:0}"/>
</p:tagLst>
</file>

<file path=ppt/tags/tag98.xml><?xml version="1.0" encoding="utf-8"?>
<p:tagLst xmlns:p="http://schemas.openxmlformats.org/presentationml/2006/main">
  <p:tag name="KSO_WPP_MARK_KEY" val="75b7c3cc-3397-4859-85d8-b868f9066ef6"/>
  <p:tag name="COMMONDATA" val="eyJoZGlkIjoiNmJmYWYxYzVmOGVhNGFlYTU4NzQ5MDA0NTQ5NjMwMDYifQ=="/>
  <p:tag name="commondata" val="eyJoZGlkIjoiYTM0ZDI4NmM5MTlmNDVjYzQ2MDc3MjhhN2Q4N2IzNGMifQ=="/>
</p:tagLst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2064</Words>
  <Application>WPS 演示</Application>
  <PresentationFormat>宽屏</PresentationFormat>
  <Paragraphs>119</Paragraphs>
  <Slides>11</Slides>
  <Notes>3</Notes>
  <HiddenSlides>2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华文行楷</vt:lpstr>
      <vt:lpstr>华文仿宋</vt:lpstr>
      <vt:lpstr>Wingdings</vt:lpstr>
      <vt:lpstr>Arial Unicode MS</vt:lpstr>
      <vt:lpstr>等线</vt:lpstr>
      <vt:lpstr>Times New Roman</vt:lpstr>
      <vt:lpstr>黑体</vt:lpstr>
      <vt:lpstr>Wingdings 2</vt:lpstr>
      <vt:lpstr>华文细黑</vt:lpstr>
      <vt:lpstr>汉仪旗黑-85S</vt:lpstr>
      <vt:lpstr>Segoe UI</vt:lpstr>
      <vt:lpstr>Cambria Math</vt:lpstr>
      <vt:lpstr>模板页面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那个苹果</cp:lastModifiedBy>
  <cp:revision>301</cp:revision>
  <dcterms:created xsi:type="dcterms:W3CDTF">2015-08-18T02:51:00Z</dcterms:created>
  <dcterms:modified xsi:type="dcterms:W3CDTF">2024-01-22T12:23:26Z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8745B52FBCB5440282B6FD4D38EA3002_13</vt:lpwstr>
  </property>
</Properties>
</file>