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9" r:id="rId3"/>
    <p:sldId id="282" r:id="rId4"/>
    <p:sldId id="260" r:id="rId5"/>
    <p:sldId id="287" r:id="rId6"/>
    <p:sldId id="297" r:id="rId7"/>
    <p:sldId id="266" r:id="rId8"/>
    <p:sldId id="293" r:id="rId9"/>
    <p:sldId id="301" r:id="rId10"/>
    <p:sldId id="267" r:id="rId11"/>
    <p:sldId id="292" r:id="rId12"/>
    <p:sldId id="303" r:id="rId13"/>
    <p:sldId id="304" r:id="rId14"/>
    <p:sldId id="305" r:id="rId15"/>
    <p:sldId id="306" r:id="rId16"/>
    <p:sldId id="307" r:id="rId17"/>
    <p:sldId id="309" r:id="rId18"/>
    <p:sldId id="308" r:id="rId19"/>
    <p:sldId id="310" r:id="rId20"/>
    <p:sldId id="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7287" userDrawn="1">
          <p15:clr>
            <a:srgbClr val="A4A3A4"/>
          </p15:clr>
        </p15:guide>
        <p15:guide id="3" pos="2162" userDrawn="1">
          <p15:clr>
            <a:srgbClr val="A4A3A4"/>
          </p15:clr>
        </p15:guide>
        <p15:guide id="4" pos="756" userDrawn="1">
          <p15:clr>
            <a:srgbClr val="A4A3A4"/>
          </p15:clr>
        </p15:guide>
        <p15:guide id="5" orient="horz" pos="3884" userDrawn="1">
          <p15:clr>
            <a:srgbClr val="A4A3A4"/>
          </p15:clr>
        </p15:guide>
        <p15:guide id="6"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FFBF0B"/>
    <a:srgbClr val="595959"/>
    <a:srgbClr val="B08200"/>
    <a:srgbClr val="FFD31F"/>
    <a:srgbClr val="FFDB29"/>
    <a:srgbClr val="FFF262"/>
    <a:srgbClr val="FFE11A"/>
    <a:srgbClr val="9FE1FF"/>
    <a:srgbClr val="A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86" d="100"/>
          <a:sy n="86" d="100"/>
        </p:scale>
        <p:origin x="562" y="67"/>
      </p:cViewPr>
      <p:guideLst>
        <p:guide orient="horz" pos="2341"/>
        <p:guide pos="7287"/>
        <p:guide pos="2162"/>
        <p:guide pos="756"/>
        <p:guide orient="horz" pos="3884"/>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121839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225759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54514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428222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8390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67796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415422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103845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190688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154151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69FFA6-B0F4-42CC-8A76-F91A60DDEEC2}"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210254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9FFA6-B0F4-42CC-8A76-F91A60DDEEC2}" type="datetimeFigureOut">
              <a:rPr lang="zh-CN" altLang="en-US" smtClean="0"/>
              <a:t>2019/1/2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2E35-FE1B-48CD-8233-EE9382BE18F5}" type="slidenum">
              <a:rPr lang="zh-CN" altLang="en-US" smtClean="0"/>
              <a:t>‹#›</a:t>
            </a:fld>
            <a:endParaRPr lang="zh-CN" altLang="en-US"/>
          </a:p>
        </p:txBody>
      </p:sp>
    </p:spTree>
    <p:extLst>
      <p:ext uri="{BB962C8B-B14F-4D97-AF65-F5344CB8AC3E}">
        <p14:creationId xmlns:p14="http://schemas.microsoft.com/office/powerpoint/2010/main" val="387248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F0B"/>
        </a:solidFill>
        <a:effectLst/>
      </p:bgPr>
    </p:bg>
    <p:spTree>
      <p:nvGrpSpPr>
        <p:cNvPr id="1" name=""/>
        <p:cNvGrpSpPr/>
        <p:nvPr/>
      </p:nvGrpSpPr>
      <p:grpSpPr>
        <a:xfrm>
          <a:off x="0" y="0"/>
          <a:ext cx="0" cy="0"/>
          <a:chOff x="0" y="0"/>
          <a:chExt cx="0" cy="0"/>
        </a:xfrm>
      </p:grpSpPr>
      <p:sp>
        <p:nvSpPr>
          <p:cNvPr id="3" name="矩形 2"/>
          <p:cNvSpPr/>
          <p:nvPr/>
        </p:nvSpPr>
        <p:spPr>
          <a:xfrm>
            <a:off x="1597257"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latin typeface="微软雅黑" panose="020B0503020204020204" pitchFamily="34" charset="-122"/>
                <a:ea typeface="微软雅黑" panose="020B0503020204020204" pitchFamily="34" charset="-122"/>
              </a:rPr>
              <a:t>简</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597257" y="3969153"/>
            <a:ext cx="1087386" cy="10781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2727271"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latin typeface="微软雅黑" panose="020B0503020204020204" pitchFamily="34" charset="-122"/>
                <a:ea typeface="微软雅黑" panose="020B0503020204020204" pitchFamily="34" charset="-122"/>
              </a:rPr>
              <a:t>单</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2727271" y="3969153"/>
            <a:ext cx="1087386" cy="3760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3857285"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latin typeface="微软雅黑" panose="020B0503020204020204" pitchFamily="34" charset="-122"/>
                <a:ea typeface="微软雅黑" panose="020B0503020204020204" pitchFamily="34" charset="-122"/>
              </a:rPr>
              <a:t>的</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3857285" y="3969152"/>
            <a:ext cx="1087386" cy="103523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4987299"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600" dirty="0">
                <a:solidFill>
                  <a:prstClr val="white"/>
                </a:solidFill>
                <a:latin typeface="微软雅黑" panose="020B0503020204020204" pitchFamily="34" charset="-122"/>
                <a:ea typeface="微软雅黑" panose="020B0503020204020204" pitchFamily="34" charset="-122"/>
              </a:rPr>
              <a:t>C</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4987299" y="3969152"/>
            <a:ext cx="1087386" cy="27677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6117313"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600" dirty="0">
                <a:solidFill>
                  <a:prstClr val="white"/>
                </a:solidFill>
                <a:latin typeface="微软雅黑" panose="020B0503020204020204" pitchFamily="34" charset="-122"/>
                <a:ea typeface="微软雅黑" panose="020B0503020204020204" pitchFamily="34" charset="-122"/>
              </a:rPr>
              <a:t>P</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6117313" y="3969153"/>
            <a:ext cx="1087386" cy="10781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7247327"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600" dirty="0">
                <a:solidFill>
                  <a:prstClr val="white"/>
                </a:solidFill>
                <a:latin typeface="微软雅黑" panose="020B0503020204020204" pitchFamily="34" charset="-122"/>
                <a:ea typeface="微软雅黑" panose="020B0503020204020204" pitchFamily="34" charset="-122"/>
              </a:rPr>
              <a:t>U</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7247327" y="3969153"/>
            <a:ext cx="1087386" cy="3760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8377341"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latin typeface="微软雅黑" panose="020B0503020204020204" pitchFamily="34" charset="-122"/>
                <a:ea typeface="微软雅黑" panose="020B0503020204020204" pitchFamily="34" charset="-122"/>
              </a:rPr>
              <a:t>设</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8377341" y="3969153"/>
            <a:ext cx="1087386" cy="75878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9507357"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latin typeface="微软雅黑" panose="020B0503020204020204" pitchFamily="34" charset="-122"/>
                <a:ea typeface="微软雅黑" panose="020B0503020204020204" pitchFamily="34" charset="-122"/>
              </a:rPr>
              <a:t>计</a:t>
            </a: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矩形 38"/>
          <p:cNvSpPr/>
          <p:nvPr/>
        </p:nvSpPr>
        <p:spPr>
          <a:xfrm>
            <a:off x="9507357" y="3969153"/>
            <a:ext cx="1087386" cy="212984"/>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40B7D33-29C0-46E0-AAC3-493B22A99053}"/>
              </a:ext>
            </a:extLst>
          </p:cNvPr>
          <p:cNvSpPr txBox="1"/>
          <p:nvPr/>
        </p:nvSpPr>
        <p:spPr>
          <a:xfrm>
            <a:off x="3270964" y="5175010"/>
            <a:ext cx="5475695" cy="461665"/>
          </a:xfrm>
          <a:prstGeom prst="rect">
            <a:avLst/>
          </a:prstGeom>
          <a:noFill/>
        </p:spPr>
        <p:txBody>
          <a:bodyPr wrap="square" rtlCol="0">
            <a:spAutoFit/>
          </a:bodyPr>
          <a:lstStyle/>
          <a:p>
            <a:pPr algn="ctr"/>
            <a:r>
              <a:rPr lang="zh-CN" altLang="en-US" sz="2400" dirty="0"/>
              <a:t>智能</a:t>
            </a:r>
            <a:r>
              <a:rPr lang="en-US" altLang="zh-CN" sz="2400" dirty="0"/>
              <a:t>1602     201608010624        </a:t>
            </a:r>
            <a:r>
              <a:rPr lang="zh-CN" altLang="en-US" sz="2400" dirty="0"/>
              <a:t>牟清华</a:t>
            </a:r>
          </a:p>
        </p:txBody>
      </p:sp>
    </p:spTree>
    <p:extLst>
      <p:ext uri="{BB962C8B-B14F-4D97-AF65-F5344CB8AC3E}">
        <p14:creationId xmlns:p14="http://schemas.microsoft.com/office/powerpoint/2010/main" val="67397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89384" y="1543869"/>
            <a:ext cx="9613232" cy="3770263"/>
          </a:xfrm>
          <a:prstGeom prst="rect">
            <a:avLst/>
          </a:prstGeom>
          <a:noFill/>
        </p:spPr>
        <p:txBody>
          <a:bodyPr wrap="square" rtlCol="0">
            <a:spAutoFit/>
          </a:bodyPr>
          <a:lstStyle/>
          <a:p>
            <a:pPr algn="ctr"/>
            <a:r>
              <a:rPr lang="en-US" altLang="zh-CN" sz="23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FOUR</a:t>
            </a:r>
            <a:endParaRPr lang="zh-CN" altLang="en-US" sz="23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2027727" y="3429000"/>
            <a:ext cx="8439754" cy="1124822"/>
          </a:xfrm>
          <a:custGeom>
            <a:avLst/>
            <a:gdLst/>
            <a:ahLst/>
            <a:cxnLst/>
            <a:rect l="l" t="t" r="r" b="b"/>
            <a:pathLst>
              <a:path w="8439754" h="1124822">
                <a:moveTo>
                  <a:pt x="6543674" y="0"/>
                </a:moveTo>
                <a:lnTo>
                  <a:pt x="7782729" y="0"/>
                </a:lnTo>
                <a:lnTo>
                  <a:pt x="7768643" y="7370"/>
                </a:lnTo>
                <a:cubicBezTo>
                  <a:pt x="7732881" y="22887"/>
                  <a:pt x="7694971" y="36332"/>
                  <a:pt x="7654913" y="47707"/>
                </a:cubicBezTo>
                <a:lnTo>
                  <a:pt x="7654913" y="53641"/>
                </a:lnTo>
                <a:cubicBezTo>
                  <a:pt x="7760746" y="89248"/>
                  <a:pt x="7877953" y="205960"/>
                  <a:pt x="8006534" y="403778"/>
                </a:cubicBezTo>
                <a:lnTo>
                  <a:pt x="8439754" y="1084764"/>
                </a:lnTo>
                <a:lnTo>
                  <a:pt x="7875974" y="1084764"/>
                </a:lnTo>
                <a:lnTo>
                  <a:pt x="7515452" y="486861"/>
                </a:lnTo>
                <a:cubicBezTo>
                  <a:pt x="7441271" y="363225"/>
                  <a:pt x="7380441" y="283604"/>
                  <a:pt x="7332965" y="247997"/>
                </a:cubicBezTo>
                <a:cubicBezTo>
                  <a:pt x="7285489" y="212389"/>
                  <a:pt x="7235046" y="194586"/>
                  <a:pt x="7181635" y="194586"/>
                </a:cubicBezTo>
                <a:lnTo>
                  <a:pt x="7033272" y="194586"/>
                </a:lnTo>
                <a:lnTo>
                  <a:pt x="7033272" y="1084764"/>
                </a:lnTo>
                <a:lnTo>
                  <a:pt x="6543674" y="1084764"/>
                </a:lnTo>
                <a:close/>
                <a:moveTo>
                  <a:pt x="4157736" y="0"/>
                </a:moveTo>
                <a:lnTo>
                  <a:pt x="4648818" y="0"/>
                </a:lnTo>
                <a:lnTo>
                  <a:pt x="4648818" y="126339"/>
                </a:lnTo>
                <a:cubicBezTo>
                  <a:pt x="4648818" y="509116"/>
                  <a:pt x="4799654" y="700504"/>
                  <a:pt x="5101325" y="700504"/>
                </a:cubicBezTo>
                <a:cubicBezTo>
                  <a:pt x="5398051" y="700504"/>
                  <a:pt x="5546414" y="516039"/>
                  <a:pt x="5546414" y="147110"/>
                </a:cubicBezTo>
                <a:lnTo>
                  <a:pt x="5546414" y="0"/>
                </a:lnTo>
                <a:lnTo>
                  <a:pt x="6036012" y="0"/>
                </a:lnTo>
                <a:lnTo>
                  <a:pt x="6036012" y="96666"/>
                </a:lnTo>
                <a:cubicBezTo>
                  <a:pt x="6036012" y="782103"/>
                  <a:pt x="5717527" y="1124822"/>
                  <a:pt x="5080554" y="1124822"/>
                </a:cubicBezTo>
                <a:cubicBezTo>
                  <a:pt x="4465343" y="1124822"/>
                  <a:pt x="4157736" y="791005"/>
                  <a:pt x="4157736" y="123372"/>
                </a:cubicBezTo>
                <a:close/>
                <a:moveTo>
                  <a:pt x="1554222" y="0"/>
                </a:moveTo>
                <a:lnTo>
                  <a:pt x="2070185" y="0"/>
                </a:lnTo>
                <a:lnTo>
                  <a:pt x="2076465" y="99402"/>
                </a:lnTo>
                <a:cubicBezTo>
                  <a:pt x="2096679" y="251752"/>
                  <a:pt x="2147215" y="381153"/>
                  <a:pt x="2228073" y="487603"/>
                </a:cubicBezTo>
                <a:cubicBezTo>
                  <a:pt x="2335883" y="629537"/>
                  <a:pt x="2483752" y="700504"/>
                  <a:pt x="2671678" y="700504"/>
                </a:cubicBezTo>
                <a:cubicBezTo>
                  <a:pt x="2863561" y="700504"/>
                  <a:pt x="3012914" y="632504"/>
                  <a:pt x="3119735" y="496505"/>
                </a:cubicBezTo>
                <a:cubicBezTo>
                  <a:pt x="3199851" y="394505"/>
                  <a:pt x="3249924" y="266217"/>
                  <a:pt x="3269953" y="111642"/>
                </a:cubicBezTo>
                <a:lnTo>
                  <a:pt x="3276798" y="0"/>
                </a:lnTo>
                <a:lnTo>
                  <a:pt x="3787096" y="0"/>
                </a:lnTo>
                <a:lnTo>
                  <a:pt x="3773785" y="174511"/>
                </a:lnTo>
                <a:cubicBezTo>
                  <a:pt x="3734746" y="417733"/>
                  <a:pt x="3637151" y="622984"/>
                  <a:pt x="3480999" y="790263"/>
                </a:cubicBezTo>
                <a:cubicBezTo>
                  <a:pt x="3272796" y="1013303"/>
                  <a:pt x="3000055" y="1124822"/>
                  <a:pt x="2662777" y="1124822"/>
                </a:cubicBezTo>
                <a:cubicBezTo>
                  <a:pt x="2333411" y="1124822"/>
                  <a:pt x="2065863" y="1016764"/>
                  <a:pt x="1860133" y="800649"/>
                </a:cubicBezTo>
                <a:cubicBezTo>
                  <a:pt x="1705835" y="638562"/>
                  <a:pt x="1609399" y="441564"/>
                  <a:pt x="1570825" y="209654"/>
                </a:cubicBezTo>
                <a:close/>
                <a:moveTo>
                  <a:pt x="0" y="0"/>
                </a:moveTo>
                <a:lnTo>
                  <a:pt x="1244766" y="0"/>
                </a:lnTo>
                <a:lnTo>
                  <a:pt x="1244766" y="178266"/>
                </a:lnTo>
                <a:lnTo>
                  <a:pt x="489598" y="178266"/>
                </a:lnTo>
                <a:lnTo>
                  <a:pt x="489598" y="1084764"/>
                </a:lnTo>
                <a:lnTo>
                  <a:pt x="0" y="1084764"/>
                </a:lnTo>
                <a:close/>
              </a:path>
            </a:pathLst>
          </a:custGeom>
          <a:solidFill>
            <a:srgbClr val="FFBF0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3900" b="1" dirty="0">
              <a:solidFill>
                <a:srgbClr val="FFBF0B"/>
              </a:solidFill>
              <a:latin typeface="微软雅黑" panose="020B0503020204020204" pitchFamily="34" charset="-122"/>
              <a:ea typeface="微软雅黑" panose="020B0503020204020204" pitchFamily="34" charset="-122"/>
            </a:endParaRPr>
          </a:p>
        </p:txBody>
      </p:sp>
      <p:sp>
        <p:nvSpPr>
          <p:cNvPr id="7" name="矩形 6"/>
          <p:cNvSpPr/>
          <p:nvPr/>
        </p:nvSpPr>
        <p:spPr>
          <a:xfrm>
            <a:off x="1911927" y="4828665"/>
            <a:ext cx="8555554" cy="577081"/>
          </a:xfrm>
          <a:prstGeom prst="rect">
            <a:avLst/>
          </a:prstGeom>
        </p:spPr>
        <p:txBody>
          <a:bodyPr wrap="square">
            <a:spAutoFit/>
          </a:bodyPr>
          <a:lstStyle/>
          <a:p>
            <a:pPr lvl="0" algn="just"/>
            <a:r>
              <a:rPr lang="en-US" altLang="zh-HK" sz="1050" dirty="0">
                <a:solidFill>
                  <a:schemeClr val="bg2">
                    <a:lumMod val="10000"/>
                  </a:schemeClr>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chemeClr val="bg2">
                    <a:lumMod val="10000"/>
                  </a:schemeClr>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05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169588"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nvGrpSpPr>
          <p:cNvPr id="9" name="组合 8"/>
          <p:cNvGrpSpPr/>
          <p:nvPr/>
        </p:nvGrpSpPr>
        <p:grpSpPr>
          <a:xfrm>
            <a:off x="508947" y="154457"/>
            <a:ext cx="1461992" cy="398540"/>
            <a:chOff x="4329481" y="3552756"/>
            <a:chExt cx="1461992" cy="398540"/>
          </a:xfrm>
        </p:grpSpPr>
        <p:sp>
          <p:nvSpPr>
            <p:cNvPr id="10" name="文本框 9"/>
            <p:cNvSpPr txBox="1"/>
            <p:nvPr/>
          </p:nvSpPr>
          <p:spPr>
            <a:xfrm>
              <a:off x="4329481" y="3552756"/>
              <a:ext cx="1461992" cy="307777"/>
            </a:xfrm>
            <a:prstGeom prst="rect">
              <a:avLst/>
            </a:prstGeom>
            <a:noFill/>
          </p:spPr>
          <p:txBody>
            <a:bodyPr wrap="square" rtlCol="0">
              <a:spAutoFit/>
            </a:bodyPr>
            <a:lstStyle/>
            <a:p>
              <a:pPr algn="ctr"/>
              <a:r>
                <a:rPr lang="en-US" altLang="zh-CN" sz="1400" dirty="0">
                  <a:solidFill>
                    <a:schemeClr val="bg2">
                      <a:lumMod val="25000"/>
                    </a:schemeClr>
                  </a:solidFill>
                  <a:latin typeface="Showcard Gothic" panose="04020904020102020604" pitchFamily="82" charset="0"/>
                </a:rPr>
                <a:t>DAMEN </a:t>
              </a:r>
              <a:r>
                <a:rPr lang="en-US" altLang="zh-CN" sz="1400" dirty="0" err="1">
                  <a:solidFill>
                    <a:schemeClr val="bg2">
                      <a:lumMod val="25000"/>
                    </a:schemeClr>
                  </a:solidFill>
                  <a:latin typeface="Showcard Gothic" panose="04020904020102020604" pitchFamily="82" charset="0"/>
                </a:rPr>
                <a:t>POWEr</a:t>
              </a:r>
              <a:endParaRPr lang="zh-CN" altLang="en-US" sz="1400" dirty="0">
                <a:solidFill>
                  <a:schemeClr val="bg2">
                    <a:lumMod val="25000"/>
                  </a:schemeClr>
                </a:solidFill>
                <a:latin typeface="Showcard Gothic" panose="04020904020102020604" pitchFamily="82" charset="0"/>
              </a:endParaRPr>
            </a:p>
          </p:txBody>
        </p:sp>
        <p:sp>
          <p:nvSpPr>
            <p:cNvPr id="11" name="矩形 10"/>
            <p:cNvSpPr/>
            <p:nvPr/>
          </p:nvSpPr>
          <p:spPr>
            <a:xfrm>
              <a:off x="4353392" y="3758936"/>
              <a:ext cx="1414170" cy="192360"/>
            </a:xfrm>
            <a:prstGeom prst="rect">
              <a:avLst/>
            </a:prstGeom>
          </p:spPr>
          <p:txBody>
            <a:bodyPr wrap="none">
              <a:spAutoFit/>
            </a:bodyPr>
            <a:lstStyle/>
            <a:p>
              <a:pPr algn="ctr"/>
              <a:r>
                <a:rPr lang="en-US" altLang="zh-CN" sz="650" dirty="0" err="1">
                  <a:solidFill>
                    <a:schemeClr val="bg2">
                      <a:lumMod val="25000"/>
                    </a:schemeClr>
                  </a:solidFill>
                  <a:latin typeface="微软雅黑" panose="020B0503020204020204" pitchFamily="34" charset="-122"/>
                  <a:ea typeface="微软雅黑" panose="020B0503020204020204" pitchFamily="34" charset="-122"/>
                </a:rPr>
                <a:t>oeveroyouthfuloeveroweeping</a:t>
              </a: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9501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08BAB14-22B9-488E-99F6-89444D969B75}"/>
              </a:ext>
            </a:extLst>
          </p:cNvPr>
          <p:cNvPicPr>
            <a:picLocks noChangeAspect="1"/>
          </p:cNvPicPr>
          <p:nvPr/>
        </p:nvPicPr>
        <p:blipFill>
          <a:blip r:embed="rId2"/>
          <a:stretch>
            <a:fillRect/>
          </a:stretch>
        </p:blipFill>
        <p:spPr>
          <a:xfrm>
            <a:off x="916973" y="1710112"/>
            <a:ext cx="9981899" cy="1589320"/>
          </a:xfrm>
          <a:prstGeom prst="rect">
            <a:avLst/>
          </a:prstGeom>
        </p:spPr>
      </p:pic>
      <p:sp>
        <p:nvSpPr>
          <p:cNvPr id="11" name="文本框 10">
            <a:extLst>
              <a:ext uri="{FF2B5EF4-FFF2-40B4-BE49-F238E27FC236}">
                <a16:creationId xmlns:a16="http://schemas.microsoft.com/office/drawing/2014/main" id="{329D172B-8499-4A7E-B4FB-5AA9DFAAB6E2}"/>
              </a:ext>
            </a:extLst>
          </p:cNvPr>
          <p:cNvSpPr txBox="1"/>
          <p:nvPr/>
        </p:nvSpPr>
        <p:spPr>
          <a:xfrm>
            <a:off x="2969444" y="3373903"/>
            <a:ext cx="1846395" cy="369332"/>
          </a:xfrm>
          <a:prstGeom prst="rect">
            <a:avLst/>
          </a:prstGeom>
          <a:noFill/>
        </p:spPr>
        <p:txBody>
          <a:bodyPr wrap="square" rtlCol="0">
            <a:spAutoFit/>
          </a:bodyPr>
          <a:lstStyle/>
          <a:p>
            <a:r>
              <a:rPr lang="en-US" altLang="zh-CN" dirty="0"/>
              <a:t> 0 =&gt; RSCLAC</a:t>
            </a:r>
            <a:endParaRPr lang="zh-CN" altLang="en-US" dirty="0"/>
          </a:p>
        </p:txBody>
      </p:sp>
      <p:sp>
        <p:nvSpPr>
          <p:cNvPr id="19" name="矩形 18">
            <a:extLst>
              <a:ext uri="{FF2B5EF4-FFF2-40B4-BE49-F238E27FC236}">
                <a16:creationId xmlns:a16="http://schemas.microsoft.com/office/drawing/2014/main" id="{D350303E-6B96-4837-997E-F840E7D09A20}"/>
              </a:ext>
            </a:extLst>
          </p:cNvPr>
          <p:cNvSpPr/>
          <p:nvPr/>
        </p:nvSpPr>
        <p:spPr>
          <a:xfrm>
            <a:off x="5552598" y="3355180"/>
            <a:ext cx="5127971" cy="923330"/>
          </a:xfrm>
          <a:prstGeom prst="rect">
            <a:avLst/>
          </a:prstGeom>
        </p:spPr>
        <p:txBody>
          <a:bodyPr wrap="square">
            <a:spAutoFit/>
          </a:bodyPr>
          <a:lstStyle/>
          <a:p>
            <a:r>
              <a:rPr lang="en-US" altLang="zh-CN" dirty="0"/>
              <a:t>1 =&gt; RSSTAC</a:t>
            </a:r>
          </a:p>
          <a:p>
            <a:r>
              <a:rPr lang="en-US" altLang="zh-CN" dirty="0"/>
              <a:t>2 =&gt; </a:t>
            </a:r>
            <a:r>
              <a:rPr lang="en-US" altLang="zh-CN" dirty="0" err="1"/>
              <a:t>std_logic_vector</a:t>
            </a:r>
            <a:r>
              <a:rPr lang="en-US" altLang="zh-CN" dirty="0"/>
              <a:t>(</a:t>
            </a:r>
            <a:r>
              <a:rPr lang="en-US" altLang="zh-CN" dirty="0" err="1"/>
              <a:t>to_unsigned</a:t>
            </a:r>
            <a:r>
              <a:rPr lang="en-US" altLang="zh-CN" dirty="0"/>
              <a:t>(</a:t>
            </a:r>
            <a:r>
              <a:rPr lang="en-US" altLang="zh-CN" dirty="0" err="1"/>
              <a:t>total_addr</a:t>
            </a:r>
            <a:r>
              <a:rPr lang="en-US" altLang="zh-CN" dirty="0"/>
              <a:t>, 8))</a:t>
            </a:r>
          </a:p>
          <a:p>
            <a:r>
              <a:rPr lang="en-US" altLang="zh-CN" dirty="0"/>
              <a:t>3 =&gt; X"00"</a:t>
            </a:r>
            <a:endParaRPr lang="zh-CN" altLang="en-US" dirty="0"/>
          </a:p>
        </p:txBody>
      </p:sp>
    </p:spTree>
    <p:extLst>
      <p:ext uri="{BB962C8B-B14F-4D97-AF65-F5344CB8AC3E}">
        <p14:creationId xmlns:p14="http://schemas.microsoft.com/office/powerpoint/2010/main" val="335549405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4348065" y="3318098"/>
            <a:ext cx="5127971" cy="923330"/>
          </a:xfrm>
          <a:prstGeom prst="rect">
            <a:avLst/>
          </a:prstGeom>
        </p:spPr>
        <p:txBody>
          <a:bodyPr wrap="square">
            <a:spAutoFit/>
          </a:bodyPr>
          <a:lstStyle/>
          <a:p>
            <a:r>
              <a:rPr lang="en-US" altLang="zh-CN" dirty="0"/>
              <a:t>4 =&gt; RSSTAC</a:t>
            </a:r>
          </a:p>
          <a:p>
            <a:r>
              <a:rPr lang="en-US" altLang="zh-CN" dirty="0"/>
              <a:t>5 =&gt;</a:t>
            </a:r>
            <a:r>
              <a:rPr lang="en-US" altLang="zh-CN" dirty="0" err="1"/>
              <a:t>std_logic_vector</a:t>
            </a:r>
            <a:r>
              <a:rPr lang="en-US" altLang="zh-CN" dirty="0"/>
              <a:t>(</a:t>
            </a:r>
            <a:r>
              <a:rPr lang="en-US" altLang="zh-CN" dirty="0" err="1"/>
              <a:t>to_unsigned</a:t>
            </a:r>
            <a:r>
              <a:rPr lang="en-US" altLang="zh-CN" dirty="0"/>
              <a:t>(</a:t>
            </a:r>
            <a:r>
              <a:rPr lang="en-US" altLang="zh-CN" dirty="0" err="1"/>
              <a:t>i_addr</a:t>
            </a:r>
            <a:r>
              <a:rPr lang="en-US" altLang="zh-CN" dirty="0"/>
              <a:t>, 8))</a:t>
            </a:r>
          </a:p>
          <a:p>
            <a:r>
              <a:rPr lang="en-US" altLang="zh-CN" dirty="0"/>
              <a:t>6 =&gt; X"00"</a:t>
            </a:r>
            <a:endParaRPr lang="zh-CN" altLang="en-US" dirty="0"/>
          </a:p>
        </p:txBody>
      </p:sp>
      <p:pic>
        <p:nvPicPr>
          <p:cNvPr id="2" name="图片 1">
            <a:extLst>
              <a:ext uri="{FF2B5EF4-FFF2-40B4-BE49-F238E27FC236}">
                <a16:creationId xmlns:a16="http://schemas.microsoft.com/office/drawing/2014/main" id="{4E7B0B08-73E6-4D47-95E0-5946BA645C45}"/>
              </a:ext>
            </a:extLst>
          </p:cNvPr>
          <p:cNvPicPr>
            <a:picLocks noChangeAspect="1"/>
          </p:cNvPicPr>
          <p:nvPr/>
        </p:nvPicPr>
        <p:blipFill>
          <a:blip r:embed="rId2"/>
          <a:stretch>
            <a:fillRect/>
          </a:stretch>
        </p:blipFill>
        <p:spPr>
          <a:xfrm>
            <a:off x="1174619" y="1339647"/>
            <a:ext cx="9505950" cy="1943100"/>
          </a:xfrm>
          <a:prstGeom prst="rect">
            <a:avLst/>
          </a:prstGeom>
        </p:spPr>
      </p:pic>
    </p:spTree>
    <p:extLst>
      <p:ext uri="{BB962C8B-B14F-4D97-AF65-F5344CB8AC3E}">
        <p14:creationId xmlns:p14="http://schemas.microsoft.com/office/powerpoint/2010/main" val="11186107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5017368" y="3359172"/>
            <a:ext cx="5127971" cy="923330"/>
          </a:xfrm>
          <a:prstGeom prst="rect">
            <a:avLst/>
          </a:prstGeom>
        </p:spPr>
        <p:txBody>
          <a:bodyPr wrap="square">
            <a:spAutoFit/>
          </a:bodyPr>
          <a:lstStyle/>
          <a:p>
            <a:r>
              <a:rPr lang="en-US" altLang="zh-CN" dirty="0"/>
              <a:t>7 =&gt; RSLDAC</a:t>
            </a:r>
          </a:p>
          <a:p>
            <a:r>
              <a:rPr lang="en-US" altLang="zh-CN" dirty="0"/>
              <a:t>8 =&gt; </a:t>
            </a:r>
            <a:r>
              <a:rPr lang="en-US" altLang="zh-CN" dirty="0" err="1"/>
              <a:t>std_logic_vector</a:t>
            </a:r>
            <a:r>
              <a:rPr lang="en-US" altLang="zh-CN" dirty="0"/>
              <a:t>(</a:t>
            </a:r>
            <a:r>
              <a:rPr lang="en-US" altLang="zh-CN" dirty="0" err="1"/>
              <a:t>to_unsigned</a:t>
            </a:r>
            <a:r>
              <a:rPr lang="en-US" altLang="zh-CN" dirty="0"/>
              <a:t>(</a:t>
            </a:r>
            <a:r>
              <a:rPr lang="en-US" altLang="zh-CN" dirty="0" err="1"/>
              <a:t>i_addr</a:t>
            </a:r>
            <a:r>
              <a:rPr lang="en-US" altLang="zh-CN" dirty="0"/>
              <a:t>, 8))</a:t>
            </a:r>
          </a:p>
          <a:p>
            <a:r>
              <a:rPr lang="en-US" altLang="zh-CN" dirty="0"/>
              <a:t>9 =&gt; X"00"</a:t>
            </a:r>
            <a:endParaRPr lang="zh-CN" altLang="en-US" dirty="0"/>
          </a:p>
        </p:txBody>
      </p:sp>
      <p:pic>
        <p:nvPicPr>
          <p:cNvPr id="6" name="图片 5">
            <a:extLst>
              <a:ext uri="{FF2B5EF4-FFF2-40B4-BE49-F238E27FC236}">
                <a16:creationId xmlns:a16="http://schemas.microsoft.com/office/drawing/2014/main" id="{A2F331BD-6719-4D1D-8218-D4D5767C5FF6}"/>
              </a:ext>
            </a:extLst>
          </p:cNvPr>
          <p:cNvPicPr>
            <a:picLocks noChangeAspect="1"/>
          </p:cNvPicPr>
          <p:nvPr/>
        </p:nvPicPr>
        <p:blipFill>
          <a:blip r:embed="rId2"/>
          <a:stretch>
            <a:fillRect/>
          </a:stretch>
        </p:blipFill>
        <p:spPr>
          <a:xfrm>
            <a:off x="1055190" y="1436051"/>
            <a:ext cx="10036993" cy="1758241"/>
          </a:xfrm>
          <a:prstGeom prst="rect">
            <a:avLst/>
          </a:prstGeom>
        </p:spPr>
      </p:pic>
    </p:spTree>
    <p:extLst>
      <p:ext uri="{BB962C8B-B14F-4D97-AF65-F5344CB8AC3E}">
        <p14:creationId xmlns:p14="http://schemas.microsoft.com/office/powerpoint/2010/main" val="10281639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5723449" y="3429000"/>
            <a:ext cx="5127971" cy="923330"/>
          </a:xfrm>
          <a:prstGeom prst="rect">
            <a:avLst/>
          </a:prstGeom>
        </p:spPr>
        <p:txBody>
          <a:bodyPr wrap="square">
            <a:spAutoFit/>
          </a:bodyPr>
          <a:lstStyle/>
          <a:p>
            <a:r>
              <a:rPr lang="en-US" altLang="zh-CN" dirty="0"/>
              <a:t>11 =&gt; RSSTAC</a:t>
            </a:r>
          </a:p>
          <a:p>
            <a:r>
              <a:rPr lang="en-US" altLang="zh-CN" dirty="0"/>
              <a:t>12 =&gt; </a:t>
            </a:r>
            <a:r>
              <a:rPr lang="en-US" altLang="zh-CN" dirty="0" err="1"/>
              <a:t>std_logic_vector</a:t>
            </a:r>
            <a:r>
              <a:rPr lang="en-US" altLang="zh-CN" dirty="0"/>
              <a:t>(</a:t>
            </a:r>
            <a:r>
              <a:rPr lang="en-US" altLang="zh-CN" dirty="0" err="1"/>
              <a:t>to_unsigned</a:t>
            </a:r>
            <a:r>
              <a:rPr lang="en-US" altLang="zh-CN" dirty="0"/>
              <a:t>(</a:t>
            </a:r>
            <a:r>
              <a:rPr lang="en-US" altLang="zh-CN" dirty="0" err="1"/>
              <a:t>i_addr</a:t>
            </a:r>
            <a:r>
              <a:rPr lang="en-US" altLang="zh-CN" dirty="0"/>
              <a:t>, 8))</a:t>
            </a:r>
          </a:p>
          <a:p>
            <a:r>
              <a:rPr lang="en-US" altLang="zh-CN" dirty="0"/>
              <a:t>13 =&gt; X"00"</a:t>
            </a:r>
            <a:endParaRPr lang="zh-CN" altLang="en-US" dirty="0"/>
          </a:p>
        </p:txBody>
      </p:sp>
      <p:pic>
        <p:nvPicPr>
          <p:cNvPr id="2" name="图片 1">
            <a:extLst>
              <a:ext uri="{FF2B5EF4-FFF2-40B4-BE49-F238E27FC236}">
                <a16:creationId xmlns:a16="http://schemas.microsoft.com/office/drawing/2014/main" id="{1F49BCE0-C57B-45D2-833E-7804E3036EC5}"/>
              </a:ext>
            </a:extLst>
          </p:cNvPr>
          <p:cNvPicPr>
            <a:picLocks noChangeAspect="1"/>
          </p:cNvPicPr>
          <p:nvPr/>
        </p:nvPicPr>
        <p:blipFill>
          <a:blip r:embed="rId2"/>
          <a:stretch>
            <a:fillRect/>
          </a:stretch>
        </p:blipFill>
        <p:spPr>
          <a:xfrm>
            <a:off x="895675" y="1432881"/>
            <a:ext cx="10162947" cy="1851141"/>
          </a:xfrm>
          <a:prstGeom prst="rect">
            <a:avLst/>
          </a:prstGeom>
        </p:spPr>
      </p:pic>
      <p:sp>
        <p:nvSpPr>
          <p:cNvPr id="7" name="矩形 6">
            <a:extLst>
              <a:ext uri="{FF2B5EF4-FFF2-40B4-BE49-F238E27FC236}">
                <a16:creationId xmlns:a16="http://schemas.microsoft.com/office/drawing/2014/main" id="{5AEE5404-5B5C-435F-A5FB-ED70281DED16}"/>
              </a:ext>
            </a:extLst>
          </p:cNvPr>
          <p:cNvSpPr/>
          <p:nvPr/>
        </p:nvSpPr>
        <p:spPr>
          <a:xfrm>
            <a:off x="3223280" y="3429000"/>
            <a:ext cx="1680268" cy="369332"/>
          </a:xfrm>
          <a:prstGeom prst="rect">
            <a:avLst/>
          </a:prstGeom>
        </p:spPr>
        <p:txBody>
          <a:bodyPr wrap="none">
            <a:spAutoFit/>
          </a:bodyPr>
          <a:lstStyle/>
          <a:p>
            <a:r>
              <a:rPr lang="en-US" altLang="zh-CN" dirty="0"/>
              <a:t>10 =&gt; RSINAC,</a:t>
            </a:r>
            <a:endParaRPr lang="zh-CN" altLang="en-US" dirty="0"/>
          </a:p>
        </p:txBody>
      </p:sp>
    </p:spTree>
    <p:extLst>
      <p:ext uri="{BB962C8B-B14F-4D97-AF65-F5344CB8AC3E}">
        <p14:creationId xmlns:p14="http://schemas.microsoft.com/office/powerpoint/2010/main" val="4010874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5868249" y="3429000"/>
            <a:ext cx="5127971" cy="923330"/>
          </a:xfrm>
          <a:prstGeom prst="rect">
            <a:avLst/>
          </a:prstGeom>
        </p:spPr>
        <p:txBody>
          <a:bodyPr wrap="square">
            <a:spAutoFit/>
          </a:bodyPr>
          <a:lstStyle/>
          <a:p>
            <a:r>
              <a:rPr lang="en-US" altLang="zh-CN" dirty="0"/>
              <a:t>15 =&gt; RSLDAC</a:t>
            </a:r>
          </a:p>
          <a:p>
            <a:r>
              <a:rPr lang="en-US" altLang="zh-CN" dirty="0"/>
              <a:t>16 =&gt; </a:t>
            </a:r>
            <a:r>
              <a:rPr lang="en-US" altLang="zh-CN" dirty="0" err="1"/>
              <a:t>std_logic_vector</a:t>
            </a:r>
            <a:r>
              <a:rPr lang="en-US" altLang="zh-CN" dirty="0"/>
              <a:t>(</a:t>
            </a:r>
            <a:r>
              <a:rPr lang="en-US" altLang="zh-CN" dirty="0" err="1"/>
              <a:t>to_unsigned</a:t>
            </a:r>
            <a:r>
              <a:rPr lang="en-US" altLang="zh-CN" dirty="0"/>
              <a:t>(</a:t>
            </a:r>
            <a:r>
              <a:rPr lang="en-US" altLang="zh-CN" dirty="0" err="1"/>
              <a:t>total_addr</a:t>
            </a:r>
            <a:r>
              <a:rPr lang="en-US" altLang="zh-CN" dirty="0"/>
              <a:t>, 8))</a:t>
            </a:r>
          </a:p>
          <a:p>
            <a:r>
              <a:rPr lang="en-US" altLang="zh-CN" dirty="0"/>
              <a:t>17 =&gt; X"00"</a:t>
            </a:r>
            <a:endParaRPr lang="zh-CN" altLang="en-US" dirty="0"/>
          </a:p>
        </p:txBody>
      </p:sp>
      <p:sp>
        <p:nvSpPr>
          <p:cNvPr id="7" name="矩形 6">
            <a:extLst>
              <a:ext uri="{FF2B5EF4-FFF2-40B4-BE49-F238E27FC236}">
                <a16:creationId xmlns:a16="http://schemas.microsoft.com/office/drawing/2014/main" id="{5AEE5404-5B5C-435F-A5FB-ED70281DED16}"/>
              </a:ext>
            </a:extLst>
          </p:cNvPr>
          <p:cNvSpPr/>
          <p:nvPr/>
        </p:nvSpPr>
        <p:spPr>
          <a:xfrm>
            <a:off x="3960209" y="3445497"/>
            <a:ext cx="1744388" cy="369332"/>
          </a:xfrm>
          <a:prstGeom prst="rect">
            <a:avLst/>
          </a:prstGeom>
        </p:spPr>
        <p:txBody>
          <a:bodyPr wrap="none">
            <a:spAutoFit/>
          </a:bodyPr>
          <a:lstStyle/>
          <a:p>
            <a:r>
              <a:rPr lang="en-US" altLang="zh-CN" dirty="0"/>
              <a:t>14 =&gt; RSMVAC</a:t>
            </a:r>
            <a:endParaRPr lang="zh-CN" altLang="en-US" dirty="0"/>
          </a:p>
        </p:txBody>
      </p:sp>
      <p:pic>
        <p:nvPicPr>
          <p:cNvPr id="6" name="图片 5">
            <a:extLst>
              <a:ext uri="{FF2B5EF4-FFF2-40B4-BE49-F238E27FC236}">
                <a16:creationId xmlns:a16="http://schemas.microsoft.com/office/drawing/2014/main" id="{46429BDE-9B52-4BE6-BE9E-DF659A8EA8F9}"/>
              </a:ext>
            </a:extLst>
          </p:cNvPr>
          <p:cNvPicPr>
            <a:picLocks noChangeAspect="1"/>
          </p:cNvPicPr>
          <p:nvPr/>
        </p:nvPicPr>
        <p:blipFill>
          <a:blip r:embed="rId2"/>
          <a:stretch>
            <a:fillRect/>
          </a:stretch>
        </p:blipFill>
        <p:spPr>
          <a:xfrm>
            <a:off x="885078" y="1635049"/>
            <a:ext cx="9966342" cy="1646190"/>
          </a:xfrm>
          <a:prstGeom prst="rect">
            <a:avLst/>
          </a:prstGeom>
        </p:spPr>
      </p:pic>
      <p:sp>
        <p:nvSpPr>
          <p:cNvPr id="12" name="矩形 11">
            <a:extLst>
              <a:ext uri="{FF2B5EF4-FFF2-40B4-BE49-F238E27FC236}">
                <a16:creationId xmlns:a16="http://schemas.microsoft.com/office/drawing/2014/main" id="{CE2CF7F1-E828-4402-9F44-9248F55BF2DB}"/>
              </a:ext>
            </a:extLst>
          </p:cNvPr>
          <p:cNvSpPr/>
          <p:nvPr/>
        </p:nvSpPr>
        <p:spPr>
          <a:xfrm>
            <a:off x="2772222" y="3445497"/>
            <a:ext cx="936475" cy="369332"/>
          </a:xfrm>
          <a:prstGeom prst="rect">
            <a:avLst/>
          </a:prstGeom>
        </p:spPr>
        <p:txBody>
          <a:bodyPr wrap="none">
            <a:spAutoFit/>
          </a:bodyPr>
          <a:lstStyle/>
          <a:p>
            <a:r>
              <a:rPr lang="en-US" altLang="zh-CN" dirty="0"/>
              <a:t>AC</a:t>
            </a:r>
            <a:r>
              <a:rPr lang="zh-CN" altLang="en-US" dirty="0"/>
              <a:t>的值</a:t>
            </a:r>
          </a:p>
        </p:txBody>
      </p:sp>
    </p:spTree>
    <p:extLst>
      <p:ext uri="{BB962C8B-B14F-4D97-AF65-F5344CB8AC3E}">
        <p14:creationId xmlns:p14="http://schemas.microsoft.com/office/powerpoint/2010/main" val="32286107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5872481" y="3447009"/>
            <a:ext cx="5127971" cy="923330"/>
          </a:xfrm>
          <a:prstGeom prst="rect">
            <a:avLst/>
          </a:prstGeom>
        </p:spPr>
        <p:txBody>
          <a:bodyPr wrap="square">
            <a:spAutoFit/>
          </a:bodyPr>
          <a:lstStyle/>
          <a:p>
            <a:r>
              <a:rPr lang="en-US" altLang="zh-CN" dirty="0"/>
              <a:t>19 =&gt; RSSTAC</a:t>
            </a:r>
          </a:p>
          <a:p>
            <a:r>
              <a:rPr lang="en-US" altLang="zh-CN" dirty="0"/>
              <a:t>20 =&gt; </a:t>
            </a:r>
            <a:r>
              <a:rPr lang="en-US" altLang="zh-CN" dirty="0" err="1"/>
              <a:t>std_logic_vector</a:t>
            </a:r>
            <a:r>
              <a:rPr lang="en-US" altLang="zh-CN" dirty="0"/>
              <a:t>(</a:t>
            </a:r>
            <a:r>
              <a:rPr lang="en-US" altLang="zh-CN" dirty="0" err="1"/>
              <a:t>to_unsigned</a:t>
            </a:r>
            <a:r>
              <a:rPr lang="en-US" altLang="zh-CN" dirty="0"/>
              <a:t>(</a:t>
            </a:r>
            <a:r>
              <a:rPr lang="en-US" altLang="zh-CN" dirty="0" err="1"/>
              <a:t>total_addr</a:t>
            </a:r>
            <a:r>
              <a:rPr lang="en-US" altLang="zh-CN" dirty="0"/>
              <a:t>, 8))</a:t>
            </a:r>
          </a:p>
          <a:p>
            <a:r>
              <a:rPr lang="en-US" altLang="zh-CN" dirty="0"/>
              <a:t>21 =&gt; X"00"</a:t>
            </a:r>
            <a:endParaRPr lang="zh-CN" altLang="en-US" dirty="0"/>
          </a:p>
        </p:txBody>
      </p:sp>
      <p:sp>
        <p:nvSpPr>
          <p:cNvPr id="7" name="矩形 6">
            <a:extLst>
              <a:ext uri="{FF2B5EF4-FFF2-40B4-BE49-F238E27FC236}">
                <a16:creationId xmlns:a16="http://schemas.microsoft.com/office/drawing/2014/main" id="{5AEE5404-5B5C-435F-A5FB-ED70281DED16}"/>
              </a:ext>
            </a:extLst>
          </p:cNvPr>
          <p:cNvSpPr/>
          <p:nvPr/>
        </p:nvSpPr>
        <p:spPr>
          <a:xfrm>
            <a:off x="3960209" y="3445497"/>
            <a:ext cx="1628972" cy="369332"/>
          </a:xfrm>
          <a:prstGeom prst="rect">
            <a:avLst/>
          </a:prstGeom>
        </p:spPr>
        <p:txBody>
          <a:bodyPr wrap="none">
            <a:spAutoFit/>
          </a:bodyPr>
          <a:lstStyle/>
          <a:p>
            <a:r>
              <a:rPr lang="en-US" altLang="zh-CN" dirty="0"/>
              <a:t>18 =&gt; RSADD</a:t>
            </a:r>
            <a:endParaRPr lang="zh-CN" altLang="en-US" dirty="0"/>
          </a:p>
        </p:txBody>
      </p:sp>
      <p:sp>
        <p:nvSpPr>
          <p:cNvPr id="12" name="矩形 11">
            <a:extLst>
              <a:ext uri="{FF2B5EF4-FFF2-40B4-BE49-F238E27FC236}">
                <a16:creationId xmlns:a16="http://schemas.microsoft.com/office/drawing/2014/main" id="{CE2CF7F1-E828-4402-9F44-9248F55BF2DB}"/>
              </a:ext>
            </a:extLst>
          </p:cNvPr>
          <p:cNvSpPr/>
          <p:nvPr/>
        </p:nvSpPr>
        <p:spPr>
          <a:xfrm>
            <a:off x="2924373" y="3445497"/>
            <a:ext cx="936475" cy="369332"/>
          </a:xfrm>
          <a:prstGeom prst="rect">
            <a:avLst/>
          </a:prstGeom>
        </p:spPr>
        <p:txBody>
          <a:bodyPr wrap="none">
            <a:spAutoFit/>
          </a:bodyPr>
          <a:lstStyle/>
          <a:p>
            <a:r>
              <a:rPr lang="en-US" altLang="zh-CN" dirty="0"/>
              <a:t>AC</a:t>
            </a:r>
            <a:r>
              <a:rPr lang="zh-CN" altLang="en-US" dirty="0"/>
              <a:t>的值</a:t>
            </a:r>
          </a:p>
        </p:txBody>
      </p:sp>
      <p:pic>
        <p:nvPicPr>
          <p:cNvPr id="2" name="图片 1">
            <a:extLst>
              <a:ext uri="{FF2B5EF4-FFF2-40B4-BE49-F238E27FC236}">
                <a16:creationId xmlns:a16="http://schemas.microsoft.com/office/drawing/2014/main" id="{B42A2875-D20C-49A4-8560-AB29FC469B00}"/>
              </a:ext>
            </a:extLst>
          </p:cNvPr>
          <p:cNvPicPr>
            <a:picLocks noChangeAspect="1"/>
          </p:cNvPicPr>
          <p:nvPr/>
        </p:nvPicPr>
        <p:blipFill>
          <a:blip r:embed="rId2"/>
          <a:stretch>
            <a:fillRect/>
          </a:stretch>
        </p:blipFill>
        <p:spPr>
          <a:xfrm>
            <a:off x="1017799" y="1584326"/>
            <a:ext cx="9836159" cy="1688296"/>
          </a:xfrm>
          <a:prstGeom prst="rect">
            <a:avLst/>
          </a:prstGeom>
        </p:spPr>
      </p:pic>
    </p:spTree>
    <p:extLst>
      <p:ext uri="{BB962C8B-B14F-4D97-AF65-F5344CB8AC3E}">
        <p14:creationId xmlns:p14="http://schemas.microsoft.com/office/powerpoint/2010/main" val="3150280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50303E-6B96-4837-997E-F840E7D09A20}"/>
              </a:ext>
            </a:extLst>
          </p:cNvPr>
          <p:cNvSpPr/>
          <p:nvPr/>
        </p:nvSpPr>
        <p:spPr>
          <a:xfrm>
            <a:off x="3370253" y="3437327"/>
            <a:ext cx="4793360" cy="923330"/>
          </a:xfrm>
          <a:prstGeom prst="rect">
            <a:avLst/>
          </a:prstGeom>
        </p:spPr>
        <p:txBody>
          <a:bodyPr wrap="square">
            <a:spAutoFit/>
          </a:bodyPr>
          <a:lstStyle/>
          <a:p>
            <a:r>
              <a:rPr lang="en-US" altLang="zh-CN" dirty="0"/>
              <a:t>22 =&gt; RSLDAC</a:t>
            </a:r>
          </a:p>
          <a:p>
            <a:r>
              <a:rPr lang="en-US" altLang="zh-CN" dirty="0"/>
              <a:t>23 =&gt; </a:t>
            </a:r>
            <a:r>
              <a:rPr lang="en-US" altLang="zh-CN" dirty="0" err="1"/>
              <a:t>std_logic_vector</a:t>
            </a:r>
            <a:r>
              <a:rPr lang="en-US" altLang="zh-CN" dirty="0"/>
              <a:t>(</a:t>
            </a:r>
            <a:r>
              <a:rPr lang="en-US" altLang="zh-CN" dirty="0" err="1"/>
              <a:t>to_unsigned</a:t>
            </a:r>
            <a:r>
              <a:rPr lang="en-US" altLang="zh-CN" dirty="0"/>
              <a:t>(</a:t>
            </a:r>
            <a:r>
              <a:rPr lang="en-US" altLang="zh-CN" dirty="0" err="1"/>
              <a:t>n_addr</a:t>
            </a:r>
            <a:r>
              <a:rPr lang="en-US" altLang="zh-CN" dirty="0"/>
              <a:t>, 8))</a:t>
            </a:r>
          </a:p>
          <a:p>
            <a:r>
              <a:rPr lang="en-US" altLang="zh-CN" dirty="0"/>
              <a:t>24 =&gt; X"00"</a:t>
            </a:r>
            <a:endParaRPr lang="zh-CN" altLang="en-US" dirty="0"/>
          </a:p>
        </p:txBody>
      </p:sp>
      <p:pic>
        <p:nvPicPr>
          <p:cNvPr id="6" name="图片 5">
            <a:extLst>
              <a:ext uri="{FF2B5EF4-FFF2-40B4-BE49-F238E27FC236}">
                <a16:creationId xmlns:a16="http://schemas.microsoft.com/office/drawing/2014/main" id="{6F24DB95-06E2-46B6-9427-313FF84D10CD}"/>
              </a:ext>
            </a:extLst>
          </p:cNvPr>
          <p:cNvPicPr>
            <a:picLocks noChangeAspect="1"/>
          </p:cNvPicPr>
          <p:nvPr/>
        </p:nvPicPr>
        <p:blipFill>
          <a:blip r:embed="rId2"/>
          <a:stretch>
            <a:fillRect/>
          </a:stretch>
        </p:blipFill>
        <p:spPr>
          <a:xfrm>
            <a:off x="1189517" y="1387556"/>
            <a:ext cx="9324975" cy="1933575"/>
          </a:xfrm>
          <a:prstGeom prst="rect">
            <a:avLst/>
          </a:prstGeom>
        </p:spPr>
      </p:pic>
      <p:sp>
        <p:nvSpPr>
          <p:cNvPr id="8" name="矩形 7">
            <a:extLst>
              <a:ext uri="{FF2B5EF4-FFF2-40B4-BE49-F238E27FC236}">
                <a16:creationId xmlns:a16="http://schemas.microsoft.com/office/drawing/2014/main" id="{9EF72AB4-9677-4DFF-9E7B-5BB4F06D7FAA}"/>
              </a:ext>
            </a:extLst>
          </p:cNvPr>
          <p:cNvSpPr/>
          <p:nvPr/>
        </p:nvSpPr>
        <p:spPr>
          <a:xfrm>
            <a:off x="8781829" y="3429000"/>
            <a:ext cx="936475" cy="369332"/>
          </a:xfrm>
          <a:prstGeom prst="rect">
            <a:avLst/>
          </a:prstGeom>
        </p:spPr>
        <p:txBody>
          <a:bodyPr wrap="none">
            <a:spAutoFit/>
          </a:bodyPr>
          <a:lstStyle/>
          <a:p>
            <a:r>
              <a:rPr lang="en-US" altLang="zh-CN" dirty="0"/>
              <a:t>AC</a:t>
            </a:r>
            <a:r>
              <a:rPr lang="zh-CN" altLang="en-US" dirty="0"/>
              <a:t>的值</a:t>
            </a:r>
          </a:p>
        </p:txBody>
      </p:sp>
    </p:spTree>
    <p:extLst>
      <p:ext uri="{BB962C8B-B14F-4D97-AF65-F5344CB8AC3E}">
        <p14:creationId xmlns:p14="http://schemas.microsoft.com/office/powerpoint/2010/main" val="65094070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EF72AB4-9677-4DFF-9E7B-5BB4F06D7FAA}"/>
              </a:ext>
            </a:extLst>
          </p:cNvPr>
          <p:cNvSpPr/>
          <p:nvPr/>
        </p:nvSpPr>
        <p:spPr>
          <a:xfrm>
            <a:off x="4220065" y="3429000"/>
            <a:ext cx="1564852" cy="369332"/>
          </a:xfrm>
          <a:prstGeom prst="rect">
            <a:avLst/>
          </a:prstGeom>
        </p:spPr>
        <p:txBody>
          <a:bodyPr wrap="none">
            <a:spAutoFit/>
          </a:bodyPr>
          <a:lstStyle/>
          <a:p>
            <a:r>
              <a:rPr lang="en-US" altLang="zh-CN" dirty="0"/>
              <a:t>25 =&gt; RSSUB</a:t>
            </a:r>
            <a:endParaRPr lang="zh-CN" altLang="en-US" dirty="0"/>
          </a:p>
        </p:txBody>
      </p:sp>
      <p:pic>
        <p:nvPicPr>
          <p:cNvPr id="9" name="图片 8">
            <a:extLst>
              <a:ext uri="{FF2B5EF4-FFF2-40B4-BE49-F238E27FC236}">
                <a16:creationId xmlns:a16="http://schemas.microsoft.com/office/drawing/2014/main" id="{F39BA7AE-7E46-47F1-AB3B-A5F62826308F}"/>
              </a:ext>
            </a:extLst>
          </p:cNvPr>
          <p:cNvPicPr>
            <a:picLocks noChangeAspect="1"/>
          </p:cNvPicPr>
          <p:nvPr/>
        </p:nvPicPr>
        <p:blipFill>
          <a:blip r:embed="rId2"/>
          <a:stretch>
            <a:fillRect/>
          </a:stretch>
        </p:blipFill>
        <p:spPr>
          <a:xfrm>
            <a:off x="1063157" y="1503941"/>
            <a:ext cx="9788263" cy="1662478"/>
          </a:xfrm>
          <a:prstGeom prst="rect">
            <a:avLst/>
          </a:prstGeom>
        </p:spPr>
      </p:pic>
      <p:sp>
        <p:nvSpPr>
          <p:cNvPr id="10" name="矩形 9">
            <a:extLst>
              <a:ext uri="{FF2B5EF4-FFF2-40B4-BE49-F238E27FC236}">
                <a16:creationId xmlns:a16="http://schemas.microsoft.com/office/drawing/2014/main" id="{BE9C06AB-1A34-4F22-9837-735518CDE7D6}"/>
              </a:ext>
            </a:extLst>
          </p:cNvPr>
          <p:cNvSpPr/>
          <p:nvPr/>
        </p:nvSpPr>
        <p:spPr>
          <a:xfrm>
            <a:off x="6096000" y="3400719"/>
            <a:ext cx="5146040" cy="923330"/>
          </a:xfrm>
          <a:prstGeom prst="rect">
            <a:avLst/>
          </a:prstGeom>
        </p:spPr>
        <p:txBody>
          <a:bodyPr wrap="square">
            <a:spAutoFit/>
          </a:bodyPr>
          <a:lstStyle/>
          <a:p>
            <a:r>
              <a:rPr lang="en-US" altLang="zh-CN" dirty="0"/>
              <a:t>26 =&gt; RSJPNZ</a:t>
            </a:r>
          </a:p>
          <a:p>
            <a:r>
              <a:rPr lang="en-US" altLang="zh-CN" dirty="0"/>
              <a:t>27 =&gt; </a:t>
            </a:r>
            <a:r>
              <a:rPr lang="en-US" altLang="zh-CN" dirty="0" err="1"/>
              <a:t>std_logic_vector</a:t>
            </a:r>
            <a:r>
              <a:rPr lang="en-US" altLang="zh-CN" dirty="0"/>
              <a:t>(</a:t>
            </a:r>
            <a:r>
              <a:rPr lang="en-US" altLang="zh-CN" dirty="0" err="1"/>
              <a:t>to_unsigned</a:t>
            </a:r>
            <a:r>
              <a:rPr lang="en-US" altLang="zh-CN" dirty="0"/>
              <a:t>(</a:t>
            </a:r>
            <a:r>
              <a:rPr lang="en-US" altLang="zh-CN" dirty="0" err="1"/>
              <a:t>loop_addr</a:t>
            </a:r>
            <a:r>
              <a:rPr lang="en-US" altLang="zh-CN" dirty="0"/>
              <a:t>, 8))</a:t>
            </a:r>
          </a:p>
          <a:p>
            <a:r>
              <a:rPr lang="en-US" altLang="zh-CN" dirty="0"/>
              <a:t>28 =&gt; X"00"</a:t>
            </a:r>
            <a:endParaRPr lang="zh-CN" altLang="en-US" dirty="0"/>
          </a:p>
        </p:txBody>
      </p:sp>
    </p:spTree>
    <p:extLst>
      <p:ext uri="{BB962C8B-B14F-4D97-AF65-F5344CB8AC3E}">
        <p14:creationId xmlns:p14="http://schemas.microsoft.com/office/powerpoint/2010/main" val="16930023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400000" flipH="1" flipV="1">
            <a:off x="8305224" y="343776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973256" y="2575844"/>
            <a:ext cx="6858001" cy="922456"/>
          </a:xfrm>
          <a:prstGeom prst="triangle">
            <a:avLst>
              <a:gd name="adj" fmla="val 7699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50096" y="298545"/>
            <a:ext cx="3491808"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仿真结果</a:t>
            </a:r>
          </a:p>
        </p:txBody>
      </p:sp>
      <p:sp>
        <p:nvSpPr>
          <p:cNvPr id="4" name="矩形 3"/>
          <p:cNvSpPr/>
          <p:nvPr/>
        </p:nvSpPr>
        <p:spPr>
          <a:xfrm>
            <a:off x="1340581" y="6294043"/>
            <a:ext cx="9510839" cy="415498"/>
          </a:xfrm>
          <a:prstGeom prst="rect">
            <a:avLst/>
          </a:prstGeom>
        </p:spPr>
        <p:txBody>
          <a:bodyPr wrap="square">
            <a:spAutoFit/>
          </a:bodyPr>
          <a:lstStyle/>
          <a:p>
            <a:pPr lvl="0" algn="ctr"/>
            <a:r>
              <a:rPr lang="en-US" altLang="zh-HK" sz="1050" dirty="0">
                <a:solidFill>
                  <a:schemeClr val="bg2">
                    <a:lumMod val="10000"/>
                  </a:schemeClr>
                </a:solidFill>
                <a:latin typeface="方正悠黑简体" panose="00000500000000000000" pitchFamily="2" charset="-122"/>
                <a:ea typeface="方正悠黑简体" panose="00000500000000000000" pitchFamily="2" charset="-122"/>
              </a:rPr>
              <a:t>It was the best of times, it was the worst of times; it was the age of wisdom, it was the age of foolishness.</a:t>
            </a:r>
            <a:r>
              <a:rPr lang="zh-HK" altLang="zh-HK" sz="1050" dirty="0">
                <a:solidFill>
                  <a:schemeClr val="bg2">
                    <a:lumMod val="10000"/>
                  </a:schemeClr>
                </a:solidFill>
                <a:latin typeface="方正悠黑简体" panose="00000500000000000000" pitchFamily="2" charset="-122"/>
                <a:ea typeface="方正悠黑简体" panose="00000500000000000000" pitchFamily="2" charset="-122"/>
                <a:cs typeface="Arial" panose="020B0604020202020204" pitchFamily="34" charset="0"/>
              </a:rPr>
              <a:t> It was the epoch of belief, and it was the epoch of incredulity. It was the season of light</a:t>
            </a:r>
            <a:endParaRPr lang="zh-HK" altLang="zh-HK" sz="1050" dirty="0">
              <a:solidFill>
                <a:schemeClr val="bg2">
                  <a:lumMod val="10000"/>
                </a:schemeClr>
              </a:solidFill>
              <a:latin typeface="方正悠黑简体" panose="00000500000000000000" pitchFamily="2" charset="-122"/>
              <a:ea typeface="方正悠黑简体" panose="00000500000000000000" pitchFamily="2" charset="-122"/>
            </a:endParaRPr>
          </a:p>
        </p:txBody>
      </p:sp>
      <p:sp>
        <p:nvSpPr>
          <p:cNvPr id="5" name="等腰三角形 4"/>
          <p:cNvSpPr/>
          <p:nvPr/>
        </p:nvSpPr>
        <p:spPr>
          <a:xfrm rot="5400000">
            <a:off x="-2994554" y="296777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flipV="1">
            <a:off x="8310874" y="2969742"/>
            <a:ext cx="6858001" cy="922456"/>
          </a:xfrm>
          <a:prstGeom prst="triangle">
            <a:avLst>
              <a:gd name="adj" fmla="val 76997"/>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43E57773-0F1A-45F6-B102-4E3829010460}"/>
              </a:ext>
            </a:extLst>
          </p:cNvPr>
          <p:cNvPicPr>
            <a:picLocks noChangeAspect="1"/>
          </p:cNvPicPr>
          <p:nvPr/>
        </p:nvPicPr>
        <p:blipFill>
          <a:blip r:embed="rId2"/>
          <a:stretch>
            <a:fillRect/>
          </a:stretch>
        </p:blipFill>
        <p:spPr>
          <a:xfrm>
            <a:off x="828865" y="1647795"/>
            <a:ext cx="10422833" cy="1676459"/>
          </a:xfrm>
          <a:prstGeom prst="rect">
            <a:avLst/>
          </a:prstGeom>
        </p:spPr>
      </p:pic>
      <p:sp>
        <p:nvSpPr>
          <p:cNvPr id="6" name="矩形 5">
            <a:extLst>
              <a:ext uri="{FF2B5EF4-FFF2-40B4-BE49-F238E27FC236}">
                <a16:creationId xmlns:a16="http://schemas.microsoft.com/office/drawing/2014/main" id="{0E4B0187-152A-436D-A324-DA177F726EFB}"/>
              </a:ext>
            </a:extLst>
          </p:cNvPr>
          <p:cNvSpPr/>
          <p:nvPr/>
        </p:nvSpPr>
        <p:spPr>
          <a:xfrm>
            <a:off x="4989921" y="3927624"/>
            <a:ext cx="2419546" cy="369332"/>
          </a:xfrm>
          <a:prstGeom prst="rect">
            <a:avLst/>
          </a:prstGeom>
        </p:spPr>
        <p:txBody>
          <a:bodyPr wrap="square">
            <a:spAutoFit/>
          </a:bodyPr>
          <a:lstStyle/>
          <a:p>
            <a:r>
              <a:rPr lang="zh-CN" altLang="en-US" dirty="0"/>
              <a:t>最后结果显示的是</a:t>
            </a:r>
            <a:r>
              <a:rPr lang="en-US" altLang="zh-CN" dirty="0"/>
              <a:t>10</a:t>
            </a:r>
            <a:r>
              <a:rPr lang="nn-NO" altLang="zh-CN" dirty="0"/>
              <a:t> </a:t>
            </a:r>
            <a:endParaRPr lang="zh-CN" altLang="en-US" dirty="0"/>
          </a:p>
        </p:txBody>
      </p:sp>
    </p:spTree>
    <p:extLst>
      <p:ext uri="{BB962C8B-B14F-4D97-AF65-F5344CB8AC3E}">
        <p14:creationId xmlns:p14="http://schemas.microsoft.com/office/powerpoint/2010/main" val="5054154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flipH="1">
            <a:off x="0" y="0"/>
            <a:ext cx="12192000" cy="6858000"/>
          </a:xfrm>
          <a:prstGeom prst="r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rot="19903805">
            <a:off x="1070812" y="1335508"/>
            <a:ext cx="9613232" cy="4508927"/>
          </a:xfrm>
          <a:prstGeom prst="rect">
            <a:avLst/>
          </a:prstGeom>
          <a:noFill/>
        </p:spPr>
        <p:txBody>
          <a:bodyPr wrap="square" rtlCol="0">
            <a:spAutoFit/>
          </a:bodyPr>
          <a:lstStyle/>
          <a:p>
            <a:pPr algn="ctr"/>
            <a:r>
              <a:rPr lang="en-US" altLang="zh-CN"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ONE</a:t>
            </a:r>
            <a:endParaRPr lang="zh-CN" altLang="en-US"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rot="19920017">
            <a:off x="3359807" y="4745447"/>
            <a:ext cx="7358187" cy="415498"/>
          </a:xfrm>
          <a:prstGeom prst="rect">
            <a:avLst/>
          </a:prstGeom>
        </p:spPr>
        <p:txBody>
          <a:bodyPr wrap="square">
            <a:spAutoFit/>
          </a:bodyPr>
          <a:lstStyle/>
          <a:p>
            <a:pPr lvl="0" algn="just"/>
            <a:r>
              <a:rPr lang="en-US" altLang="zh-HK" sz="1050" dirty="0">
                <a:solidFill>
                  <a:schemeClr val="bg2">
                    <a:lumMod val="10000"/>
                  </a:schemeClr>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chemeClr val="bg2">
                    <a:lumMod val="10000"/>
                  </a:schemeClr>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a:t>
            </a:r>
            <a:endParaRPr lang="zh-HK" altLang="zh-HK" sz="105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79" name="任意多边形 178"/>
          <p:cNvSpPr/>
          <p:nvPr/>
        </p:nvSpPr>
        <p:spPr>
          <a:xfrm>
            <a:off x="169588"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nvGrpSpPr>
          <p:cNvPr id="180" name="组合 179"/>
          <p:cNvGrpSpPr/>
          <p:nvPr/>
        </p:nvGrpSpPr>
        <p:grpSpPr>
          <a:xfrm>
            <a:off x="508947" y="154457"/>
            <a:ext cx="1461992" cy="398540"/>
            <a:chOff x="4329481" y="3552756"/>
            <a:chExt cx="1461992" cy="398540"/>
          </a:xfrm>
        </p:grpSpPr>
        <p:sp>
          <p:nvSpPr>
            <p:cNvPr id="181" name="文本框 180"/>
            <p:cNvSpPr txBox="1"/>
            <p:nvPr/>
          </p:nvSpPr>
          <p:spPr>
            <a:xfrm>
              <a:off x="4329481" y="3552756"/>
              <a:ext cx="1461992" cy="307777"/>
            </a:xfrm>
            <a:prstGeom prst="rect">
              <a:avLst/>
            </a:prstGeom>
            <a:noFill/>
          </p:spPr>
          <p:txBody>
            <a:bodyPr wrap="square" rtlCol="0">
              <a:spAutoFit/>
            </a:bodyPr>
            <a:lstStyle/>
            <a:p>
              <a:pPr algn="ctr"/>
              <a:r>
                <a:rPr lang="en-US" altLang="zh-CN" sz="1400" dirty="0">
                  <a:solidFill>
                    <a:schemeClr val="bg2">
                      <a:lumMod val="25000"/>
                    </a:schemeClr>
                  </a:solidFill>
                  <a:latin typeface="Showcard Gothic" panose="04020904020102020604" pitchFamily="82" charset="0"/>
                </a:rPr>
                <a:t>DAMEN </a:t>
              </a:r>
              <a:r>
                <a:rPr lang="en-US" altLang="zh-CN" sz="1400" dirty="0" err="1">
                  <a:solidFill>
                    <a:schemeClr val="bg2">
                      <a:lumMod val="25000"/>
                    </a:schemeClr>
                  </a:solidFill>
                  <a:latin typeface="Showcard Gothic" panose="04020904020102020604" pitchFamily="82" charset="0"/>
                </a:rPr>
                <a:t>POWEr</a:t>
              </a:r>
              <a:endParaRPr lang="zh-CN" altLang="en-US" sz="1400" dirty="0">
                <a:solidFill>
                  <a:schemeClr val="bg2">
                    <a:lumMod val="25000"/>
                  </a:schemeClr>
                </a:solidFill>
                <a:latin typeface="Showcard Gothic" panose="04020904020102020604" pitchFamily="82" charset="0"/>
              </a:endParaRPr>
            </a:p>
          </p:txBody>
        </p:sp>
        <p:sp>
          <p:nvSpPr>
            <p:cNvPr id="182" name="矩形 181"/>
            <p:cNvSpPr/>
            <p:nvPr/>
          </p:nvSpPr>
          <p:spPr>
            <a:xfrm>
              <a:off x="4353392" y="3758936"/>
              <a:ext cx="1414170" cy="192360"/>
            </a:xfrm>
            <a:prstGeom prst="rect">
              <a:avLst/>
            </a:prstGeom>
          </p:spPr>
          <p:txBody>
            <a:bodyPr wrap="none">
              <a:spAutoFit/>
            </a:bodyPr>
            <a:lstStyle/>
            <a:p>
              <a:pPr algn="ctr"/>
              <a:r>
                <a:rPr lang="en-US" altLang="zh-CN" sz="650" dirty="0" err="1">
                  <a:solidFill>
                    <a:schemeClr val="bg2">
                      <a:lumMod val="25000"/>
                    </a:schemeClr>
                  </a:solidFill>
                  <a:latin typeface="微软雅黑" panose="020B0503020204020204" pitchFamily="34" charset="-122"/>
                  <a:ea typeface="微软雅黑" panose="020B0503020204020204" pitchFamily="34" charset="-122"/>
                </a:rPr>
                <a:t>oeveroyouthfuloeveroweeping</a:t>
              </a: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pic>
        <p:nvPicPr>
          <p:cNvPr id="15" name="图片 14"/>
          <p:cNvPicPr>
            <a:picLocks noChangeAspect="1"/>
          </p:cNvPicPr>
          <p:nvPr/>
        </p:nvPicPr>
        <p:blipFill>
          <a:blip r:embed="rId2"/>
          <a:srcRect/>
          <a:stretch>
            <a:fillRect/>
          </a:stretch>
        </p:blipFill>
        <p:spPr>
          <a:xfrm>
            <a:off x="-1225251" y="-2299907"/>
            <a:ext cx="14765792" cy="12711262"/>
          </a:xfrm>
          <a:custGeom>
            <a:avLst/>
            <a:gdLst>
              <a:gd name="connsiteX0" fmla="*/ 13417251 w 14765792"/>
              <a:gd name="connsiteY0" fmla="*/ 2299907 h 12711262"/>
              <a:gd name="connsiteX1" fmla="*/ 1225251 w 14765792"/>
              <a:gd name="connsiteY1" fmla="*/ 9157907 h 12711262"/>
              <a:gd name="connsiteX2" fmla="*/ 13417251 w 14765792"/>
              <a:gd name="connsiteY2" fmla="*/ 9157907 h 12711262"/>
              <a:gd name="connsiteX3" fmla="*/ 0 w 14765792"/>
              <a:gd name="connsiteY3" fmla="*/ 0 h 12711262"/>
              <a:gd name="connsiteX4" fmla="*/ 14765792 w 14765792"/>
              <a:gd name="connsiteY4" fmla="*/ 0 h 12711262"/>
              <a:gd name="connsiteX5" fmla="*/ 14765792 w 14765792"/>
              <a:gd name="connsiteY5" fmla="*/ 12711262 h 12711262"/>
              <a:gd name="connsiteX6" fmla="*/ 0 w 14765792"/>
              <a:gd name="connsiteY6" fmla="*/ 12711262 h 1271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5792" h="12711262">
                <a:moveTo>
                  <a:pt x="13417251" y="2299907"/>
                </a:moveTo>
                <a:lnTo>
                  <a:pt x="1225251" y="9157907"/>
                </a:lnTo>
                <a:lnTo>
                  <a:pt x="13417251" y="9157907"/>
                </a:lnTo>
                <a:close/>
                <a:moveTo>
                  <a:pt x="0" y="0"/>
                </a:moveTo>
                <a:lnTo>
                  <a:pt x="14765792" y="0"/>
                </a:lnTo>
                <a:lnTo>
                  <a:pt x="14765792" y="12711262"/>
                </a:lnTo>
                <a:lnTo>
                  <a:pt x="0" y="12711262"/>
                </a:lnTo>
                <a:close/>
              </a:path>
            </a:pathLst>
          </a:custGeom>
        </p:spPr>
      </p:pic>
    </p:spTree>
    <p:extLst>
      <p:ext uri="{BB962C8B-B14F-4D97-AF65-F5344CB8AC3E}">
        <p14:creationId xmlns:p14="http://schemas.microsoft.com/office/powerpoint/2010/main" val="367536492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4160752" y="2814730"/>
            <a:ext cx="3870497" cy="1228540"/>
          </a:xfrm>
          <a:prstGeom prst="rect">
            <a:avLst/>
          </a:prstGeom>
          <a:solidFill>
            <a:srgbClr val="FFBF0B"/>
          </a:solidFill>
          <a:ln w="76200">
            <a:solidFill>
              <a:srgbClr val="FFD966"/>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25000"/>
                  </a:schemeClr>
                </a:solidFill>
                <a:latin typeface="微软雅黑" panose="020B0503020204020204" pitchFamily="34" charset="-122"/>
                <a:ea typeface="微软雅黑" panose="020B0503020204020204" pitchFamily="34" charset="-122"/>
              </a:rPr>
              <a:t>THANKS</a:t>
            </a:r>
            <a:endParaRPr lang="zh-CN" altLang="en-US" sz="6000" b="1"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040205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0" y="0"/>
            <a:ext cx="6132513" cy="6858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6132513"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F716EB73-7059-4924-A577-C618F1D35609}"/>
              </a:ext>
            </a:extLst>
          </p:cNvPr>
          <p:cNvPicPr>
            <a:picLocks noChangeAspect="1"/>
          </p:cNvPicPr>
          <p:nvPr/>
        </p:nvPicPr>
        <p:blipFill>
          <a:blip r:embed="rId2"/>
          <a:stretch>
            <a:fillRect/>
          </a:stretch>
        </p:blipFill>
        <p:spPr>
          <a:xfrm>
            <a:off x="522193" y="1189796"/>
            <a:ext cx="4824176" cy="5307570"/>
          </a:xfrm>
          <a:prstGeom prst="rect">
            <a:avLst/>
          </a:prstGeom>
        </p:spPr>
      </p:pic>
      <p:sp>
        <p:nvSpPr>
          <p:cNvPr id="7" name="文本框 6">
            <a:extLst>
              <a:ext uri="{FF2B5EF4-FFF2-40B4-BE49-F238E27FC236}">
                <a16:creationId xmlns:a16="http://schemas.microsoft.com/office/drawing/2014/main" id="{3DFEB9D6-6DCD-4BDC-AF6F-E40A1D488B03}"/>
              </a:ext>
            </a:extLst>
          </p:cNvPr>
          <p:cNvSpPr txBox="1"/>
          <p:nvPr/>
        </p:nvSpPr>
        <p:spPr>
          <a:xfrm>
            <a:off x="5031446" y="240955"/>
            <a:ext cx="2525033" cy="707886"/>
          </a:xfrm>
          <a:prstGeom prst="rect">
            <a:avLst/>
          </a:prstGeom>
          <a:noFill/>
        </p:spPr>
        <p:txBody>
          <a:bodyPr wrap="square" rtlCol="0">
            <a:spAutoFit/>
          </a:bodyPr>
          <a:lstStyle/>
          <a:p>
            <a:r>
              <a:rPr lang="zh-CN" altLang="en-US" sz="4000" dirty="0">
                <a:solidFill>
                  <a:schemeClr val="bg1"/>
                </a:solidFill>
              </a:rPr>
              <a:t>实验目的</a:t>
            </a:r>
          </a:p>
        </p:txBody>
      </p:sp>
      <p:pic>
        <p:nvPicPr>
          <p:cNvPr id="15" name="图片 14">
            <a:extLst>
              <a:ext uri="{FF2B5EF4-FFF2-40B4-BE49-F238E27FC236}">
                <a16:creationId xmlns:a16="http://schemas.microsoft.com/office/drawing/2014/main" id="{40C4F74C-3C3D-4084-93B3-47E85B4A4872}"/>
              </a:ext>
            </a:extLst>
          </p:cNvPr>
          <p:cNvPicPr>
            <a:picLocks noChangeAspect="1"/>
          </p:cNvPicPr>
          <p:nvPr/>
        </p:nvPicPr>
        <p:blipFill>
          <a:blip r:embed="rId3"/>
          <a:stretch>
            <a:fillRect/>
          </a:stretch>
        </p:blipFill>
        <p:spPr>
          <a:xfrm>
            <a:off x="6447753" y="1189796"/>
            <a:ext cx="5465520" cy="4641254"/>
          </a:xfrm>
          <a:prstGeom prst="rect">
            <a:avLst/>
          </a:prstGeom>
        </p:spPr>
      </p:pic>
    </p:spTree>
    <p:extLst>
      <p:ext uri="{BB962C8B-B14F-4D97-AF65-F5344CB8AC3E}">
        <p14:creationId xmlns:p14="http://schemas.microsoft.com/office/powerpoint/2010/main" val="27783177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89384" y="1174537"/>
            <a:ext cx="9613232" cy="4508927"/>
          </a:xfrm>
          <a:prstGeom prst="rect">
            <a:avLst/>
          </a:prstGeom>
          <a:noFill/>
        </p:spPr>
        <p:txBody>
          <a:bodyPr wrap="square" rtlCol="0">
            <a:spAutoFit/>
          </a:bodyPr>
          <a:lstStyle/>
          <a:p>
            <a:pPr algn="ctr"/>
            <a:r>
              <a:rPr lang="en-US" altLang="zh-CN"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TWO</a:t>
            </a:r>
            <a:endParaRPr lang="zh-CN" altLang="en-US"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2268812" y="4961613"/>
            <a:ext cx="7811239" cy="577081"/>
          </a:xfrm>
          <a:prstGeom prst="rect">
            <a:avLst/>
          </a:prstGeom>
        </p:spPr>
        <p:txBody>
          <a:bodyPr wrap="square">
            <a:spAutoFit/>
          </a:bodyPr>
          <a:lstStyle/>
          <a:p>
            <a:pPr lvl="0" algn="just"/>
            <a:r>
              <a:rPr lang="en-US" altLang="zh-HK" sz="1050" dirty="0">
                <a:solidFill>
                  <a:schemeClr val="bg2">
                    <a:lumMod val="10000"/>
                  </a:schemeClr>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chemeClr val="bg2">
                    <a:lumMod val="10000"/>
                  </a:schemeClr>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05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169588"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nvGrpSpPr>
          <p:cNvPr id="14" name="组合 13"/>
          <p:cNvGrpSpPr/>
          <p:nvPr/>
        </p:nvGrpSpPr>
        <p:grpSpPr>
          <a:xfrm>
            <a:off x="508947" y="154457"/>
            <a:ext cx="1461992" cy="398540"/>
            <a:chOff x="4329481" y="3552756"/>
            <a:chExt cx="1461992" cy="398540"/>
          </a:xfrm>
        </p:grpSpPr>
        <p:sp>
          <p:nvSpPr>
            <p:cNvPr id="15" name="文本框 14"/>
            <p:cNvSpPr txBox="1"/>
            <p:nvPr/>
          </p:nvSpPr>
          <p:spPr>
            <a:xfrm>
              <a:off x="4329481" y="3552756"/>
              <a:ext cx="1461992" cy="307777"/>
            </a:xfrm>
            <a:prstGeom prst="rect">
              <a:avLst/>
            </a:prstGeom>
            <a:noFill/>
          </p:spPr>
          <p:txBody>
            <a:bodyPr wrap="square" rtlCol="0">
              <a:spAutoFit/>
            </a:bodyPr>
            <a:lstStyle/>
            <a:p>
              <a:pPr algn="ctr"/>
              <a:r>
                <a:rPr lang="en-US" altLang="zh-CN" sz="1400" dirty="0">
                  <a:solidFill>
                    <a:schemeClr val="bg2">
                      <a:lumMod val="25000"/>
                    </a:schemeClr>
                  </a:solidFill>
                  <a:latin typeface="Showcard Gothic" panose="04020904020102020604" pitchFamily="82" charset="0"/>
                </a:rPr>
                <a:t>DAMEN </a:t>
              </a:r>
              <a:r>
                <a:rPr lang="en-US" altLang="zh-CN" sz="1400" dirty="0" err="1">
                  <a:solidFill>
                    <a:schemeClr val="bg2">
                      <a:lumMod val="25000"/>
                    </a:schemeClr>
                  </a:solidFill>
                  <a:latin typeface="Showcard Gothic" panose="04020904020102020604" pitchFamily="82" charset="0"/>
                </a:rPr>
                <a:t>POWEr</a:t>
              </a:r>
              <a:endParaRPr lang="zh-CN" altLang="en-US" sz="1400" dirty="0">
                <a:solidFill>
                  <a:schemeClr val="bg2">
                    <a:lumMod val="25000"/>
                  </a:schemeClr>
                </a:solidFill>
                <a:latin typeface="Showcard Gothic" panose="04020904020102020604" pitchFamily="82" charset="0"/>
              </a:endParaRPr>
            </a:p>
          </p:txBody>
        </p:sp>
        <p:sp>
          <p:nvSpPr>
            <p:cNvPr id="16" name="矩形 15"/>
            <p:cNvSpPr/>
            <p:nvPr/>
          </p:nvSpPr>
          <p:spPr>
            <a:xfrm>
              <a:off x="4353392" y="3758936"/>
              <a:ext cx="1414170" cy="192360"/>
            </a:xfrm>
            <a:prstGeom prst="rect">
              <a:avLst/>
            </a:prstGeom>
          </p:spPr>
          <p:txBody>
            <a:bodyPr wrap="none">
              <a:spAutoFit/>
            </a:bodyPr>
            <a:lstStyle/>
            <a:p>
              <a:pPr algn="ctr"/>
              <a:r>
                <a:rPr lang="en-US" altLang="zh-CN" sz="650" dirty="0" err="1">
                  <a:solidFill>
                    <a:schemeClr val="bg2">
                      <a:lumMod val="25000"/>
                    </a:schemeClr>
                  </a:solidFill>
                  <a:latin typeface="微软雅黑" panose="020B0503020204020204" pitchFamily="34" charset="-122"/>
                  <a:ea typeface="微软雅黑" panose="020B0503020204020204" pitchFamily="34" charset="-122"/>
                </a:rPr>
                <a:t>oeveroyouthfuloeveroweeping</a:t>
              </a: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517921" y="1919931"/>
            <a:ext cx="9063524" cy="1495360"/>
          </a:xfrm>
          <a:custGeom>
            <a:avLst/>
            <a:gdLst/>
            <a:ahLst/>
            <a:cxnLst/>
            <a:rect l="l" t="t" r="r" b="b"/>
            <a:pathLst>
              <a:path w="9063524" h="1495360">
                <a:moveTo>
                  <a:pt x="5595235" y="46313"/>
                </a:moveTo>
                <a:lnTo>
                  <a:pt x="6191966" y="46313"/>
                </a:lnTo>
                <a:lnTo>
                  <a:pt x="5805615" y="1495360"/>
                </a:lnTo>
                <a:lnTo>
                  <a:pt x="5285315" y="1495360"/>
                </a:lnTo>
                <a:close/>
                <a:moveTo>
                  <a:pt x="4008108" y="46313"/>
                </a:moveTo>
                <a:lnTo>
                  <a:pt x="4633340" y="46313"/>
                </a:lnTo>
                <a:lnTo>
                  <a:pt x="4992177" y="1495360"/>
                </a:lnTo>
                <a:lnTo>
                  <a:pt x="4460103" y="1495360"/>
                </a:lnTo>
                <a:lnTo>
                  <a:pt x="4332303" y="1006427"/>
                </a:lnTo>
                <a:cubicBezTo>
                  <a:pt x="4307365" y="909050"/>
                  <a:pt x="4292520" y="807516"/>
                  <a:pt x="4287771" y="701827"/>
                </a:cubicBezTo>
                <a:lnTo>
                  <a:pt x="4280645" y="701827"/>
                </a:lnTo>
                <a:cubicBezTo>
                  <a:pt x="4268770" y="825329"/>
                  <a:pt x="4252145" y="926863"/>
                  <a:pt x="4230769" y="1006427"/>
                </a:cubicBezTo>
                <a:lnTo>
                  <a:pt x="4100065" y="1495360"/>
                </a:lnTo>
                <a:lnTo>
                  <a:pt x="3608754" y="1495360"/>
                </a:lnTo>
                <a:close/>
                <a:moveTo>
                  <a:pt x="2335480" y="46313"/>
                </a:moveTo>
                <a:lnTo>
                  <a:pt x="2980307" y="46313"/>
                </a:lnTo>
                <a:lnTo>
                  <a:pt x="3297717" y="1495360"/>
                </a:lnTo>
                <a:lnTo>
                  <a:pt x="2721831" y="1495360"/>
                </a:lnTo>
                <a:close/>
                <a:moveTo>
                  <a:pt x="0" y="46313"/>
                </a:moveTo>
                <a:lnTo>
                  <a:pt x="2162481" y="46313"/>
                </a:lnTo>
                <a:lnTo>
                  <a:pt x="2162481" y="527261"/>
                </a:lnTo>
                <a:lnTo>
                  <a:pt x="1375153" y="527261"/>
                </a:lnTo>
                <a:lnTo>
                  <a:pt x="1375153" y="1495360"/>
                </a:lnTo>
                <a:lnTo>
                  <a:pt x="785547" y="1495360"/>
                </a:lnTo>
                <a:lnTo>
                  <a:pt x="785547" y="527261"/>
                </a:lnTo>
                <a:lnTo>
                  <a:pt x="0" y="527261"/>
                </a:lnTo>
                <a:close/>
                <a:moveTo>
                  <a:pt x="7750716" y="0"/>
                </a:moveTo>
                <a:cubicBezTo>
                  <a:pt x="8144975" y="0"/>
                  <a:pt x="8462340" y="131221"/>
                  <a:pt x="8702814" y="393664"/>
                </a:cubicBezTo>
                <a:cubicBezTo>
                  <a:pt x="8943287" y="656107"/>
                  <a:pt x="9063524" y="993364"/>
                  <a:pt x="9063524" y="1405435"/>
                </a:cubicBezTo>
                <a:lnTo>
                  <a:pt x="9060177" y="1495360"/>
                </a:lnTo>
                <a:lnTo>
                  <a:pt x="8443870" y="1495360"/>
                </a:lnTo>
                <a:lnTo>
                  <a:pt x="8447199" y="1441061"/>
                </a:lnTo>
                <a:cubicBezTo>
                  <a:pt x="8447199" y="1153680"/>
                  <a:pt x="8384854" y="926566"/>
                  <a:pt x="8260164" y="759719"/>
                </a:cubicBezTo>
                <a:cubicBezTo>
                  <a:pt x="8135474" y="592871"/>
                  <a:pt x="7959721" y="509448"/>
                  <a:pt x="7732903" y="509448"/>
                </a:cubicBezTo>
                <a:cubicBezTo>
                  <a:pt x="7502524" y="509448"/>
                  <a:pt x="7321129" y="594950"/>
                  <a:pt x="7188721" y="765953"/>
                </a:cubicBezTo>
                <a:cubicBezTo>
                  <a:pt x="7056311" y="936957"/>
                  <a:pt x="6990107" y="1158430"/>
                  <a:pt x="6990107" y="1430373"/>
                </a:cubicBezTo>
                <a:lnTo>
                  <a:pt x="6994212" y="1495360"/>
                </a:lnTo>
                <a:lnTo>
                  <a:pt x="6374609" y="1495360"/>
                </a:lnTo>
                <a:lnTo>
                  <a:pt x="6372001" y="1462436"/>
                </a:lnTo>
                <a:cubicBezTo>
                  <a:pt x="6372001" y="1030177"/>
                  <a:pt x="6498175" y="678373"/>
                  <a:pt x="6750524" y="407024"/>
                </a:cubicBezTo>
                <a:cubicBezTo>
                  <a:pt x="7002873" y="135674"/>
                  <a:pt x="7336271" y="0"/>
                  <a:pt x="7750716" y="0"/>
                </a:cubicBezTo>
                <a:close/>
              </a:path>
            </a:pathLst>
          </a:custGeom>
          <a:solidFill>
            <a:srgbClr val="FFBF0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8700" b="1" dirty="0">
              <a:solidFill>
                <a:srgbClr val="FFBF0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35666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42900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27009C8-1D86-4525-9300-9DDF48C25905}"/>
              </a:ext>
            </a:extLst>
          </p:cNvPr>
          <p:cNvPicPr>
            <a:picLocks noChangeAspect="1"/>
          </p:cNvPicPr>
          <p:nvPr/>
        </p:nvPicPr>
        <p:blipFill>
          <a:blip r:embed="rId2"/>
          <a:stretch>
            <a:fillRect/>
          </a:stretch>
        </p:blipFill>
        <p:spPr>
          <a:xfrm>
            <a:off x="1052660" y="2005720"/>
            <a:ext cx="10086680" cy="3882449"/>
          </a:xfrm>
          <a:prstGeom prst="rect">
            <a:avLst/>
          </a:prstGeom>
        </p:spPr>
      </p:pic>
      <p:sp>
        <p:nvSpPr>
          <p:cNvPr id="25" name="文本框 24">
            <a:extLst>
              <a:ext uri="{FF2B5EF4-FFF2-40B4-BE49-F238E27FC236}">
                <a16:creationId xmlns:a16="http://schemas.microsoft.com/office/drawing/2014/main" id="{F479A981-719F-4198-AEB4-912347CEDE4E}"/>
              </a:ext>
            </a:extLst>
          </p:cNvPr>
          <p:cNvSpPr txBox="1"/>
          <p:nvPr/>
        </p:nvSpPr>
        <p:spPr>
          <a:xfrm>
            <a:off x="4597813" y="517945"/>
            <a:ext cx="2525033" cy="707886"/>
          </a:xfrm>
          <a:prstGeom prst="rect">
            <a:avLst/>
          </a:prstGeom>
          <a:noFill/>
        </p:spPr>
        <p:txBody>
          <a:bodyPr wrap="square" rtlCol="0">
            <a:spAutoFit/>
          </a:bodyPr>
          <a:lstStyle/>
          <a:p>
            <a:r>
              <a:rPr lang="zh-CN" altLang="en-US" sz="4000" dirty="0">
                <a:solidFill>
                  <a:schemeClr val="bg1"/>
                </a:solidFill>
              </a:rPr>
              <a:t>顶层设计</a:t>
            </a:r>
          </a:p>
        </p:txBody>
      </p:sp>
    </p:spTree>
    <p:extLst>
      <p:ext uri="{BB962C8B-B14F-4D97-AF65-F5344CB8AC3E}">
        <p14:creationId xmlns:p14="http://schemas.microsoft.com/office/powerpoint/2010/main" val="245505024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9" name="Freeform 71"/>
          <p:cNvSpPr>
            <a:spLocks noEditPoints="1"/>
          </p:cNvSpPr>
          <p:nvPr/>
        </p:nvSpPr>
        <p:spPr bwMode="auto">
          <a:xfrm>
            <a:off x="3556818" y="2277434"/>
            <a:ext cx="446088" cy="436563"/>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solidFill>
            <a:schemeClr val="bg2">
              <a:lumMod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cxnSp>
        <p:nvCxnSpPr>
          <p:cNvPr id="40" name="直接连接符 39"/>
          <p:cNvCxnSpPr/>
          <p:nvPr/>
        </p:nvCxnSpPr>
        <p:spPr>
          <a:xfrm>
            <a:off x="6911693" y="877730"/>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3E156AB-E2F9-4853-BB24-41C7DCCE85D1}"/>
              </a:ext>
            </a:extLst>
          </p:cNvPr>
          <p:cNvPicPr>
            <a:picLocks noChangeAspect="1"/>
          </p:cNvPicPr>
          <p:nvPr/>
        </p:nvPicPr>
        <p:blipFill>
          <a:blip r:embed="rId2"/>
          <a:stretch>
            <a:fillRect/>
          </a:stretch>
        </p:blipFill>
        <p:spPr>
          <a:xfrm>
            <a:off x="7242487" y="877730"/>
            <a:ext cx="4252448" cy="5121393"/>
          </a:xfrm>
          <a:prstGeom prst="rect">
            <a:avLst/>
          </a:prstGeom>
        </p:spPr>
      </p:pic>
      <p:pic>
        <p:nvPicPr>
          <p:cNvPr id="4" name="图片 3">
            <a:extLst>
              <a:ext uri="{FF2B5EF4-FFF2-40B4-BE49-F238E27FC236}">
                <a16:creationId xmlns:a16="http://schemas.microsoft.com/office/drawing/2014/main" id="{4FA4B255-F47C-4F11-8232-F56AD1BEA2F1}"/>
              </a:ext>
            </a:extLst>
          </p:cNvPr>
          <p:cNvPicPr>
            <a:picLocks noChangeAspect="1"/>
          </p:cNvPicPr>
          <p:nvPr/>
        </p:nvPicPr>
        <p:blipFill>
          <a:blip r:embed="rId3"/>
          <a:stretch>
            <a:fillRect/>
          </a:stretch>
        </p:blipFill>
        <p:spPr>
          <a:xfrm>
            <a:off x="487413" y="3286948"/>
            <a:ext cx="6138810" cy="2712175"/>
          </a:xfrm>
          <a:prstGeom prst="rect">
            <a:avLst/>
          </a:prstGeom>
        </p:spPr>
      </p:pic>
      <p:pic>
        <p:nvPicPr>
          <p:cNvPr id="5" name="图片 4">
            <a:extLst>
              <a:ext uri="{FF2B5EF4-FFF2-40B4-BE49-F238E27FC236}">
                <a16:creationId xmlns:a16="http://schemas.microsoft.com/office/drawing/2014/main" id="{073B0182-F0B8-43DF-B0E2-AD2B5A651889}"/>
              </a:ext>
            </a:extLst>
          </p:cNvPr>
          <p:cNvPicPr>
            <a:picLocks noChangeAspect="1"/>
          </p:cNvPicPr>
          <p:nvPr/>
        </p:nvPicPr>
        <p:blipFill>
          <a:blip r:embed="rId4"/>
          <a:stretch>
            <a:fillRect/>
          </a:stretch>
        </p:blipFill>
        <p:spPr>
          <a:xfrm>
            <a:off x="487413" y="914597"/>
            <a:ext cx="5046334" cy="1390584"/>
          </a:xfrm>
          <a:prstGeom prst="rect">
            <a:avLst/>
          </a:prstGeom>
        </p:spPr>
      </p:pic>
    </p:spTree>
    <p:extLst>
      <p:ext uri="{BB962C8B-B14F-4D97-AF65-F5344CB8AC3E}">
        <p14:creationId xmlns:p14="http://schemas.microsoft.com/office/powerpoint/2010/main" val="295795413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0" y="0"/>
            <a:ext cx="12192000" cy="6858000"/>
          </a:xfrm>
          <a:prstGeom prst="r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783239">
            <a:off x="1815634" y="4402855"/>
            <a:ext cx="7652862" cy="415498"/>
          </a:xfrm>
          <a:prstGeom prst="rect">
            <a:avLst/>
          </a:prstGeom>
        </p:spPr>
        <p:txBody>
          <a:bodyPr wrap="square">
            <a:spAutoFit/>
          </a:bodyPr>
          <a:lstStyle/>
          <a:p>
            <a:pPr lvl="0" algn="just"/>
            <a:r>
              <a:rPr lang="en-US" altLang="zh-HK" sz="1050" dirty="0">
                <a:solidFill>
                  <a:schemeClr val="bg2">
                    <a:lumMod val="10000"/>
                  </a:schemeClr>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1050" dirty="0">
                <a:solidFill>
                  <a:schemeClr val="bg2">
                    <a:lumMod val="10000"/>
                  </a:schemeClr>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a:t>
            </a:r>
            <a:endParaRPr lang="zh-HK" altLang="zh-HK" sz="1050" dirty="0">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269551" y="154457"/>
            <a:ext cx="1801351" cy="398540"/>
            <a:chOff x="10269551" y="154457"/>
            <a:chExt cx="1801351" cy="398540"/>
          </a:xfrm>
        </p:grpSpPr>
        <p:sp>
          <p:nvSpPr>
            <p:cNvPr id="179" name="任意多边形 178"/>
            <p:cNvSpPr/>
            <p:nvPr/>
          </p:nvSpPr>
          <p:spPr>
            <a:xfrm>
              <a:off x="10269551"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nvGrpSpPr>
            <p:cNvPr id="180" name="组合 179"/>
            <p:cNvGrpSpPr/>
            <p:nvPr/>
          </p:nvGrpSpPr>
          <p:grpSpPr>
            <a:xfrm>
              <a:off x="10608910" y="154457"/>
              <a:ext cx="1461992" cy="398540"/>
              <a:chOff x="4329481" y="3552756"/>
              <a:chExt cx="1461992" cy="398540"/>
            </a:xfrm>
          </p:grpSpPr>
          <p:sp>
            <p:nvSpPr>
              <p:cNvPr id="181" name="文本框 180"/>
              <p:cNvSpPr txBox="1"/>
              <p:nvPr/>
            </p:nvSpPr>
            <p:spPr>
              <a:xfrm>
                <a:off x="4329481" y="3552756"/>
                <a:ext cx="1461992" cy="307777"/>
              </a:xfrm>
              <a:prstGeom prst="rect">
                <a:avLst/>
              </a:prstGeom>
              <a:noFill/>
            </p:spPr>
            <p:txBody>
              <a:bodyPr wrap="square" rtlCol="0">
                <a:spAutoFit/>
              </a:bodyPr>
              <a:lstStyle/>
              <a:p>
                <a:pPr algn="ctr"/>
                <a:r>
                  <a:rPr lang="en-US" altLang="zh-CN" sz="1400" dirty="0">
                    <a:solidFill>
                      <a:schemeClr val="bg2">
                        <a:lumMod val="25000"/>
                      </a:schemeClr>
                    </a:solidFill>
                    <a:latin typeface="Showcard Gothic" panose="04020904020102020604" pitchFamily="82" charset="0"/>
                  </a:rPr>
                  <a:t>DAMEN </a:t>
                </a:r>
                <a:r>
                  <a:rPr lang="en-US" altLang="zh-CN" sz="1400" dirty="0" err="1">
                    <a:solidFill>
                      <a:schemeClr val="bg2">
                        <a:lumMod val="25000"/>
                      </a:schemeClr>
                    </a:solidFill>
                    <a:latin typeface="Showcard Gothic" panose="04020904020102020604" pitchFamily="82" charset="0"/>
                  </a:rPr>
                  <a:t>POWEr</a:t>
                </a:r>
                <a:endParaRPr lang="zh-CN" altLang="en-US" sz="1400" dirty="0">
                  <a:solidFill>
                    <a:schemeClr val="bg2">
                      <a:lumMod val="25000"/>
                    </a:schemeClr>
                  </a:solidFill>
                  <a:latin typeface="Showcard Gothic" panose="04020904020102020604" pitchFamily="82" charset="0"/>
                </a:endParaRPr>
              </a:p>
            </p:txBody>
          </p:sp>
          <p:sp>
            <p:nvSpPr>
              <p:cNvPr id="182" name="矩形 181"/>
              <p:cNvSpPr/>
              <p:nvPr/>
            </p:nvSpPr>
            <p:spPr>
              <a:xfrm>
                <a:off x="4353392" y="3758936"/>
                <a:ext cx="1414170" cy="192360"/>
              </a:xfrm>
              <a:prstGeom prst="rect">
                <a:avLst/>
              </a:prstGeom>
            </p:spPr>
            <p:txBody>
              <a:bodyPr wrap="none">
                <a:spAutoFit/>
              </a:bodyPr>
              <a:lstStyle/>
              <a:p>
                <a:pPr algn="ctr"/>
                <a:r>
                  <a:rPr lang="en-US" altLang="zh-CN" sz="650" dirty="0" err="1">
                    <a:solidFill>
                      <a:schemeClr val="bg2">
                        <a:lumMod val="25000"/>
                      </a:schemeClr>
                    </a:solidFill>
                    <a:latin typeface="微软雅黑" panose="020B0503020204020204" pitchFamily="34" charset="-122"/>
                    <a:ea typeface="微软雅黑" panose="020B0503020204020204" pitchFamily="34" charset="-122"/>
                  </a:rPr>
                  <a:t>oeveroyouthfuloeveroweeping</a:t>
                </a: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grpSp>
      <p:sp>
        <p:nvSpPr>
          <p:cNvPr id="3" name="文本框 2"/>
          <p:cNvSpPr txBox="1"/>
          <p:nvPr/>
        </p:nvSpPr>
        <p:spPr>
          <a:xfrm rot="1751582">
            <a:off x="-733857" y="1851645"/>
            <a:ext cx="13659714" cy="3154710"/>
          </a:xfrm>
          <a:prstGeom prst="rect">
            <a:avLst/>
          </a:prstGeom>
          <a:noFill/>
        </p:spPr>
        <p:txBody>
          <a:bodyPr wrap="square" rtlCol="0">
            <a:spAutoFit/>
          </a:bodyPr>
          <a:lstStyle/>
          <a:p>
            <a:pPr algn="ctr"/>
            <a:r>
              <a:rPr lang="en-US" altLang="zh-CN" sz="19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THREE</a:t>
            </a:r>
            <a:endParaRPr lang="zh-CN" altLang="en-US" sz="19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srcRect/>
          <a:stretch>
            <a:fillRect/>
          </a:stretch>
        </p:blipFill>
        <p:spPr>
          <a:xfrm>
            <a:off x="-669000" y="-1302660"/>
            <a:ext cx="13473328" cy="10181202"/>
          </a:xfrm>
          <a:custGeom>
            <a:avLst/>
            <a:gdLst>
              <a:gd name="connsiteX0" fmla="*/ 635699 w 13473328"/>
              <a:gd name="connsiteY0" fmla="*/ 1279289 h 10181202"/>
              <a:gd name="connsiteX1" fmla="*/ 635699 w 13473328"/>
              <a:gd name="connsiteY1" fmla="*/ 8137289 h 10181202"/>
              <a:gd name="connsiteX2" fmla="*/ 12827699 w 13473328"/>
              <a:gd name="connsiteY2" fmla="*/ 8137289 h 10181202"/>
              <a:gd name="connsiteX3" fmla="*/ 0 w 13473328"/>
              <a:gd name="connsiteY3" fmla="*/ 0 h 10181202"/>
              <a:gd name="connsiteX4" fmla="*/ 13473328 w 13473328"/>
              <a:gd name="connsiteY4" fmla="*/ 0 h 10181202"/>
              <a:gd name="connsiteX5" fmla="*/ 13473328 w 13473328"/>
              <a:gd name="connsiteY5" fmla="*/ 10181202 h 10181202"/>
              <a:gd name="connsiteX6" fmla="*/ 0 w 13473328"/>
              <a:gd name="connsiteY6" fmla="*/ 10181202 h 1018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73328" h="10181202">
                <a:moveTo>
                  <a:pt x="635699" y="1279289"/>
                </a:moveTo>
                <a:lnTo>
                  <a:pt x="635699" y="8137289"/>
                </a:lnTo>
                <a:lnTo>
                  <a:pt x="12827699" y="8137289"/>
                </a:lnTo>
                <a:close/>
                <a:moveTo>
                  <a:pt x="0" y="0"/>
                </a:moveTo>
                <a:lnTo>
                  <a:pt x="13473328" y="0"/>
                </a:lnTo>
                <a:lnTo>
                  <a:pt x="13473328" y="10181202"/>
                </a:lnTo>
                <a:lnTo>
                  <a:pt x="0" y="10181202"/>
                </a:lnTo>
                <a:close/>
              </a:path>
            </a:pathLst>
          </a:custGeom>
        </p:spPr>
      </p:pic>
    </p:spTree>
    <p:extLst>
      <p:ext uri="{BB962C8B-B14F-4D97-AF65-F5344CB8AC3E}">
        <p14:creationId xmlns:p14="http://schemas.microsoft.com/office/powerpoint/2010/main" val="26112996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5400000">
            <a:off x="-1767646" y="-154265"/>
            <a:ext cx="8763754" cy="755496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2601364" y="-767059"/>
            <a:ext cx="8763754" cy="755496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5400000">
            <a:off x="-2471596" y="386815"/>
            <a:ext cx="8763754" cy="755496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536480" y="-190122"/>
            <a:ext cx="8763754" cy="7554960"/>
          </a:xfrm>
          <a:prstGeom prs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700679" y="6035357"/>
            <a:ext cx="2808870" cy="822643"/>
          </a:xfrm>
          <a:prstGeom prst="triangle">
            <a:avLst>
              <a:gd name="adj" fmla="val 5012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404629" y="6071215"/>
            <a:ext cx="2808870" cy="822643"/>
          </a:xfrm>
          <a:prstGeom prst="triangle">
            <a:avLst>
              <a:gd name="adj" fmla="val 50120"/>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834025" y="346"/>
            <a:ext cx="2808870" cy="822643"/>
          </a:xfrm>
          <a:prstGeom prst="triangle">
            <a:avLst>
              <a:gd name="adj" fmla="val 50120"/>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4777672" y="0"/>
            <a:ext cx="2808870" cy="822643"/>
          </a:xfrm>
          <a:prstGeom prst="triangle">
            <a:avLst>
              <a:gd name="adj" fmla="val 50120"/>
            </a:avLst>
          </a:prstGeom>
          <a:noFill/>
          <a:ln>
            <a:solidFill>
              <a:srgbClr val="FFBF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26503" y="727881"/>
            <a:ext cx="3326323" cy="537882"/>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遇到的问题</a:t>
            </a:r>
          </a:p>
        </p:txBody>
      </p:sp>
      <p:grpSp>
        <p:nvGrpSpPr>
          <p:cNvPr id="14" name="组合 13"/>
          <p:cNvGrpSpPr/>
          <p:nvPr/>
        </p:nvGrpSpPr>
        <p:grpSpPr>
          <a:xfrm flipV="1">
            <a:off x="9709079" y="6380996"/>
            <a:ext cx="2160074" cy="473740"/>
            <a:chOff x="2517220" y="5623691"/>
            <a:chExt cx="3752517" cy="822989"/>
          </a:xfrm>
        </p:grpSpPr>
        <p:sp>
          <p:nvSpPr>
            <p:cNvPr id="15" name="等腰三角形 14"/>
            <p:cNvSpPr/>
            <p:nvPr/>
          </p:nvSpPr>
          <p:spPr>
            <a:xfrm flipV="1">
              <a:off x="2517220" y="5624037"/>
              <a:ext cx="2808870" cy="822643"/>
            </a:xfrm>
            <a:prstGeom prst="triangle">
              <a:avLst>
                <a:gd name="adj" fmla="val 50120"/>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V="1">
              <a:off x="3460867" y="5623691"/>
              <a:ext cx="2808870" cy="822643"/>
            </a:xfrm>
            <a:prstGeom prst="triangle">
              <a:avLst>
                <a:gd name="adj" fmla="val 50120"/>
              </a:avLst>
            </a:prstGeom>
            <a:noFill/>
            <a:ln>
              <a:solidFill>
                <a:srgbClr val="FFBF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22F5B992-AE40-431E-AFBA-758574F6AFE4}"/>
              </a:ext>
            </a:extLst>
          </p:cNvPr>
          <p:cNvSpPr/>
          <p:nvPr/>
        </p:nvSpPr>
        <p:spPr>
          <a:xfrm>
            <a:off x="6769941" y="2934080"/>
            <a:ext cx="4180953" cy="369332"/>
          </a:xfrm>
          <a:prstGeom prst="rect">
            <a:avLst/>
          </a:prstGeom>
        </p:spPr>
        <p:txBody>
          <a:bodyPr wrap="none">
            <a:spAutoFit/>
          </a:bodyPr>
          <a:lstStyle/>
          <a:p>
            <a:r>
              <a:rPr lang="en-US" altLang="zh-CN" dirty="0"/>
              <a:t>pc &lt;= </a:t>
            </a:r>
            <a:r>
              <a:rPr lang="en-US" altLang="zh-CN" dirty="0" err="1"/>
              <a:t>std_logic_vector</a:t>
            </a:r>
            <a:r>
              <a:rPr lang="en-US" altLang="zh-CN" dirty="0"/>
              <a:t>(unsigned(pc)+1);</a:t>
            </a:r>
            <a:endParaRPr lang="zh-CN" altLang="en-US" dirty="0"/>
          </a:p>
        </p:txBody>
      </p:sp>
      <p:sp>
        <p:nvSpPr>
          <p:cNvPr id="17" name="矩形 16">
            <a:extLst>
              <a:ext uri="{FF2B5EF4-FFF2-40B4-BE49-F238E27FC236}">
                <a16:creationId xmlns:a16="http://schemas.microsoft.com/office/drawing/2014/main" id="{7A1A65B8-FFEC-458E-B004-44AEBBBFB047}"/>
              </a:ext>
            </a:extLst>
          </p:cNvPr>
          <p:cNvSpPr/>
          <p:nvPr/>
        </p:nvSpPr>
        <p:spPr>
          <a:xfrm>
            <a:off x="6807291" y="4189653"/>
            <a:ext cx="1418978" cy="369332"/>
          </a:xfrm>
          <a:prstGeom prst="rect">
            <a:avLst/>
          </a:prstGeom>
        </p:spPr>
        <p:txBody>
          <a:bodyPr wrap="none">
            <a:spAutoFit/>
          </a:bodyPr>
          <a:lstStyle/>
          <a:p>
            <a:r>
              <a:rPr lang="en-US" altLang="zh-CN" dirty="0"/>
              <a:t>pc &lt;= pc+1;</a:t>
            </a:r>
            <a:endParaRPr lang="zh-CN" altLang="en-US" dirty="0"/>
          </a:p>
        </p:txBody>
      </p:sp>
      <p:sp>
        <p:nvSpPr>
          <p:cNvPr id="18" name="矩形 17">
            <a:extLst>
              <a:ext uri="{FF2B5EF4-FFF2-40B4-BE49-F238E27FC236}">
                <a16:creationId xmlns:a16="http://schemas.microsoft.com/office/drawing/2014/main" id="{17014FA6-5472-40A2-81F2-3D6B6B1C1BCA}"/>
              </a:ext>
            </a:extLst>
          </p:cNvPr>
          <p:cNvSpPr/>
          <p:nvPr/>
        </p:nvSpPr>
        <p:spPr>
          <a:xfrm>
            <a:off x="6748365" y="2349110"/>
            <a:ext cx="3087705" cy="369332"/>
          </a:xfrm>
          <a:prstGeom prst="rect">
            <a:avLst/>
          </a:prstGeom>
        </p:spPr>
        <p:txBody>
          <a:bodyPr wrap="none">
            <a:spAutoFit/>
          </a:bodyPr>
          <a:lstStyle/>
          <a:p>
            <a:r>
              <a:rPr lang="zh-CN" altLang="en-US" dirty="0"/>
              <a:t>使用 </a:t>
            </a:r>
            <a:r>
              <a:rPr lang="en-US" altLang="zh-CN" dirty="0"/>
              <a:t>use </a:t>
            </a:r>
            <a:r>
              <a:rPr lang="en-US" altLang="zh-CN" dirty="0" err="1"/>
              <a:t>ieee.numeric_std.all</a:t>
            </a:r>
            <a:r>
              <a:rPr lang="en-US" altLang="zh-CN" dirty="0"/>
              <a:t>;</a:t>
            </a:r>
            <a:endParaRPr lang="zh-CN" altLang="en-US" dirty="0"/>
          </a:p>
        </p:txBody>
      </p:sp>
      <p:sp>
        <p:nvSpPr>
          <p:cNvPr id="19" name="矩形 18">
            <a:extLst>
              <a:ext uri="{FF2B5EF4-FFF2-40B4-BE49-F238E27FC236}">
                <a16:creationId xmlns:a16="http://schemas.microsoft.com/office/drawing/2014/main" id="{EECE6677-1C3F-4551-A768-D11C5D54956A}"/>
              </a:ext>
            </a:extLst>
          </p:cNvPr>
          <p:cNvSpPr/>
          <p:nvPr/>
        </p:nvSpPr>
        <p:spPr>
          <a:xfrm>
            <a:off x="6807291" y="3777850"/>
            <a:ext cx="3767378" cy="369332"/>
          </a:xfrm>
          <a:prstGeom prst="rect">
            <a:avLst/>
          </a:prstGeom>
        </p:spPr>
        <p:txBody>
          <a:bodyPr wrap="none">
            <a:spAutoFit/>
          </a:bodyPr>
          <a:lstStyle/>
          <a:p>
            <a:r>
              <a:rPr lang="zh-CN" altLang="en-US" dirty="0"/>
              <a:t>使用 </a:t>
            </a:r>
            <a:r>
              <a:rPr lang="en-US" altLang="zh-CN" dirty="0"/>
              <a:t>use </a:t>
            </a:r>
            <a:r>
              <a:rPr lang="en-US" altLang="zh-CN" dirty="0" err="1"/>
              <a:t>ieee.std_logic_unsigned.all</a:t>
            </a:r>
            <a:r>
              <a:rPr lang="en-US" altLang="zh-CN" dirty="0"/>
              <a:t>;</a:t>
            </a:r>
            <a:endParaRPr lang="zh-CN" altLang="en-US" dirty="0"/>
          </a:p>
        </p:txBody>
      </p:sp>
    </p:spTree>
    <p:extLst>
      <p:ext uri="{BB962C8B-B14F-4D97-AF65-F5344CB8AC3E}">
        <p14:creationId xmlns:p14="http://schemas.microsoft.com/office/powerpoint/2010/main" val="25823931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等腰三角形 25"/>
          <p:cNvSpPr/>
          <p:nvPr/>
        </p:nvSpPr>
        <p:spPr>
          <a:xfrm flipV="1">
            <a:off x="-733031" y="-4"/>
            <a:ext cx="13658062" cy="770707"/>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3887" y="6782"/>
            <a:ext cx="13439774" cy="687979"/>
            <a:chOff x="-623887" y="6782"/>
            <a:chExt cx="13439774" cy="687979"/>
          </a:xfrm>
        </p:grpSpPr>
        <p:sp>
          <p:nvSpPr>
            <p:cNvPr id="24" name="等腰三角形 23"/>
            <p:cNvSpPr/>
            <p:nvPr/>
          </p:nvSpPr>
          <p:spPr>
            <a:xfrm flipV="1">
              <a:off x="623887" y="6782"/>
              <a:ext cx="12192000" cy="6879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623887" y="6782"/>
              <a:ext cx="12192000" cy="6879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6156960" y="2040705"/>
            <a:ext cx="0" cy="3344091"/>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flipV="1">
            <a:off x="0" y="-3"/>
            <a:ext cx="12192000" cy="687979"/>
          </a:xfrm>
          <a:prstGeom prs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1889C214-E147-44C8-87C1-0D43B52E1D64}"/>
              </a:ext>
            </a:extLst>
          </p:cNvPr>
          <p:cNvPicPr>
            <a:picLocks noChangeAspect="1"/>
          </p:cNvPicPr>
          <p:nvPr/>
        </p:nvPicPr>
        <p:blipFill>
          <a:blip r:embed="rId2"/>
          <a:stretch>
            <a:fillRect/>
          </a:stretch>
        </p:blipFill>
        <p:spPr>
          <a:xfrm>
            <a:off x="6353175" y="3712750"/>
            <a:ext cx="4972050" cy="1400175"/>
          </a:xfrm>
          <a:prstGeom prst="rect">
            <a:avLst/>
          </a:prstGeom>
        </p:spPr>
      </p:pic>
      <p:pic>
        <p:nvPicPr>
          <p:cNvPr id="6" name="图片 5">
            <a:extLst>
              <a:ext uri="{FF2B5EF4-FFF2-40B4-BE49-F238E27FC236}">
                <a16:creationId xmlns:a16="http://schemas.microsoft.com/office/drawing/2014/main" id="{39C42512-2CBC-445F-9A95-FBE91FD31016}"/>
              </a:ext>
            </a:extLst>
          </p:cNvPr>
          <p:cNvPicPr>
            <a:picLocks noChangeAspect="1"/>
          </p:cNvPicPr>
          <p:nvPr/>
        </p:nvPicPr>
        <p:blipFill>
          <a:blip r:embed="rId3"/>
          <a:stretch>
            <a:fillRect/>
          </a:stretch>
        </p:blipFill>
        <p:spPr>
          <a:xfrm>
            <a:off x="6594640" y="2040705"/>
            <a:ext cx="3848100" cy="962025"/>
          </a:xfrm>
          <a:prstGeom prst="rect">
            <a:avLst/>
          </a:prstGeom>
        </p:spPr>
      </p:pic>
      <p:pic>
        <p:nvPicPr>
          <p:cNvPr id="9" name="图片 8">
            <a:extLst>
              <a:ext uri="{FF2B5EF4-FFF2-40B4-BE49-F238E27FC236}">
                <a16:creationId xmlns:a16="http://schemas.microsoft.com/office/drawing/2014/main" id="{D38CC65F-373D-4D71-A16B-7EC2748EAEFE}"/>
              </a:ext>
            </a:extLst>
          </p:cNvPr>
          <p:cNvPicPr>
            <a:picLocks noChangeAspect="1"/>
          </p:cNvPicPr>
          <p:nvPr/>
        </p:nvPicPr>
        <p:blipFill>
          <a:blip r:embed="rId4"/>
          <a:stretch>
            <a:fillRect/>
          </a:stretch>
        </p:blipFill>
        <p:spPr>
          <a:xfrm>
            <a:off x="623887" y="1842745"/>
            <a:ext cx="5210175" cy="1181100"/>
          </a:xfrm>
          <a:prstGeom prst="rect">
            <a:avLst/>
          </a:prstGeom>
        </p:spPr>
      </p:pic>
      <p:pic>
        <p:nvPicPr>
          <p:cNvPr id="12" name="图片 11">
            <a:extLst>
              <a:ext uri="{FF2B5EF4-FFF2-40B4-BE49-F238E27FC236}">
                <a16:creationId xmlns:a16="http://schemas.microsoft.com/office/drawing/2014/main" id="{6A7862F1-0AB2-42B1-9555-24CA3CF31262}"/>
              </a:ext>
            </a:extLst>
          </p:cNvPr>
          <p:cNvPicPr>
            <a:picLocks noChangeAspect="1"/>
          </p:cNvPicPr>
          <p:nvPr/>
        </p:nvPicPr>
        <p:blipFill>
          <a:blip r:embed="rId5"/>
          <a:stretch>
            <a:fillRect/>
          </a:stretch>
        </p:blipFill>
        <p:spPr>
          <a:xfrm>
            <a:off x="681038" y="3544922"/>
            <a:ext cx="4791075" cy="1266825"/>
          </a:xfrm>
          <a:prstGeom prst="rect">
            <a:avLst/>
          </a:prstGeom>
        </p:spPr>
      </p:pic>
    </p:spTree>
    <p:extLst>
      <p:ext uri="{BB962C8B-B14F-4D97-AF65-F5344CB8AC3E}">
        <p14:creationId xmlns:p14="http://schemas.microsoft.com/office/powerpoint/2010/main" val="5303260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1009</Words>
  <Application>Microsoft Office PowerPoint</Application>
  <PresentationFormat>宽屏</PresentationFormat>
  <Paragraphs>84</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PMingLiU</vt:lpstr>
      <vt:lpstr>等线</vt:lpstr>
      <vt:lpstr>等线 Light</vt:lpstr>
      <vt:lpstr>方正悠黑简体</vt:lpstr>
      <vt:lpstr>微软雅黑</vt:lpstr>
      <vt:lpstr>Arial</vt:lpstr>
      <vt:lpstr>Showcard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Damon</dc:creator>
  <cp:lastModifiedBy>鯨 の鴻</cp:lastModifiedBy>
  <cp:revision>129</cp:revision>
  <dcterms:created xsi:type="dcterms:W3CDTF">2015-10-28T01:54:34Z</dcterms:created>
  <dcterms:modified xsi:type="dcterms:W3CDTF">2019-01-02T00:31:30Z</dcterms:modified>
</cp:coreProperties>
</file>