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9"/>
  </p:notesMasterIdLst>
  <p:handoutMasterIdLst>
    <p:handoutMasterId r:id="rId140"/>
  </p:handoutMasterIdLst>
  <p:sldIdLst>
    <p:sldId id="257" r:id="rId5"/>
    <p:sldId id="272" r:id="rId6"/>
    <p:sldId id="277"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1" r:id="rId24"/>
    <p:sldId id="370" r:id="rId25"/>
    <p:sldId id="372" r:id="rId26"/>
    <p:sldId id="373" r:id="rId27"/>
    <p:sldId id="374" r:id="rId28"/>
    <p:sldId id="375" r:id="rId29"/>
    <p:sldId id="376" r:id="rId30"/>
    <p:sldId id="378" r:id="rId31"/>
    <p:sldId id="377" r:id="rId32"/>
    <p:sldId id="379" r:id="rId33"/>
    <p:sldId id="381" r:id="rId34"/>
    <p:sldId id="380" r:id="rId35"/>
    <p:sldId id="382" r:id="rId36"/>
    <p:sldId id="383" r:id="rId37"/>
    <p:sldId id="384" r:id="rId38"/>
    <p:sldId id="385" r:id="rId39"/>
    <p:sldId id="386" r:id="rId40"/>
    <p:sldId id="388" r:id="rId41"/>
    <p:sldId id="387"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402" r:id="rId56"/>
    <p:sldId id="404" r:id="rId57"/>
    <p:sldId id="405" r:id="rId58"/>
    <p:sldId id="406" r:id="rId59"/>
    <p:sldId id="403" r:id="rId60"/>
    <p:sldId id="407" r:id="rId61"/>
    <p:sldId id="408" r:id="rId62"/>
    <p:sldId id="409" r:id="rId63"/>
    <p:sldId id="410" r:id="rId64"/>
    <p:sldId id="411" r:id="rId65"/>
    <p:sldId id="412" r:id="rId66"/>
    <p:sldId id="413" r:id="rId67"/>
    <p:sldId id="414" r:id="rId68"/>
    <p:sldId id="415" r:id="rId69"/>
    <p:sldId id="416" r:id="rId70"/>
    <p:sldId id="417" r:id="rId71"/>
    <p:sldId id="418" r:id="rId72"/>
    <p:sldId id="419" r:id="rId73"/>
    <p:sldId id="420" r:id="rId74"/>
    <p:sldId id="422" r:id="rId75"/>
    <p:sldId id="421"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38" r:id="rId92"/>
    <p:sldId id="440" r:id="rId93"/>
    <p:sldId id="439" r:id="rId94"/>
    <p:sldId id="441" r:id="rId95"/>
    <p:sldId id="442" r:id="rId96"/>
    <p:sldId id="443" r:id="rId97"/>
    <p:sldId id="444" r:id="rId98"/>
    <p:sldId id="445" r:id="rId99"/>
    <p:sldId id="446" r:id="rId100"/>
    <p:sldId id="447" r:id="rId101"/>
    <p:sldId id="448" r:id="rId102"/>
    <p:sldId id="449" r:id="rId103"/>
    <p:sldId id="450" r:id="rId104"/>
    <p:sldId id="451" r:id="rId105"/>
    <p:sldId id="452" r:id="rId106"/>
    <p:sldId id="453" r:id="rId107"/>
    <p:sldId id="454" r:id="rId108"/>
    <p:sldId id="455" r:id="rId109"/>
    <p:sldId id="456" r:id="rId110"/>
    <p:sldId id="457" r:id="rId111"/>
    <p:sldId id="458" r:id="rId112"/>
    <p:sldId id="459" r:id="rId113"/>
    <p:sldId id="460" r:id="rId114"/>
    <p:sldId id="461" r:id="rId115"/>
    <p:sldId id="462" r:id="rId116"/>
    <p:sldId id="463" r:id="rId117"/>
    <p:sldId id="464" r:id="rId118"/>
    <p:sldId id="465" r:id="rId119"/>
    <p:sldId id="466" r:id="rId120"/>
    <p:sldId id="467" r:id="rId121"/>
    <p:sldId id="468" r:id="rId122"/>
    <p:sldId id="469" r:id="rId123"/>
    <p:sldId id="470" r:id="rId124"/>
    <p:sldId id="472" r:id="rId125"/>
    <p:sldId id="471" r:id="rId126"/>
    <p:sldId id="473" r:id="rId127"/>
    <p:sldId id="474" r:id="rId128"/>
    <p:sldId id="475" r:id="rId129"/>
    <p:sldId id="476" r:id="rId130"/>
    <p:sldId id="477" r:id="rId131"/>
    <p:sldId id="478" r:id="rId132"/>
    <p:sldId id="479" r:id="rId133"/>
    <p:sldId id="480" r:id="rId134"/>
    <p:sldId id="481" r:id="rId135"/>
    <p:sldId id="482" r:id="rId136"/>
    <p:sldId id="483" r:id="rId137"/>
    <p:sldId id="484" r:id="rId138"/>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3" autoAdjust="0"/>
    <p:restoredTop sz="96353" autoAdjust="0"/>
  </p:normalViewPr>
  <p:slideViewPr>
    <p:cSldViewPr>
      <p:cViewPr varScale="1">
        <p:scale>
          <a:sx n="55" d="100"/>
          <a:sy n="55" d="100"/>
        </p:scale>
        <p:origin x="84" y="27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notesMaster" Target="notesMasters/notesMaster1.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handoutMaster" Target="handoutMasters/handoutMaster1.xml"/><Relationship Id="rId14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pPr algn="r" rtl="0"/>
              <a:t>2017/9/27</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pPr algn="r"/>
              <a:t>2017/9/27</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pPr algn="r"/>
              <a:t>‹#›</a:t>
            </a:fld>
            <a:endParaRPr lang="zh-CN" altLang="en-US"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pPr algn="r" rtl="0"/>
              <a:t>1</a:t>
            </a:fld>
            <a:endParaRPr lang="zh-CN" altLang="en-US" dirty="0"/>
          </a:p>
        </p:txBody>
      </p:sp>
    </p:spTree>
    <p:extLst>
      <p:ext uri="{BB962C8B-B14F-4D97-AF65-F5344CB8AC3E}">
        <p14:creationId xmlns:p14="http://schemas.microsoft.com/office/powerpoint/2010/main" val="34811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2</a:t>
            </a:fld>
            <a:endParaRPr lang="zh-CN" altLang="en-US" dirty="0"/>
          </a:p>
        </p:txBody>
      </p:sp>
    </p:spTree>
    <p:extLst>
      <p:ext uri="{BB962C8B-B14F-4D97-AF65-F5344CB8AC3E}">
        <p14:creationId xmlns:p14="http://schemas.microsoft.com/office/powerpoint/2010/main" val="4233714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pPr/>
              <a:t>2017/9/27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pic>
        <p:nvPicPr>
          <p:cNvPr id="8" name="图片 7">
            <a:extLst>
              <a:ext uri="{FF2B5EF4-FFF2-40B4-BE49-F238E27FC236}">
                <a16:creationId xmlns:a16="http://schemas.microsoft.com/office/drawing/2014/main" id="{4DC9EEE2-7E8D-4509-B95D-3A86927A3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9" name="图片 8">
            <a:extLst>
              <a:ext uri="{FF2B5EF4-FFF2-40B4-BE49-F238E27FC236}">
                <a16:creationId xmlns:a16="http://schemas.microsoft.com/office/drawing/2014/main" id="{C149D8AA-AD13-4B28-9947-0E730FD47038}"/>
              </a:ext>
            </a:extLst>
          </p:cNvPr>
          <p:cNvPicPr>
            <a:picLocks noChangeAspect="1"/>
          </p:cNvPicPr>
          <p:nvPr userDrawn="1"/>
        </p:nvPicPr>
        <p:blipFill>
          <a:blip r:embed="rId4"/>
          <a:stretch>
            <a:fillRect/>
          </a:stretch>
        </p:blipFill>
        <p:spPr>
          <a:xfrm>
            <a:off x="9262764" y="-4710"/>
            <a:ext cx="2926061" cy="627517"/>
          </a:xfrm>
          <a:prstGeom prst="rect">
            <a:avLst/>
          </a:prstGeom>
        </p:spPr>
      </p:pic>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pPr/>
              <a:t>2017/9/27</a:t>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pPr/>
              <a:t>2017/9/27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pPr/>
              <a:t>2017/9/27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pPr/>
              <a:t>‹#›</a:t>
            </a:fld>
            <a:endParaRPr lang="zh-CN" altLang="en-US"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每章的第一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2017/9/27</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
        <p:nvSpPr>
          <p:cNvPr id="14" name="标题 13">
            <a:extLst>
              <a:ext uri="{FF2B5EF4-FFF2-40B4-BE49-F238E27FC236}">
                <a16:creationId xmlns:a16="http://schemas.microsoft.com/office/drawing/2014/main" id="{479415E7-94E2-4138-813E-CC77E8238340}"/>
              </a:ext>
            </a:extLst>
          </p:cNvPr>
          <p:cNvSpPr>
            <a:spLocks noGrp="1"/>
          </p:cNvSpPr>
          <p:nvPr>
            <p:ph type="title" hasCustomPrompt="1"/>
          </p:nvPr>
        </p:nvSpPr>
        <p:spPr>
          <a:xfrm>
            <a:off x="1293812" y="675196"/>
            <a:ext cx="9601200" cy="1143000"/>
          </a:xfrm>
        </p:spPr>
        <p:txBody>
          <a:bodyPr/>
          <a:lstStyle>
            <a:lvl1pPr>
              <a:defRPr/>
            </a:lvl1pPr>
          </a:lstStyle>
          <a:p>
            <a:r>
              <a:rPr lang="zh-CN" altLang="en-US" dirty="0"/>
              <a:t>第</a:t>
            </a:r>
            <a:r>
              <a:rPr lang="en-US" altLang="zh-CN" dirty="0"/>
              <a:t>1</a:t>
            </a:r>
            <a:r>
              <a:rPr lang="zh-CN" altLang="en-US" dirty="0"/>
              <a:t>章 ****</a:t>
            </a:r>
          </a:p>
        </p:txBody>
      </p:sp>
      <p:sp>
        <p:nvSpPr>
          <p:cNvPr id="16" name="表格占位符 15">
            <a:extLst>
              <a:ext uri="{FF2B5EF4-FFF2-40B4-BE49-F238E27FC236}">
                <a16:creationId xmlns:a16="http://schemas.microsoft.com/office/drawing/2014/main" id="{F4ECDF7E-DB6F-48E6-AAA3-D21ED8DC9712}"/>
              </a:ext>
            </a:extLst>
          </p:cNvPr>
          <p:cNvSpPr>
            <a:spLocks noGrp="1"/>
          </p:cNvSpPr>
          <p:nvPr>
            <p:ph type="tbl" sz="quarter" idx="13"/>
          </p:nvPr>
        </p:nvSpPr>
        <p:spPr>
          <a:xfrm>
            <a:off x="1293813" y="1916831"/>
            <a:ext cx="10201275" cy="3815631"/>
          </a:xfrm>
        </p:spPr>
        <p:txBody>
          <a:bodyPr/>
          <a:lstStyle>
            <a:lvl1pPr marL="0" indent="0">
              <a:buNone/>
              <a:defRPr/>
            </a:lvl1pPr>
          </a:lstStyle>
          <a:p>
            <a:endParaRPr lang="zh-CN" altLang="en-US" dirty="0"/>
          </a:p>
        </p:txBody>
      </p:sp>
      <p:pic>
        <p:nvPicPr>
          <p:cNvPr id="17" name="图片 16">
            <a:extLst>
              <a:ext uri="{FF2B5EF4-FFF2-40B4-BE49-F238E27FC236}">
                <a16:creationId xmlns:a16="http://schemas.microsoft.com/office/drawing/2014/main" id="{4DC3906B-7777-4F39-B436-4096C79E5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18" name="图片 17">
            <a:extLst>
              <a:ext uri="{FF2B5EF4-FFF2-40B4-BE49-F238E27FC236}">
                <a16:creationId xmlns:a16="http://schemas.microsoft.com/office/drawing/2014/main" id="{FCD6F0BF-E9DB-40F8-8E3D-3EF15C03E516}"/>
              </a:ext>
            </a:extLst>
          </p:cNvPr>
          <p:cNvPicPr>
            <a:picLocks noChangeAspect="1"/>
          </p:cNvPicPr>
          <p:nvPr userDrawn="1"/>
        </p:nvPicPr>
        <p:blipFill>
          <a:blip r:embed="rId3"/>
          <a:stretch>
            <a:fillRect/>
          </a:stretch>
        </p:blipFill>
        <p:spPr>
          <a:xfrm>
            <a:off x="9262764" y="-4710"/>
            <a:ext cx="2926061" cy="627517"/>
          </a:xfrm>
          <a:prstGeom prst="rect">
            <a:avLst/>
          </a:prstGeom>
        </p:spPr>
      </p:pic>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pPr/>
              <a:t>2017/9/27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点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dirty="0"/>
              <a:t>单击此处编辑母版标题样式</a:t>
            </a:r>
          </a:p>
        </p:txBody>
      </p:sp>
      <p:sp>
        <p:nvSpPr>
          <p:cNvPr id="4" name="文本占位符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正文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2017/9/27</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6184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重点文本">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pPr/>
              <a:t>2017/9/27</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pPr/>
              <a:t>2017/9/27</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pPr/>
              <a:t>2017/9/27</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pPr/>
              <a:t>2017/9/27</a:t>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pPr/>
              <a:t>2017/9/27</a:t>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60" r:id="rId5"/>
    <p:sldLayoutId id="2147483656" r:id="rId6"/>
    <p:sldLayoutId id="2147483651" r:id="rId7"/>
    <p:sldLayoutId id="2147483652" r:id="rId8"/>
    <p:sldLayoutId id="2147483653" r:id="rId9"/>
    <p:sldLayoutId id="2147483655"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panose="020B0503020204020204" pitchFamily="34" charset="-122"/>
                <a:ea typeface="Microsoft YaHei" panose="020B0503020204020204" pitchFamily="34" charset="-122"/>
              </a:rPr>
              <a:t>Oracle 12c </a:t>
            </a:r>
            <a:r>
              <a:rPr lang="zh-CN" altLang="en-US" dirty="0">
                <a:latin typeface="Microsoft YaHei" panose="020B0503020204020204" pitchFamily="34" charset="-122"/>
                <a:ea typeface="Microsoft YaHei" panose="020B0503020204020204" pitchFamily="34" charset="-122"/>
              </a:rPr>
              <a:t>基础教程</a:t>
            </a:r>
          </a:p>
        </p:txBody>
      </p:sp>
      <p:sp>
        <p:nvSpPr>
          <p:cNvPr id="3" name="副标题 2"/>
          <p:cNvSpPr>
            <a:spLocks noGrp="1"/>
          </p:cNvSpPr>
          <p:nvPr>
            <p:ph type="subTitle" idx="1"/>
          </p:nvPr>
        </p:nvSpPr>
        <p:spPr/>
        <p:txBody>
          <a:bodyPr rtlCol="0"/>
          <a:lstStyle/>
          <a:p>
            <a:pPr rtl="0"/>
            <a:r>
              <a:rPr lang="zh-CN" altLang="en-US" dirty="0">
                <a:latin typeface="Microsoft YaHei" panose="020B0503020204020204" pitchFamily="34" charset="-122"/>
                <a:ea typeface="Microsoft YaHei" panose="020B0503020204020204" pitchFamily="34" charset="-122"/>
              </a:rPr>
              <a:t>赵卫东 刘永红 李立</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3.2.2 </a:t>
            </a:r>
            <a:r>
              <a:rPr lang="zh-CN" altLang="en-US" sz="2800" b="1" dirty="0">
                <a:effectLst>
                  <a:glow>
                    <a:srgbClr val="000000"/>
                  </a:glow>
                  <a:outerShdw sx="0" sy="0">
                    <a:srgbClr val="000000"/>
                  </a:outerShdw>
                  <a:reflection stA="0" endPos="0" fadeDir="0" sx="0" sy="0"/>
                </a:effectLst>
              </a:rPr>
              <a:t>共享服务器模式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676400"/>
            <a:ext cx="9913167" cy="4920952"/>
          </a:xfrm>
        </p:spPr>
        <p:txBody>
          <a:bodyPr>
            <a:normAutofit lnSpcReduction="10000"/>
          </a:bodyPr>
          <a:lstStyle/>
          <a:p>
            <a:pPr marL="0" indent="0" hangingPunct="0">
              <a:lnSpc>
                <a:spcPct val="100000"/>
              </a:lnSpc>
              <a:buNone/>
            </a:pPr>
            <a:r>
              <a:rPr lang="zh-CN" altLang="zh-CN" dirty="0"/>
              <a:t>共享服务器进程机制需要在客户进程与共享服务器通信之间建立一种调度机制</a:t>
            </a:r>
            <a:r>
              <a:rPr lang="en-US" altLang="zh-CN" dirty="0"/>
              <a:t>(</a:t>
            </a:r>
            <a:r>
              <a:rPr lang="zh-CN" altLang="zh-CN" dirty="0"/>
              <a:t>调度程序</a:t>
            </a:r>
            <a:r>
              <a:rPr lang="en-US" altLang="zh-CN" dirty="0"/>
              <a:t>)</a:t>
            </a:r>
            <a:r>
              <a:rPr lang="zh-CN" altLang="zh-CN" dirty="0"/>
              <a:t>来保障调度的有效性。用户提出连接请求，监听器接收到连接请求后，会从可调用的调度程序中选择一个，将连接端口等信息返回给用户，调度程序在相应的端口等待，客户进程将与该调度程序进行连接，与调度程序连接后，将用户请求转入</a:t>
            </a:r>
            <a:r>
              <a:rPr lang="en-US" altLang="zh-CN" dirty="0"/>
              <a:t>SGA</a:t>
            </a:r>
            <a:r>
              <a:rPr lang="zh-CN" altLang="zh-CN" dirty="0"/>
              <a:t>的请求队列中，第一个空闲的共享服务器会得到这个请求，并进行处理。待处理完成，共享服务器会将结果放在响应的队列中。调度程序一直在监听响应队列，一旦发现有结果了，就会把结果传给用户。</a:t>
            </a:r>
            <a:endParaRPr lang="en-US" altLang="zh-CN" dirty="0"/>
          </a:p>
          <a:p>
            <a:pPr marL="0" indent="0" hangingPunct="0">
              <a:lnSpc>
                <a:spcPct val="100000"/>
              </a:lnSpc>
              <a:buNone/>
            </a:pPr>
            <a:r>
              <a:rPr lang="zh-CN" altLang="zh-CN" dirty="0"/>
              <a:t>共享服务器模式有很多优点，例如：</a:t>
            </a:r>
            <a:endParaRPr lang="en-US" altLang="zh-CN" dirty="0"/>
          </a:p>
          <a:p>
            <a:pPr hangingPunct="0"/>
            <a:r>
              <a:rPr lang="en-US" altLang="zh-CN" dirty="0"/>
              <a:t>(1)</a:t>
            </a:r>
            <a:r>
              <a:rPr lang="zh-CN" altLang="zh-CN" dirty="0"/>
              <a:t>如果连接用户数比较多，事务都比较小，则共享服务器可以高效的配置资源并提高效率。</a:t>
            </a:r>
          </a:p>
          <a:p>
            <a:pPr hangingPunct="0"/>
            <a:r>
              <a:rPr lang="en-US" altLang="zh-CN" dirty="0"/>
              <a:t>(2)</a:t>
            </a:r>
            <a:r>
              <a:rPr lang="zh-CN" altLang="zh-CN" dirty="0"/>
              <a:t>基于节省服务器内存开销的考虑，共享服务器可以在有效的资源下更加高效，例如：负载均衡等特性要求采用共享服务器。</a:t>
            </a:r>
          </a:p>
          <a:p>
            <a:pPr marL="0" indent="0" hangingPunct="0">
              <a:lnSpc>
                <a:spcPct val="100000"/>
              </a:lnSpc>
              <a:buNone/>
            </a:pPr>
            <a:endParaRPr lang="zh-CN" altLang="zh-CN" dirty="0"/>
          </a:p>
          <a:p>
            <a:pPr marL="0" indent="0" hangingPunct="0">
              <a:lnSpc>
                <a:spcPct val="100000"/>
              </a:lnSpc>
              <a:buNone/>
            </a:pPr>
            <a:endParaRPr lang="zh-CN" altLang="zh-CN" dirty="0"/>
          </a:p>
        </p:txBody>
      </p:sp>
    </p:spTree>
    <p:extLst>
      <p:ext uri="{BB962C8B-B14F-4D97-AF65-F5344CB8AC3E}">
        <p14:creationId xmlns:p14="http://schemas.microsoft.com/office/powerpoint/2010/main" val="249742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3-26</a:t>
            </a:r>
            <a:r>
              <a:rPr lang="zh-CN" altLang="zh-CN" sz="3100" dirty="0"/>
              <a:t>】</a:t>
            </a:r>
            <a:r>
              <a:rPr lang="zh-CN" altLang="zh-CN" dirty="0"/>
              <a:t>更优的查询语句</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zh-CN" altLang="en-US" sz="2800" dirty="0"/>
              <a:t>上例中</a:t>
            </a:r>
            <a:r>
              <a:rPr lang="en-US" altLang="zh-CN" sz="2800" dirty="0"/>
              <a:t>SQL</a:t>
            </a:r>
            <a:r>
              <a:rPr lang="zh-CN" altLang="en-US" sz="2800" dirty="0"/>
              <a:t>语句的</a:t>
            </a:r>
            <a:r>
              <a:rPr lang="en-US" altLang="zh-CN" sz="2800" dirty="0"/>
              <a:t>consistent gets=45</a:t>
            </a:r>
            <a:r>
              <a:rPr lang="zh-CN" altLang="en-US" sz="2800" dirty="0"/>
              <a:t>，</a:t>
            </a:r>
            <a:r>
              <a:rPr lang="en-US" altLang="zh-CN" sz="2800" dirty="0"/>
              <a:t>cost</a:t>
            </a:r>
            <a:r>
              <a:rPr lang="zh-CN" altLang="en-US" sz="2800" dirty="0"/>
              <a:t>成本</a:t>
            </a:r>
            <a:r>
              <a:rPr lang="en-US" altLang="zh-CN" sz="2800" dirty="0"/>
              <a:t>=21</a:t>
            </a:r>
            <a:r>
              <a:rPr lang="zh-CN" altLang="en-US" sz="2800" dirty="0"/>
              <a:t>，它并不是最有效率的语句，原因是用了子查询语句作为一个字段属性，使得每输出</a:t>
            </a:r>
            <a:r>
              <a:rPr lang="en-US" altLang="zh-CN" sz="2800" dirty="0"/>
              <a:t>employees</a:t>
            </a:r>
            <a:r>
              <a:rPr lang="zh-CN" altLang="en-US" sz="2800" dirty="0"/>
              <a:t>的一行都要再次查询一次该表，更好的办法是用多表外连接方式查询。优化后的语句如下：</a:t>
            </a:r>
            <a:endParaRPr lang="en-US" altLang="zh-CN" sz="2800" dirty="0"/>
          </a:p>
          <a:p>
            <a:pPr marL="0" indent="0" hangingPunct="0">
              <a:buNone/>
            </a:pPr>
            <a:r>
              <a:rPr lang="en-US" altLang="zh-CN" dirty="0"/>
              <a:t>SQL&gt; SELECT </a:t>
            </a:r>
            <a:r>
              <a:rPr lang="en-US" altLang="zh-CN" dirty="0" err="1"/>
              <a:t>e.EMPLOYEE_ID</a:t>
            </a:r>
            <a:r>
              <a:rPr lang="zh-CN" altLang="zh-CN" dirty="0"/>
              <a:t>，</a:t>
            </a:r>
            <a:r>
              <a:rPr lang="en-US" altLang="zh-CN" dirty="0" err="1"/>
              <a:t>e.FIRST_NAME</a:t>
            </a:r>
            <a:r>
              <a:rPr lang="zh-CN" altLang="zh-CN" dirty="0"/>
              <a:t>，</a:t>
            </a:r>
            <a:r>
              <a:rPr lang="en-US" altLang="zh-CN" dirty="0" err="1"/>
              <a:t>e.MANAGER_ID</a:t>
            </a:r>
            <a:r>
              <a:rPr lang="zh-CN" altLang="zh-CN" dirty="0"/>
              <a:t>，</a:t>
            </a:r>
            <a:r>
              <a:rPr lang="en-US" altLang="zh-CN" dirty="0" err="1"/>
              <a:t>m.FIRST_NAME</a:t>
            </a:r>
            <a:r>
              <a:rPr lang="en-US" altLang="zh-CN" dirty="0"/>
              <a:t> </a:t>
            </a:r>
            <a:endParaRPr lang="zh-CN" altLang="zh-CN" dirty="0"/>
          </a:p>
          <a:p>
            <a:pPr marL="0" indent="0" hangingPunct="0">
              <a:buNone/>
            </a:pPr>
            <a:r>
              <a:rPr lang="en-US" altLang="zh-CN" dirty="0"/>
              <a:t>2 AS MANAGER_NAME FROM employees e</a:t>
            </a:r>
            <a:r>
              <a:rPr lang="zh-CN" altLang="zh-CN" dirty="0"/>
              <a:t>，</a:t>
            </a:r>
            <a:r>
              <a:rPr lang="en-US" altLang="zh-CN" dirty="0"/>
              <a:t>employees m WHERE </a:t>
            </a:r>
            <a:endParaRPr lang="zh-CN" altLang="zh-CN" dirty="0"/>
          </a:p>
          <a:p>
            <a:pPr marL="0" indent="0" hangingPunct="0">
              <a:buNone/>
            </a:pPr>
            <a:r>
              <a:rPr lang="en-US" altLang="zh-CN" dirty="0"/>
              <a:t>  3 </a:t>
            </a:r>
            <a:r>
              <a:rPr lang="en-US" altLang="zh-CN" dirty="0" err="1"/>
              <a:t>e.MANAGER_ID</a:t>
            </a:r>
            <a:r>
              <a:rPr lang="en-US" altLang="zh-CN" dirty="0"/>
              <a:t>=</a:t>
            </a:r>
            <a:r>
              <a:rPr lang="en-US" altLang="zh-CN" dirty="0" err="1"/>
              <a:t>m.EMPLOYEE_ID</a:t>
            </a:r>
            <a:r>
              <a:rPr lang="en-US" altLang="zh-CN" dirty="0"/>
              <a:t>(+)ORDER BY </a:t>
            </a:r>
            <a:r>
              <a:rPr lang="en-US" altLang="zh-CN" dirty="0" err="1"/>
              <a:t>e.EMPLOYEE_ID</a:t>
            </a:r>
            <a:r>
              <a:rPr lang="zh-CN" altLang="zh-CN" dirty="0"/>
              <a:t>；</a:t>
            </a:r>
          </a:p>
          <a:p>
            <a:pPr marL="0" indent="0" hangingPunct="0">
              <a:buNone/>
            </a:pPr>
            <a:r>
              <a:rPr lang="en-US" altLang="zh-CN" dirty="0"/>
              <a:t>...</a:t>
            </a:r>
            <a:endParaRPr lang="zh-CN" altLang="zh-CN" dirty="0"/>
          </a:p>
          <a:p>
            <a:pPr marL="0" indent="0" hangingPunct="0">
              <a:buNone/>
            </a:pPr>
            <a:r>
              <a:rPr lang="en-US" altLang="zh-CN" dirty="0"/>
              <a:t>107 rows selected.</a:t>
            </a:r>
            <a:endParaRPr lang="zh-CN" altLang="zh-CN" dirty="0"/>
          </a:p>
          <a:p>
            <a:pPr marL="0" indent="0" hangingPunct="0">
              <a:lnSpc>
                <a:spcPct val="100000"/>
              </a:lnSpc>
              <a:spcBef>
                <a:spcPts val="600"/>
              </a:spcBef>
              <a:buNone/>
            </a:pPr>
            <a:endParaRPr lang="zh-CN" altLang="en-US" sz="2800" dirty="0"/>
          </a:p>
        </p:txBody>
      </p:sp>
    </p:spTree>
    <p:extLst>
      <p:ext uri="{BB962C8B-B14F-4D97-AF65-F5344CB8AC3E}">
        <p14:creationId xmlns:p14="http://schemas.microsoft.com/office/powerpoint/2010/main" val="10593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en-US" sz="3100" dirty="0"/>
              <a:t>与</a:t>
            </a:r>
            <a:r>
              <a:rPr lang="zh-CN" altLang="zh-CN" dirty="0"/>
              <a:t>【示例</a:t>
            </a:r>
            <a:r>
              <a:rPr lang="en-US" altLang="zh-CN" dirty="0"/>
              <a:t>3-26</a:t>
            </a:r>
            <a:r>
              <a:rPr lang="zh-CN" altLang="zh-CN" dirty="0"/>
              <a:t>】</a:t>
            </a:r>
            <a:r>
              <a:rPr lang="zh-CN" altLang="en-US" dirty="0"/>
              <a:t>执行计划的对比</a:t>
            </a:r>
            <a:endParaRPr lang="zh-CN" altLang="en-US" sz="3100" dirty="0"/>
          </a:p>
        </p:txBody>
      </p:sp>
      <p:sp>
        <p:nvSpPr>
          <p:cNvPr id="4" name="内容占位符 3">
            <a:extLst>
              <a:ext uri="{FF2B5EF4-FFF2-40B4-BE49-F238E27FC236}">
                <a16:creationId xmlns:a16="http://schemas.microsoft.com/office/drawing/2014/main" id="{93414AFA-052F-48E7-8897-F052B22098F6}"/>
              </a:ext>
            </a:extLst>
          </p:cNvPr>
          <p:cNvSpPr>
            <a:spLocks noGrp="1"/>
          </p:cNvSpPr>
          <p:nvPr>
            <p:ph idx="1"/>
          </p:nvPr>
        </p:nvSpPr>
        <p:spPr>
          <a:xfrm>
            <a:off x="1059181" y="1700808"/>
            <a:ext cx="5179247" cy="4824536"/>
          </a:xfrm>
          <a:ln w="25400">
            <a:solidFill>
              <a:schemeClr val="accent1">
                <a:shade val="50000"/>
              </a:schemeClr>
            </a:solidFill>
          </a:ln>
        </p:spPr>
        <p:txBody>
          <a:bodyPr>
            <a:normAutofit fontScale="92500" lnSpcReduction="10000"/>
          </a:bodyPr>
          <a:lstStyle/>
          <a:p>
            <a:pPr marL="0" indent="0" hangingPunct="0">
              <a:lnSpc>
                <a:spcPct val="100000"/>
              </a:lnSpc>
              <a:spcBef>
                <a:spcPts val="0"/>
              </a:spcBef>
              <a:buNone/>
            </a:pPr>
            <a:r>
              <a:rPr lang="zh-CN" altLang="zh-CN" dirty="0"/>
              <a:t>【示例</a:t>
            </a:r>
            <a:r>
              <a:rPr lang="en-US" altLang="zh-CN" dirty="0"/>
              <a:t>3-25</a:t>
            </a:r>
            <a:r>
              <a:rPr lang="zh-CN" altLang="zh-CN" dirty="0"/>
              <a:t>】 </a:t>
            </a:r>
            <a:r>
              <a:rPr lang="en-US" altLang="zh-CN" dirty="0"/>
              <a:t>cost=</a:t>
            </a:r>
            <a:r>
              <a:rPr lang="en-US" altLang="zh-CN" dirty="0">
                <a:highlight>
                  <a:srgbClr val="FFFF00"/>
                </a:highlight>
              </a:rPr>
              <a:t>21</a:t>
            </a:r>
          </a:p>
          <a:p>
            <a:pPr marL="0" indent="0" hangingPunct="0">
              <a:lnSpc>
                <a:spcPct val="100000"/>
              </a:lnSpc>
              <a:spcBef>
                <a:spcPts val="0"/>
              </a:spcBef>
              <a:buNone/>
            </a:pPr>
            <a:r>
              <a:rPr lang="en-US" altLang="zh-CN" dirty="0">
                <a:highlight>
                  <a:srgbClr val="FFFF00"/>
                </a:highlight>
              </a:rPr>
              <a:t>1</a:t>
            </a:r>
            <a:r>
              <a:rPr lang="en-US" altLang="zh-CN" dirty="0"/>
              <a:t>  recursive calls</a:t>
            </a:r>
          </a:p>
          <a:p>
            <a:pPr marL="0" indent="0" hangingPunct="0">
              <a:lnSpc>
                <a:spcPct val="100000"/>
              </a:lnSpc>
              <a:spcBef>
                <a:spcPts val="0"/>
              </a:spcBef>
              <a:buNone/>
            </a:pPr>
            <a:r>
              <a:rPr lang="en-US" altLang="zh-CN" dirty="0"/>
              <a:t>          </a:t>
            </a:r>
            <a:r>
              <a:rPr lang="en-US" altLang="zh-CN" dirty="0">
                <a:highlight>
                  <a:srgbClr val="FFFF00"/>
                </a:highlight>
              </a:rPr>
              <a:t>0</a:t>
            </a:r>
            <a:r>
              <a:rPr lang="en-US" altLang="zh-CN" dirty="0"/>
              <a:t>  </a:t>
            </a:r>
            <a:r>
              <a:rPr lang="en-US" altLang="zh-CN" dirty="0" err="1"/>
              <a:t>db</a:t>
            </a:r>
            <a:r>
              <a:rPr lang="en-US" altLang="zh-CN" dirty="0"/>
              <a:t> block gets</a:t>
            </a:r>
          </a:p>
          <a:p>
            <a:pPr marL="0" indent="0" hangingPunct="0">
              <a:lnSpc>
                <a:spcPct val="100000"/>
              </a:lnSpc>
              <a:spcBef>
                <a:spcPts val="0"/>
              </a:spcBef>
              <a:buNone/>
            </a:pPr>
            <a:r>
              <a:rPr lang="en-US" altLang="zh-CN" dirty="0"/>
              <a:t>         </a:t>
            </a:r>
            <a:r>
              <a:rPr lang="en-US" altLang="zh-CN" dirty="0">
                <a:highlight>
                  <a:srgbClr val="FFFF00"/>
                </a:highlight>
              </a:rPr>
              <a:t>45</a:t>
            </a:r>
            <a:r>
              <a:rPr lang="en-US" altLang="zh-CN" dirty="0"/>
              <a:t>  consistent gets</a:t>
            </a:r>
          </a:p>
          <a:p>
            <a:pPr marL="0" indent="0" hangingPunct="0">
              <a:lnSpc>
                <a:spcPct val="100000"/>
              </a:lnSpc>
              <a:spcBef>
                <a:spcPts val="0"/>
              </a:spcBef>
              <a:buNone/>
            </a:pPr>
            <a:r>
              <a:rPr lang="en-US" altLang="zh-CN" dirty="0"/>
              <a:t>          0  physical reads</a:t>
            </a:r>
          </a:p>
          <a:p>
            <a:pPr marL="0" indent="0" hangingPunct="0">
              <a:lnSpc>
                <a:spcPct val="100000"/>
              </a:lnSpc>
              <a:spcBef>
                <a:spcPts val="0"/>
              </a:spcBef>
              <a:buNone/>
            </a:pPr>
            <a:r>
              <a:rPr lang="en-US" altLang="zh-CN" dirty="0"/>
              <a:t>          0  redo size</a:t>
            </a:r>
          </a:p>
          <a:p>
            <a:pPr marL="0" indent="0" hangingPunct="0">
              <a:lnSpc>
                <a:spcPct val="100000"/>
              </a:lnSpc>
              <a:spcBef>
                <a:spcPts val="0"/>
              </a:spcBef>
              <a:buNone/>
            </a:pPr>
            <a:r>
              <a:rPr lang="en-US" altLang="zh-CN" dirty="0"/>
              <a:t>       4431  bytes sent via SQL*Net to client</a:t>
            </a:r>
          </a:p>
          <a:p>
            <a:pPr marL="0" indent="0" hangingPunct="0">
              <a:lnSpc>
                <a:spcPct val="100000"/>
              </a:lnSpc>
              <a:spcBef>
                <a:spcPts val="0"/>
              </a:spcBef>
              <a:buNone/>
            </a:pPr>
            <a:r>
              <a:rPr lang="en-US" altLang="zh-CN" dirty="0"/>
              <a:t>        629  bytes received via SQL*Net FROM client</a:t>
            </a:r>
          </a:p>
          <a:p>
            <a:pPr marL="0" indent="0" hangingPunct="0">
              <a:lnSpc>
                <a:spcPct val="100000"/>
              </a:lnSpc>
              <a:spcBef>
                <a:spcPts val="0"/>
              </a:spcBef>
              <a:buNone/>
            </a:pPr>
            <a:r>
              <a:rPr lang="en-US" altLang="zh-CN" dirty="0"/>
              <a:t>          9  SQL*Net roundtrips to/from client</a:t>
            </a:r>
          </a:p>
          <a:p>
            <a:pPr marL="0" indent="0" hangingPunct="0">
              <a:lnSpc>
                <a:spcPct val="100000"/>
              </a:lnSpc>
              <a:spcBef>
                <a:spcPts val="0"/>
              </a:spcBef>
              <a:buNone/>
            </a:pPr>
            <a:r>
              <a:rPr lang="en-US" altLang="zh-CN" dirty="0"/>
              <a:t>          0  sorts (memory)</a:t>
            </a:r>
          </a:p>
          <a:p>
            <a:pPr marL="0" indent="0" hangingPunct="0">
              <a:lnSpc>
                <a:spcPct val="100000"/>
              </a:lnSpc>
              <a:spcBef>
                <a:spcPts val="0"/>
              </a:spcBef>
              <a:buNone/>
            </a:pPr>
            <a:r>
              <a:rPr lang="en-US" altLang="zh-CN" dirty="0"/>
              <a:t>          0  sorts (disk)</a:t>
            </a:r>
          </a:p>
          <a:p>
            <a:pPr marL="0" indent="0" hangingPunct="0">
              <a:lnSpc>
                <a:spcPct val="100000"/>
              </a:lnSpc>
              <a:spcBef>
                <a:spcPts val="0"/>
              </a:spcBef>
              <a:buNone/>
            </a:pPr>
            <a:r>
              <a:rPr lang="en-US" altLang="zh-CN" dirty="0"/>
              <a:t>        107  rows processed</a:t>
            </a:r>
            <a:endParaRPr lang="zh-CN" altLang="en-US" dirty="0"/>
          </a:p>
        </p:txBody>
      </p:sp>
      <p:sp>
        <p:nvSpPr>
          <p:cNvPr id="7" name="内容占位符 3">
            <a:extLst>
              <a:ext uri="{FF2B5EF4-FFF2-40B4-BE49-F238E27FC236}">
                <a16:creationId xmlns:a16="http://schemas.microsoft.com/office/drawing/2014/main" id="{D56FE47E-2AA7-4869-95B8-C465E4F4ECFC}"/>
              </a:ext>
            </a:extLst>
          </p:cNvPr>
          <p:cNvSpPr txBox="1">
            <a:spLocks/>
          </p:cNvSpPr>
          <p:nvPr/>
        </p:nvSpPr>
        <p:spPr>
          <a:xfrm>
            <a:off x="6382444" y="1700808"/>
            <a:ext cx="5179247" cy="4824536"/>
          </a:xfrm>
          <a:prstGeom prst="rect">
            <a:avLst/>
          </a:prstGeom>
          <a:ln w="25400">
            <a:solidFill>
              <a:schemeClr val="accent1">
                <a:shade val="50000"/>
              </a:schemeClr>
            </a:solidFill>
          </a:ln>
        </p:spPr>
        <p:txBody>
          <a:bodyPr vert="horz" lIns="91440" tIns="45720" rIns="91440" bIns="45720" rtlCol="0">
            <a:normAutofit fontScale="92500" lnSpcReduction="10000"/>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hangingPunct="0">
              <a:lnSpc>
                <a:spcPct val="100000"/>
              </a:lnSpc>
              <a:spcBef>
                <a:spcPts val="0"/>
              </a:spcBef>
              <a:buNone/>
            </a:pPr>
            <a:r>
              <a:rPr lang="zh-CN" altLang="zh-CN" dirty="0"/>
              <a:t>【示例</a:t>
            </a:r>
            <a:r>
              <a:rPr lang="en-US" altLang="zh-CN" dirty="0"/>
              <a:t>3-26</a:t>
            </a:r>
            <a:r>
              <a:rPr lang="zh-CN" altLang="zh-CN" dirty="0"/>
              <a:t>】 </a:t>
            </a:r>
            <a:r>
              <a:rPr lang="en-US" altLang="zh-CN" dirty="0"/>
              <a:t>cost=</a:t>
            </a:r>
            <a:r>
              <a:rPr lang="en-US" altLang="zh-CN" dirty="0">
                <a:highlight>
                  <a:srgbClr val="FFFF00"/>
                </a:highlight>
              </a:rPr>
              <a:t>6</a:t>
            </a:r>
          </a:p>
          <a:p>
            <a:pPr marL="0" indent="0" hangingPunct="0">
              <a:lnSpc>
                <a:spcPct val="100000"/>
              </a:lnSpc>
              <a:spcBef>
                <a:spcPts val="0"/>
              </a:spcBef>
              <a:buNone/>
            </a:pPr>
            <a:r>
              <a:rPr lang="en-US" altLang="zh-CN" dirty="0">
                <a:highlight>
                  <a:srgbClr val="FFFF00"/>
                </a:highlight>
              </a:rPr>
              <a:t>0</a:t>
            </a:r>
            <a:r>
              <a:rPr lang="en-US" altLang="zh-CN" dirty="0"/>
              <a:t>  recursive calls</a:t>
            </a:r>
          </a:p>
          <a:p>
            <a:pPr marL="0" indent="0" hangingPunct="0">
              <a:lnSpc>
                <a:spcPct val="100000"/>
              </a:lnSpc>
              <a:spcBef>
                <a:spcPts val="0"/>
              </a:spcBef>
              <a:buNone/>
            </a:pPr>
            <a:r>
              <a:rPr lang="en-US" altLang="zh-CN" dirty="0"/>
              <a:t>          </a:t>
            </a:r>
            <a:r>
              <a:rPr lang="en-US" altLang="zh-CN" dirty="0">
                <a:highlight>
                  <a:srgbClr val="FFFF00"/>
                </a:highlight>
              </a:rPr>
              <a:t>0</a:t>
            </a:r>
            <a:r>
              <a:rPr lang="en-US" altLang="zh-CN" dirty="0"/>
              <a:t>  </a:t>
            </a:r>
            <a:r>
              <a:rPr lang="en-US" altLang="zh-CN" dirty="0" err="1"/>
              <a:t>db</a:t>
            </a:r>
            <a:r>
              <a:rPr lang="en-US" altLang="zh-CN" dirty="0"/>
              <a:t> block gets</a:t>
            </a:r>
          </a:p>
          <a:p>
            <a:pPr marL="0" indent="0" hangingPunct="0">
              <a:lnSpc>
                <a:spcPct val="100000"/>
              </a:lnSpc>
              <a:spcBef>
                <a:spcPts val="0"/>
              </a:spcBef>
              <a:buNone/>
            </a:pPr>
            <a:r>
              <a:rPr lang="en-US" altLang="zh-CN" dirty="0"/>
              <a:t>         </a:t>
            </a:r>
            <a:r>
              <a:rPr lang="en-US" altLang="zh-CN" dirty="0">
                <a:highlight>
                  <a:srgbClr val="FFFF00"/>
                </a:highlight>
              </a:rPr>
              <a:t>15</a:t>
            </a:r>
            <a:r>
              <a:rPr lang="en-US" altLang="zh-CN" dirty="0"/>
              <a:t>  consistent gets</a:t>
            </a:r>
          </a:p>
          <a:p>
            <a:pPr marL="0" indent="0" hangingPunct="0">
              <a:lnSpc>
                <a:spcPct val="100000"/>
              </a:lnSpc>
              <a:spcBef>
                <a:spcPts val="0"/>
              </a:spcBef>
              <a:buNone/>
            </a:pPr>
            <a:r>
              <a:rPr lang="en-US" altLang="zh-CN" dirty="0"/>
              <a:t>          0  physical reads</a:t>
            </a:r>
          </a:p>
          <a:p>
            <a:pPr marL="0" indent="0" hangingPunct="0">
              <a:lnSpc>
                <a:spcPct val="100000"/>
              </a:lnSpc>
              <a:spcBef>
                <a:spcPts val="0"/>
              </a:spcBef>
              <a:buNone/>
            </a:pPr>
            <a:r>
              <a:rPr lang="en-US" altLang="zh-CN" dirty="0"/>
              <a:t>          0  redo size</a:t>
            </a:r>
          </a:p>
          <a:p>
            <a:pPr marL="0" indent="0" hangingPunct="0">
              <a:lnSpc>
                <a:spcPct val="100000"/>
              </a:lnSpc>
              <a:spcBef>
                <a:spcPts val="0"/>
              </a:spcBef>
              <a:buNone/>
            </a:pPr>
            <a:r>
              <a:rPr lang="en-US" altLang="zh-CN" dirty="0"/>
              <a:t>       4431  bytes sent via SQL*Net to client</a:t>
            </a:r>
          </a:p>
          <a:p>
            <a:pPr marL="0" indent="0" hangingPunct="0">
              <a:lnSpc>
                <a:spcPct val="100000"/>
              </a:lnSpc>
              <a:spcBef>
                <a:spcPts val="0"/>
              </a:spcBef>
              <a:buNone/>
            </a:pPr>
            <a:r>
              <a:rPr lang="en-US" altLang="zh-CN" dirty="0"/>
              <a:t>        629  bytes received via SQL*Net from client</a:t>
            </a:r>
          </a:p>
          <a:p>
            <a:pPr marL="0" indent="0" hangingPunct="0">
              <a:lnSpc>
                <a:spcPct val="100000"/>
              </a:lnSpc>
              <a:spcBef>
                <a:spcPts val="0"/>
              </a:spcBef>
              <a:buNone/>
            </a:pPr>
            <a:r>
              <a:rPr lang="en-US" altLang="zh-CN" dirty="0"/>
              <a:t>          9  SQL*Net roundtrips to/from client</a:t>
            </a:r>
          </a:p>
          <a:p>
            <a:pPr marL="0" indent="0" hangingPunct="0">
              <a:lnSpc>
                <a:spcPct val="100000"/>
              </a:lnSpc>
              <a:spcBef>
                <a:spcPts val="0"/>
              </a:spcBef>
              <a:buNone/>
            </a:pPr>
            <a:r>
              <a:rPr lang="en-US" altLang="zh-CN" dirty="0"/>
              <a:t>          1  sorts (memory)</a:t>
            </a:r>
          </a:p>
          <a:p>
            <a:pPr marL="0" indent="0" hangingPunct="0">
              <a:lnSpc>
                <a:spcPct val="100000"/>
              </a:lnSpc>
              <a:spcBef>
                <a:spcPts val="0"/>
              </a:spcBef>
              <a:buNone/>
            </a:pPr>
            <a:r>
              <a:rPr lang="en-US" altLang="zh-CN" dirty="0"/>
              <a:t>          0  sorts (disk)</a:t>
            </a:r>
          </a:p>
          <a:p>
            <a:pPr marL="0" indent="0" hangingPunct="0">
              <a:lnSpc>
                <a:spcPct val="100000"/>
              </a:lnSpc>
              <a:spcBef>
                <a:spcPts val="0"/>
              </a:spcBef>
              <a:buNone/>
            </a:pPr>
            <a:r>
              <a:rPr lang="en-US" altLang="zh-CN" dirty="0"/>
              <a:t>        107  rows processed</a:t>
            </a:r>
          </a:p>
        </p:txBody>
      </p:sp>
      <p:sp>
        <p:nvSpPr>
          <p:cNvPr id="8" name="卷形: 水平 7">
            <a:extLst>
              <a:ext uri="{FF2B5EF4-FFF2-40B4-BE49-F238E27FC236}">
                <a16:creationId xmlns:a16="http://schemas.microsoft.com/office/drawing/2014/main" id="{5E8F8728-ECF3-4536-B3BF-46E1B09039E7}"/>
              </a:ext>
            </a:extLst>
          </p:cNvPr>
          <p:cNvSpPr/>
          <p:nvPr/>
        </p:nvSpPr>
        <p:spPr>
          <a:xfrm>
            <a:off x="3142084" y="3069249"/>
            <a:ext cx="6696744" cy="3429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可以看出</a:t>
            </a:r>
            <a:r>
              <a:rPr lang="en-US" altLang="zh-CN" sz="2000" dirty="0"/>
              <a:t>【</a:t>
            </a:r>
            <a:r>
              <a:rPr lang="zh-CN" altLang="en-US" sz="2000" dirty="0"/>
              <a:t>示例</a:t>
            </a:r>
            <a:r>
              <a:rPr lang="en-US" altLang="zh-CN" sz="2000" dirty="0"/>
              <a:t>3-26】</a:t>
            </a:r>
            <a:r>
              <a:rPr lang="zh-CN" altLang="en-US" sz="2000" dirty="0"/>
              <a:t>的</a:t>
            </a:r>
            <a:r>
              <a:rPr lang="en-US" altLang="zh-CN" sz="2000" dirty="0"/>
              <a:t>4</a:t>
            </a:r>
            <a:r>
              <a:rPr lang="zh-CN" altLang="en-US" sz="2000" dirty="0"/>
              <a:t>大指标都优于</a:t>
            </a:r>
            <a:r>
              <a:rPr lang="en-US" altLang="zh-CN" sz="2000" dirty="0"/>
              <a:t>【</a:t>
            </a:r>
            <a:r>
              <a:rPr lang="zh-CN" altLang="en-US" sz="2000" dirty="0"/>
              <a:t>示例</a:t>
            </a:r>
            <a:r>
              <a:rPr lang="en-US" altLang="zh-CN" sz="2000" dirty="0"/>
              <a:t>3-25】,</a:t>
            </a:r>
            <a:r>
              <a:rPr lang="zh-CN" altLang="zh-CN" sz="2000" dirty="0"/>
              <a:t>注意：执行计划中的代价</a:t>
            </a:r>
            <a:r>
              <a:rPr lang="en-US" altLang="zh-CN" sz="2000" dirty="0"/>
              <a:t>cost</a:t>
            </a:r>
            <a:r>
              <a:rPr lang="zh-CN" altLang="zh-CN" sz="2000" dirty="0"/>
              <a:t>要影响执行时间，但</a:t>
            </a:r>
            <a:r>
              <a:rPr lang="en-US" altLang="zh-CN" sz="2000" dirty="0"/>
              <a:t>cost</a:t>
            </a:r>
            <a:r>
              <a:rPr lang="zh-CN" altLang="zh-CN" sz="2000" dirty="0"/>
              <a:t>不是唯一影响执行时间的因素，因此，要综合判断执行计划中的所有输出值才能判断一个执行计划的好坏。</a:t>
            </a:r>
            <a:endParaRPr lang="zh-CN" altLang="en-US" sz="2000" dirty="0"/>
          </a:p>
        </p:txBody>
      </p:sp>
    </p:spTree>
    <p:extLst>
      <p:ext uri="{BB962C8B-B14F-4D97-AF65-F5344CB8AC3E}">
        <p14:creationId xmlns:p14="http://schemas.microsoft.com/office/powerpoint/2010/main" val="65628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3-27</a:t>
            </a:r>
            <a:r>
              <a:rPr lang="zh-CN" altLang="zh-CN" sz="3100" dirty="0"/>
              <a:t>】</a:t>
            </a:r>
            <a:r>
              <a:rPr lang="zh-CN" altLang="zh-CN" dirty="0"/>
              <a:t>显示执行计划的另一种办法</a:t>
            </a:r>
            <a:endParaRPr lang="zh-CN" altLang="en-US" sz="3100" dirty="0"/>
          </a:p>
        </p:txBody>
      </p:sp>
      <p:sp>
        <p:nvSpPr>
          <p:cNvPr id="5" name="内容占位符 4">
            <a:extLst>
              <a:ext uri="{FF2B5EF4-FFF2-40B4-BE49-F238E27FC236}">
                <a16:creationId xmlns:a16="http://schemas.microsoft.com/office/drawing/2014/main" id="{5B9E5252-EC55-4D68-8BAB-2F27566AE174}"/>
              </a:ext>
            </a:extLst>
          </p:cNvPr>
          <p:cNvSpPr>
            <a:spLocks noGrp="1"/>
          </p:cNvSpPr>
          <p:nvPr>
            <p:ph idx="1"/>
          </p:nvPr>
        </p:nvSpPr>
        <p:spPr>
          <a:xfrm>
            <a:off x="1293813" y="1676400"/>
            <a:ext cx="9601200" cy="4992960"/>
          </a:xfrm>
        </p:spPr>
        <p:txBody>
          <a:bodyPr>
            <a:noAutofit/>
          </a:bodyPr>
          <a:lstStyle/>
          <a:p>
            <a:pPr marL="0" indent="0">
              <a:lnSpc>
                <a:spcPts val="2700"/>
              </a:lnSpc>
              <a:spcBef>
                <a:spcPts val="0"/>
              </a:spcBef>
              <a:buNone/>
            </a:pPr>
            <a:r>
              <a:rPr lang="zh-CN" altLang="zh-CN" dirty="0"/>
              <a:t>本例先运行“</a:t>
            </a:r>
            <a:r>
              <a:rPr lang="en-US" altLang="zh-CN" dirty="0"/>
              <a:t>explain plan for …”SQL</a:t>
            </a:r>
            <a:r>
              <a:rPr lang="zh-CN" altLang="zh-CN" dirty="0"/>
              <a:t>语句，再运行语句“</a:t>
            </a:r>
            <a:r>
              <a:rPr lang="en-US" altLang="zh-CN" dirty="0"/>
              <a:t>SELECT * FROM table(</a:t>
            </a:r>
            <a:r>
              <a:rPr lang="en-US" altLang="zh-CN" dirty="0" err="1"/>
              <a:t>dbms_xplan.display</a:t>
            </a:r>
            <a:r>
              <a:rPr lang="en-US" altLang="zh-CN" dirty="0"/>
              <a:t>)</a:t>
            </a:r>
            <a:r>
              <a:rPr lang="zh-CN" altLang="zh-CN" dirty="0"/>
              <a:t>；”也可以显示执行计划。</a:t>
            </a:r>
          </a:p>
          <a:p>
            <a:pPr marL="0" indent="0" hangingPunct="0">
              <a:lnSpc>
                <a:spcPts val="2700"/>
              </a:lnSpc>
              <a:spcBef>
                <a:spcPts val="0"/>
              </a:spcBef>
              <a:buNone/>
            </a:pPr>
            <a:r>
              <a:rPr lang="en-US" altLang="zh-CN" dirty="0"/>
              <a:t>SQL&gt; </a:t>
            </a:r>
            <a:r>
              <a:rPr lang="en-US" altLang="zh-CN" dirty="0">
                <a:highlight>
                  <a:srgbClr val="FFFF00"/>
                </a:highlight>
              </a:rPr>
              <a:t>explain plan for </a:t>
            </a:r>
            <a:r>
              <a:rPr lang="en-US" altLang="zh-CN" dirty="0">
                <a:highlight>
                  <a:srgbClr val="C0C0C0"/>
                </a:highlight>
              </a:rPr>
              <a:t>SELECT salary FROM </a:t>
            </a:r>
            <a:r>
              <a:rPr lang="en-US" altLang="zh-CN" dirty="0" err="1">
                <a:highlight>
                  <a:srgbClr val="C0C0C0"/>
                </a:highlight>
              </a:rPr>
              <a:t>hr.employees</a:t>
            </a:r>
            <a:r>
              <a:rPr lang="en-US" altLang="zh-CN" dirty="0">
                <a:highlight>
                  <a:srgbClr val="C0C0C0"/>
                </a:highlight>
              </a:rPr>
              <a:t> WHERE  </a:t>
            </a:r>
            <a:r>
              <a:rPr lang="en-US" altLang="zh-CN" dirty="0" err="1">
                <a:highlight>
                  <a:srgbClr val="C0C0C0"/>
                </a:highlight>
              </a:rPr>
              <a:t>first_name</a:t>
            </a:r>
            <a:r>
              <a:rPr lang="en-US" altLang="zh-CN" dirty="0">
                <a:highlight>
                  <a:srgbClr val="C0C0C0"/>
                </a:highlight>
              </a:rPr>
              <a:t> like 'Pat'</a:t>
            </a:r>
            <a:r>
              <a:rPr lang="zh-CN" altLang="zh-CN" dirty="0">
                <a:highlight>
                  <a:srgbClr val="C0C0C0"/>
                </a:highlight>
              </a:rPr>
              <a:t>；</a:t>
            </a:r>
          </a:p>
          <a:p>
            <a:pPr marL="0" indent="0" hangingPunct="0">
              <a:lnSpc>
                <a:spcPts val="2700"/>
              </a:lnSpc>
              <a:spcBef>
                <a:spcPts val="0"/>
              </a:spcBef>
              <a:buNone/>
            </a:pPr>
            <a:r>
              <a:rPr lang="en-US" altLang="zh-CN" dirty="0"/>
              <a:t>Explained.</a:t>
            </a:r>
            <a:endParaRPr lang="zh-CN" altLang="zh-CN" dirty="0"/>
          </a:p>
          <a:p>
            <a:pPr marL="0" indent="0" hangingPunct="0">
              <a:lnSpc>
                <a:spcPts val="2700"/>
              </a:lnSpc>
              <a:spcBef>
                <a:spcPts val="0"/>
              </a:spcBef>
              <a:buNone/>
            </a:pPr>
            <a:r>
              <a:rPr lang="en-US" altLang="zh-CN" dirty="0"/>
              <a:t>SQL&gt; </a:t>
            </a:r>
            <a:r>
              <a:rPr lang="en-US" altLang="zh-CN" dirty="0">
                <a:highlight>
                  <a:srgbClr val="FFFF00"/>
                </a:highlight>
              </a:rPr>
              <a:t>SELECT * FROM table(</a:t>
            </a:r>
            <a:r>
              <a:rPr lang="en-US" altLang="zh-CN" dirty="0" err="1">
                <a:highlight>
                  <a:srgbClr val="FFFF00"/>
                </a:highlight>
              </a:rPr>
              <a:t>dbms_xplan.display</a:t>
            </a:r>
            <a:r>
              <a:rPr lang="en-US" altLang="zh-CN" dirty="0">
                <a:highlight>
                  <a:srgbClr val="FFFF00"/>
                </a:highlight>
              </a:rPr>
              <a:t>)</a:t>
            </a:r>
            <a:r>
              <a:rPr lang="zh-CN" altLang="zh-CN" dirty="0">
                <a:highlight>
                  <a:srgbClr val="FFFF00"/>
                </a:highlight>
              </a:rPr>
              <a:t>；</a:t>
            </a:r>
          </a:p>
          <a:p>
            <a:pPr marL="0" indent="0" hangingPunct="0">
              <a:lnSpc>
                <a:spcPts val="2700"/>
              </a:lnSpc>
              <a:spcBef>
                <a:spcPts val="0"/>
              </a:spcBef>
              <a:buNone/>
            </a:pPr>
            <a:r>
              <a:rPr lang="en-US" altLang="zh-CN" dirty="0"/>
              <a:t>PLAN_TABLE_OUTPUT</a:t>
            </a:r>
            <a:endParaRPr lang="zh-CN" altLang="zh-CN" dirty="0"/>
          </a:p>
          <a:p>
            <a:pPr marL="0" indent="0" hangingPunct="0">
              <a:lnSpc>
                <a:spcPts val="2700"/>
              </a:lnSpc>
              <a:spcBef>
                <a:spcPts val="0"/>
              </a:spcBef>
              <a:buNone/>
            </a:pPr>
            <a:r>
              <a:rPr lang="en-US" altLang="zh-CN" dirty="0"/>
              <a:t>Plan hash value</a:t>
            </a:r>
            <a:r>
              <a:rPr lang="zh-CN" altLang="zh-CN" dirty="0"/>
              <a:t>：</a:t>
            </a:r>
            <a:r>
              <a:rPr lang="en-US" altLang="zh-CN" dirty="0"/>
              <a:t>612698390</a:t>
            </a:r>
            <a:endParaRPr lang="zh-CN" altLang="zh-CN" dirty="0"/>
          </a:p>
          <a:p>
            <a:pPr marL="0" indent="0">
              <a:lnSpc>
                <a:spcPts val="2700"/>
              </a:lnSpc>
              <a:spcBef>
                <a:spcPts val="0"/>
              </a:spcBef>
              <a:buNone/>
            </a:pPr>
            <a:r>
              <a:rPr lang="en-US" altLang="zh-CN" dirty="0"/>
              <a:t>…</a:t>
            </a:r>
          </a:p>
          <a:p>
            <a:pPr marL="0" indent="0" hangingPunct="0">
              <a:lnSpc>
                <a:spcPts val="2700"/>
              </a:lnSpc>
              <a:spcBef>
                <a:spcPts val="0"/>
              </a:spcBef>
              <a:buNone/>
            </a:pPr>
            <a:r>
              <a:rPr lang="en-US" altLang="zh-CN" dirty="0"/>
              <a:t>Predicate Information (IDENTIFIED BY operation id)</a:t>
            </a:r>
            <a:r>
              <a:rPr lang="zh-CN" altLang="zh-CN" dirty="0"/>
              <a:t>：</a:t>
            </a:r>
          </a:p>
          <a:p>
            <a:pPr marL="0" indent="0" hangingPunct="0">
              <a:lnSpc>
                <a:spcPts val="2700"/>
              </a:lnSpc>
              <a:spcBef>
                <a:spcPts val="0"/>
              </a:spcBef>
              <a:buNone/>
            </a:pPr>
            <a:r>
              <a:rPr lang="en-US" altLang="zh-CN" dirty="0"/>
              <a:t>---------------------------------------------------</a:t>
            </a:r>
            <a:endParaRPr lang="zh-CN" altLang="zh-CN" dirty="0"/>
          </a:p>
          <a:p>
            <a:pPr marL="0" indent="0" hangingPunct="0">
              <a:lnSpc>
                <a:spcPts val="2700"/>
              </a:lnSpc>
              <a:spcBef>
                <a:spcPts val="0"/>
              </a:spcBef>
              <a:buNone/>
            </a:pPr>
            <a:r>
              <a:rPr lang="en-US" altLang="zh-CN" dirty="0"/>
              <a:t>   2 - access("FIRST_NAME"='Pat')</a:t>
            </a:r>
            <a:endParaRPr lang="zh-CN" altLang="zh-CN" dirty="0"/>
          </a:p>
          <a:p>
            <a:pPr marL="0" indent="0" hangingPunct="0">
              <a:lnSpc>
                <a:spcPts val="2700"/>
              </a:lnSpc>
              <a:spcBef>
                <a:spcPts val="0"/>
              </a:spcBef>
              <a:buNone/>
            </a:pPr>
            <a:r>
              <a:rPr lang="en-US" altLang="zh-CN" dirty="0"/>
              <a:t>       filter("FIRST_NAME"='Pat')</a:t>
            </a:r>
            <a:endParaRPr lang="zh-CN" altLang="zh-CN" dirty="0"/>
          </a:p>
          <a:p>
            <a:pPr marL="0" indent="0" hangingPunct="0">
              <a:lnSpc>
                <a:spcPts val="2700"/>
              </a:lnSpc>
              <a:spcBef>
                <a:spcPts val="0"/>
              </a:spcBef>
              <a:buNone/>
            </a:pPr>
            <a:r>
              <a:rPr lang="en-US" altLang="zh-CN" dirty="0"/>
              <a:t>15 rows selected.</a:t>
            </a:r>
            <a:endParaRPr lang="zh-CN" altLang="zh-CN" dirty="0"/>
          </a:p>
          <a:p>
            <a:pPr marL="0" indent="0">
              <a:lnSpc>
                <a:spcPts val="2700"/>
              </a:lnSpc>
              <a:spcBef>
                <a:spcPts val="0"/>
              </a:spcBef>
              <a:buNone/>
            </a:pPr>
            <a:endParaRPr lang="zh-CN" altLang="en-US" dirty="0"/>
          </a:p>
        </p:txBody>
      </p:sp>
    </p:spTree>
    <p:extLst>
      <p:ext uri="{BB962C8B-B14F-4D97-AF65-F5344CB8AC3E}">
        <p14:creationId xmlns:p14="http://schemas.microsoft.com/office/powerpoint/2010/main" val="264619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3-27</a:t>
            </a:r>
            <a:r>
              <a:rPr lang="zh-CN" altLang="zh-CN" sz="3100" dirty="0"/>
              <a:t>】</a:t>
            </a:r>
            <a:r>
              <a:rPr lang="zh-CN" altLang="zh-CN" dirty="0"/>
              <a:t>显示执行计划的另一种办法</a:t>
            </a:r>
            <a:endParaRPr lang="zh-CN" altLang="en-US" sz="3100" dirty="0"/>
          </a:p>
        </p:txBody>
      </p:sp>
      <p:sp>
        <p:nvSpPr>
          <p:cNvPr id="5" name="内容占位符 4">
            <a:extLst>
              <a:ext uri="{FF2B5EF4-FFF2-40B4-BE49-F238E27FC236}">
                <a16:creationId xmlns:a16="http://schemas.microsoft.com/office/drawing/2014/main" id="{5B9E5252-EC55-4D68-8BAB-2F27566AE174}"/>
              </a:ext>
            </a:extLst>
          </p:cNvPr>
          <p:cNvSpPr>
            <a:spLocks noGrp="1"/>
          </p:cNvSpPr>
          <p:nvPr>
            <p:ph idx="1"/>
          </p:nvPr>
        </p:nvSpPr>
        <p:spPr>
          <a:xfrm>
            <a:off x="1293813" y="1676400"/>
            <a:ext cx="9601200" cy="4992960"/>
          </a:xfrm>
        </p:spPr>
        <p:txBody>
          <a:bodyPr>
            <a:noAutofit/>
          </a:bodyPr>
          <a:lstStyle/>
          <a:p>
            <a:pPr marL="0" indent="0">
              <a:lnSpc>
                <a:spcPct val="100000"/>
              </a:lnSpc>
              <a:spcBef>
                <a:spcPts val="0"/>
              </a:spcBef>
              <a:buNone/>
            </a:pPr>
            <a:r>
              <a:rPr lang="en-US" altLang="zh-CN" sz="3200" dirty="0"/>
              <a:t>explain plan</a:t>
            </a:r>
            <a:r>
              <a:rPr lang="zh-CN" altLang="zh-CN" sz="3200" dirty="0"/>
              <a:t>并不执行当前的</a:t>
            </a:r>
            <a:r>
              <a:rPr lang="en-US" altLang="zh-CN" sz="3200" dirty="0"/>
              <a:t>SQL</a:t>
            </a:r>
            <a:r>
              <a:rPr lang="zh-CN" altLang="zh-CN" sz="3200" dirty="0"/>
              <a:t>语句，而是根据数据字典中记录的统计信息获取最佳的执行计划并加载到表</a:t>
            </a:r>
            <a:r>
              <a:rPr lang="en-US" altLang="zh-CN" sz="3200" dirty="0" err="1"/>
              <a:t>plan_table</a:t>
            </a:r>
            <a:r>
              <a:rPr lang="zh-CN" altLang="zh-CN" sz="3200" dirty="0"/>
              <a:t>。由于统计信息和执行环境的变化，</a:t>
            </a:r>
            <a:r>
              <a:rPr lang="en-US" altLang="zh-CN" sz="3200" dirty="0"/>
              <a:t>explain plan</a:t>
            </a:r>
            <a:r>
              <a:rPr lang="zh-CN" altLang="zh-CN" sz="3200" dirty="0"/>
              <a:t>与实际的执行计划可能会有差异。对于运行时间较长的</a:t>
            </a:r>
            <a:r>
              <a:rPr lang="en-US" altLang="zh-CN" sz="3200" dirty="0"/>
              <a:t>SQL</a:t>
            </a:r>
            <a:r>
              <a:rPr lang="zh-CN" altLang="zh-CN" sz="3200" dirty="0"/>
              <a:t>语句，不需要等到结果输出即可提前获得该</a:t>
            </a:r>
            <a:r>
              <a:rPr lang="en-US" altLang="zh-CN" sz="3200" dirty="0"/>
              <a:t>SQL</a:t>
            </a:r>
            <a:r>
              <a:rPr lang="zh-CN" altLang="zh-CN" sz="3200" dirty="0"/>
              <a:t>的执行计划，对于在生产环境中调试的情况，这样会减轻数据库负荷。</a:t>
            </a:r>
            <a:endParaRPr lang="zh-CN" altLang="en-US" sz="3200" dirty="0"/>
          </a:p>
        </p:txBody>
      </p:sp>
    </p:spTree>
    <p:extLst>
      <p:ext uri="{BB962C8B-B14F-4D97-AF65-F5344CB8AC3E}">
        <p14:creationId xmlns:p14="http://schemas.microsoft.com/office/powerpoint/2010/main" val="32500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040560"/>
          </a:xfrm>
        </p:spPr>
        <p:txBody>
          <a:bodyPr>
            <a:noAutofit/>
          </a:bodyPr>
          <a:lstStyle/>
          <a:p>
            <a:pPr marL="0" indent="0" hangingPunct="0">
              <a:lnSpc>
                <a:spcPct val="100000"/>
              </a:lnSpc>
              <a:spcBef>
                <a:spcPts val="600"/>
              </a:spcBef>
              <a:buNone/>
            </a:pPr>
            <a:r>
              <a:rPr lang="zh-CN" altLang="zh-CN" sz="2800" dirty="0"/>
              <a:t>统计信息</a:t>
            </a:r>
            <a:r>
              <a:rPr lang="en-US" altLang="zh-CN" sz="2800" dirty="0"/>
              <a:t>(Statistic)</a:t>
            </a:r>
            <a:r>
              <a:rPr lang="zh-CN" altLang="zh-CN" sz="2800" dirty="0"/>
              <a:t>的收集对</a:t>
            </a:r>
            <a:r>
              <a:rPr lang="en-US" altLang="zh-CN" sz="2800" dirty="0"/>
              <a:t>Oracle</a:t>
            </a:r>
            <a:r>
              <a:rPr lang="zh-CN" altLang="zh-CN" sz="2800" dirty="0"/>
              <a:t>是非常重要的。它会提前收集数据库中对象的详细信息，并存储在相应的数据字典里。根据这些统计信息，查询优化器可以对每个</a:t>
            </a:r>
            <a:r>
              <a:rPr lang="en-US" altLang="zh-CN" sz="2800" dirty="0"/>
              <a:t>SQL</a:t>
            </a:r>
            <a:r>
              <a:rPr lang="zh-CN" altLang="zh-CN" sz="2800" dirty="0"/>
              <a:t>选择最好的执行计划。</a:t>
            </a:r>
          </a:p>
          <a:p>
            <a:pPr marL="0" indent="0">
              <a:lnSpc>
                <a:spcPct val="100000"/>
              </a:lnSpc>
              <a:spcBef>
                <a:spcPts val="600"/>
              </a:spcBef>
              <a:buNone/>
            </a:pPr>
            <a:r>
              <a:rPr lang="zh-CN" altLang="zh-CN" sz="2800" dirty="0"/>
              <a:t>动态采样</a:t>
            </a:r>
            <a:r>
              <a:rPr lang="en-US" altLang="zh-CN" sz="2800" dirty="0"/>
              <a:t>(Dynamic Sampling)</a:t>
            </a:r>
            <a:r>
              <a:rPr lang="zh-CN" altLang="zh-CN" sz="2800" dirty="0"/>
              <a:t>是对统计信息收集的一种补充。在</a:t>
            </a:r>
            <a:r>
              <a:rPr lang="en-US" altLang="zh-CN" sz="2800" dirty="0"/>
              <a:t>CBO(</a:t>
            </a:r>
            <a:r>
              <a:rPr lang="zh-CN" altLang="zh-CN" sz="2800" dirty="0"/>
              <a:t>基于代价的优化器模式</a:t>
            </a:r>
            <a:r>
              <a:rPr lang="en-US" altLang="zh-CN" sz="2800" dirty="0"/>
              <a:t>)</a:t>
            </a:r>
            <a:r>
              <a:rPr lang="zh-CN" altLang="zh-CN" sz="2800" dirty="0"/>
              <a:t>条件下，如果某个表没有统计信息，即在段</a:t>
            </a:r>
            <a:r>
              <a:rPr lang="en-US" altLang="zh-CN" sz="2800" dirty="0"/>
              <a:t>(</a:t>
            </a:r>
            <a:r>
              <a:rPr lang="zh-CN" altLang="zh-CN" sz="2800" dirty="0"/>
              <a:t>表、索引、分区</a:t>
            </a:r>
            <a:r>
              <a:rPr lang="en-US" altLang="zh-CN" sz="2800" dirty="0"/>
              <a:t>)</a:t>
            </a:r>
            <a:r>
              <a:rPr lang="zh-CN" altLang="zh-CN" sz="2800" dirty="0"/>
              <a:t>没有分析的情况下，为了使</a:t>
            </a:r>
            <a:r>
              <a:rPr lang="en-US" altLang="zh-CN" sz="2800" dirty="0"/>
              <a:t>CBO</a:t>
            </a:r>
            <a:r>
              <a:rPr lang="zh-CN" altLang="zh-CN" sz="2800" dirty="0"/>
              <a:t>优化器得到足够的信息以保证做出正确的执行计划，</a:t>
            </a:r>
            <a:r>
              <a:rPr lang="en-US" altLang="zh-CN" sz="2800" dirty="0"/>
              <a:t>Oracle</a:t>
            </a:r>
            <a:r>
              <a:rPr lang="zh-CN" altLang="zh-CN" sz="2800" dirty="0"/>
              <a:t>会对表进行动态采样。动态采样技术可以通过直接从需要分析的对象上收集数据块</a:t>
            </a:r>
            <a:r>
              <a:rPr lang="en-US" altLang="zh-CN" sz="2800" dirty="0"/>
              <a:t>(</a:t>
            </a:r>
            <a:r>
              <a:rPr lang="zh-CN" altLang="zh-CN" sz="2800" dirty="0"/>
              <a:t>采样</a:t>
            </a:r>
            <a:r>
              <a:rPr lang="en-US" altLang="zh-CN" sz="2800" dirty="0"/>
              <a:t>)</a:t>
            </a:r>
            <a:r>
              <a:rPr lang="zh-CN" altLang="zh-CN" sz="2800" dirty="0"/>
              <a:t>来获得</a:t>
            </a:r>
            <a:r>
              <a:rPr lang="en-US" altLang="zh-CN" sz="2800" dirty="0"/>
              <a:t>CBO</a:t>
            </a:r>
            <a:r>
              <a:rPr lang="zh-CN" altLang="zh-CN" sz="2800" dirty="0"/>
              <a:t>需要的统计信息。</a:t>
            </a:r>
            <a:r>
              <a:rPr lang="en-US" altLang="zh-CN" sz="2800" dirty="0"/>
              <a:t>Oracle</a:t>
            </a:r>
            <a:r>
              <a:rPr lang="zh-CN" altLang="zh-CN" sz="2800" dirty="0"/>
              <a:t>的初始化参数</a:t>
            </a:r>
            <a:r>
              <a:rPr lang="en-US" altLang="zh-CN" sz="2800" dirty="0" err="1"/>
              <a:t>optimizer_dynamic_sampling</a:t>
            </a:r>
            <a:r>
              <a:rPr lang="zh-CN" altLang="zh-CN" sz="2800" dirty="0"/>
              <a:t>决定了如何进行动态采样</a:t>
            </a:r>
            <a:endParaRPr lang="zh-CN" altLang="en-US" sz="2800" dirty="0"/>
          </a:p>
        </p:txBody>
      </p:sp>
    </p:spTree>
    <p:extLst>
      <p:ext uri="{BB962C8B-B14F-4D97-AF65-F5344CB8AC3E}">
        <p14:creationId xmlns:p14="http://schemas.microsoft.com/office/powerpoint/2010/main" val="373567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040560"/>
          </a:xfrm>
        </p:spPr>
        <p:txBody>
          <a:bodyPr>
            <a:noAutofit/>
          </a:bodyPr>
          <a:lstStyle/>
          <a:p>
            <a:pPr marL="0" indent="0" hangingPunct="0">
              <a:lnSpc>
                <a:spcPct val="100000"/>
              </a:lnSpc>
              <a:spcBef>
                <a:spcPts val="600"/>
              </a:spcBef>
              <a:buNone/>
            </a:pPr>
            <a:r>
              <a:rPr lang="zh-CN" altLang="en-US" sz="2800" dirty="0"/>
              <a:t>统计信息关乎</a:t>
            </a:r>
            <a:r>
              <a:rPr lang="en-US" altLang="zh-CN" sz="2800" dirty="0"/>
              <a:t>SQL</a:t>
            </a:r>
            <a:r>
              <a:rPr lang="zh-CN" altLang="en-US" sz="2800" dirty="0"/>
              <a:t>的执行计划是否正确。</a:t>
            </a:r>
            <a:r>
              <a:rPr lang="en-US" altLang="zh-CN" sz="2800" dirty="0"/>
              <a:t>Oracle</a:t>
            </a:r>
            <a:r>
              <a:rPr lang="zh-CN" altLang="en-US" sz="2800" dirty="0"/>
              <a:t>的初始化参数</a:t>
            </a:r>
            <a:r>
              <a:rPr lang="en-US" altLang="zh-CN" sz="2800" dirty="0" err="1"/>
              <a:t>statistics_level</a:t>
            </a:r>
            <a:r>
              <a:rPr lang="zh-CN" altLang="en-US" sz="2800" dirty="0"/>
              <a:t>控制收集统计信息的级别，有三个值：</a:t>
            </a:r>
            <a:r>
              <a:rPr lang="en-US" altLang="zh-CN" sz="2800" dirty="0"/>
              <a:t>BASIC(</a:t>
            </a:r>
            <a:r>
              <a:rPr lang="zh-CN" altLang="en-US" sz="2800" dirty="0"/>
              <a:t>收集基本的统计信息</a:t>
            </a:r>
            <a:r>
              <a:rPr lang="en-US" altLang="zh-CN" sz="2800" dirty="0"/>
              <a:t>)</a:t>
            </a:r>
            <a:r>
              <a:rPr lang="zh-CN" altLang="en-US" sz="2800" dirty="0"/>
              <a:t>，</a:t>
            </a:r>
            <a:r>
              <a:rPr lang="en-US" altLang="zh-CN" sz="2800" dirty="0"/>
              <a:t>TYPICAL(</a:t>
            </a:r>
            <a:r>
              <a:rPr lang="zh-CN" altLang="en-US" sz="2800" dirty="0"/>
              <a:t>收集大部分统计信息</a:t>
            </a:r>
            <a:r>
              <a:rPr lang="en-US" altLang="zh-CN" sz="2800" dirty="0"/>
              <a:t>)</a:t>
            </a:r>
            <a:r>
              <a:rPr lang="zh-CN" altLang="en-US" sz="2800" dirty="0"/>
              <a:t>，这是数据库的默认设置，</a:t>
            </a:r>
            <a:r>
              <a:rPr lang="en-US" altLang="zh-CN" sz="2800" dirty="0"/>
              <a:t>ALL(</a:t>
            </a:r>
            <a:r>
              <a:rPr lang="zh-CN" altLang="en-US" sz="2800" dirty="0"/>
              <a:t>收集全部统计信息</a:t>
            </a:r>
            <a:r>
              <a:rPr lang="en-US" altLang="zh-CN" sz="2800" dirty="0"/>
              <a:t>)</a:t>
            </a:r>
            <a:r>
              <a:rPr lang="zh-CN" altLang="en-US" sz="2800" dirty="0"/>
              <a:t>。统计信息包含：</a:t>
            </a:r>
          </a:p>
          <a:p>
            <a:pPr marL="0" indent="0" hangingPunct="0">
              <a:lnSpc>
                <a:spcPct val="100000"/>
              </a:lnSpc>
              <a:spcBef>
                <a:spcPts val="600"/>
              </a:spcBef>
              <a:buNone/>
            </a:pPr>
            <a:r>
              <a:rPr lang="zh-CN" altLang="en-US" sz="2800" b="1" dirty="0"/>
              <a:t>行统计信息</a:t>
            </a:r>
            <a:r>
              <a:rPr lang="en-US" altLang="zh-CN" sz="2800" b="1" dirty="0"/>
              <a:t>(</a:t>
            </a:r>
            <a:r>
              <a:rPr lang="en-US" altLang="zh-CN" sz="2800" b="1" dirty="0" err="1"/>
              <a:t>user_tables</a:t>
            </a:r>
            <a:r>
              <a:rPr lang="en-US" altLang="zh-CN" sz="2800" b="1" dirty="0"/>
              <a:t>)</a:t>
            </a:r>
            <a:r>
              <a:rPr lang="zh-CN" altLang="en-US" sz="2800" dirty="0"/>
              <a:t>：行数</a:t>
            </a:r>
            <a:r>
              <a:rPr lang="en-US" altLang="zh-CN" sz="2800" dirty="0"/>
              <a:t>(NUM_ROWS)</a:t>
            </a:r>
            <a:r>
              <a:rPr lang="zh-CN" altLang="en-US" sz="2800" dirty="0"/>
              <a:t>、块数</a:t>
            </a:r>
            <a:r>
              <a:rPr lang="en-US" altLang="zh-CN" sz="2800" dirty="0"/>
              <a:t>(BLOCKS)</a:t>
            </a:r>
            <a:r>
              <a:rPr lang="zh-CN" altLang="en-US" sz="2800" dirty="0"/>
              <a:t>、行平均长度</a:t>
            </a:r>
            <a:r>
              <a:rPr lang="en-US" altLang="zh-CN" sz="2800" dirty="0"/>
              <a:t>(AVG_ROW_LEN)</a:t>
            </a:r>
            <a:r>
              <a:rPr lang="zh-CN" altLang="en-US" sz="2800" dirty="0"/>
              <a:t>；</a:t>
            </a:r>
          </a:p>
          <a:p>
            <a:pPr marL="0" indent="0" hangingPunct="0">
              <a:lnSpc>
                <a:spcPct val="100000"/>
              </a:lnSpc>
              <a:spcBef>
                <a:spcPts val="600"/>
              </a:spcBef>
              <a:buNone/>
            </a:pPr>
            <a:r>
              <a:rPr lang="zh-CN" altLang="en-US" sz="2800" b="1" dirty="0"/>
              <a:t>列统计信息</a:t>
            </a:r>
            <a:r>
              <a:rPr lang="en-US" altLang="zh-CN" sz="2800" b="1" dirty="0"/>
              <a:t>(</a:t>
            </a:r>
            <a:r>
              <a:rPr lang="en-US" altLang="zh-CN" sz="2800" b="1" dirty="0" err="1"/>
              <a:t>user_tab_columns</a:t>
            </a:r>
            <a:r>
              <a:rPr lang="en-US" altLang="zh-CN" sz="2800" b="1" dirty="0"/>
              <a:t>)</a:t>
            </a:r>
            <a:r>
              <a:rPr lang="zh-CN" altLang="en-US" sz="2800" dirty="0"/>
              <a:t>：列中唯一值的数量</a:t>
            </a:r>
            <a:r>
              <a:rPr lang="en-US" altLang="zh-CN" sz="2800" dirty="0"/>
              <a:t>(NUM_DISTINCT)</a:t>
            </a:r>
            <a:r>
              <a:rPr lang="zh-CN" altLang="en-US" sz="2800" dirty="0"/>
              <a:t>，</a:t>
            </a:r>
            <a:r>
              <a:rPr lang="en-US" altLang="zh-CN" sz="2800" dirty="0"/>
              <a:t>NULL</a:t>
            </a:r>
            <a:r>
              <a:rPr lang="zh-CN" altLang="en-US" sz="2800" dirty="0"/>
              <a:t>值的数量</a:t>
            </a:r>
            <a:r>
              <a:rPr lang="en-US" altLang="zh-CN" sz="2800" dirty="0"/>
              <a:t>(NUM_NULLS)</a:t>
            </a:r>
            <a:r>
              <a:rPr lang="zh-CN" altLang="en-US" sz="2800" dirty="0"/>
              <a:t>，数据分布直方图</a:t>
            </a:r>
            <a:r>
              <a:rPr lang="en-US" altLang="zh-CN" sz="2800" dirty="0"/>
              <a:t>(HISTOGRAM)</a:t>
            </a:r>
            <a:r>
              <a:rPr lang="zh-CN" altLang="en-US" sz="2800" dirty="0"/>
              <a:t>；</a:t>
            </a:r>
          </a:p>
          <a:p>
            <a:pPr marL="0" indent="0" hangingPunct="0">
              <a:lnSpc>
                <a:spcPct val="100000"/>
              </a:lnSpc>
              <a:spcBef>
                <a:spcPts val="600"/>
              </a:spcBef>
              <a:buNone/>
            </a:pPr>
            <a:r>
              <a:rPr lang="zh-CN" altLang="en-US" sz="2800" b="1" dirty="0"/>
              <a:t>索引统计</a:t>
            </a:r>
            <a:r>
              <a:rPr lang="en-US" altLang="zh-CN" sz="2800" b="1" dirty="0"/>
              <a:t>(</a:t>
            </a:r>
            <a:r>
              <a:rPr lang="en-US" altLang="zh-CN" sz="2800" b="1" dirty="0" err="1"/>
              <a:t>user_index</a:t>
            </a:r>
            <a:r>
              <a:rPr lang="en-US" altLang="zh-CN" sz="2800" b="1" dirty="0"/>
              <a:t>)</a:t>
            </a:r>
            <a:r>
              <a:rPr lang="zh-CN" altLang="en-US" sz="2800" dirty="0"/>
              <a:t>：叶块数量</a:t>
            </a:r>
            <a:r>
              <a:rPr lang="en-US" altLang="zh-CN" sz="2800" dirty="0"/>
              <a:t>(LEAF_BLOCKS)</a:t>
            </a:r>
            <a:r>
              <a:rPr lang="zh-CN" altLang="en-US" sz="2800" dirty="0"/>
              <a:t>、等级</a:t>
            </a:r>
            <a:r>
              <a:rPr lang="en-US" altLang="zh-CN" sz="2800" dirty="0"/>
              <a:t>(BLEVEL)</a:t>
            </a:r>
            <a:r>
              <a:rPr lang="zh-CN" altLang="en-US" sz="2800" dirty="0"/>
              <a:t>、聚簇因子</a:t>
            </a:r>
            <a:r>
              <a:rPr lang="en-US" altLang="zh-CN" sz="2800" dirty="0"/>
              <a:t>(CLUSTERING_FACTOR)</a:t>
            </a:r>
            <a:r>
              <a:rPr lang="zh-CN" altLang="en-US" sz="2800" dirty="0"/>
              <a:t>。</a:t>
            </a:r>
          </a:p>
        </p:txBody>
      </p:sp>
    </p:spTree>
    <p:extLst>
      <p:ext uri="{BB962C8B-B14F-4D97-AF65-F5344CB8AC3E}">
        <p14:creationId xmlns:p14="http://schemas.microsoft.com/office/powerpoint/2010/main" val="28631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821" y="1342786"/>
            <a:ext cx="10873208" cy="5515213"/>
          </a:xfrm>
        </p:spPr>
        <p:txBody>
          <a:bodyPr>
            <a:noAutofit/>
          </a:bodyPr>
          <a:lstStyle/>
          <a:p>
            <a:pPr marL="0" indent="0" hangingPunct="0">
              <a:lnSpc>
                <a:spcPct val="100000"/>
              </a:lnSpc>
              <a:spcBef>
                <a:spcPts val="600"/>
              </a:spcBef>
              <a:buNone/>
            </a:pPr>
            <a:r>
              <a:rPr lang="en-US" altLang="zh-CN" sz="2800" dirty="0"/>
              <a:t>Oracle</a:t>
            </a:r>
            <a:r>
              <a:rPr lang="zh-CN" altLang="en-US" sz="2800" dirty="0"/>
              <a:t>提供了一个程序包</a:t>
            </a:r>
            <a:r>
              <a:rPr lang="en-US" altLang="zh-CN" sz="2800" dirty="0" err="1"/>
              <a:t>dbms_stats</a:t>
            </a:r>
            <a:r>
              <a:rPr lang="zh-CN" altLang="en-US" sz="2800" dirty="0"/>
              <a:t>用于收集统计信息，</a:t>
            </a:r>
            <a:r>
              <a:rPr lang="en-US" altLang="zh-CN" sz="2800" dirty="0" err="1"/>
              <a:t>dbms_stats</a:t>
            </a:r>
            <a:r>
              <a:rPr lang="zh-CN" altLang="en-US" sz="2800" dirty="0"/>
              <a:t>中包含的主要函数有：</a:t>
            </a:r>
          </a:p>
          <a:p>
            <a:pPr marL="0" indent="0" hangingPunct="0">
              <a:lnSpc>
                <a:spcPct val="100000"/>
              </a:lnSpc>
              <a:spcBef>
                <a:spcPts val="600"/>
              </a:spcBef>
              <a:buNone/>
            </a:pPr>
            <a:r>
              <a:rPr lang="en-US" altLang="zh-CN" sz="2800" dirty="0" err="1"/>
              <a:t>gather_database_stats</a:t>
            </a:r>
            <a:r>
              <a:rPr lang="zh-CN" altLang="en-US" sz="2800" dirty="0"/>
              <a:t>：分析数据库的所有对象。</a:t>
            </a:r>
          </a:p>
          <a:p>
            <a:pPr marL="0" indent="0" hangingPunct="0">
              <a:lnSpc>
                <a:spcPct val="100000"/>
              </a:lnSpc>
              <a:spcBef>
                <a:spcPts val="600"/>
              </a:spcBef>
              <a:buNone/>
            </a:pPr>
            <a:r>
              <a:rPr lang="en-US" altLang="zh-CN" sz="2800" dirty="0" err="1"/>
              <a:t>gather_schema_stats</a:t>
            </a:r>
            <a:r>
              <a:rPr lang="zh-CN" altLang="en-US" sz="2800" dirty="0"/>
              <a:t>：分析用户所有的对象</a:t>
            </a:r>
            <a:r>
              <a:rPr lang="en-US" altLang="zh-CN" sz="2800" dirty="0"/>
              <a:t>(</a:t>
            </a:r>
            <a:r>
              <a:rPr lang="zh-CN" altLang="en-US" sz="2800" dirty="0"/>
              <a:t>包括表、索引、簇</a:t>
            </a:r>
            <a:r>
              <a:rPr lang="en-US" altLang="zh-CN" sz="2800" dirty="0"/>
              <a:t>)</a:t>
            </a:r>
            <a:r>
              <a:rPr lang="zh-CN" altLang="en-US" sz="2800" dirty="0"/>
              <a:t>。</a:t>
            </a:r>
          </a:p>
          <a:p>
            <a:pPr marL="0" indent="0" hangingPunct="0">
              <a:lnSpc>
                <a:spcPct val="100000"/>
              </a:lnSpc>
              <a:spcBef>
                <a:spcPts val="600"/>
              </a:spcBef>
              <a:buNone/>
            </a:pPr>
            <a:r>
              <a:rPr lang="en-US" altLang="zh-CN" sz="2800" dirty="0" err="1"/>
              <a:t>gather_table_stats</a:t>
            </a:r>
            <a:r>
              <a:rPr lang="zh-CN" altLang="en-US" sz="2800" dirty="0"/>
              <a:t>：分析表。</a:t>
            </a:r>
          </a:p>
          <a:p>
            <a:pPr marL="0" indent="0" hangingPunct="0">
              <a:lnSpc>
                <a:spcPct val="100000"/>
              </a:lnSpc>
              <a:spcBef>
                <a:spcPts val="600"/>
              </a:spcBef>
              <a:buNone/>
            </a:pPr>
            <a:r>
              <a:rPr lang="en-US" altLang="zh-CN" sz="2800" dirty="0" err="1"/>
              <a:t>gather_index_stats</a:t>
            </a:r>
            <a:r>
              <a:rPr lang="zh-CN" altLang="en-US" sz="2800" dirty="0"/>
              <a:t>：分析索引。</a:t>
            </a:r>
          </a:p>
          <a:p>
            <a:pPr marL="0" indent="0" hangingPunct="0">
              <a:lnSpc>
                <a:spcPct val="100000"/>
              </a:lnSpc>
              <a:spcBef>
                <a:spcPts val="600"/>
              </a:spcBef>
              <a:buNone/>
            </a:pPr>
            <a:r>
              <a:rPr lang="en-US" altLang="zh-CN" sz="2800" dirty="0" err="1"/>
              <a:t>delete_database_stats</a:t>
            </a:r>
            <a:r>
              <a:rPr lang="zh-CN" altLang="en-US" sz="2800" dirty="0"/>
              <a:t>：删除数据库统计信息。</a:t>
            </a:r>
          </a:p>
          <a:p>
            <a:pPr marL="0" indent="0" hangingPunct="0">
              <a:lnSpc>
                <a:spcPct val="100000"/>
              </a:lnSpc>
              <a:spcBef>
                <a:spcPts val="600"/>
              </a:spcBef>
              <a:buNone/>
            </a:pPr>
            <a:r>
              <a:rPr lang="en-US" altLang="zh-CN" sz="2800" dirty="0" err="1"/>
              <a:t>delete_schema_stats</a:t>
            </a:r>
            <a:r>
              <a:rPr lang="zh-CN" altLang="en-US" sz="2800" dirty="0"/>
              <a:t>：删除用户方案统计信息。</a:t>
            </a:r>
          </a:p>
          <a:p>
            <a:pPr marL="0" indent="0" hangingPunct="0">
              <a:lnSpc>
                <a:spcPct val="100000"/>
              </a:lnSpc>
              <a:spcBef>
                <a:spcPts val="600"/>
              </a:spcBef>
              <a:buNone/>
            </a:pPr>
            <a:r>
              <a:rPr lang="en-US" altLang="zh-CN" sz="2800" dirty="0" err="1"/>
              <a:t>delete_table_stats</a:t>
            </a:r>
            <a:r>
              <a:rPr lang="zh-CN" altLang="en-US" sz="2800" dirty="0"/>
              <a:t>：删除表统计信息。</a:t>
            </a:r>
          </a:p>
          <a:p>
            <a:pPr marL="0" indent="0" hangingPunct="0">
              <a:lnSpc>
                <a:spcPct val="100000"/>
              </a:lnSpc>
              <a:spcBef>
                <a:spcPts val="600"/>
              </a:spcBef>
              <a:buNone/>
            </a:pPr>
            <a:r>
              <a:rPr lang="en-US" altLang="zh-CN" sz="2800" dirty="0" err="1"/>
              <a:t>delete_index_stats</a:t>
            </a:r>
            <a:r>
              <a:rPr lang="zh-CN" altLang="en-US" sz="2800" dirty="0"/>
              <a:t>：删除索引统计信息。</a:t>
            </a:r>
          </a:p>
          <a:p>
            <a:pPr marL="0" indent="0" hangingPunct="0">
              <a:lnSpc>
                <a:spcPct val="100000"/>
              </a:lnSpc>
              <a:spcBef>
                <a:spcPts val="600"/>
              </a:spcBef>
              <a:buNone/>
            </a:pPr>
            <a:r>
              <a:rPr lang="en-US" altLang="zh-CN" sz="2800" dirty="0" err="1"/>
              <a:t>delete_column_stats</a:t>
            </a:r>
            <a:r>
              <a:rPr lang="zh-CN" altLang="en-US" sz="2800" dirty="0"/>
              <a:t>：删除列统计信息。</a:t>
            </a:r>
          </a:p>
        </p:txBody>
      </p:sp>
    </p:spTree>
    <p:extLst>
      <p:ext uri="{BB962C8B-B14F-4D97-AF65-F5344CB8AC3E}">
        <p14:creationId xmlns:p14="http://schemas.microsoft.com/office/powerpoint/2010/main" val="40177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315617" y="1484784"/>
            <a:ext cx="10873208" cy="5515213"/>
          </a:xfrm>
        </p:spPr>
        <p:txBody>
          <a:bodyPr>
            <a:noAutofit/>
          </a:bodyPr>
          <a:lstStyle/>
          <a:p>
            <a:pPr marL="0" indent="0" hangingPunct="0">
              <a:lnSpc>
                <a:spcPts val="1800"/>
              </a:lnSpc>
              <a:spcBef>
                <a:spcPts val="600"/>
              </a:spcBef>
              <a:buNone/>
            </a:pPr>
            <a:r>
              <a:rPr lang="en-US" altLang="zh-CN" sz="2000" dirty="0"/>
              <a:t>DBMS_STATS.GATHER_TABLE_STATS</a:t>
            </a:r>
            <a:r>
              <a:rPr lang="zh-CN" altLang="en-US" sz="2000" dirty="0"/>
              <a:t>的语法如下：</a:t>
            </a:r>
          </a:p>
          <a:p>
            <a:pPr marL="0" indent="0" hangingPunct="0">
              <a:lnSpc>
                <a:spcPts val="1800"/>
              </a:lnSpc>
              <a:spcBef>
                <a:spcPts val="600"/>
              </a:spcBef>
              <a:buNone/>
            </a:pPr>
            <a:r>
              <a:rPr lang="en-US" altLang="zh-CN" sz="1800" dirty="0"/>
              <a:t>DBMS_STATS.GATHER_TABLE_STATS (  </a:t>
            </a:r>
          </a:p>
          <a:p>
            <a:pPr marL="0" indent="0" hangingPunct="0">
              <a:lnSpc>
                <a:spcPts val="1800"/>
              </a:lnSpc>
              <a:spcBef>
                <a:spcPts val="600"/>
              </a:spcBef>
              <a:buNone/>
            </a:pPr>
            <a:r>
              <a:rPr lang="en-US" altLang="zh-CN" sz="1800" dirty="0"/>
              <a:t>   </a:t>
            </a:r>
            <a:r>
              <a:rPr lang="en-US" altLang="zh-CN" sz="1800" dirty="0" err="1"/>
              <a:t>ownname</a:t>
            </a:r>
            <a:r>
              <a:rPr lang="en-US" altLang="zh-CN" sz="1800" dirty="0"/>
              <a:t>           VARCHAR2</a:t>
            </a:r>
            <a:r>
              <a:rPr lang="zh-CN" altLang="en-US" sz="1800" dirty="0"/>
              <a:t>，  </a:t>
            </a:r>
          </a:p>
          <a:p>
            <a:pPr marL="0" indent="0" hangingPunct="0">
              <a:lnSpc>
                <a:spcPts val="1800"/>
              </a:lnSpc>
              <a:spcBef>
                <a:spcPts val="600"/>
              </a:spcBef>
              <a:buNone/>
            </a:pPr>
            <a:r>
              <a:rPr lang="zh-CN" altLang="en-US" sz="1800" dirty="0"/>
              <a:t>   </a:t>
            </a:r>
            <a:r>
              <a:rPr lang="en-US" altLang="zh-CN" sz="1800" dirty="0" err="1"/>
              <a:t>tabname</a:t>
            </a:r>
            <a:r>
              <a:rPr lang="en-US" altLang="zh-CN" sz="1800" dirty="0"/>
              <a:t>           VARCHAR2</a:t>
            </a:r>
            <a:r>
              <a:rPr lang="zh-CN" altLang="en-US" sz="1800" dirty="0"/>
              <a:t>，  </a:t>
            </a:r>
          </a:p>
          <a:p>
            <a:pPr marL="0" indent="0" hangingPunct="0">
              <a:lnSpc>
                <a:spcPts val="1800"/>
              </a:lnSpc>
              <a:spcBef>
                <a:spcPts val="600"/>
              </a:spcBef>
              <a:buNone/>
            </a:pPr>
            <a:r>
              <a:rPr lang="zh-CN" altLang="en-US" sz="1800" dirty="0"/>
              <a:t>   </a:t>
            </a:r>
            <a:r>
              <a:rPr lang="en-US" altLang="zh-CN" sz="1800" dirty="0" err="1"/>
              <a:t>partname</a:t>
            </a:r>
            <a:r>
              <a:rPr lang="en-US" altLang="zh-CN" sz="1800" dirty="0"/>
              <a:t>          VARCHAR2 DEFAULT NULL</a:t>
            </a:r>
            <a:r>
              <a:rPr lang="zh-CN" altLang="en-US" sz="1800" dirty="0"/>
              <a:t>， </a:t>
            </a:r>
          </a:p>
          <a:p>
            <a:pPr marL="0" indent="0" hangingPunct="0">
              <a:lnSpc>
                <a:spcPts val="1800"/>
              </a:lnSpc>
              <a:spcBef>
                <a:spcPts val="600"/>
              </a:spcBef>
              <a:buNone/>
            </a:pPr>
            <a:r>
              <a:rPr lang="zh-CN" altLang="en-US" sz="1800" dirty="0"/>
              <a:t>   </a:t>
            </a:r>
            <a:r>
              <a:rPr lang="en-US" altLang="zh-CN" sz="1800" dirty="0" err="1"/>
              <a:t>estimate_percent</a:t>
            </a:r>
            <a:r>
              <a:rPr lang="en-US" altLang="zh-CN" sz="1800" dirty="0"/>
              <a:t> NUMBER</a:t>
            </a:r>
            <a:r>
              <a:rPr lang="zh-CN" altLang="en-US" sz="1800" dirty="0"/>
              <a:t>，  </a:t>
            </a:r>
          </a:p>
          <a:p>
            <a:pPr marL="0" indent="0" hangingPunct="0">
              <a:lnSpc>
                <a:spcPts val="1800"/>
              </a:lnSpc>
              <a:spcBef>
                <a:spcPts val="600"/>
              </a:spcBef>
              <a:buNone/>
            </a:pPr>
            <a:r>
              <a:rPr lang="zh-CN" altLang="en-US" sz="1800" dirty="0"/>
              <a:t>   </a:t>
            </a:r>
            <a:r>
              <a:rPr lang="en-US" altLang="zh-CN" sz="1800" dirty="0" err="1"/>
              <a:t>block_sample</a:t>
            </a:r>
            <a:r>
              <a:rPr lang="en-US" altLang="zh-CN" sz="1800" dirty="0"/>
              <a:t>     BOOLEAN  DEFAULT FALSE</a:t>
            </a:r>
            <a:r>
              <a:rPr lang="zh-CN" altLang="en-US" sz="1800" dirty="0"/>
              <a:t>， </a:t>
            </a:r>
          </a:p>
          <a:p>
            <a:pPr marL="0" indent="0" hangingPunct="0">
              <a:lnSpc>
                <a:spcPts val="1800"/>
              </a:lnSpc>
              <a:spcBef>
                <a:spcPts val="600"/>
              </a:spcBef>
              <a:buNone/>
            </a:pPr>
            <a:r>
              <a:rPr lang="zh-CN" altLang="en-US" sz="1800" dirty="0"/>
              <a:t>   </a:t>
            </a:r>
            <a:r>
              <a:rPr lang="en-US" altLang="zh-CN" sz="1800" dirty="0" err="1"/>
              <a:t>method_opt</a:t>
            </a:r>
            <a:r>
              <a:rPr lang="en-US" altLang="zh-CN" sz="1800" dirty="0"/>
              <a:t>       VARCHAR2</a:t>
            </a:r>
            <a:r>
              <a:rPr lang="zh-CN" altLang="en-US" sz="1800" dirty="0"/>
              <a:t>， </a:t>
            </a:r>
          </a:p>
          <a:p>
            <a:pPr marL="0" indent="0" hangingPunct="0">
              <a:lnSpc>
                <a:spcPts val="1800"/>
              </a:lnSpc>
              <a:spcBef>
                <a:spcPts val="600"/>
              </a:spcBef>
              <a:buNone/>
            </a:pPr>
            <a:r>
              <a:rPr lang="zh-CN" altLang="en-US" sz="1800" dirty="0"/>
              <a:t>   </a:t>
            </a:r>
            <a:r>
              <a:rPr lang="en-US" altLang="zh-CN" sz="1800" dirty="0"/>
              <a:t>degree            NUMBER</a:t>
            </a:r>
            <a:r>
              <a:rPr lang="zh-CN" altLang="en-US" sz="1800" dirty="0"/>
              <a:t>， </a:t>
            </a:r>
          </a:p>
          <a:p>
            <a:pPr marL="0" indent="0" hangingPunct="0">
              <a:lnSpc>
                <a:spcPts val="1800"/>
              </a:lnSpc>
              <a:spcBef>
                <a:spcPts val="600"/>
              </a:spcBef>
              <a:buNone/>
            </a:pPr>
            <a:r>
              <a:rPr lang="zh-CN" altLang="en-US" sz="1800" dirty="0"/>
              <a:t>   </a:t>
            </a:r>
            <a:r>
              <a:rPr lang="en-US" altLang="zh-CN" sz="1800" dirty="0"/>
              <a:t>granularity      VARCHAR2</a:t>
            </a:r>
            <a:r>
              <a:rPr lang="zh-CN" altLang="en-US" sz="1800" dirty="0"/>
              <a:t>，  </a:t>
            </a:r>
          </a:p>
          <a:p>
            <a:pPr marL="0" indent="0" hangingPunct="0">
              <a:lnSpc>
                <a:spcPts val="1800"/>
              </a:lnSpc>
              <a:spcBef>
                <a:spcPts val="600"/>
              </a:spcBef>
              <a:buNone/>
            </a:pPr>
            <a:r>
              <a:rPr lang="zh-CN" altLang="en-US" sz="1800" dirty="0"/>
              <a:t>   </a:t>
            </a:r>
            <a:r>
              <a:rPr lang="en-US" altLang="zh-CN" sz="1800" dirty="0"/>
              <a:t>cascade           BOOLEAN</a:t>
            </a:r>
            <a:r>
              <a:rPr lang="zh-CN" altLang="en-US" sz="1800" dirty="0"/>
              <a:t>， </a:t>
            </a:r>
          </a:p>
          <a:p>
            <a:pPr marL="0" indent="0" hangingPunct="0">
              <a:lnSpc>
                <a:spcPts val="1800"/>
              </a:lnSpc>
              <a:spcBef>
                <a:spcPts val="600"/>
              </a:spcBef>
              <a:buNone/>
            </a:pPr>
            <a:r>
              <a:rPr lang="zh-CN" altLang="en-US" sz="1800" dirty="0"/>
              <a:t>   </a:t>
            </a:r>
            <a:r>
              <a:rPr lang="en-US" altLang="zh-CN" sz="1800" dirty="0" err="1"/>
              <a:t>stattab</a:t>
            </a:r>
            <a:r>
              <a:rPr lang="en-US" altLang="zh-CN" sz="1800" dirty="0"/>
              <a:t>           VARCHAR2 DEFAULT NULL</a:t>
            </a:r>
            <a:r>
              <a:rPr lang="zh-CN" altLang="en-US" sz="1800" dirty="0"/>
              <a:t>，  </a:t>
            </a:r>
          </a:p>
          <a:p>
            <a:pPr marL="0" indent="0" hangingPunct="0">
              <a:lnSpc>
                <a:spcPts val="1800"/>
              </a:lnSpc>
              <a:spcBef>
                <a:spcPts val="600"/>
              </a:spcBef>
              <a:buNone/>
            </a:pPr>
            <a:r>
              <a:rPr lang="zh-CN" altLang="en-US" sz="1800" dirty="0"/>
              <a:t>   </a:t>
            </a:r>
            <a:r>
              <a:rPr lang="en-US" altLang="zh-CN" sz="1800" dirty="0" err="1"/>
              <a:t>statid</a:t>
            </a:r>
            <a:r>
              <a:rPr lang="en-US" altLang="zh-CN" sz="1800" dirty="0"/>
              <a:t>            VARCHAR2 DEFAULT NULL</a:t>
            </a:r>
            <a:r>
              <a:rPr lang="zh-CN" altLang="en-US" sz="1800" dirty="0"/>
              <a:t>， </a:t>
            </a:r>
          </a:p>
          <a:p>
            <a:pPr marL="0" indent="0" hangingPunct="0">
              <a:lnSpc>
                <a:spcPts val="1800"/>
              </a:lnSpc>
              <a:spcBef>
                <a:spcPts val="600"/>
              </a:spcBef>
              <a:buNone/>
            </a:pPr>
            <a:r>
              <a:rPr lang="zh-CN" altLang="en-US" sz="1800" dirty="0"/>
              <a:t>   </a:t>
            </a:r>
            <a:r>
              <a:rPr lang="en-US" altLang="zh-CN" sz="1800" dirty="0" err="1"/>
              <a:t>statown</a:t>
            </a:r>
            <a:r>
              <a:rPr lang="en-US" altLang="zh-CN" sz="1800" dirty="0"/>
              <a:t>           VARCHAR2 DEFAULT NULL</a:t>
            </a:r>
            <a:r>
              <a:rPr lang="zh-CN" altLang="en-US" sz="1800" dirty="0"/>
              <a:t>， </a:t>
            </a:r>
          </a:p>
          <a:p>
            <a:pPr marL="0" indent="0" hangingPunct="0">
              <a:lnSpc>
                <a:spcPts val="1800"/>
              </a:lnSpc>
              <a:spcBef>
                <a:spcPts val="600"/>
              </a:spcBef>
              <a:buNone/>
            </a:pPr>
            <a:r>
              <a:rPr lang="zh-CN" altLang="en-US" sz="1800" dirty="0"/>
              <a:t>   </a:t>
            </a:r>
            <a:r>
              <a:rPr lang="en-US" altLang="zh-CN" sz="1800" dirty="0" err="1"/>
              <a:t>no_invalidate</a:t>
            </a:r>
            <a:r>
              <a:rPr lang="en-US" altLang="zh-CN" sz="1800" dirty="0"/>
              <a:t>    BOOLEAN</a:t>
            </a:r>
            <a:r>
              <a:rPr lang="zh-CN" altLang="en-US" sz="1800" dirty="0"/>
              <a:t>， </a:t>
            </a:r>
          </a:p>
          <a:p>
            <a:pPr marL="0" indent="0" hangingPunct="0">
              <a:lnSpc>
                <a:spcPts val="1800"/>
              </a:lnSpc>
              <a:spcBef>
                <a:spcPts val="600"/>
              </a:spcBef>
              <a:buNone/>
            </a:pPr>
            <a:r>
              <a:rPr lang="zh-CN" altLang="en-US" sz="1800" dirty="0"/>
              <a:t>   </a:t>
            </a:r>
            <a:r>
              <a:rPr lang="en-US" altLang="zh-CN" sz="1800" dirty="0" err="1"/>
              <a:t>stattype</a:t>
            </a:r>
            <a:r>
              <a:rPr lang="en-US" altLang="zh-CN" sz="1800" dirty="0"/>
              <a:t>          VARCHAR2 DEFAULT 'DATA'</a:t>
            </a:r>
            <a:r>
              <a:rPr lang="zh-CN" altLang="en-US" sz="1800" dirty="0"/>
              <a:t>， </a:t>
            </a:r>
          </a:p>
          <a:p>
            <a:pPr marL="0" indent="0" hangingPunct="0">
              <a:lnSpc>
                <a:spcPts val="1800"/>
              </a:lnSpc>
              <a:spcBef>
                <a:spcPts val="600"/>
              </a:spcBef>
              <a:buNone/>
            </a:pPr>
            <a:r>
              <a:rPr lang="zh-CN" altLang="en-US" sz="1800" dirty="0"/>
              <a:t>   </a:t>
            </a:r>
            <a:r>
              <a:rPr lang="en-US" altLang="zh-CN" sz="1800" dirty="0"/>
              <a:t>force             BOOLEAN  DEFAULT FALSE)</a:t>
            </a:r>
            <a:r>
              <a:rPr lang="zh-CN" altLang="en-US" sz="1800" dirty="0"/>
              <a:t>； </a:t>
            </a:r>
          </a:p>
        </p:txBody>
      </p:sp>
    </p:spTree>
    <p:extLst>
      <p:ext uri="{BB962C8B-B14F-4D97-AF65-F5344CB8AC3E}">
        <p14:creationId xmlns:p14="http://schemas.microsoft.com/office/powerpoint/2010/main" val="23636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zh-CN" altLang="en-US" dirty="0"/>
              <a:t>参数说明：</a:t>
            </a:r>
          </a:p>
          <a:p>
            <a:pPr marL="0" indent="0" hangingPunct="0">
              <a:lnSpc>
                <a:spcPct val="100000"/>
              </a:lnSpc>
              <a:spcBef>
                <a:spcPts val="600"/>
              </a:spcBef>
              <a:buNone/>
            </a:pPr>
            <a:r>
              <a:rPr lang="en-US" altLang="zh-CN" b="1" dirty="0" err="1"/>
              <a:t>ownname</a:t>
            </a:r>
            <a:r>
              <a:rPr lang="zh-CN" altLang="en-US" dirty="0"/>
              <a:t>：要分析表的拥有者。</a:t>
            </a:r>
          </a:p>
          <a:p>
            <a:pPr marL="0" indent="0" hangingPunct="0">
              <a:lnSpc>
                <a:spcPct val="100000"/>
              </a:lnSpc>
              <a:spcBef>
                <a:spcPts val="600"/>
              </a:spcBef>
              <a:buNone/>
            </a:pPr>
            <a:r>
              <a:rPr lang="en-US" altLang="zh-CN" b="1" dirty="0" err="1"/>
              <a:t>tabname</a:t>
            </a:r>
            <a:r>
              <a:rPr lang="zh-CN" altLang="en-US" dirty="0"/>
              <a:t>：要分析的表名。</a:t>
            </a:r>
          </a:p>
          <a:p>
            <a:pPr marL="0" indent="0" hangingPunct="0">
              <a:lnSpc>
                <a:spcPct val="100000"/>
              </a:lnSpc>
              <a:spcBef>
                <a:spcPts val="600"/>
              </a:spcBef>
              <a:buNone/>
            </a:pPr>
            <a:r>
              <a:rPr lang="en-US" altLang="zh-CN" b="1" dirty="0" err="1"/>
              <a:t>partname</a:t>
            </a:r>
            <a:r>
              <a:rPr lang="zh-CN" altLang="en-US" dirty="0"/>
              <a:t>：分区的名字，只对分区表或分区索引有用。</a:t>
            </a:r>
          </a:p>
          <a:p>
            <a:pPr marL="0" indent="0" hangingPunct="0">
              <a:lnSpc>
                <a:spcPct val="100000"/>
              </a:lnSpc>
              <a:spcBef>
                <a:spcPts val="600"/>
              </a:spcBef>
              <a:buNone/>
            </a:pPr>
            <a:r>
              <a:rPr lang="en-US" altLang="zh-CN" b="1" dirty="0" err="1"/>
              <a:t>estimate_percent</a:t>
            </a:r>
            <a:r>
              <a:rPr lang="zh-CN" altLang="en-US" dirty="0"/>
              <a:t>：采样行的百分比，取值范围</a:t>
            </a:r>
            <a:r>
              <a:rPr lang="en-US" altLang="zh-CN" dirty="0"/>
              <a:t>[0.000001</a:t>
            </a:r>
            <a:r>
              <a:rPr lang="zh-CN" altLang="en-US" dirty="0"/>
              <a:t>，</a:t>
            </a:r>
            <a:r>
              <a:rPr lang="en-US" altLang="zh-CN" dirty="0"/>
              <a:t>100]</a:t>
            </a:r>
            <a:r>
              <a:rPr lang="zh-CN" altLang="en-US" dirty="0"/>
              <a:t>，</a:t>
            </a:r>
            <a:r>
              <a:rPr lang="en-US" altLang="zh-CN" dirty="0"/>
              <a:t>null</a:t>
            </a:r>
            <a:r>
              <a:rPr lang="zh-CN" altLang="en-US" dirty="0"/>
              <a:t>为全部分析，不采样。常量：</a:t>
            </a:r>
            <a:r>
              <a:rPr lang="en-US" altLang="zh-CN" dirty="0"/>
              <a:t>DBMS_STATS.AUTO_SAMPLE_SIZE</a:t>
            </a:r>
            <a:r>
              <a:rPr lang="zh-CN" altLang="en-US" dirty="0"/>
              <a:t>是默认值，由</a:t>
            </a:r>
            <a:r>
              <a:rPr lang="en-US" altLang="zh-CN" dirty="0"/>
              <a:t>Oracle</a:t>
            </a:r>
            <a:r>
              <a:rPr lang="zh-CN" altLang="en-US" dirty="0"/>
              <a:t>决定最佳取采样值。</a:t>
            </a:r>
          </a:p>
          <a:p>
            <a:pPr marL="0" indent="0" hangingPunct="0">
              <a:lnSpc>
                <a:spcPct val="100000"/>
              </a:lnSpc>
              <a:spcBef>
                <a:spcPts val="600"/>
              </a:spcBef>
              <a:buNone/>
            </a:pPr>
            <a:r>
              <a:rPr lang="en-US" altLang="zh-CN" b="1" dirty="0" err="1"/>
              <a:t>block_sample</a:t>
            </a:r>
            <a:r>
              <a:rPr lang="zh-CN" altLang="en-US" dirty="0"/>
              <a:t>：是否用块采样代替行采样。</a:t>
            </a:r>
          </a:p>
          <a:p>
            <a:pPr marL="0" indent="0" hangingPunct="0">
              <a:lnSpc>
                <a:spcPct val="100000"/>
              </a:lnSpc>
              <a:spcBef>
                <a:spcPts val="600"/>
              </a:spcBef>
              <a:buNone/>
            </a:pPr>
            <a:r>
              <a:rPr lang="en-US" altLang="zh-CN" b="1" dirty="0" err="1"/>
              <a:t>method_opt</a:t>
            </a:r>
            <a:r>
              <a:rPr lang="zh-CN" altLang="en-US" dirty="0"/>
              <a:t>：决定直方图</a:t>
            </a:r>
            <a:r>
              <a:rPr lang="en-US" altLang="zh-CN" dirty="0"/>
              <a:t>(histograms)</a:t>
            </a:r>
            <a:r>
              <a:rPr lang="zh-CN" altLang="en-US" dirty="0"/>
              <a:t>信息是怎样被统计的。</a:t>
            </a:r>
            <a:r>
              <a:rPr lang="en-US" altLang="zh-CN" dirty="0" err="1"/>
              <a:t>method_opt</a:t>
            </a:r>
            <a:r>
              <a:rPr lang="zh-CN" altLang="en-US" dirty="0"/>
              <a:t>的取值如下：</a:t>
            </a:r>
          </a:p>
          <a:p>
            <a:pPr marL="0" indent="0" hangingPunct="0">
              <a:lnSpc>
                <a:spcPct val="100000"/>
              </a:lnSpc>
              <a:spcBef>
                <a:spcPts val="600"/>
              </a:spcBef>
              <a:buNone/>
            </a:pPr>
            <a:r>
              <a:rPr lang="en-US" altLang="zh-CN" b="1" dirty="0"/>
              <a:t>for all columns</a:t>
            </a:r>
            <a:r>
              <a:rPr lang="zh-CN" altLang="en-US" dirty="0"/>
              <a:t>：统计所有列的</a:t>
            </a:r>
            <a:r>
              <a:rPr lang="en-US" altLang="zh-CN" dirty="0"/>
              <a:t>histograms</a:t>
            </a:r>
            <a:r>
              <a:rPr lang="zh-CN" altLang="en-US" dirty="0"/>
              <a:t>。</a:t>
            </a:r>
          </a:p>
          <a:p>
            <a:pPr marL="0" indent="0" hangingPunct="0">
              <a:lnSpc>
                <a:spcPct val="100000"/>
              </a:lnSpc>
              <a:spcBef>
                <a:spcPts val="600"/>
              </a:spcBef>
              <a:buNone/>
            </a:pPr>
            <a:r>
              <a:rPr lang="en-US" altLang="zh-CN" b="1" dirty="0"/>
              <a:t>for all indexed columns</a:t>
            </a:r>
            <a:r>
              <a:rPr lang="zh-CN" altLang="en-US" dirty="0"/>
              <a:t>：统计所有</a:t>
            </a:r>
            <a:r>
              <a:rPr lang="en-US" altLang="zh-CN" dirty="0"/>
              <a:t>indexed</a:t>
            </a:r>
            <a:r>
              <a:rPr lang="zh-CN" altLang="en-US" dirty="0"/>
              <a:t>列的</a:t>
            </a:r>
            <a:r>
              <a:rPr lang="en-US" altLang="zh-CN" dirty="0"/>
              <a:t>histograms</a:t>
            </a:r>
            <a:r>
              <a:rPr lang="zh-CN" altLang="en-US" dirty="0"/>
              <a:t>。</a:t>
            </a:r>
          </a:p>
          <a:p>
            <a:pPr marL="0" indent="0" hangingPunct="0">
              <a:lnSpc>
                <a:spcPct val="100000"/>
              </a:lnSpc>
              <a:spcBef>
                <a:spcPts val="600"/>
              </a:spcBef>
              <a:buNone/>
            </a:pPr>
            <a:r>
              <a:rPr lang="en-US" altLang="zh-CN" b="1" dirty="0"/>
              <a:t>for all hidden columns</a:t>
            </a:r>
            <a:r>
              <a:rPr lang="zh-CN" altLang="en-US" dirty="0"/>
              <a:t>：统计隐藏列的</a:t>
            </a:r>
            <a:r>
              <a:rPr lang="en-US" altLang="zh-CN" dirty="0"/>
              <a:t>histograms</a:t>
            </a:r>
            <a:r>
              <a:rPr lang="zh-CN" altLang="en-US" dirty="0"/>
              <a:t>。</a:t>
            </a:r>
          </a:p>
        </p:txBody>
      </p:sp>
    </p:spTree>
    <p:extLst>
      <p:ext uri="{BB962C8B-B14F-4D97-AF65-F5344CB8AC3E}">
        <p14:creationId xmlns:p14="http://schemas.microsoft.com/office/powerpoint/2010/main" val="130777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en-US" altLang="zh-CN" b="1" dirty="0"/>
              <a:t>for columns </a:t>
            </a:r>
            <a:r>
              <a:rPr lang="en-US" altLang="zh-CN" dirty="0"/>
              <a:t>&lt;list&gt; SIZE &lt;N&gt; | REPEAT | AUTO | SKEWONLY</a:t>
            </a:r>
            <a:r>
              <a:rPr lang="zh-CN" altLang="en-US" dirty="0"/>
              <a:t>：统计指定列的</a:t>
            </a:r>
            <a:r>
              <a:rPr lang="en-US" altLang="zh-CN" dirty="0"/>
              <a:t>histograms</a:t>
            </a:r>
            <a:r>
              <a:rPr lang="zh-CN" altLang="en-US" dirty="0"/>
              <a:t>。</a:t>
            </a:r>
            <a:r>
              <a:rPr lang="en-US" altLang="zh-CN" dirty="0"/>
              <a:t>N</a:t>
            </a:r>
            <a:r>
              <a:rPr lang="zh-CN" altLang="en-US" dirty="0"/>
              <a:t>的取值范围</a:t>
            </a:r>
            <a:r>
              <a:rPr lang="en-US" altLang="zh-CN" dirty="0"/>
              <a:t>[1</a:t>
            </a:r>
            <a:r>
              <a:rPr lang="zh-CN" altLang="en-US" dirty="0"/>
              <a:t>，</a:t>
            </a:r>
            <a:r>
              <a:rPr lang="en-US" altLang="zh-CN" dirty="0"/>
              <a:t>254]</a:t>
            </a:r>
            <a:r>
              <a:rPr lang="zh-CN" altLang="en-US" dirty="0"/>
              <a:t>，如果</a:t>
            </a:r>
            <a:r>
              <a:rPr lang="en-US" altLang="zh-CN" dirty="0"/>
              <a:t>N=1</a:t>
            </a:r>
            <a:r>
              <a:rPr lang="zh-CN" altLang="en-US" dirty="0"/>
              <a:t>表示不做直方图分析；</a:t>
            </a:r>
            <a:r>
              <a:rPr lang="en-US" altLang="zh-CN" dirty="0"/>
              <a:t>REPEAT</a:t>
            </a:r>
            <a:r>
              <a:rPr lang="zh-CN" altLang="en-US" dirty="0"/>
              <a:t>上次统计过的</a:t>
            </a:r>
            <a:r>
              <a:rPr lang="en-US" altLang="zh-CN" dirty="0"/>
              <a:t>histograms</a:t>
            </a:r>
            <a:r>
              <a:rPr lang="zh-CN" altLang="en-US" dirty="0"/>
              <a:t>；</a:t>
            </a:r>
            <a:r>
              <a:rPr lang="en-US" altLang="zh-CN" dirty="0"/>
              <a:t>AUTO</a:t>
            </a:r>
            <a:r>
              <a:rPr lang="zh-CN" altLang="en-US" dirty="0"/>
              <a:t>由</a:t>
            </a:r>
            <a:r>
              <a:rPr lang="en-US" altLang="zh-CN" dirty="0"/>
              <a:t>Oracle</a:t>
            </a:r>
            <a:r>
              <a:rPr lang="zh-CN" altLang="en-US" dirty="0"/>
              <a:t>决定</a:t>
            </a:r>
            <a:r>
              <a:rPr lang="en-US" altLang="zh-CN" dirty="0"/>
              <a:t>N</a:t>
            </a:r>
            <a:r>
              <a:rPr lang="zh-CN" altLang="en-US" dirty="0"/>
              <a:t>的大小；</a:t>
            </a:r>
            <a:r>
              <a:rPr lang="en-US" altLang="zh-CN" dirty="0"/>
              <a:t>SKEWONLY</a:t>
            </a:r>
            <a:r>
              <a:rPr lang="zh-CN" altLang="en-US" dirty="0"/>
              <a:t>只会根据</a:t>
            </a:r>
            <a:r>
              <a:rPr lang="en-US" altLang="zh-CN" dirty="0"/>
              <a:t>column</a:t>
            </a:r>
            <a:r>
              <a:rPr lang="zh-CN" altLang="en-US" dirty="0"/>
              <a:t>的数据分布情况决定是否收集</a:t>
            </a:r>
            <a:r>
              <a:rPr lang="en-US" altLang="zh-CN" dirty="0"/>
              <a:t>histogram</a:t>
            </a:r>
            <a:r>
              <a:rPr lang="zh-CN" altLang="en-US" dirty="0"/>
              <a:t>。</a:t>
            </a:r>
          </a:p>
          <a:p>
            <a:pPr marL="0" indent="0" hangingPunct="0">
              <a:lnSpc>
                <a:spcPct val="100000"/>
              </a:lnSpc>
              <a:spcBef>
                <a:spcPts val="600"/>
              </a:spcBef>
              <a:buNone/>
            </a:pPr>
            <a:r>
              <a:rPr lang="en-US" altLang="zh-CN" b="1" dirty="0"/>
              <a:t>degree</a:t>
            </a:r>
            <a:r>
              <a:rPr lang="zh-CN" altLang="en-US" dirty="0"/>
              <a:t>：决定并行度，默认值为</a:t>
            </a:r>
            <a:r>
              <a:rPr lang="en-US" altLang="zh-CN" dirty="0"/>
              <a:t>null</a:t>
            </a:r>
            <a:r>
              <a:rPr lang="zh-CN" altLang="en-US" dirty="0"/>
              <a:t>。</a:t>
            </a:r>
          </a:p>
          <a:p>
            <a:pPr marL="0" indent="0" hangingPunct="0">
              <a:lnSpc>
                <a:spcPct val="100000"/>
              </a:lnSpc>
              <a:spcBef>
                <a:spcPts val="600"/>
              </a:spcBef>
              <a:buNone/>
            </a:pPr>
            <a:r>
              <a:rPr lang="en-US" altLang="zh-CN" b="1" dirty="0"/>
              <a:t>granularity</a:t>
            </a:r>
            <a:r>
              <a:rPr lang="zh-CN" altLang="en-US" dirty="0"/>
              <a:t>：统计收集器的颗粒度，只当表是分区表的时候才用。</a:t>
            </a:r>
          </a:p>
          <a:p>
            <a:pPr marL="0" indent="0" hangingPunct="0">
              <a:lnSpc>
                <a:spcPct val="100000"/>
              </a:lnSpc>
              <a:spcBef>
                <a:spcPts val="600"/>
              </a:spcBef>
              <a:buNone/>
            </a:pPr>
            <a:r>
              <a:rPr lang="en-US" altLang="zh-CN" b="1" dirty="0"/>
              <a:t>cascade</a:t>
            </a:r>
            <a:r>
              <a:rPr lang="zh-CN" altLang="en-US" dirty="0"/>
              <a:t>：是否收集索引的信息，默认为</a:t>
            </a:r>
            <a:r>
              <a:rPr lang="en-US" altLang="zh-CN" dirty="0"/>
              <a:t>false</a:t>
            </a:r>
            <a:r>
              <a:rPr lang="zh-CN" altLang="en-US" dirty="0"/>
              <a:t>。</a:t>
            </a:r>
          </a:p>
          <a:p>
            <a:pPr marL="0" indent="0" hangingPunct="0">
              <a:lnSpc>
                <a:spcPct val="100000"/>
              </a:lnSpc>
              <a:spcBef>
                <a:spcPts val="600"/>
              </a:spcBef>
              <a:buNone/>
            </a:pPr>
            <a:r>
              <a:rPr lang="en-US" altLang="zh-CN" b="1" dirty="0" err="1"/>
              <a:t>stattab</a:t>
            </a:r>
            <a:r>
              <a:rPr lang="zh-CN" altLang="en-US" dirty="0"/>
              <a:t>：指定要存储统计信息的表。</a:t>
            </a:r>
          </a:p>
          <a:p>
            <a:pPr marL="0" indent="0" hangingPunct="0">
              <a:lnSpc>
                <a:spcPct val="100000"/>
              </a:lnSpc>
              <a:spcBef>
                <a:spcPts val="600"/>
              </a:spcBef>
              <a:buNone/>
            </a:pPr>
            <a:r>
              <a:rPr lang="en-US" altLang="zh-CN" b="1" dirty="0" err="1"/>
              <a:t>statid</a:t>
            </a:r>
            <a:r>
              <a:rPr lang="zh-CN" altLang="en-US" dirty="0"/>
              <a:t>：统计信息</a:t>
            </a:r>
            <a:r>
              <a:rPr lang="en-US" altLang="zh-CN" dirty="0"/>
              <a:t>ID</a:t>
            </a:r>
            <a:r>
              <a:rPr lang="zh-CN" altLang="en-US" dirty="0"/>
              <a:t>，当</a:t>
            </a:r>
            <a:r>
              <a:rPr lang="en-US" altLang="zh-CN" dirty="0" err="1"/>
              <a:t>stattab</a:t>
            </a:r>
            <a:r>
              <a:rPr lang="zh-CN" altLang="en-US" dirty="0"/>
              <a:t>相同的时候，区别不同的统计信息，是</a:t>
            </a:r>
            <a:r>
              <a:rPr lang="en-US" altLang="zh-CN" dirty="0" err="1"/>
              <a:t>stattab</a:t>
            </a:r>
            <a:r>
              <a:rPr lang="zh-CN" altLang="en-US" dirty="0"/>
              <a:t>的补充。</a:t>
            </a:r>
          </a:p>
          <a:p>
            <a:pPr marL="0" indent="0" hangingPunct="0">
              <a:lnSpc>
                <a:spcPct val="100000"/>
              </a:lnSpc>
              <a:spcBef>
                <a:spcPts val="600"/>
              </a:spcBef>
              <a:buNone/>
            </a:pPr>
            <a:endParaRPr lang="zh-CN" altLang="en-US" dirty="0"/>
          </a:p>
        </p:txBody>
      </p:sp>
    </p:spTree>
    <p:extLst>
      <p:ext uri="{BB962C8B-B14F-4D97-AF65-F5344CB8AC3E}">
        <p14:creationId xmlns:p14="http://schemas.microsoft.com/office/powerpoint/2010/main" val="409176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3.2.2 </a:t>
            </a:r>
            <a:r>
              <a:rPr lang="zh-CN" altLang="en-US" sz="2800" b="1" dirty="0">
                <a:effectLst>
                  <a:glow>
                    <a:srgbClr val="000000"/>
                  </a:glow>
                  <a:outerShdw sx="0" sy="0">
                    <a:srgbClr val="000000"/>
                  </a:outerShdw>
                  <a:reflection stA="0" endPos="0" fadeDir="0" sx="0" sy="0"/>
                </a:effectLst>
              </a:rPr>
              <a:t>共享服务器模式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676400"/>
            <a:ext cx="9913167" cy="4920952"/>
          </a:xfrm>
        </p:spPr>
        <p:txBody>
          <a:bodyPr>
            <a:normAutofit lnSpcReduction="10000"/>
          </a:bodyPr>
          <a:lstStyle/>
          <a:p>
            <a:pPr marL="0" indent="0" hangingPunct="0">
              <a:lnSpc>
                <a:spcPct val="100000"/>
              </a:lnSpc>
              <a:buNone/>
            </a:pPr>
            <a:r>
              <a:rPr lang="zh-CN" altLang="zh-CN" dirty="0"/>
              <a:t>共享服务器进程机制需要在客户进程与共享服务器通信之间建立一种调度机制</a:t>
            </a:r>
            <a:r>
              <a:rPr lang="en-US" altLang="zh-CN" dirty="0"/>
              <a:t>(</a:t>
            </a:r>
            <a:r>
              <a:rPr lang="zh-CN" altLang="zh-CN" dirty="0"/>
              <a:t>调度程序</a:t>
            </a:r>
            <a:r>
              <a:rPr lang="en-US" altLang="zh-CN" dirty="0"/>
              <a:t>)</a:t>
            </a:r>
            <a:r>
              <a:rPr lang="zh-CN" altLang="zh-CN" dirty="0"/>
              <a:t>来保障调度的有效性。用户提出连接请求，监听器接收到连接请求后，会从可调用的调度程序中选择一个，将连接端口等信息返回给用户，调度程序在相应的端口等待，客户进程将与该调度程序进行连接，与调度程序连接后，将用户请求转入</a:t>
            </a:r>
            <a:r>
              <a:rPr lang="en-US" altLang="zh-CN" dirty="0"/>
              <a:t>SGA</a:t>
            </a:r>
            <a:r>
              <a:rPr lang="zh-CN" altLang="zh-CN" dirty="0"/>
              <a:t>的请求队列中，第一个空闲的共享服务器会得到这个请求，并进行处理。待处理完成，共享服务器会将结果放在响应的队列中。调度程序一直在监听响应队列，一旦发现有结果了，就会把结果传给用户。</a:t>
            </a:r>
            <a:endParaRPr lang="en-US" altLang="zh-CN" dirty="0"/>
          </a:p>
          <a:p>
            <a:pPr marL="0" indent="0" hangingPunct="0">
              <a:lnSpc>
                <a:spcPct val="100000"/>
              </a:lnSpc>
              <a:buNone/>
            </a:pPr>
            <a:r>
              <a:rPr lang="zh-CN" altLang="zh-CN" dirty="0"/>
              <a:t>共享服务器模式有很多优点，例如：</a:t>
            </a:r>
            <a:endParaRPr lang="en-US" altLang="zh-CN" dirty="0"/>
          </a:p>
          <a:p>
            <a:pPr hangingPunct="0"/>
            <a:r>
              <a:rPr lang="en-US" altLang="zh-CN" dirty="0"/>
              <a:t>(1)</a:t>
            </a:r>
            <a:r>
              <a:rPr lang="zh-CN" altLang="zh-CN" dirty="0"/>
              <a:t>如果连接用户数比较多，事务都比较小，则共享服务器可以高效的配置资源并提高效率。</a:t>
            </a:r>
          </a:p>
          <a:p>
            <a:pPr hangingPunct="0"/>
            <a:r>
              <a:rPr lang="en-US" altLang="zh-CN" dirty="0"/>
              <a:t>(2)</a:t>
            </a:r>
            <a:r>
              <a:rPr lang="zh-CN" altLang="zh-CN" dirty="0"/>
              <a:t>基于节省服务器内存开销的考虑，共享服务器可以在有效的资源下更加高效，例如：负载均衡等特性要求采用共享服务器。</a:t>
            </a:r>
          </a:p>
          <a:p>
            <a:pPr marL="0" indent="0" hangingPunct="0">
              <a:lnSpc>
                <a:spcPct val="100000"/>
              </a:lnSpc>
              <a:buNone/>
            </a:pPr>
            <a:endParaRPr lang="zh-CN" altLang="zh-CN" dirty="0"/>
          </a:p>
          <a:p>
            <a:pPr marL="0" indent="0" hangingPunct="0">
              <a:lnSpc>
                <a:spcPct val="100000"/>
              </a:lnSpc>
              <a:buNone/>
            </a:pPr>
            <a:endParaRPr lang="zh-CN" altLang="zh-CN" dirty="0"/>
          </a:p>
        </p:txBody>
      </p:sp>
    </p:spTree>
    <p:extLst>
      <p:ext uri="{BB962C8B-B14F-4D97-AF65-F5344CB8AC3E}">
        <p14:creationId xmlns:p14="http://schemas.microsoft.com/office/powerpoint/2010/main" val="70298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en-US" altLang="zh-CN" b="1" dirty="0" err="1"/>
              <a:t>statown</a:t>
            </a:r>
            <a:r>
              <a:rPr lang="zh-CN" altLang="en-US" dirty="0"/>
              <a:t>：存储统计信息表的拥有者。</a:t>
            </a:r>
          </a:p>
          <a:p>
            <a:pPr marL="0" indent="0" hangingPunct="0">
              <a:lnSpc>
                <a:spcPct val="100000"/>
              </a:lnSpc>
              <a:spcBef>
                <a:spcPts val="600"/>
              </a:spcBef>
              <a:buNone/>
            </a:pPr>
            <a:r>
              <a:rPr lang="zh-CN" altLang="en-US" dirty="0"/>
              <a:t>如果</a:t>
            </a:r>
            <a:r>
              <a:rPr lang="en-US" altLang="zh-CN" dirty="0" err="1"/>
              <a:t>stattab</a:t>
            </a:r>
            <a:r>
              <a:rPr lang="zh-CN" altLang="en-US" dirty="0"/>
              <a:t>、</a:t>
            </a:r>
            <a:r>
              <a:rPr lang="en-US" altLang="zh-CN" dirty="0" err="1"/>
              <a:t>statid</a:t>
            </a:r>
            <a:r>
              <a:rPr lang="zh-CN" altLang="en-US" dirty="0"/>
              <a:t>和</a:t>
            </a:r>
            <a:r>
              <a:rPr lang="en-US" altLang="zh-CN" dirty="0" err="1"/>
              <a:t>statown</a:t>
            </a:r>
            <a:r>
              <a:rPr lang="zh-CN" altLang="en-US" dirty="0"/>
              <a:t>三个参数都不指定，统计信息会直接更新到数据字典中。</a:t>
            </a:r>
          </a:p>
          <a:p>
            <a:pPr marL="0" indent="0" hangingPunct="0">
              <a:lnSpc>
                <a:spcPct val="100000"/>
              </a:lnSpc>
              <a:spcBef>
                <a:spcPts val="600"/>
              </a:spcBef>
              <a:buNone/>
            </a:pPr>
            <a:r>
              <a:rPr lang="en-US" altLang="zh-CN" b="1" dirty="0" err="1"/>
              <a:t>no_invalidate</a:t>
            </a:r>
            <a:r>
              <a:rPr lang="zh-CN" altLang="en-US" dirty="0"/>
              <a:t>：如果设置为</a:t>
            </a:r>
            <a:r>
              <a:rPr lang="en-US" altLang="zh-CN" dirty="0"/>
              <a:t>TRUE</a:t>
            </a:r>
            <a:r>
              <a:rPr lang="zh-CN" altLang="en-US" dirty="0"/>
              <a:t>，不会使依赖的游标无效，如果设置为</a:t>
            </a:r>
            <a:r>
              <a:rPr lang="en-US" altLang="zh-CN" dirty="0"/>
              <a:t>FALSE</a:t>
            </a:r>
            <a:r>
              <a:rPr lang="zh-CN" altLang="en-US" dirty="0"/>
              <a:t>，将使依赖的游标立即失效。</a:t>
            </a:r>
          </a:p>
          <a:p>
            <a:pPr marL="0" indent="0" hangingPunct="0">
              <a:lnSpc>
                <a:spcPct val="100000"/>
              </a:lnSpc>
              <a:spcBef>
                <a:spcPts val="600"/>
              </a:spcBef>
              <a:buNone/>
            </a:pPr>
            <a:r>
              <a:rPr lang="en-US" altLang="zh-CN" b="1" dirty="0"/>
              <a:t>force</a:t>
            </a:r>
            <a:r>
              <a:rPr lang="zh-CN" altLang="en-US" dirty="0"/>
              <a:t>：强制统计，即使表锁住了也收集统计信息。</a:t>
            </a:r>
          </a:p>
        </p:txBody>
      </p:sp>
    </p:spTree>
    <p:extLst>
      <p:ext uri="{BB962C8B-B14F-4D97-AF65-F5344CB8AC3E}">
        <p14:creationId xmlns:p14="http://schemas.microsoft.com/office/powerpoint/2010/main" val="4422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50000"/>
              </a:lnSpc>
              <a:buNone/>
            </a:pPr>
            <a:r>
              <a:rPr lang="zh-CN" altLang="zh-CN" dirty="0"/>
              <a:t>本示例首先创建一个测试表</a:t>
            </a:r>
            <a:r>
              <a:rPr lang="en-US" altLang="zh-CN" dirty="0" err="1"/>
              <a:t>emp_test</a:t>
            </a:r>
            <a:r>
              <a:rPr lang="zh-CN" altLang="zh-CN" dirty="0"/>
              <a:t>，该表来源是</a:t>
            </a:r>
            <a:r>
              <a:rPr lang="en-US" altLang="zh-CN" dirty="0" err="1"/>
              <a:t>hr</a:t>
            </a:r>
            <a:r>
              <a:rPr lang="zh-CN" altLang="zh-CN" dirty="0"/>
              <a:t>用户的</a:t>
            </a:r>
            <a:r>
              <a:rPr lang="en-US" altLang="zh-CN" dirty="0"/>
              <a:t>employees</a:t>
            </a:r>
            <a:r>
              <a:rPr lang="zh-CN" altLang="zh-CN" dirty="0"/>
              <a:t>表，</a:t>
            </a:r>
            <a:r>
              <a:rPr lang="en-US" altLang="zh-CN" dirty="0" err="1"/>
              <a:t>emp_test</a:t>
            </a:r>
            <a:r>
              <a:rPr lang="zh-CN" altLang="zh-CN" dirty="0"/>
              <a:t>的数据是</a:t>
            </a:r>
            <a:r>
              <a:rPr lang="en-US" altLang="zh-CN" dirty="0"/>
              <a:t>employees</a:t>
            </a:r>
            <a:r>
              <a:rPr lang="zh-CN" altLang="zh-CN" dirty="0"/>
              <a:t>的</a:t>
            </a:r>
            <a:r>
              <a:rPr lang="en-US" altLang="zh-CN" dirty="0">
                <a:highlight>
                  <a:srgbClr val="FFFF00"/>
                </a:highlight>
              </a:rPr>
              <a:t>4</a:t>
            </a:r>
            <a:r>
              <a:rPr lang="zh-CN" altLang="zh-CN" dirty="0">
                <a:highlight>
                  <a:srgbClr val="FFFF00"/>
                </a:highlight>
              </a:rPr>
              <a:t>倍</a:t>
            </a:r>
            <a:r>
              <a:rPr lang="zh-CN" altLang="zh-CN" dirty="0"/>
              <a:t>。</a:t>
            </a:r>
          </a:p>
          <a:p>
            <a:pPr marL="0" indent="0" hangingPunct="0">
              <a:buNone/>
            </a:pPr>
            <a:r>
              <a:rPr lang="en-US" altLang="zh-CN" dirty="0">
                <a:highlight>
                  <a:srgbClr val="C0C0C0"/>
                </a:highlight>
              </a:rPr>
              <a:t>SQL&gt; CREATE TABLE </a:t>
            </a:r>
            <a:r>
              <a:rPr lang="en-US" altLang="zh-CN" dirty="0" err="1">
                <a:highlight>
                  <a:srgbClr val="C0C0C0"/>
                </a:highlight>
              </a:rPr>
              <a:t>hr.emp_test</a:t>
            </a:r>
            <a:r>
              <a:rPr lang="en-US" altLang="zh-CN" dirty="0">
                <a:highlight>
                  <a:srgbClr val="C0C0C0"/>
                </a:highlight>
              </a:rPr>
              <a:t> as SELECT * FROM </a:t>
            </a:r>
            <a:r>
              <a:rPr lang="en-US" altLang="zh-CN" dirty="0" err="1">
                <a:highlight>
                  <a:srgbClr val="C0C0C0"/>
                </a:highlight>
              </a:rPr>
              <a:t>hr.employees</a:t>
            </a:r>
            <a:r>
              <a:rPr lang="zh-CN" altLang="zh-CN" dirty="0">
                <a:highlight>
                  <a:srgbClr val="C0C0C0"/>
                </a:highlight>
              </a:rPr>
              <a:t>；</a:t>
            </a:r>
          </a:p>
          <a:p>
            <a:pPr marL="0" indent="0" hangingPunct="0">
              <a:buNone/>
            </a:pPr>
            <a:r>
              <a:rPr lang="en-US" altLang="zh-CN" dirty="0"/>
              <a:t>Table created.</a:t>
            </a:r>
            <a:endParaRPr lang="zh-CN" altLang="zh-CN" dirty="0"/>
          </a:p>
          <a:p>
            <a:pPr marL="0" indent="0" hangingPunct="0">
              <a:buNone/>
            </a:pPr>
            <a:r>
              <a:rPr lang="en-US" altLang="zh-CN" dirty="0">
                <a:highlight>
                  <a:srgbClr val="C0C0C0"/>
                </a:highlight>
              </a:rPr>
              <a:t>SQL&gt; INSERT INTO </a:t>
            </a:r>
            <a:r>
              <a:rPr lang="en-US" altLang="zh-CN" dirty="0" err="1">
                <a:highlight>
                  <a:srgbClr val="C0C0C0"/>
                </a:highlight>
              </a:rPr>
              <a:t>hr.emp_test</a:t>
            </a:r>
            <a:r>
              <a:rPr lang="en-US" altLang="zh-CN" dirty="0">
                <a:highlight>
                  <a:srgbClr val="C0C0C0"/>
                </a:highlight>
              </a:rPr>
              <a:t> SELECT * FROM employees</a:t>
            </a:r>
            <a:r>
              <a:rPr lang="zh-CN" altLang="zh-CN" dirty="0">
                <a:highlight>
                  <a:srgbClr val="C0C0C0"/>
                </a:highlight>
              </a:rPr>
              <a:t>；</a:t>
            </a:r>
          </a:p>
          <a:p>
            <a:pPr marL="0" indent="0" hangingPunct="0">
              <a:buNone/>
            </a:pPr>
            <a:r>
              <a:rPr lang="en-US" altLang="zh-CN" dirty="0">
                <a:highlight>
                  <a:srgbClr val="C0C0C0"/>
                </a:highlight>
              </a:rPr>
              <a:t>SQL&gt; INSERT INTO </a:t>
            </a:r>
            <a:r>
              <a:rPr lang="en-US" altLang="zh-CN" dirty="0" err="1">
                <a:highlight>
                  <a:srgbClr val="C0C0C0"/>
                </a:highlight>
              </a:rPr>
              <a:t>hr.emp_test</a:t>
            </a:r>
            <a:r>
              <a:rPr lang="en-US" altLang="zh-CN" dirty="0">
                <a:highlight>
                  <a:srgbClr val="C0C0C0"/>
                </a:highlight>
              </a:rPr>
              <a:t> SELECT * FROM employees</a:t>
            </a:r>
            <a:r>
              <a:rPr lang="zh-CN" altLang="zh-CN" dirty="0">
                <a:highlight>
                  <a:srgbClr val="C0C0C0"/>
                </a:highlight>
              </a:rPr>
              <a:t>；</a:t>
            </a:r>
          </a:p>
          <a:p>
            <a:pPr marL="0" indent="0" hangingPunct="0">
              <a:buNone/>
            </a:pPr>
            <a:r>
              <a:rPr lang="en-US" altLang="zh-CN" dirty="0">
                <a:highlight>
                  <a:srgbClr val="C0C0C0"/>
                </a:highlight>
              </a:rPr>
              <a:t>SQL&gt; INSERT INTO </a:t>
            </a:r>
            <a:r>
              <a:rPr lang="en-US" altLang="zh-CN" dirty="0" err="1">
                <a:highlight>
                  <a:srgbClr val="C0C0C0"/>
                </a:highlight>
              </a:rPr>
              <a:t>hr.emp_test</a:t>
            </a:r>
            <a:r>
              <a:rPr lang="en-US" altLang="zh-CN" dirty="0">
                <a:highlight>
                  <a:srgbClr val="C0C0C0"/>
                </a:highlight>
              </a:rPr>
              <a:t> SELECT * FROM employees</a:t>
            </a:r>
            <a:r>
              <a:rPr lang="zh-CN" altLang="zh-CN" dirty="0">
                <a:highlight>
                  <a:srgbClr val="C0C0C0"/>
                </a:highlight>
              </a:rPr>
              <a:t>；</a:t>
            </a:r>
          </a:p>
          <a:p>
            <a:pPr marL="0" indent="0" hangingPunct="0">
              <a:buNone/>
            </a:pPr>
            <a:r>
              <a:rPr lang="en-US" altLang="zh-CN" dirty="0">
                <a:highlight>
                  <a:srgbClr val="C0C0C0"/>
                </a:highlight>
              </a:rPr>
              <a:t>SQL&gt; SELECT COUNT(*)FROM </a:t>
            </a:r>
            <a:r>
              <a:rPr lang="en-US" altLang="zh-CN" dirty="0" err="1">
                <a:highlight>
                  <a:srgbClr val="C0C0C0"/>
                </a:highlight>
              </a:rPr>
              <a:t>hr.emp_test</a:t>
            </a:r>
            <a:r>
              <a:rPr lang="en-US" altLang="zh-CN" dirty="0">
                <a:highlight>
                  <a:srgbClr val="C0C0C0"/>
                </a:highlight>
              </a:rPr>
              <a:t> WHERE  </a:t>
            </a:r>
            <a:r>
              <a:rPr lang="en-US" altLang="zh-CN" dirty="0" err="1">
                <a:highlight>
                  <a:srgbClr val="C0C0C0"/>
                </a:highlight>
              </a:rPr>
              <a:t>employee_id</a:t>
            </a:r>
            <a:r>
              <a:rPr lang="en-US" altLang="zh-CN" dirty="0">
                <a:highlight>
                  <a:srgbClr val="C0C0C0"/>
                </a:highlight>
              </a:rPr>
              <a:t>=110</a:t>
            </a:r>
            <a:r>
              <a:rPr lang="zh-CN" altLang="zh-CN" dirty="0">
                <a:highlight>
                  <a:srgbClr val="C0C0C0"/>
                </a:highlight>
              </a:rPr>
              <a:t>；</a:t>
            </a:r>
          </a:p>
          <a:p>
            <a:pPr marL="0" indent="0" hangingPunct="0">
              <a:lnSpc>
                <a:spcPct val="100000"/>
              </a:lnSpc>
              <a:spcBef>
                <a:spcPts val="600"/>
              </a:spcBef>
              <a:buNone/>
            </a:pPr>
            <a:endParaRPr lang="zh-CN" altLang="en-US" dirty="0"/>
          </a:p>
        </p:txBody>
      </p:sp>
    </p:spTree>
    <p:extLst>
      <p:ext uri="{BB962C8B-B14F-4D97-AF65-F5344CB8AC3E}">
        <p14:creationId xmlns:p14="http://schemas.microsoft.com/office/powerpoint/2010/main" val="247884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ts val="1900"/>
              </a:lnSpc>
              <a:buNone/>
            </a:pPr>
            <a:r>
              <a:rPr lang="en-US" altLang="zh-CN" sz="2000" dirty="0">
                <a:highlight>
                  <a:srgbClr val="C0C0C0"/>
                </a:highlight>
              </a:rPr>
              <a:t>SQL&gt; explain plan for SELECT * FROM </a:t>
            </a:r>
            <a:r>
              <a:rPr lang="en-US" altLang="zh-CN" sz="2000" dirty="0" err="1">
                <a:highlight>
                  <a:srgbClr val="C0C0C0"/>
                </a:highlight>
              </a:rPr>
              <a:t>hr.emp_test</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=110</a:t>
            </a:r>
            <a:r>
              <a:rPr lang="zh-CN" altLang="en-US" sz="2000" dirty="0">
                <a:highlight>
                  <a:srgbClr val="C0C0C0"/>
                </a:highlight>
              </a:rPr>
              <a:t>；</a:t>
            </a:r>
          </a:p>
          <a:p>
            <a:pPr marL="0" indent="0" hangingPunct="0">
              <a:lnSpc>
                <a:spcPts val="1900"/>
              </a:lnSpc>
              <a:buNone/>
            </a:pPr>
            <a:r>
              <a:rPr lang="en-US" altLang="zh-CN" sz="2000" dirty="0"/>
              <a:t>Explained.</a:t>
            </a:r>
          </a:p>
          <a:p>
            <a:pPr marL="0" indent="0" hangingPunct="0">
              <a:lnSpc>
                <a:spcPts val="1900"/>
              </a:lnSpc>
              <a:buNone/>
            </a:pPr>
            <a:r>
              <a:rPr lang="en-US" altLang="zh-CN" sz="2000" dirty="0"/>
              <a:t>SQL&gt; SELECT * FROM TABLE(</a:t>
            </a:r>
            <a:r>
              <a:rPr lang="en-US" altLang="zh-CN" sz="2000" dirty="0" err="1"/>
              <a:t>dbms_xplan.display</a:t>
            </a:r>
            <a:r>
              <a:rPr lang="en-US" altLang="zh-CN" sz="2000" dirty="0"/>
              <a:t>)</a:t>
            </a:r>
            <a:r>
              <a:rPr lang="zh-CN" altLang="en-US" sz="2000" dirty="0"/>
              <a:t>；</a:t>
            </a:r>
          </a:p>
          <a:p>
            <a:pPr marL="0" indent="0" hangingPunct="0">
              <a:lnSpc>
                <a:spcPts val="1900"/>
              </a:lnSpc>
              <a:buNone/>
            </a:pPr>
            <a:r>
              <a:rPr lang="en-US" altLang="zh-CN" sz="2000" dirty="0"/>
              <a:t>Plan hash value</a:t>
            </a:r>
            <a:r>
              <a:rPr lang="zh-CN" altLang="en-US" sz="2000" dirty="0"/>
              <a:t>：</a:t>
            </a:r>
            <a:r>
              <a:rPr lang="en-US" altLang="zh-CN" sz="2000" dirty="0"/>
              <a:t>3124080142</a:t>
            </a:r>
          </a:p>
          <a:p>
            <a:pPr marL="0" indent="0" hangingPunct="0">
              <a:lnSpc>
                <a:spcPts val="1900"/>
              </a:lnSpc>
              <a:buNone/>
            </a:pPr>
            <a:r>
              <a:rPr lang="en-US" altLang="zh-CN" sz="2000" dirty="0"/>
              <a:t>| Id  | Operation                  | Name       | </a:t>
            </a:r>
            <a:r>
              <a:rPr lang="en-US" altLang="zh-CN" sz="2000" dirty="0">
                <a:highlight>
                  <a:srgbClr val="FFFF00"/>
                </a:highlight>
              </a:rPr>
              <a:t>Rows</a:t>
            </a:r>
            <a:r>
              <a:rPr lang="en-US" altLang="zh-CN" sz="2000" dirty="0"/>
              <a:t>  | Bytes | Cost (%CPU)| Time     |</a:t>
            </a:r>
          </a:p>
          <a:p>
            <a:pPr marL="0" indent="0" hangingPunct="0">
              <a:lnSpc>
                <a:spcPts val="1900"/>
              </a:lnSpc>
              <a:buNone/>
            </a:pPr>
            <a:r>
              <a:rPr lang="en-US" altLang="zh-CN" sz="2000" dirty="0"/>
              <a:t>|   0 | SELECT STATEMENT  |                  |    </a:t>
            </a:r>
            <a:r>
              <a:rPr lang="en-US" altLang="zh-CN" sz="2000" dirty="0">
                <a:highlight>
                  <a:srgbClr val="FFFF00"/>
                </a:highlight>
              </a:rPr>
              <a:t>1</a:t>
            </a:r>
            <a:r>
              <a:rPr lang="en-US" altLang="zh-CN" sz="2000" dirty="0"/>
              <a:t>     |   69     |    3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  1 |  TABLE ACCESS FULL| EMP_TEST |    </a:t>
            </a:r>
            <a:r>
              <a:rPr lang="en-US" altLang="zh-CN" sz="2000" dirty="0">
                <a:highlight>
                  <a:srgbClr val="FFFF00"/>
                </a:highlight>
              </a:rPr>
              <a:t>1</a:t>
            </a:r>
            <a:r>
              <a:rPr lang="en-US" altLang="zh-CN" sz="2000" dirty="0"/>
              <a:t>     |   69     |    3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a:t>
            </a:r>
          </a:p>
          <a:p>
            <a:pPr marL="0" indent="0" hangingPunct="0">
              <a:lnSpc>
                <a:spcPts val="1900"/>
              </a:lnSpc>
              <a:buNone/>
            </a:pPr>
            <a:r>
              <a:rPr lang="en-US" altLang="zh-CN" sz="2000" dirty="0"/>
              <a:t>Predicate Information (IDENTIFIED BY operation id)</a:t>
            </a:r>
            <a:r>
              <a:rPr lang="zh-CN" altLang="en-US" sz="2000" dirty="0"/>
              <a:t>：</a:t>
            </a:r>
          </a:p>
          <a:p>
            <a:pPr marL="0" indent="0" hangingPunct="0">
              <a:lnSpc>
                <a:spcPts val="1900"/>
              </a:lnSpc>
              <a:buNone/>
            </a:pPr>
            <a:r>
              <a:rPr lang="en-US" altLang="zh-CN" sz="2000" dirty="0"/>
              <a:t>1 - filter("EMPLOYEE_ID"=110)</a:t>
            </a:r>
          </a:p>
          <a:p>
            <a:pPr marL="0" indent="0" hangingPunct="0">
              <a:lnSpc>
                <a:spcPts val="1900"/>
              </a:lnSpc>
              <a:buNone/>
            </a:pPr>
            <a:r>
              <a:rPr lang="en-US" altLang="zh-CN" sz="2000" dirty="0"/>
              <a:t>13 rows selected.</a:t>
            </a:r>
          </a:p>
        </p:txBody>
      </p:sp>
      <p:sp>
        <p:nvSpPr>
          <p:cNvPr id="4" name="对话气泡: 矩形 3">
            <a:extLst>
              <a:ext uri="{FF2B5EF4-FFF2-40B4-BE49-F238E27FC236}">
                <a16:creationId xmlns:a16="http://schemas.microsoft.com/office/drawing/2014/main" id="{E0E4E739-840F-401D-8A9B-7FC3E9679C41}"/>
              </a:ext>
            </a:extLst>
          </p:cNvPr>
          <p:cNvSpPr/>
          <p:nvPr/>
        </p:nvSpPr>
        <p:spPr>
          <a:xfrm>
            <a:off x="6346440" y="4107251"/>
            <a:ext cx="4932548" cy="2515697"/>
          </a:xfrm>
          <a:prstGeom prst="wedgeRectCallout">
            <a:avLst>
              <a:gd name="adj1" fmla="val -51602"/>
              <a:gd name="adj2" fmla="val -61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可以看出，该执行计划的输出行</a:t>
            </a:r>
            <a:r>
              <a:rPr lang="en-US" altLang="zh-CN" sz="2400" dirty="0"/>
              <a:t>Rows</a:t>
            </a:r>
            <a:r>
              <a:rPr lang="zh-CN" altLang="en-US" sz="2400" dirty="0"/>
              <a:t>为</a:t>
            </a:r>
            <a:r>
              <a:rPr lang="en-US" altLang="zh-CN" sz="2400" dirty="0"/>
              <a:t>1</a:t>
            </a:r>
            <a:r>
              <a:rPr lang="zh-CN" altLang="en-US" sz="2400" dirty="0"/>
              <a:t>，实际情况应该是</a:t>
            </a:r>
            <a:r>
              <a:rPr lang="en-US" altLang="zh-CN" sz="2400" dirty="0"/>
              <a:t>4</a:t>
            </a:r>
            <a:r>
              <a:rPr lang="zh-CN" altLang="en-US" sz="2400" dirty="0"/>
              <a:t>行，所以这个执行计划是不准确的，原因就在于没有收集表的统计信息。下面进行统计信息的收集，然后再观察查询计划的变化。</a:t>
            </a:r>
            <a:endParaRPr lang="zh-CN" altLang="en-US" sz="4800" dirty="0"/>
          </a:p>
        </p:txBody>
      </p:sp>
    </p:spTree>
    <p:extLst>
      <p:ext uri="{BB962C8B-B14F-4D97-AF65-F5344CB8AC3E}">
        <p14:creationId xmlns:p14="http://schemas.microsoft.com/office/powerpoint/2010/main" val="184307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ts val="1900"/>
              </a:lnSpc>
              <a:buNone/>
            </a:pPr>
            <a:r>
              <a:rPr lang="en-US" altLang="zh-CN" sz="2000" dirty="0">
                <a:highlight>
                  <a:srgbClr val="C0C0C0"/>
                </a:highlight>
              </a:rPr>
              <a:t>SQL&gt; EXEC DBMS_STATS.</a:t>
            </a:r>
            <a:r>
              <a:rPr lang="en-US" altLang="zh-CN" sz="2000" dirty="0">
                <a:highlight>
                  <a:srgbClr val="FFFF00"/>
                </a:highlight>
              </a:rPr>
              <a:t>GATHER_TABLE_STATS</a:t>
            </a:r>
            <a:r>
              <a:rPr lang="en-US" altLang="zh-CN" sz="2000" dirty="0">
                <a:highlight>
                  <a:srgbClr val="C0C0C0"/>
                </a:highlight>
              </a:rPr>
              <a:t>('HR'</a:t>
            </a:r>
            <a:r>
              <a:rPr lang="zh-CN" altLang="en-US" sz="2000" dirty="0">
                <a:highlight>
                  <a:srgbClr val="C0C0C0"/>
                </a:highlight>
              </a:rPr>
              <a:t>，</a:t>
            </a:r>
            <a:r>
              <a:rPr lang="en-US" altLang="zh-CN" sz="2000" dirty="0">
                <a:highlight>
                  <a:srgbClr val="C0C0C0"/>
                </a:highlight>
              </a:rPr>
              <a:t>'EMP_TEST’)</a:t>
            </a:r>
            <a:r>
              <a:rPr lang="zh-CN" altLang="en-US" sz="2000" dirty="0">
                <a:highlight>
                  <a:srgbClr val="C0C0C0"/>
                </a:highlight>
              </a:rPr>
              <a:t>；</a:t>
            </a:r>
          </a:p>
          <a:p>
            <a:pPr marL="0" indent="0" hangingPunct="0">
              <a:lnSpc>
                <a:spcPts val="1900"/>
              </a:lnSpc>
              <a:buNone/>
            </a:pPr>
            <a:r>
              <a:rPr lang="en-US" altLang="zh-CN" sz="2000" dirty="0">
                <a:highlight>
                  <a:srgbClr val="C0C0C0"/>
                </a:highlight>
              </a:rPr>
              <a:t>SQL&gt; explain plan for SELECT * FROM </a:t>
            </a:r>
            <a:r>
              <a:rPr lang="en-US" altLang="zh-CN" sz="2000" dirty="0" err="1">
                <a:highlight>
                  <a:srgbClr val="C0C0C0"/>
                </a:highlight>
              </a:rPr>
              <a:t>hr.emp_test</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=110</a:t>
            </a:r>
            <a:r>
              <a:rPr lang="zh-CN" altLang="en-US" sz="2000" dirty="0">
                <a:highlight>
                  <a:srgbClr val="C0C0C0"/>
                </a:highlight>
              </a:rPr>
              <a:t>；</a:t>
            </a:r>
          </a:p>
          <a:p>
            <a:pPr marL="0" indent="0" hangingPunct="0">
              <a:lnSpc>
                <a:spcPts val="1900"/>
              </a:lnSpc>
              <a:buNone/>
            </a:pPr>
            <a:r>
              <a:rPr lang="en-US" altLang="zh-CN" sz="2000" dirty="0"/>
              <a:t>Explained.</a:t>
            </a:r>
          </a:p>
          <a:p>
            <a:pPr marL="0" indent="0" hangingPunct="0">
              <a:lnSpc>
                <a:spcPts val="1900"/>
              </a:lnSpc>
              <a:buNone/>
            </a:pPr>
            <a:r>
              <a:rPr lang="en-US" altLang="zh-CN" sz="2000" dirty="0">
                <a:highlight>
                  <a:srgbClr val="C0C0C0"/>
                </a:highlight>
              </a:rPr>
              <a:t>SQL&gt; SELECT * FROM TABLE(</a:t>
            </a:r>
            <a:r>
              <a:rPr lang="en-US" altLang="zh-CN" sz="2000" dirty="0" err="1">
                <a:highlight>
                  <a:srgbClr val="C0C0C0"/>
                </a:highlight>
              </a:rPr>
              <a:t>dbms_xplan.display</a:t>
            </a:r>
            <a:r>
              <a:rPr lang="en-US" altLang="zh-CN" sz="2000" dirty="0">
                <a:highlight>
                  <a:srgbClr val="C0C0C0"/>
                </a:highlight>
              </a:rPr>
              <a:t>)</a:t>
            </a:r>
            <a:r>
              <a:rPr lang="zh-CN" altLang="en-US" sz="2000" dirty="0">
                <a:highlight>
                  <a:srgbClr val="C0C0C0"/>
                </a:highlight>
              </a:rPr>
              <a:t>；</a:t>
            </a:r>
          </a:p>
          <a:p>
            <a:pPr marL="0" indent="0" hangingPunct="0">
              <a:lnSpc>
                <a:spcPts val="1900"/>
              </a:lnSpc>
              <a:buNone/>
            </a:pPr>
            <a:r>
              <a:rPr lang="en-US" altLang="zh-CN" sz="2000" dirty="0"/>
              <a:t>Plan hash value</a:t>
            </a:r>
            <a:r>
              <a:rPr lang="zh-CN" altLang="en-US" sz="2000" dirty="0"/>
              <a:t>：</a:t>
            </a:r>
            <a:r>
              <a:rPr lang="en-US" altLang="zh-CN" sz="2000" dirty="0"/>
              <a:t>3124080142</a:t>
            </a:r>
          </a:p>
          <a:p>
            <a:pPr marL="0" indent="0" hangingPunct="0">
              <a:lnSpc>
                <a:spcPts val="1900"/>
              </a:lnSpc>
              <a:buNone/>
            </a:pPr>
            <a:r>
              <a:rPr lang="en-US" altLang="zh-CN" sz="2000" dirty="0"/>
              <a:t>| Id  | Operation                 | Name         | </a:t>
            </a:r>
            <a:r>
              <a:rPr lang="en-US" altLang="zh-CN" sz="2000" dirty="0">
                <a:highlight>
                  <a:srgbClr val="FFFF00"/>
                </a:highlight>
              </a:rPr>
              <a:t>Rows</a:t>
            </a:r>
            <a:r>
              <a:rPr lang="en-US" altLang="zh-CN" sz="2000" dirty="0"/>
              <a:t>  | Bytes | Cost (%CPU)| Time     |</a:t>
            </a:r>
          </a:p>
          <a:p>
            <a:pPr marL="0" indent="0" hangingPunct="0">
              <a:lnSpc>
                <a:spcPts val="1900"/>
              </a:lnSpc>
              <a:buNone/>
            </a:pPr>
            <a:r>
              <a:rPr lang="en-US" altLang="zh-CN" sz="2000" dirty="0"/>
              <a:t>|   0 | SELECT STATEMENT  |                   |    </a:t>
            </a:r>
            <a:r>
              <a:rPr lang="en-US" altLang="zh-CN" sz="2000" dirty="0">
                <a:highlight>
                  <a:srgbClr val="FFFF00"/>
                </a:highlight>
              </a:rPr>
              <a:t>4</a:t>
            </a:r>
            <a:r>
              <a:rPr lang="en-US" altLang="zh-CN" sz="2000" dirty="0"/>
              <a:t>     |  276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  1 |  TABLE ACCESS FULL| EMP_TEST  |    </a:t>
            </a:r>
            <a:r>
              <a:rPr lang="en-US" altLang="zh-CN" sz="2000" dirty="0">
                <a:highlight>
                  <a:srgbClr val="FFFF00"/>
                </a:highlight>
              </a:rPr>
              <a:t>4</a:t>
            </a:r>
            <a:r>
              <a:rPr lang="en-US" altLang="zh-CN" sz="2000" dirty="0"/>
              <a:t>    |  276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a:t>
            </a:r>
          </a:p>
          <a:p>
            <a:pPr marL="0" indent="0" hangingPunct="0">
              <a:lnSpc>
                <a:spcPts val="1900"/>
              </a:lnSpc>
              <a:buNone/>
            </a:pPr>
            <a:r>
              <a:rPr lang="en-US" altLang="zh-CN" sz="2000" dirty="0"/>
              <a:t>Predicate Information (IDENTIFIED BY operation id)</a:t>
            </a:r>
            <a:r>
              <a:rPr lang="zh-CN" altLang="en-US" sz="2000" dirty="0"/>
              <a:t>：</a:t>
            </a:r>
          </a:p>
          <a:p>
            <a:pPr marL="0" indent="0" hangingPunct="0">
              <a:lnSpc>
                <a:spcPts val="1900"/>
              </a:lnSpc>
              <a:buNone/>
            </a:pPr>
            <a:r>
              <a:rPr lang="en-US" altLang="zh-CN" sz="2000" dirty="0"/>
              <a:t>1 - filter("EMPLOYEE_ID"=110)</a:t>
            </a:r>
          </a:p>
          <a:p>
            <a:pPr marL="0" indent="0" hangingPunct="0">
              <a:lnSpc>
                <a:spcPts val="1900"/>
              </a:lnSpc>
              <a:buNone/>
            </a:pPr>
            <a:r>
              <a:rPr lang="en-US" altLang="zh-CN" sz="2000" dirty="0"/>
              <a:t>13 rows selected.</a:t>
            </a:r>
          </a:p>
        </p:txBody>
      </p:sp>
      <p:sp>
        <p:nvSpPr>
          <p:cNvPr id="4" name="对话气泡: 矩形 3">
            <a:extLst>
              <a:ext uri="{FF2B5EF4-FFF2-40B4-BE49-F238E27FC236}">
                <a16:creationId xmlns:a16="http://schemas.microsoft.com/office/drawing/2014/main" id="{E0E4E739-840F-401D-8A9B-7FC3E9679C41}"/>
              </a:ext>
            </a:extLst>
          </p:cNvPr>
          <p:cNvSpPr/>
          <p:nvPr/>
        </p:nvSpPr>
        <p:spPr>
          <a:xfrm>
            <a:off x="6742484" y="4221088"/>
            <a:ext cx="4932548" cy="2515697"/>
          </a:xfrm>
          <a:prstGeom prst="wedgeRectCallout">
            <a:avLst>
              <a:gd name="adj1" fmla="val -52033"/>
              <a:gd name="adj2" fmla="val -64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可以看出，该执行计划的输出行为</a:t>
            </a:r>
            <a:r>
              <a:rPr lang="en-US" altLang="zh-CN" sz="2400" dirty="0"/>
              <a:t>4</a:t>
            </a:r>
            <a:r>
              <a:rPr lang="zh-CN" altLang="en-US" sz="2400" dirty="0"/>
              <a:t>行，实际情况也是</a:t>
            </a:r>
            <a:r>
              <a:rPr lang="en-US" altLang="zh-CN" sz="2400" dirty="0"/>
              <a:t>4</a:t>
            </a:r>
            <a:r>
              <a:rPr lang="zh-CN" altLang="en-US" sz="2400" dirty="0"/>
              <a:t>行，所以这个执行计划是准确的，原因就在于收集了表的统计信息。在实际应用中，如果有了这样的计划，就会达到最快的查询速度。</a:t>
            </a:r>
            <a:endParaRPr lang="zh-CN" altLang="en-US" sz="4800" dirty="0"/>
          </a:p>
        </p:txBody>
      </p:sp>
    </p:spTree>
    <p:extLst>
      <p:ext uri="{BB962C8B-B14F-4D97-AF65-F5344CB8AC3E}">
        <p14:creationId xmlns:p14="http://schemas.microsoft.com/office/powerpoint/2010/main" val="177497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823771"/>
          </a:xfrm>
        </p:spPr>
        <p:txBody>
          <a:bodyPr>
            <a:noAutofit/>
          </a:bodyPr>
          <a:lstStyle/>
          <a:p>
            <a:pPr marL="0" indent="0" hangingPunct="0">
              <a:buNone/>
            </a:pPr>
            <a:r>
              <a:rPr lang="zh-CN" altLang="zh-CN" dirty="0"/>
              <a:t>统计信息也可以被删除，删除统计信息后，再观察查询计划，</a:t>
            </a:r>
            <a:r>
              <a:rPr lang="zh-CN" altLang="zh-CN" dirty="0">
                <a:highlight>
                  <a:srgbClr val="FFFF00"/>
                </a:highlight>
              </a:rPr>
              <a:t>仍然是</a:t>
            </a:r>
            <a:r>
              <a:rPr lang="en-US" altLang="zh-CN" dirty="0">
                <a:highlight>
                  <a:srgbClr val="FFFF00"/>
                </a:highlight>
              </a:rPr>
              <a:t>4</a:t>
            </a:r>
            <a:r>
              <a:rPr lang="zh-CN" altLang="zh-CN" dirty="0">
                <a:highlight>
                  <a:srgbClr val="FFFF00"/>
                </a:highlight>
              </a:rPr>
              <a:t>行</a:t>
            </a:r>
            <a:r>
              <a:rPr lang="zh-CN" altLang="zh-CN" sz="2000" dirty="0"/>
              <a:t>。</a:t>
            </a:r>
          </a:p>
          <a:p>
            <a:pPr marL="0" indent="0" hangingPunct="0">
              <a:buNone/>
            </a:pPr>
            <a:r>
              <a:rPr lang="en-US" altLang="zh-CN" sz="2000" dirty="0">
                <a:highlight>
                  <a:srgbClr val="C0C0C0"/>
                </a:highlight>
              </a:rPr>
              <a:t>SQL&gt; EXEC DBMS_STATS.</a:t>
            </a:r>
            <a:r>
              <a:rPr lang="en-US" altLang="zh-CN" sz="2000" dirty="0">
                <a:highlight>
                  <a:srgbClr val="FFFF00"/>
                </a:highlight>
              </a:rPr>
              <a:t>DELETE_TABLE_STATS</a:t>
            </a:r>
            <a:r>
              <a:rPr lang="en-US" altLang="zh-CN" sz="2000" dirty="0">
                <a:highlight>
                  <a:srgbClr val="C0C0C0"/>
                </a:highlight>
              </a:rPr>
              <a:t>('HR'</a:t>
            </a:r>
            <a:r>
              <a:rPr lang="zh-CN" altLang="zh-CN" sz="2000" dirty="0">
                <a:highlight>
                  <a:srgbClr val="C0C0C0"/>
                </a:highlight>
              </a:rPr>
              <a:t>，</a:t>
            </a:r>
            <a:r>
              <a:rPr lang="en-US" altLang="zh-CN" sz="2000" dirty="0">
                <a:highlight>
                  <a:srgbClr val="C0C0C0"/>
                </a:highlight>
              </a:rPr>
              <a:t>'EMP_TEST')</a:t>
            </a:r>
            <a:r>
              <a:rPr lang="zh-CN" altLang="zh-CN" sz="2000" dirty="0">
                <a:highlight>
                  <a:srgbClr val="C0C0C0"/>
                </a:highlight>
              </a:rPr>
              <a:t>；</a:t>
            </a:r>
          </a:p>
          <a:p>
            <a:pPr marL="0" indent="0" hangingPunct="0">
              <a:buNone/>
            </a:pPr>
            <a:r>
              <a:rPr lang="en-US" altLang="zh-CN" sz="2000" dirty="0"/>
              <a:t>PL/SQL procedure successfully completed.</a:t>
            </a:r>
            <a:endParaRPr lang="zh-CN" altLang="zh-CN" sz="2000" dirty="0"/>
          </a:p>
          <a:p>
            <a:pPr marL="0" indent="0" hangingPunct="0">
              <a:lnSpc>
                <a:spcPts val="1900"/>
              </a:lnSpc>
              <a:buNone/>
            </a:pPr>
            <a:r>
              <a:rPr lang="en-US" altLang="zh-CN" sz="2000" dirty="0">
                <a:highlight>
                  <a:srgbClr val="C0C0C0"/>
                </a:highlight>
              </a:rPr>
              <a:t>SQL&gt; explain plan for SELECT * FROM </a:t>
            </a:r>
            <a:r>
              <a:rPr lang="en-US" altLang="zh-CN" sz="2000" dirty="0" err="1">
                <a:highlight>
                  <a:srgbClr val="C0C0C0"/>
                </a:highlight>
              </a:rPr>
              <a:t>hr.emp_test</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=110</a:t>
            </a:r>
            <a:r>
              <a:rPr lang="zh-CN" altLang="en-US" sz="2000" dirty="0">
                <a:highlight>
                  <a:srgbClr val="C0C0C0"/>
                </a:highlight>
              </a:rPr>
              <a:t>；</a:t>
            </a:r>
          </a:p>
          <a:p>
            <a:pPr marL="0" indent="0" hangingPunct="0">
              <a:lnSpc>
                <a:spcPts val="1900"/>
              </a:lnSpc>
              <a:buNone/>
            </a:pPr>
            <a:r>
              <a:rPr lang="en-US" altLang="zh-CN" sz="2000" dirty="0"/>
              <a:t>Explained.</a:t>
            </a:r>
          </a:p>
          <a:p>
            <a:pPr marL="0" indent="0" hangingPunct="0">
              <a:lnSpc>
                <a:spcPts val="1900"/>
              </a:lnSpc>
              <a:buNone/>
            </a:pPr>
            <a:r>
              <a:rPr lang="en-US" altLang="zh-CN" sz="2000" dirty="0">
                <a:highlight>
                  <a:srgbClr val="C0C0C0"/>
                </a:highlight>
              </a:rPr>
              <a:t>SQL&gt; SELECT * FROM TABLE(</a:t>
            </a:r>
            <a:r>
              <a:rPr lang="en-US" altLang="zh-CN" sz="2000" dirty="0" err="1">
                <a:highlight>
                  <a:srgbClr val="C0C0C0"/>
                </a:highlight>
              </a:rPr>
              <a:t>dbms_xplan.display</a:t>
            </a:r>
            <a:r>
              <a:rPr lang="en-US" altLang="zh-CN" sz="2000" dirty="0">
                <a:highlight>
                  <a:srgbClr val="C0C0C0"/>
                </a:highlight>
              </a:rPr>
              <a:t>)</a:t>
            </a:r>
            <a:r>
              <a:rPr lang="zh-CN" altLang="en-US" sz="2000" dirty="0">
                <a:highlight>
                  <a:srgbClr val="C0C0C0"/>
                </a:highlight>
              </a:rPr>
              <a:t>；</a:t>
            </a:r>
          </a:p>
          <a:p>
            <a:pPr marL="0" indent="0" hangingPunct="0">
              <a:lnSpc>
                <a:spcPts val="1900"/>
              </a:lnSpc>
              <a:buNone/>
            </a:pPr>
            <a:r>
              <a:rPr lang="en-US" altLang="zh-CN" sz="2000" dirty="0"/>
              <a:t>Plan hash value</a:t>
            </a:r>
            <a:r>
              <a:rPr lang="zh-CN" altLang="en-US" sz="2000" dirty="0"/>
              <a:t>：</a:t>
            </a:r>
            <a:r>
              <a:rPr lang="en-US" altLang="zh-CN" sz="2000" dirty="0"/>
              <a:t>3124080142</a:t>
            </a:r>
          </a:p>
          <a:p>
            <a:pPr marL="0" indent="0" hangingPunct="0">
              <a:lnSpc>
                <a:spcPts val="1900"/>
              </a:lnSpc>
              <a:buNone/>
            </a:pPr>
            <a:r>
              <a:rPr lang="en-US" altLang="zh-CN" sz="2000" dirty="0"/>
              <a:t>| Id  | Operation                 | Name         | </a:t>
            </a:r>
            <a:r>
              <a:rPr lang="en-US" altLang="zh-CN" sz="2000" dirty="0">
                <a:highlight>
                  <a:srgbClr val="FFFF00"/>
                </a:highlight>
              </a:rPr>
              <a:t>Rows</a:t>
            </a:r>
            <a:r>
              <a:rPr lang="en-US" altLang="zh-CN" sz="2000" dirty="0"/>
              <a:t>  | Bytes | Cost (%CPU)| Time     |</a:t>
            </a:r>
          </a:p>
          <a:p>
            <a:pPr marL="0" indent="0" hangingPunct="0">
              <a:lnSpc>
                <a:spcPts val="1900"/>
              </a:lnSpc>
              <a:buNone/>
            </a:pPr>
            <a:r>
              <a:rPr lang="en-US" altLang="zh-CN" sz="2000" dirty="0"/>
              <a:t>|   0 | SELECT STATEMENT  |                   |    </a:t>
            </a:r>
            <a:r>
              <a:rPr lang="en-US" altLang="zh-CN" sz="2000" dirty="0">
                <a:highlight>
                  <a:srgbClr val="FFFF00"/>
                </a:highlight>
              </a:rPr>
              <a:t>4</a:t>
            </a:r>
            <a:r>
              <a:rPr lang="en-US" altLang="zh-CN" sz="2000" dirty="0"/>
              <a:t>     |  532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  1 |  TABLE ACCESS FULL| EMP_TEST  |    </a:t>
            </a:r>
            <a:r>
              <a:rPr lang="en-US" altLang="zh-CN" sz="2000" dirty="0">
                <a:highlight>
                  <a:srgbClr val="FFFF00"/>
                </a:highlight>
              </a:rPr>
              <a:t>4</a:t>
            </a:r>
            <a:r>
              <a:rPr lang="en-US" altLang="zh-CN" sz="2000" dirty="0"/>
              <a:t>    |  532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a:t>
            </a:r>
          </a:p>
          <a:p>
            <a:pPr marL="0" indent="0" hangingPunct="0">
              <a:lnSpc>
                <a:spcPts val="1900"/>
              </a:lnSpc>
              <a:buNone/>
            </a:pPr>
            <a:r>
              <a:rPr lang="en-US" altLang="zh-CN" sz="2000" dirty="0"/>
              <a:t>Predicate Information (IDENTIFIED BY operation id)</a:t>
            </a:r>
            <a:r>
              <a:rPr lang="zh-CN" altLang="en-US" sz="2000" dirty="0"/>
              <a:t>：</a:t>
            </a:r>
          </a:p>
        </p:txBody>
      </p:sp>
    </p:spTree>
    <p:extLst>
      <p:ext uri="{BB962C8B-B14F-4D97-AF65-F5344CB8AC3E}">
        <p14:creationId xmlns:p14="http://schemas.microsoft.com/office/powerpoint/2010/main" val="336925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zh-CN" dirty="0"/>
              <a:t>统计信息也可以被删除，删除统计信息后，再观察查询计划，</a:t>
            </a:r>
            <a:r>
              <a:rPr lang="zh-CN" altLang="zh-CN" dirty="0">
                <a:highlight>
                  <a:srgbClr val="FFFF00"/>
                </a:highlight>
              </a:rPr>
              <a:t>仍然是</a:t>
            </a:r>
            <a:r>
              <a:rPr lang="en-US" altLang="zh-CN" dirty="0">
                <a:highlight>
                  <a:srgbClr val="FFFF00"/>
                </a:highlight>
              </a:rPr>
              <a:t>4</a:t>
            </a:r>
            <a:r>
              <a:rPr lang="zh-CN" altLang="zh-CN" dirty="0">
                <a:highlight>
                  <a:srgbClr val="FFFF00"/>
                </a:highlight>
              </a:rPr>
              <a:t>行</a:t>
            </a:r>
            <a:r>
              <a:rPr lang="zh-CN" altLang="zh-CN" sz="2000" dirty="0"/>
              <a:t>。</a:t>
            </a:r>
          </a:p>
          <a:p>
            <a:pPr marL="0" indent="0" hangingPunct="0">
              <a:buNone/>
            </a:pPr>
            <a:r>
              <a:rPr lang="en-US" altLang="zh-CN" sz="2000" dirty="0">
                <a:highlight>
                  <a:srgbClr val="C0C0C0"/>
                </a:highlight>
              </a:rPr>
              <a:t>SQL&gt; EXEC DBMS_STATS.</a:t>
            </a:r>
            <a:r>
              <a:rPr lang="en-US" altLang="zh-CN" sz="2000" dirty="0">
                <a:highlight>
                  <a:srgbClr val="FFFF00"/>
                </a:highlight>
              </a:rPr>
              <a:t>DELETE_TABLE_STATS</a:t>
            </a:r>
            <a:r>
              <a:rPr lang="en-US" altLang="zh-CN" sz="2000" dirty="0">
                <a:highlight>
                  <a:srgbClr val="C0C0C0"/>
                </a:highlight>
              </a:rPr>
              <a:t>('HR'</a:t>
            </a:r>
            <a:r>
              <a:rPr lang="zh-CN" altLang="zh-CN" sz="2000" dirty="0">
                <a:highlight>
                  <a:srgbClr val="C0C0C0"/>
                </a:highlight>
              </a:rPr>
              <a:t>，</a:t>
            </a:r>
            <a:r>
              <a:rPr lang="en-US" altLang="zh-CN" sz="2000" dirty="0">
                <a:highlight>
                  <a:srgbClr val="C0C0C0"/>
                </a:highlight>
              </a:rPr>
              <a:t>'EMP_TEST')</a:t>
            </a:r>
            <a:r>
              <a:rPr lang="zh-CN" altLang="zh-CN" sz="2000" dirty="0">
                <a:highlight>
                  <a:srgbClr val="C0C0C0"/>
                </a:highlight>
              </a:rPr>
              <a:t>；</a:t>
            </a:r>
          </a:p>
          <a:p>
            <a:pPr marL="0" indent="0" hangingPunct="0">
              <a:buNone/>
            </a:pPr>
            <a:r>
              <a:rPr lang="en-US" altLang="zh-CN" sz="2000" dirty="0"/>
              <a:t>PL/SQL procedure successfully completed.</a:t>
            </a:r>
            <a:endParaRPr lang="zh-CN" altLang="zh-CN" sz="2000" dirty="0"/>
          </a:p>
          <a:p>
            <a:pPr marL="0" indent="0" hangingPunct="0">
              <a:lnSpc>
                <a:spcPts val="1900"/>
              </a:lnSpc>
              <a:buNone/>
            </a:pPr>
            <a:r>
              <a:rPr lang="en-US" altLang="zh-CN" sz="2000" dirty="0">
                <a:highlight>
                  <a:srgbClr val="C0C0C0"/>
                </a:highlight>
              </a:rPr>
              <a:t>SQL&gt; explain plan for SELECT * FROM </a:t>
            </a:r>
            <a:r>
              <a:rPr lang="en-US" altLang="zh-CN" sz="2000" dirty="0" err="1">
                <a:highlight>
                  <a:srgbClr val="C0C0C0"/>
                </a:highlight>
              </a:rPr>
              <a:t>hr.emp_test</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=110</a:t>
            </a:r>
            <a:r>
              <a:rPr lang="zh-CN" altLang="en-US" sz="2000" dirty="0">
                <a:highlight>
                  <a:srgbClr val="C0C0C0"/>
                </a:highlight>
              </a:rPr>
              <a:t>；</a:t>
            </a:r>
          </a:p>
          <a:p>
            <a:pPr marL="0" indent="0" hangingPunct="0">
              <a:lnSpc>
                <a:spcPts val="1900"/>
              </a:lnSpc>
              <a:buNone/>
            </a:pPr>
            <a:r>
              <a:rPr lang="en-US" altLang="zh-CN" sz="2000" dirty="0"/>
              <a:t>Explained.</a:t>
            </a:r>
          </a:p>
          <a:p>
            <a:pPr marL="0" indent="0" hangingPunct="0">
              <a:lnSpc>
                <a:spcPts val="1900"/>
              </a:lnSpc>
              <a:buNone/>
            </a:pPr>
            <a:r>
              <a:rPr lang="en-US" altLang="zh-CN" sz="2000" dirty="0">
                <a:highlight>
                  <a:srgbClr val="C0C0C0"/>
                </a:highlight>
              </a:rPr>
              <a:t>SQL&gt; SELECT * FROM TABLE(</a:t>
            </a:r>
            <a:r>
              <a:rPr lang="en-US" altLang="zh-CN" sz="2000" dirty="0" err="1">
                <a:highlight>
                  <a:srgbClr val="C0C0C0"/>
                </a:highlight>
              </a:rPr>
              <a:t>dbms_xplan.display</a:t>
            </a:r>
            <a:r>
              <a:rPr lang="en-US" altLang="zh-CN" sz="2000" dirty="0">
                <a:highlight>
                  <a:srgbClr val="C0C0C0"/>
                </a:highlight>
              </a:rPr>
              <a:t>)</a:t>
            </a:r>
            <a:r>
              <a:rPr lang="zh-CN" altLang="en-US" sz="2000" dirty="0">
                <a:highlight>
                  <a:srgbClr val="C0C0C0"/>
                </a:highlight>
              </a:rPr>
              <a:t>；</a:t>
            </a:r>
          </a:p>
          <a:p>
            <a:pPr marL="0" indent="0" hangingPunct="0">
              <a:lnSpc>
                <a:spcPts val="1900"/>
              </a:lnSpc>
              <a:buNone/>
            </a:pPr>
            <a:r>
              <a:rPr lang="en-US" altLang="zh-CN" sz="2000" dirty="0"/>
              <a:t>Plan hash value</a:t>
            </a:r>
            <a:r>
              <a:rPr lang="zh-CN" altLang="en-US" sz="2000" dirty="0"/>
              <a:t>：</a:t>
            </a:r>
            <a:r>
              <a:rPr lang="en-US" altLang="zh-CN" sz="2000" dirty="0"/>
              <a:t>3124080142</a:t>
            </a:r>
          </a:p>
          <a:p>
            <a:pPr marL="0" indent="0" hangingPunct="0">
              <a:lnSpc>
                <a:spcPts val="1900"/>
              </a:lnSpc>
              <a:buNone/>
            </a:pPr>
            <a:r>
              <a:rPr lang="en-US" altLang="zh-CN" sz="2000" dirty="0"/>
              <a:t>| Id  | Operation                 | Name         | </a:t>
            </a:r>
            <a:r>
              <a:rPr lang="en-US" altLang="zh-CN" sz="2000" dirty="0">
                <a:highlight>
                  <a:srgbClr val="FFFF00"/>
                </a:highlight>
              </a:rPr>
              <a:t>Rows</a:t>
            </a:r>
            <a:r>
              <a:rPr lang="en-US" altLang="zh-CN" sz="2000" dirty="0"/>
              <a:t>  | Bytes | Cost (%CPU)| Time     |</a:t>
            </a:r>
          </a:p>
          <a:p>
            <a:pPr marL="0" indent="0" hangingPunct="0">
              <a:lnSpc>
                <a:spcPts val="1900"/>
              </a:lnSpc>
              <a:buNone/>
            </a:pPr>
            <a:r>
              <a:rPr lang="en-US" altLang="zh-CN" sz="2000" dirty="0"/>
              <a:t>|   0 | SELECT STATEMENT  |                   |    </a:t>
            </a:r>
            <a:r>
              <a:rPr lang="en-US" altLang="zh-CN" sz="2000" dirty="0">
                <a:highlight>
                  <a:srgbClr val="FFFF00"/>
                </a:highlight>
              </a:rPr>
              <a:t>4</a:t>
            </a:r>
            <a:r>
              <a:rPr lang="en-US" altLang="zh-CN" sz="2000" dirty="0"/>
              <a:t>     |  532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  1 |  TABLE ACCESS FULL| EMP_TEST  |    </a:t>
            </a:r>
            <a:r>
              <a:rPr lang="en-US" altLang="zh-CN" sz="2000" dirty="0">
                <a:highlight>
                  <a:srgbClr val="FFFF00"/>
                </a:highlight>
              </a:rPr>
              <a:t>4</a:t>
            </a:r>
            <a:r>
              <a:rPr lang="en-US" altLang="zh-CN" sz="2000" dirty="0"/>
              <a:t>    |  532     |    6   (0)        | 00</a:t>
            </a:r>
            <a:r>
              <a:rPr lang="zh-CN" altLang="en-US" sz="2000" dirty="0"/>
              <a:t>：</a:t>
            </a:r>
            <a:r>
              <a:rPr lang="en-US" altLang="zh-CN" sz="2000" dirty="0"/>
              <a:t>00</a:t>
            </a:r>
            <a:r>
              <a:rPr lang="zh-CN" altLang="en-US" sz="2000" dirty="0"/>
              <a:t>：</a:t>
            </a:r>
            <a:r>
              <a:rPr lang="en-US" altLang="zh-CN" sz="2000" dirty="0"/>
              <a:t>01 |</a:t>
            </a:r>
          </a:p>
        </p:txBody>
      </p:sp>
      <p:sp>
        <p:nvSpPr>
          <p:cNvPr id="4" name="对话气泡: 矩形 3">
            <a:extLst>
              <a:ext uri="{FF2B5EF4-FFF2-40B4-BE49-F238E27FC236}">
                <a16:creationId xmlns:a16="http://schemas.microsoft.com/office/drawing/2014/main" id="{E0E4E739-840F-401D-8A9B-7FC3E9679C41}"/>
              </a:ext>
            </a:extLst>
          </p:cNvPr>
          <p:cNvSpPr/>
          <p:nvPr/>
        </p:nvSpPr>
        <p:spPr>
          <a:xfrm>
            <a:off x="7174532" y="2564904"/>
            <a:ext cx="4680520" cy="2952328"/>
          </a:xfrm>
          <a:prstGeom prst="wedgeRectCallout">
            <a:avLst>
              <a:gd name="adj1" fmla="val -62449"/>
              <a:gd name="adj2" fmla="val 22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可以看出，该执行计划的输出行</a:t>
            </a:r>
            <a:r>
              <a:rPr lang="en-US" altLang="zh-CN" sz="2400" dirty="0"/>
              <a:t>Rows</a:t>
            </a:r>
            <a:r>
              <a:rPr lang="zh-CN" altLang="en-US" sz="2400" dirty="0"/>
              <a:t>仍为</a:t>
            </a:r>
            <a:r>
              <a:rPr lang="en-US" altLang="zh-CN" sz="2400" dirty="0"/>
              <a:t>4</a:t>
            </a:r>
            <a:r>
              <a:rPr lang="zh-CN" altLang="en-US" sz="2400" dirty="0"/>
              <a:t>行，实际情况也是</a:t>
            </a:r>
            <a:r>
              <a:rPr lang="en-US" altLang="zh-CN" sz="2400" dirty="0"/>
              <a:t>4</a:t>
            </a:r>
            <a:r>
              <a:rPr lang="zh-CN" altLang="en-US" sz="2400" dirty="0"/>
              <a:t>行，所以这个执行计划是准确的，但这时表</a:t>
            </a:r>
            <a:r>
              <a:rPr lang="en-US" altLang="zh-CN" sz="2400" dirty="0" err="1"/>
              <a:t>emp_test</a:t>
            </a:r>
            <a:r>
              <a:rPr lang="zh-CN" altLang="en-US" sz="2400" dirty="0"/>
              <a:t>的统计信息已经被删除了，那为什么执行计划没有回到最初的时候呢？  接下页</a:t>
            </a:r>
          </a:p>
        </p:txBody>
      </p:sp>
    </p:spTree>
    <p:extLst>
      <p:ext uri="{BB962C8B-B14F-4D97-AF65-F5344CB8AC3E}">
        <p14:creationId xmlns:p14="http://schemas.microsoft.com/office/powerpoint/2010/main" val="320654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zh-CN" altLang="en-US" sz="2000" dirty="0"/>
              <a:t>接上页</a:t>
            </a:r>
          </a:p>
          <a:p>
            <a:pPr marL="0" indent="0" hangingPunct="0">
              <a:lnSpc>
                <a:spcPct val="100000"/>
              </a:lnSpc>
              <a:spcBef>
                <a:spcPts val="600"/>
              </a:spcBef>
              <a:buNone/>
            </a:pPr>
            <a:r>
              <a:rPr lang="en-US" altLang="zh-CN" sz="2000" dirty="0"/>
              <a:t>1 - filter("EMPLOYEE_ID"=110)</a:t>
            </a:r>
          </a:p>
          <a:p>
            <a:pPr marL="0" indent="0" hangingPunct="0">
              <a:lnSpc>
                <a:spcPct val="100000"/>
              </a:lnSpc>
              <a:spcBef>
                <a:spcPts val="600"/>
              </a:spcBef>
              <a:buNone/>
            </a:pPr>
            <a:r>
              <a:rPr lang="en-US" altLang="zh-CN" sz="2000" dirty="0"/>
              <a:t>Note</a:t>
            </a:r>
          </a:p>
          <a:p>
            <a:pPr marL="0" indent="0" hangingPunct="0">
              <a:lnSpc>
                <a:spcPct val="100000"/>
              </a:lnSpc>
              <a:spcBef>
                <a:spcPts val="600"/>
              </a:spcBef>
              <a:buNone/>
            </a:pPr>
            <a:r>
              <a:rPr lang="en-US" altLang="zh-CN" sz="2000" dirty="0"/>
              <a:t>-----</a:t>
            </a:r>
          </a:p>
          <a:p>
            <a:pPr marL="0" indent="0" hangingPunct="0">
              <a:lnSpc>
                <a:spcPct val="100000"/>
              </a:lnSpc>
              <a:spcBef>
                <a:spcPts val="600"/>
              </a:spcBef>
              <a:buNone/>
            </a:pPr>
            <a:r>
              <a:rPr lang="en-US" altLang="zh-CN" sz="2000" dirty="0"/>
              <a:t>   </a:t>
            </a:r>
            <a:r>
              <a:rPr lang="en-US" altLang="zh-CN" sz="2000" dirty="0">
                <a:highlight>
                  <a:srgbClr val="FFFF00"/>
                </a:highlight>
              </a:rPr>
              <a:t>- dynamic statistics used</a:t>
            </a:r>
            <a:r>
              <a:rPr lang="zh-CN" altLang="en-US" sz="2000" dirty="0">
                <a:highlight>
                  <a:srgbClr val="FFFF00"/>
                </a:highlight>
              </a:rPr>
              <a:t>：</a:t>
            </a:r>
            <a:r>
              <a:rPr lang="en-US" altLang="zh-CN" sz="2000" dirty="0">
                <a:highlight>
                  <a:srgbClr val="FFFF00"/>
                </a:highlight>
              </a:rPr>
              <a:t>dynamic sampling (level=2)</a:t>
            </a:r>
          </a:p>
          <a:p>
            <a:pPr marL="0" indent="0" hangingPunct="0">
              <a:lnSpc>
                <a:spcPct val="100000"/>
              </a:lnSpc>
              <a:spcBef>
                <a:spcPts val="600"/>
              </a:spcBef>
              <a:buNone/>
            </a:pPr>
            <a:r>
              <a:rPr lang="en-US" altLang="zh-CN" sz="2000" dirty="0"/>
              <a:t>17 rows selected.</a:t>
            </a:r>
          </a:p>
          <a:p>
            <a:pPr marL="0" indent="0" hangingPunct="0">
              <a:lnSpc>
                <a:spcPct val="100000"/>
              </a:lnSpc>
              <a:spcBef>
                <a:spcPts val="600"/>
              </a:spcBef>
              <a:buNone/>
            </a:pPr>
            <a:r>
              <a:rPr lang="en-US" altLang="zh-CN" sz="2000" dirty="0"/>
              <a:t>SQL&gt;</a:t>
            </a:r>
          </a:p>
        </p:txBody>
      </p:sp>
      <p:sp>
        <p:nvSpPr>
          <p:cNvPr id="4" name="对话气泡: 矩形 3">
            <a:extLst>
              <a:ext uri="{FF2B5EF4-FFF2-40B4-BE49-F238E27FC236}">
                <a16:creationId xmlns:a16="http://schemas.microsoft.com/office/drawing/2014/main" id="{E0E4E739-840F-401D-8A9B-7FC3E9679C41}"/>
              </a:ext>
            </a:extLst>
          </p:cNvPr>
          <p:cNvSpPr/>
          <p:nvPr/>
        </p:nvSpPr>
        <p:spPr>
          <a:xfrm>
            <a:off x="4078188" y="3645024"/>
            <a:ext cx="7308812" cy="2947745"/>
          </a:xfrm>
          <a:prstGeom prst="wedgeRectCallout">
            <a:avLst>
              <a:gd name="adj1" fmla="val -44032"/>
              <a:gd name="adj2" fmla="val -64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这是因为</a:t>
            </a:r>
            <a:r>
              <a:rPr lang="en-US" altLang="zh-CN" sz="2400" dirty="0"/>
              <a:t>Oracle</a:t>
            </a:r>
            <a:r>
              <a:rPr lang="zh-CN" altLang="en-US" sz="2400" dirty="0"/>
              <a:t>有动态采样机制，它会对没有统计过的表进行自动采样，尽可能实现最优的查询计划。注意，输出的结果最后有一行注意</a:t>
            </a:r>
            <a:r>
              <a:rPr lang="en-US" altLang="zh-CN" sz="2400" dirty="0"/>
              <a:t>(Note)</a:t>
            </a:r>
            <a:r>
              <a:rPr lang="zh-CN" altLang="en-US" sz="2400" dirty="0"/>
              <a:t>：“</a:t>
            </a:r>
            <a:r>
              <a:rPr lang="en-US" altLang="zh-CN" sz="2400" dirty="0"/>
              <a:t>dynamic statistics used</a:t>
            </a:r>
            <a:r>
              <a:rPr lang="zh-CN" altLang="en-US" sz="2400" dirty="0"/>
              <a:t>：</a:t>
            </a:r>
            <a:r>
              <a:rPr lang="en-US" altLang="zh-CN" sz="2400" dirty="0"/>
              <a:t>dynamic sampling (level=2)”</a:t>
            </a:r>
            <a:r>
              <a:rPr lang="zh-CN" altLang="en-US" sz="2400" dirty="0"/>
              <a:t>，其中</a:t>
            </a:r>
            <a:r>
              <a:rPr lang="en-US" altLang="zh-CN" sz="2400" dirty="0"/>
              <a:t>level=2</a:t>
            </a:r>
            <a:r>
              <a:rPr lang="zh-CN" altLang="en-US" sz="2400" dirty="0"/>
              <a:t>表示初始化参数</a:t>
            </a:r>
            <a:r>
              <a:rPr lang="en-US" altLang="zh-CN" sz="2400" dirty="0" err="1"/>
              <a:t>optimizer_dynamic_sampling</a:t>
            </a:r>
            <a:r>
              <a:rPr lang="zh-CN" altLang="en-US" sz="2400" dirty="0"/>
              <a:t>的值为</a:t>
            </a:r>
            <a:r>
              <a:rPr lang="en-US" altLang="zh-CN" sz="2400" dirty="0"/>
              <a:t>2</a:t>
            </a:r>
            <a:r>
              <a:rPr lang="zh-CN" altLang="en-US" sz="2400" dirty="0"/>
              <a:t>。如果</a:t>
            </a:r>
            <a:r>
              <a:rPr lang="en-US" altLang="zh-CN" sz="2400" dirty="0" err="1"/>
              <a:t>optimizer_dynamic_sampling</a:t>
            </a:r>
            <a:r>
              <a:rPr lang="zh-CN" altLang="en-US" sz="2400" dirty="0"/>
              <a:t>的值为</a:t>
            </a:r>
            <a:r>
              <a:rPr lang="en-US" altLang="zh-CN" sz="2400" dirty="0"/>
              <a:t>0</a:t>
            </a:r>
            <a:r>
              <a:rPr lang="zh-CN" altLang="en-US" sz="2400" dirty="0"/>
              <a:t>就会禁用动态采样。</a:t>
            </a:r>
            <a:endParaRPr lang="zh-CN" altLang="en-US" sz="4800" dirty="0"/>
          </a:p>
        </p:txBody>
      </p:sp>
    </p:spTree>
    <p:extLst>
      <p:ext uri="{BB962C8B-B14F-4D97-AF65-F5344CB8AC3E}">
        <p14:creationId xmlns:p14="http://schemas.microsoft.com/office/powerpoint/2010/main" val="354629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22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3-29</a:t>
            </a:r>
            <a:r>
              <a:rPr lang="zh-CN" altLang="zh-CN" sz="2700" b="1" dirty="0"/>
              <a:t>】查询表何时被分析过</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zh-CN" dirty="0"/>
              <a:t>我们有时会希望查询表是否被分析过，</a:t>
            </a:r>
            <a:r>
              <a:rPr lang="en-US" altLang="zh-CN" dirty="0"/>
              <a:t>Oracle</a:t>
            </a:r>
            <a:r>
              <a:rPr lang="zh-CN" altLang="zh-CN" dirty="0"/>
              <a:t>提供了</a:t>
            </a:r>
            <a:r>
              <a:rPr lang="en-US" altLang="zh-CN" dirty="0" err="1"/>
              <a:t>user_tables</a:t>
            </a:r>
            <a:r>
              <a:rPr lang="zh-CN" altLang="zh-CN" dirty="0"/>
              <a:t>视图，不仅可以查询用户的所有表，也能通过</a:t>
            </a:r>
            <a:r>
              <a:rPr lang="en-US" altLang="zh-CN" dirty="0"/>
              <a:t>LAST_ANALYZED</a:t>
            </a:r>
            <a:r>
              <a:rPr lang="zh-CN" altLang="zh-CN" dirty="0"/>
              <a:t>属性查询这些统计信息的分析时间。本例以</a:t>
            </a:r>
            <a:r>
              <a:rPr lang="en-US" altLang="zh-CN" dirty="0"/>
              <a:t>HR</a:t>
            </a:r>
            <a:r>
              <a:rPr lang="zh-CN" altLang="zh-CN" dirty="0"/>
              <a:t>登录，查看每个表最后被分析的时间</a:t>
            </a:r>
            <a:r>
              <a:rPr lang="en-US" altLang="zh-CN" dirty="0"/>
              <a:t>LAST_ANALYZED</a:t>
            </a:r>
            <a:r>
              <a:rPr lang="zh-CN" altLang="zh-CN" dirty="0"/>
              <a:t>，</a:t>
            </a:r>
            <a:r>
              <a:rPr lang="en-US" altLang="zh-CN" dirty="0"/>
              <a:t>LAST_ANALYZED</a:t>
            </a:r>
            <a:r>
              <a:rPr lang="zh-CN" altLang="zh-CN" dirty="0"/>
              <a:t>为空表示该表未被分析过。</a:t>
            </a:r>
          </a:p>
          <a:p>
            <a:pPr marL="0" indent="0" hangingPunct="0">
              <a:buNone/>
            </a:pPr>
            <a:r>
              <a:rPr lang="en-US" altLang="zh-CN" sz="2000" dirty="0">
                <a:highlight>
                  <a:srgbClr val="C0C0C0"/>
                </a:highlight>
              </a:rPr>
              <a:t>SQL&gt; col </a:t>
            </a:r>
            <a:r>
              <a:rPr lang="en-US" altLang="zh-CN" sz="2000" dirty="0" err="1">
                <a:highlight>
                  <a:srgbClr val="C0C0C0"/>
                </a:highlight>
              </a:rPr>
              <a:t>table_name</a:t>
            </a:r>
            <a:r>
              <a:rPr lang="en-US" altLang="zh-CN" sz="2000" dirty="0">
                <a:highlight>
                  <a:srgbClr val="C0C0C0"/>
                </a:highlight>
              </a:rPr>
              <a:t> format a30</a:t>
            </a:r>
            <a:endParaRPr lang="zh-CN" altLang="zh-CN" sz="2000" dirty="0">
              <a:highlight>
                <a:srgbClr val="C0C0C0"/>
              </a:highlight>
            </a:endParaRPr>
          </a:p>
          <a:p>
            <a:pPr marL="0" indent="0" hangingPunct="0">
              <a:buNone/>
            </a:pPr>
            <a:r>
              <a:rPr lang="en-US" altLang="zh-CN" sz="2000" dirty="0">
                <a:highlight>
                  <a:srgbClr val="C0C0C0"/>
                </a:highlight>
              </a:rPr>
              <a:t>SQL&gt; SELECT </a:t>
            </a:r>
            <a:r>
              <a:rPr lang="en-US" altLang="zh-CN" sz="2000" dirty="0" err="1">
                <a:highlight>
                  <a:srgbClr val="C0C0C0"/>
                </a:highlight>
              </a:rPr>
              <a:t>table_name</a:t>
            </a:r>
            <a:r>
              <a:rPr lang="zh-CN" altLang="zh-CN" sz="2000" dirty="0">
                <a:highlight>
                  <a:srgbClr val="C0C0C0"/>
                </a:highlight>
              </a:rPr>
              <a:t>，</a:t>
            </a:r>
            <a:r>
              <a:rPr lang="en-US" altLang="zh-CN" sz="2000" dirty="0" err="1">
                <a:highlight>
                  <a:srgbClr val="C0C0C0"/>
                </a:highlight>
              </a:rPr>
              <a:t>last_analyzed</a:t>
            </a:r>
            <a:r>
              <a:rPr lang="en-US" altLang="zh-CN" sz="2000" dirty="0">
                <a:highlight>
                  <a:srgbClr val="C0C0C0"/>
                </a:highlight>
              </a:rPr>
              <a:t> FROM </a:t>
            </a:r>
            <a:r>
              <a:rPr lang="en-US" altLang="zh-CN" sz="2000" dirty="0" err="1">
                <a:highlight>
                  <a:srgbClr val="C0C0C0"/>
                </a:highlight>
              </a:rPr>
              <a:t>user_tables</a:t>
            </a:r>
            <a:r>
              <a:rPr lang="zh-CN" altLang="zh-CN" sz="2000" dirty="0">
                <a:highlight>
                  <a:srgbClr val="C0C0C0"/>
                </a:highlight>
              </a:rPr>
              <a:t>；</a:t>
            </a:r>
          </a:p>
          <a:p>
            <a:pPr marL="0" indent="0" hangingPunct="0">
              <a:buNone/>
            </a:pPr>
            <a:r>
              <a:rPr lang="en-US" altLang="zh-CN" sz="2000" dirty="0"/>
              <a:t>TABLE_NAME		LAST_ANALYZED</a:t>
            </a:r>
            <a:endParaRPr lang="zh-CN" altLang="zh-CN" sz="2000" dirty="0"/>
          </a:p>
          <a:p>
            <a:pPr marL="0" indent="0" hangingPunct="0">
              <a:buNone/>
            </a:pPr>
            <a:r>
              <a:rPr lang="en-US" altLang="zh-CN" sz="2000" dirty="0"/>
              <a:t>-------------------------	----------------</a:t>
            </a:r>
            <a:endParaRPr lang="zh-CN" altLang="zh-CN" sz="2000" dirty="0"/>
          </a:p>
          <a:p>
            <a:pPr marL="0" indent="0" hangingPunct="0">
              <a:buNone/>
            </a:pPr>
            <a:r>
              <a:rPr lang="en-US" altLang="zh-CN" sz="2000" dirty="0"/>
              <a:t>EMP_TEST</a:t>
            </a:r>
            <a:endParaRPr lang="zh-CN" altLang="zh-CN" sz="2000" dirty="0"/>
          </a:p>
          <a:p>
            <a:pPr marL="0" indent="0" hangingPunct="0">
              <a:buNone/>
            </a:pPr>
            <a:r>
              <a:rPr lang="en-US" altLang="zh-CN" sz="2000" dirty="0"/>
              <a:t>JOB_HISTORY		2014-07-07 06</a:t>
            </a:r>
            <a:r>
              <a:rPr lang="zh-CN" altLang="zh-CN" sz="2000" dirty="0"/>
              <a:t>：</a:t>
            </a:r>
            <a:r>
              <a:rPr lang="en-US" altLang="zh-CN" sz="2000" dirty="0"/>
              <a:t>56</a:t>
            </a:r>
            <a:r>
              <a:rPr lang="zh-CN" altLang="zh-CN" sz="2000" dirty="0"/>
              <a:t>：</a:t>
            </a:r>
            <a:r>
              <a:rPr lang="en-US" altLang="zh-CN" sz="2000" dirty="0"/>
              <a:t>25</a:t>
            </a:r>
            <a:endParaRPr lang="zh-CN" altLang="zh-CN" sz="2000" dirty="0"/>
          </a:p>
          <a:p>
            <a:pPr marL="0" indent="0" hangingPunct="0">
              <a:buNone/>
            </a:pPr>
            <a:r>
              <a:rPr lang="en-US" altLang="zh-CN" sz="2000" dirty="0"/>
              <a:t>EMPLOYEES		2017-02-22 23</a:t>
            </a:r>
            <a:r>
              <a:rPr lang="zh-CN" altLang="zh-CN" sz="2000" dirty="0"/>
              <a:t>：</a:t>
            </a:r>
            <a:r>
              <a:rPr lang="en-US" altLang="zh-CN" sz="2000" dirty="0"/>
              <a:t>43</a:t>
            </a:r>
            <a:r>
              <a:rPr lang="zh-CN" altLang="zh-CN" sz="2000" dirty="0"/>
              <a:t>：</a:t>
            </a:r>
            <a:r>
              <a:rPr lang="en-US" altLang="zh-CN" sz="2000" dirty="0"/>
              <a:t>52</a:t>
            </a:r>
            <a:endParaRPr lang="zh-CN" altLang="zh-CN" sz="2000" dirty="0"/>
          </a:p>
          <a:p>
            <a:pPr marL="0" indent="0" hangingPunct="0">
              <a:buNone/>
            </a:pPr>
            <a:r>
              <a:rPr lang="en-US" altLang="zh-CN" dirty="0"/>
              <a:t>…</a:t>
            </a:r>
            <a:endParaRPr lang="zh-CN" altLang="zh-CN" dirty="0"/>
          </a:p>
        </p:txBody>
      </p:sp>
      <p:sp>
        <p:nvSpPr>
          <p:cNvPr id="5" name="对话气泡: 矩形 4">
            <a:extLst>
              <a:ext uri="{FF2B5EF4-FFF2-40B4-BE49-F238E27FC236}">
                <a16:creationId xmlns:a16="http://schemas.microsoft.com/office/drawing/2014/main" id="{BA1EEF96-2A66-49A2-BE8E-59E204E1FCDC}"/>
              </a:ext>
            </a:extLst>
          </p:cNvPr>
          <p:cNvSpPr/>
          <p:nvPr/>
        </p:nvSpPr>
        <p:spPr>
          <a:xfrm>
            <a:off x="3142084" y="4365104"/>
            <a:ext cx="4680520" cy="864096"/>
          </a:xfrm>
          <a:prstGeom prst="wedgeRectCallout">
            <a:avLst>
              <a:gd name="adj1" fmla="val -62449"/>
              <a:gd name="adj2" fmla="val 22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表</a:t>
            </a:r>
            <a:r>
              <a:rPr lang="en-US" altLang="zh-CN" sz="2400" dirty="0"/>
              <a:t>EMP_TEST</a:t>
            </a:r>
            <a:r>
              <a:rPr lang="zh-CN" altLang="en-US" sz="2400" dirty="0"/>
              <a:t>未被分析过</a:t>
            </a:r>
          </a:p>
        </p:txBody>
      </p:sp>
    </p:spTree>
    <p:extLst>
      <p:ext uri="{BB962C8B-B14F-4D97-AF65-F5344CB8AC3E}">
        <p14:creationId xmlns:p14="http://schemas.microsoft.com/office/powerpoint/2010/main" val="27579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3.6.4 </a:t>
            </a:r>
            <a:r>
              <a:rPr lang="en-US" altLang="zh-CN" dirty="0"/>
              <a:t>SQL</a:t>
            </a:r>
            <a:r>
              <a:rPr lang="zh-CN" altLang="zh-CN" dirty="0"/>
              <a:t>语句的优化</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zh-CN" altLang="zh-CN" sz="3200" dirty="0"/>
              <a:t>有时候我们并不能直观找到一些复杂的</a:t>
            </a:r>
            <a:r>
              <a:rPr lang="en-US" altLang="zh-CN" sz="3200" dirty="0"/>
              <a:t>SQL</a:t>
            </a:r>
            <a:r>
              <a:rPr lang="zh-CN" altLang="zh-CN" sz="3200" dirty="0"/>
              <a:t>语句的优化方法，这时可以借助</a:t>
            </a:r>
            <a:r>
              <a:rPr lang="en-US" altLang="zh-CN" sz="3200" dirty="0"/>
              <a:t>Oracle SQL Developer</a:t>
            </a:r>
            <a:r>
              <a:rPr lang="zh-CN" altLang="zh-CN" sz="3200" dirty="0"/>
              <a:t>工具的</a:t>
            </a:r>
            <a:r>
              <a:rPr lang="en-US" altLang="zh-CN" sz="3200" dirty="0"/>
              <a:t>SQL</a:t>
            </a:r>
            <a:r>
              <a:rPr lang="zh-CN" altLang="zh-CN" sz="3200" dirty="0"/>
              <a:t>语句优化指导功能。通常，普通的用户没有这个权限，需要添加</a:t>
            </a:r>
            <a:r>
              <a:rPr lang="en-US" altLang="zh-CN" sz="3200" dirty="0"/>
              <a:t>SELECT_CATALOG_ROLE</a:t>
            </a:r>
            <a:r>
              <a:rPr lang="zh-CN" altLang="zh-CN" sz="3200" dirty="0"/>
              <a:t>、</a:t>
            </a:r>
            <a:r>
              <a:rPr lang="en-US" altLang="zh-CN" sz="3200" dirty="0"/>
              <a:t>SELECT ANY DICTIONARY</a:t>
            </a:r>
            <a:r>
              <a:rPr lang="zh-CN" altLang="zh-CN" sz="3200" dirty="0"/>
              <a:t>、</a:t>
            </a:r>
            <a:r>
              <a:rPr lang="en-US" altLang="zh-CN" sz="3200" dirty="0"/>
              <a:t>ADVISOR</a:t>
            </a:r>
            <a:r>
              <a:rPr lang="zh-CN" altLang="zh-CN" sz="3200" dirty="0"/>
              <a:t>以及</a:t>
            </a:r>
            <a:r>
              <a:rPr lang="en-US" altLang="zh-CN" sz="3200" dirty="0"/>
              <a:t>ADMINISTER SQL TUNING SET</a:t>
            </a:r>
            <a:r>
              <a:rPr lang="zh-CN" altLang="zh-CN" sz="3200" dirty="0"/>
              <a:t>权限才可以进行优化指导</a:t>
            </a:r>
            <a:r>
              <a:rPr lang="zh-CN" altLang="en-US" sz="3200" dirty="0"/>
              <a:t>。</a:t>
            </a:r>
          </a:p>
        </p:txBody>
      </p:sp>
    </p:spTree>
    <p:extLst>
      <p:ext uri="{BB962C8B-B14F-4D97-AF65-F5344CB8AC3E}">
        <p14:creationId xmlns:p14="http://schemas.microsoft.com/office/powerpoint/2010/main" val="414401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22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3-30</a:t>
            </a:r>
            <a:r>
              <a:rPr lang="zh-CN" altLang="zh-CN" sz="2700" b="1" dirty="0"/>
              <a:t>】</a:t>
            </a:r>
            <a:r>
              <a:rPr lang="zh-CN" altLang="zh-CN" sz="2700" dirty="0"/>
              <a:t>让户</a:t>
            </a:r>
            <a:r>
              <a:rPr lang="en-US" altLang="zh-CN" sz="2700" dirty="0"/>
              <a:t>HR</a:t>
            </a:r>
            <a:r>
              <a:rPr lang="zh-CN" altLang="zh-CN" sz="2700" dirty="0"/>
              <a:t>可以进行</a:t>
            </a:r>
            <a:r>
              <a:rPr lang="en-US" altLang="zh-CN" sz="2700" dirty="0"/>
              <a:t>SQL</a:t>
            </a:r>
            <a:r>
              <a:rPr lang="zh-CN" altLang="zh-CN" sz="2700" dirty="0"/>
              <a:t>语句的优化指导</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en-US" dirty="0"/>
              <a:t>首先以</a:t>
            </a:r>
            <a:r>
              <a:rPr lang="en-US" altLang="zh-CN" dirty="0"/>
              <a:t>system</a:t>
            </a:r>
            <a:r>
              <a:rPr lang="zh-CN" altLang="en-US" dirty="0"/>
              <a:t>身份登录到</a:t>
            </a:r>
            <a:r>
              <a:rPr lang="en-US" altLang="zh-CN" dirty="0" err="1"/>
              <a:t>pdborcl</a:t>
            </a:r>
            <a:r>
              <a:rPr lang="zh-CN" altLang="en-US" dirty="0"/>
              <a:t>，然后授权。</a:t>
            </a:r>
          </a:p>
          <a:p>
            <a:pPr marL="0" indent="0" hangingPunct="0">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system/***@localhost/</a:t>
            </a:r>
            <a:r>
              <a:rPr lang="en-US" altLang="zh-CN" dirty="0" err="1">
                <a:highlight>
                  <a:srgbClr val="C0C0C0"/>
                </a:highlight>
              </a:rPr>
              <a:t>pdborcl</a:t>
            </a:r>
            <a:endParaRPr lang="en-US" altLang="zh-CN" dirty="0">
              <a:highlight>
                <a:srgbClr val="C0C0C0"/>
              </a:highlight>
            </a:endParaRPr>
          </a:p>
          <a:p>
            <a:pPr marL="0" indent="0" hangingPunct="0">
              <a:buNone/>
            </a:pPr>
            <a:r>
              <a:rPr lang="en-US" altLang="zh-CN" dirty="0">
                <a:highlight>
                  <a:srgbClr val="C0C0C0"/>
                </a:highlight>
              </a:rPr>
              <a:t>SQL&gt; GRANT </a:t>
            </a:r>
            <a:r>
              <a:rPr lang="en-US" altLang="zh-CN" dirty="0" err="1">
                <a:highlight>
                  <a:srgbClr val="C0C0C0"/>
                </a:highlight>
              </a:rPr>
              <a:t>select_catalog_role</a:t>
            </a:r>
            <a:r>
              <a:rPr lang="en-US" altLang="zh-CN" dirty="0">
                <a:highlight>
                  <a:srgbClr val="C0C0C0"/>
                </a:highlight>
              </a:rPr>
              <a:t> TO </a:t>
            </a:r>
            <a:r>
              <a:rPr lang="en-US" altLang="zh-CN" dirty="0" err="1">
                <a:highlight>
                  <a:srgbClr val="C0C0C0"/>
                </a:highlight>
              </a:rPr>
              <a:t>hr</a:t>
            </a:r>
            <a:r>
              <a:rPr lang="zh-CN" altLang="en-US" dirty="0">
                <a:highlight>
                  <a:srgbClr val="C0C0C0"/>
                </a:highlight>
              </a:rPr>
              <a:t>；</a:t>
            </a:r>
          </a:p>
          <a:p>
            <a:pPr marL="0" indent="0" hangingPunct="0">
              <a:buNone/>
            </a:pPr>
            <a:r>
              <a:rPr lang="en-US" altLang="zh-CN" dirty="0"/>
              <a:t>Grant succeeded.</a:t>
            </a:r>
          </a:p>
          <a:p>
            <a:pPr marL="0" indent="0" hangingPunct="0">
              <a:buNone/>
            </a:pPr>
            <a:r>
              <a:rPr lang="en-US" altLang="zh-CN" dirty="0">
                <a:highlight>
                  <a:srgbClr val="C0C0C0"/>
                </a:highlight>
              </a:rPr>
              <a:t>SQL&gt; GRANT SELECT ANY DICTIONARY TO </a:t>
            </a:r>
            <a:r>
              <a:rPr lang="en-US" altLang="zh-CN" dirty="0" err="1">
                <a:highlight>
                  <a:srgbClr val="C0C0C0"/>
                </a:highlight>
              </a:rPr>
              <a:t>hr</a:t>
            </a:r>
            <a:r>
              <a:rPr lang="zh-CN" altLang="en-US" dirty="0">
                <a:highlight>
                  <a:srgbClr val="C0C0C0"/>
                </a:highlight>
              </a:rPr>
              <a:t>；</a:t>
            </a:r>
          </a:p>
          <a:p>
            <a:pPr marL="0" indent="0" hangingPunct="0">
              <a:buNone/>
            </a:pPr>
            <a:r>
              <a:rPr lang="en-US" altLang="zh-CN" dirty="0"/>
              <a:t>Grant succeeded.</a:t>
            </a:r>
          </a:p>
          <a:p>
            <a:pPr marL="0" indent="0" hangingPunct="0">
              <a:buNone/>
            </a:pPr>
            <a:r>
              <a:rPr lang="en-US" altLang="zh-CN" dirty="0">
                <a:highlight>
                  <a:srgbClr val="C0C0C0"/>
                </a:highlight>
              </a:rPr>
              <a:t>SQL&gt; GRANT ADVISOR TO </a:t>
            </a:r>
            <a:r>
              <a:rPr lang="en-US" altLang="zh-CN" dirty="0" err="1">
                <a:highlight>
                  <a:srgbClr val="C0C0C0"/>
                </a:highlight>
              </a:rPr>
              <a:t>hr</a:t>
            </a:r>
            <a:r>
              <a:rPr lang="zh-CN" altLang="en-US" dirty="0">
                <a:highlight>
                  <a:srgbClr val="C0C0C0"/>
                </a:highlight>
              </a:rPr>
              <a:t>；</a:t>
            </a:r>
          </a:p>
          <a:p>
            <a:pPr marL="0" indent="0" hangingPunct="0">
              <a:buNone/>
            </a:pPr>
            <a:r>
              <a:rPr lang="en-US" altLang="zh-CN" dirty="0"/>
              <a:t>Grant succeeded.</a:t>
            </a:r>
          </a:p>
          <a:p>
            <a:pPr marL="0" indent="0" hangingPunct="0">
              <a:buNone/>
            </a:pPr>
            <a:r>
              <a:rPr lang="en-US" altLang="zh-CN" dirty="0">
                <a:highlight>
                  <a:srgbClr val="C0C0C0"/>
                </a:highlight>
              </a:rPr>
              <a:t>SQL&gt; GRANT ADMINISTER SQL TUNING SET TO </a:t>
            </a:r>
            <a:r>
              <a:rPr lang="en-US" altLang="zh-CN" dirty="0" err="1">
                <a:highlight>
                  <a:srgbClr val="C0C0C0"/>
                </a:highlight>
              </a:rPr>
              <a:t>hr</a:t>
            </a:r>
            <a:r>
              <a:rPr lang="zh-CN" altLang="en-US" dirty="0">
                <a:highlight>
                  <a:srgbClr val="C0C0C0"/>
                </a:highlight>
              </a:rPr>
              <a:t>；</a:t>
            </a:r>
          </a:p>
          <a:p>
            <a:pPr marL="0" indent="0" hangingPunct="0">
              <a:buNone/>
            </a:pPr>
            <a:r>
              <a:rPr lang="en-US" altLang="zh-CN" dirty="0"/>
              <a:t>Grant succeeded.</a:t>
            </a:r>
          </a:p>
        </p:txBody>
      </p:sp>
    </p:spTree>
    <p:extLst>
      <p:ext uri="{BB962C8B-B14F-4D97-AF65-F5344CB8AC3E}">
        <p14:creationId xmlns:p14="http://schemas.microsoft.com/office/powerpoint/2010/main" val="317952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3.2.3 </a:t>
            </a:r>
            <a:r>
              <a:rPr lang="zh-CN" altLang="zh-CN" sz="2800" dirty="0"/>
              <a:t>配置数据库支持共享模式</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37829" y="1524000"/>
            <a:ext cx="9913167" cy="5334000"/>
          </a:xfrm>
        </p:spPr>
        <p:txBody>
          <a:bodyPr>
            <a:noAutofit/>
          </a:bodyPr>
          <a:lstStyle/>
          <a:p>
            <a:pPr marL="0" indent="0" hangingPunct="0">
              <a:lnSpc>
                <a:spcPct val="100000"/>
              </a:lnSpc>
              <a:spcBef>
                <a:spcPts val="0"/>
              </a:spcBef>
              <a:buNone/>
            </a:pPr>
            <a:r>
              <a:rPr lang="zh-CN" altLang="en-US" sz="2000" dirty="0"/>
              <a:t>专用服务器模式是</a:t>
            </a:r>
            <a:r>
              <a:rPr lang="en-US" altLang="zh-CN" sz="2000" dirty="0"/>
              <a:t>Oracle</a:t>
            </a:r>
            <a:r>
              <a:rPr lang="zh-CN" altLang="en-US" sz="2000" dirty="0"/>
              <a:t>的默认启动选项，不需要额外的设置。如果要启用共享服务器模式，就必须要设置系统参数，共享模式需要设置的系统参数有：</a:t>
            </a:r>
          </a:p>
          <a:p>
            <a:pPr marL="0" indent="0" hangingPunct="0">
              <a:lnSpc>
                <a:spcPct val="100000"/>
              </a:lnSpc>
              <a:spcBef>
                <a:spcPts val="0"/>
              </a:spcBef>
              <a:buNone/>
            </a:pPr>
            <a:r>
              <a:rPr lang="en-US" altLang="zh-CN" sz="2000" dirty="0"/>
              <a:t>1)DISPATCHERS</a:t>
            </a:r>
          </a:p>
          <a:p>
            <a:pPr marL="0" indent="0" hangingPunct="0">
              <a:lnSpc>
                <a:spcPct val="100000"/>
              </a:lnSpc>
              <a:spcBef>
                <a:spcPts val="0"/>
              </a:spcBef>
              <a:buNone/>
            </a:pPr>
            <a:r>
              <a:rPr lang="zh-CN" altLang="en-US" sz="2000" dirty="0"/>
              <a:t>这个参数是共享服务器最重要的参数，它是一个格式字符串，如果该字符串为空，表示数据库不工作在共享模式下，不允许共享连接。如果不为空，它的基本格式是：</a:t>
            </a:r>
            <a:r>
              <a:rPr lang="en-US" altLang="zh-CN" sz="2000" dirty="0"/>
              <a:t>(PROTOCOL=TCP)(HOST=HOST_NAME)(DISPATCHERS=DISPATCHERS_NUM)(SERVICE=SERVICE_NAMES)</a:t>
            </a:r>
            <a:r>
              <a:rPr lang="zh-CN" altLang="en-US" sz="2000" dirty="0"/>
              <a:t>，里面有</a:t>
            </a:r>
            <a:r>
              <a:rPr lang="en-US" altLang="zh-CN" sz="2000" dirty="0"/>
              <a:t>4</a:t>
            </a:r>
            <a:r>
              <a:rPr lang="zh-CN" altLang="en-US" sz="2000" dirty="0"/>
              <a:t>个子参数，其中只有</a:t>
            </a:r>
            <a:r>
              <a:rPr lang="en-US" altLang="zh-CN" sz="2000" dirty="0"/>
              <a:t>PROTOCOL</a:t>
            </a:r>
            <a:r>
              <a:rPr lang="zh-CN" altLang="en-US" sz="2000" dirty="0"/>
              <a:t>参数是必须的，表示</a:t>
            </a:r>
            <a:r>
              <a:rPr lang="en-US" altLang="zh-CN" sz="2000" dirty="0"/>
              <a:t>TCP</a:t>
            </a:r>
            <a:r>
              <a:rPr lang="zh-CN" altLang="en-US" sz="2000" dirty="0"/>
              <a:t>网络协议。</a:t>
            </a:r>
            <a:r>
              <a:rPr lang="en-US" altLang="zh-CN" sz="2000" dirty="0"/>
              <a:t>HOST</a:t>
            </a:r>
            <a:r>
              <a:rPr lang="zh-CN" altLang="en-US" sz="2000" dirty="0"/>
              <a:t>表示在该地址的情况下使用共享模式，如果没有该参数，则在所有地址下都使用共享模式。子参数</a:t>
            </a:r>
            <a:r>
              <a:rPr lang="en-US" altLang="zh-CN" sz="2000" dirty="0"/>
              <a:t>DISPATCHERS</a:t>
            </a:r>
            <a:r>
              <a:rPr lang="zh-CN" altLang="en-US" sz="2000" dirty="0"/>
              <a:t>表示调度器的数量，如果没有该参数，默认调度器数量为</a:t>
            </a:r>
            <a:r>
              <a:rPr lang="en-US" altLang="zh-CN" sz="2000" dirty="0"/>
              <a:t>1</a:t>
            </a:r>
            <a:r>
              <a:rPr lang="zh-CN" altLang="en-US" sz="2000" dirty="0"/>
              <a:t>，</a:t>
            </a:r>
            <a:r>
              <a:rPr lang="en-US" altLang="zh-CN" sz="2000" dirty="0"/>
              <a:t>SERVICE</a:t>
            </a:r>
            <a:r>
              <a:rPr lang="zh-CN" altLang="en-US" sz="2000" dirty="0"/>
              <a:t>子参数表示哪些数据库使用共享模式，</a:t>
            </a:r>
            <a:r>
              <a:rPr lang="en-US" altLang="zh-CN" sz="2000" dirty="0"/>
              <a:t>SERVICE_NAMES</a:t>
            </a:r>
            <a:r>
              <a:rPr lang="zh-CN" altLang="en-US" sz="2000" dirty="0"/>
              <a:t>是用逗号分隔的</a:t>
            </a:r>
            <a:r>
              <a:rPr lang="en-US" altLang="zh-CN" sz="2000" dirty="0"/>
              <a:t>SERVICE_NAME</a:t>
            </a:r>
            <a:r>
              <a:rPr lang="zh-CN" altLang="en-US" sz="2000" dirty="0"/>
              <a:t>或者</a:t>
            </a:r>
            <a:r>
              <a:rPr lang="en-US" altLang="zh-CN" sz="2000" dirty="0" err="1"/>
              <a:t>listener.ora</a:t>
            </a:r>
            <a:r>
              <a:rPr lang="zh-CN" altLang="en-US" sz="2000" dirty="0"/>
              <a:t>中静态注册的</a:t>
            </a:r>
            <a:r>
              <a:rPr lang="en-US" altLang="zh-CN" sz="2000" dirty="0"/>
              <a:t>GLOBAL_DBNAME</a:t>
            </a:r>
            <a:r>
              <a:rPr lang="zh-CN" altLang="en-US" sz="2000" dirty="0"/>
              <a:t>，如果没有</a:t>
            </a:r>
            <a:r>
              <a:rPr lang="en-US" altLang="zh-CN" sz="2000" dirty="0"/>
              <a:t>service</a:t>
            </a:r>
            <a:r>
              <a:rPr lang="zh-CN" altLang="en-US" sz="2000" dirty="0"/>
              <a:t>子参数，则表示所有数据库都开启共享模式。比如命令：</a:t>
            </a:r>
            <a:endParaRPr lang="en-US" altLang="zh-CN" sz="2000" dirty="0"/>
          </a:p>
          <a:p>
            <a:pPr marL="0" indent="0" hangingPunct="0">
              <a:lnSpc>
                <a:spcPct val="100000"/>
              </a:lnSpc>
              <a:spcBef>
                <a:spcPts val="0"/>
              </a:spcBef>
              <a:buNone/>
            </a:pPr>
            <a:r>
              <a:rPr lang="en-US" altLang="zh-CN" sz="2000" dirty="0">
                <a:highlight>
                  <a:srgbClr val="C0C0C0"/>
                </a:highlight>
              </a:rPr>
              <a:t>ALTER SYSTEM SET DISPATCHERS=“(PROTOCOL=TCP)(DISPATCHERS=3) (SERVICE=</a:t>
            </a:r>
            <a:r>
              <a:rPr lang="en-US" altLang="zh-CN" sz="2000" dirty="0" err="1">
                <a:highlight>
                  <a:srgbClr val="C0C0C0"/>
                </a:highlight>
              </a:rPr>
              <a:t>pdborcl</a:t>
            </a:r>
            <a:r>
              <a:rPr lang="zh-CN" altLang="en-US" sz="2000" dirty="0">
                <a:highlight>
                  <a:srgbClr val="C0C0C0"/>
                </a:highlight>
              </a:rPr>
              <a:t>，</a:t>
            </a:r>
            <a:r>
              <a:rPr lang="en-US" altLang="zh-CN" sz="2000" dirty="0" err="1">
                <a:highlight>
                  <a:srgbClr val="C0C0C0"/>
                </a:highlight>
              </a:rPr>
              <a:t>pdbtest</a:t>
            </a:r>
            <a:r>
              <a:rPr lang="en-US" altLang="zh-CN" sz="2000" dirty="0">
                <a:highlight>
                  <a:srgbClr val="C0C0C0"/>
                </a:highlight>
              </a:rPr>
              <a:t>)”</a:t>
            </a:r>
            <a:r>
              <a:rPr lang="zh-CN" altLang="en-US" sz="2000" dirty="0">
                <a:highlight>
                  <a:srgbClr val="C0C0C0"/>
                </a:highlight>
              </a:rPr>
              <a:t>，</a:t>
            </a:r>
            <a:endParaRPr lang="en-US" altLang="zh-CN" sz="2000" dirty="0">
              <a:highlight>
                <a:srgbClr val="C0C0C0"/>
              </a:highlight>
            </a:endParaRPr>
          </a:p>
          <a:p>
            <a:pPr marL="0" indent="0" hangingPunct="0">
              <a:lnSpc>
                <a:spcPct val="100000"/>
              </a:lnSpc>
              <a:spcBef>
                <a:spcPts val="0"/>
              </a:spcBef>
              <a:buNone/>
            </a:pPr>
            <a:r>
              <a:rPr lang="zh-CN" altLang="en-US" sz="2000" dirty="0"/>
              <a:t>将设置</a:t>
            </a:r>
            <a:r>
              <a:rPr lang="en-US" altLang="zh-CN" sz="2000" dirty="0" err="1"/>
              <a:t>pdborcl</a:t>
            </a:r>
            <a:r>
              <a:rPr lang="zh-CN" altLang="en-US" sz="2000" dirty="0"/>
              <a:t>，</a:t>
            </a:r>
            <a:r>
              <a:rPr lang="en-US" altLang="zh-CN" sz="2000" dirty="0" err="1"/>
              <a:t>pdbtest</a:t>
            </a:r>
            <a:r>
              <a:rPr lang="zh-CN" altLang="en-US" sz="2000" dirty="0"/>
              <a:t>数据库工作在共享模式下。</a:t>
            </a:r>
          </a:p>
        </p:txBody>
      </p:sp>
    </p:spTree>
    <p:extLst>
      <p:ext uri="{BB962C8B-B14F-4D97-AF65-F5344CB8AC3E}">
        <p14:creationId xmlns:p14="http://schemas.microsoft.com/office/powerpoint/2010/main" val="27663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22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3-30</a:t>
            </a:r>
            <a:r>
              <a:rPr lang="zh-CN" altLang="zh-CN" sz="2700" b="1" dirty="0"/>
              <a:t>】</a:t>
            </a:r>
            <a:r>
              <a:rPr lang="zh-CN" altLang="zh-CN" sz="2700" dirty="0"/>
              <a:t>让户</a:t>
            </a:r>
            <a:r>
              <a:rPr lang="en-US" altLang="zh-CN" sz="2700" dirty="0"/>
              <a:t>HR</a:t>
            </a:r>
            <a:r>
              <a:rPr lang="zh-CN" altLang="zh-CN" sz="2700" dirty="0"/>
              <a:t>可以进行</a:t>
            </a:r>
            <a:r>
              <a:rPr lang="en-US" altLang="zh-CN" sz="2700" dirty="0"/>
              <a:t>SQL</a:t>
            </a:r>
            <a:r>
              <a:rPr lang="zh-CN" altLang="zh-CN" sz="2700" dirty="0"/>
              <a:t>语句的优化指导</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en-US" sz="2800" dirty="0"/>
              <a:t>只要有上述权限，一个用户在</a:t>
            </a:r>
            <a:r>
              <a:rPr lang="en-US" altLang="zh-CN" sz="2800" dirty="0"/>
              <a:t>SQL Developer</a:t>
            </a:r>
            <a:r>
              <a:rPr lang="zh-CN" altLang="en-US" sz="2800" dirty="0"/>
              <a:t>中很容易获取一条</a:t>
            </a:r>
            <a:r>
              <a:rPr lang="en-US" altLang="zh-CN" sz="2800" dirty="0"/>
              <a:t>SQL</a:t>
            </a:r>
            <a:r>
              <a:rPr lang="zh-CN" altLang="en-US" sz="2800" dirty="0"/>
              <a:t>语句的优化建议，我们现在假定要查询一个</a:t>
            </a:r>
            <a:r>
              <a:rPr lang="en-US" altLang="zh-CN" sz="2800" dirty="0"/>
              <a:t>EMPLOYEE_ID=100</a:t>
            </a:r>
            <a:r>
              <a:rPr lang="zh-CN" altLang="en-US" sz="2800" dirty="0"/>
              <a:t>的员工，为了看到测试效果，我们这样写</a:t>
            </a:r>
            <a:r>
              <a:rPr lang="en-US" altLang="zh-CN" sz="2800" dirty="0"/>
              <a:t>SQL</a:t>
            </a:r>
            <a:r>
              <a:rPr lang="zh-CN" altLang="en-US" sz="2800" dirty="0"/>
              <a:t>语句：“</a:t>
            </a:r>
            <a:r>
              <a:rPr lang="en-US" altLang="zh-CN" sz="2800" dirty="0"/>
              <a:t>SELECT * FROM employees WHERE  EMPLOYEE_ID+1=100+1</a:t>
            </a:r>
            <a:r>
              <a:rPr lang="zh-CN" altLang="en-US" sz="2800" dirty="0"/>
              <a:t>；”，故意在等号左右两边都加</a:t>
            </a:r>
            <a:r>
              <a:rPr lang="en-US" altLang="zh-CN" sz="2800" dirty="0"/>
              <a:t>1</a:t>
            </a:r>
            <a:r>
              <a:rPr lang="zh-CN" altLang="en-US" sz="2800" dirty="0"/>
              <a:t>，由于</a:t>
            </a:r>
            <a:r>
              <a:rPr lang="en-US" altLang="zh-CN" sz="2800" dirty="0"/>
              <a:t>EMPLOYEE_ID</a:t>
            </a:r>
            <a:r>
              <a:rPr lang="zh-CN" altLang="en-US" sz="2800" dirty="0"/>
              <a:t>是主键，是唯一索引，这一点改动就会让查询变成全表搜索，效率大大降低！执行效果如图</a:t>
            </a:r>
            <a:r>
              <a:rPr lang="en-US" altLang="zh-CN" sz="2800" dirty="0"/>
              <a:t>3-13</a:t>
            </a:r>
            <a:r>
              <a:rPr lang="zh-CN" altLang="en-US" sz="2800" dirty="0"/>
              <a:t>所示。</a:t>
            </a:r>
          </a:p>
        </p:txBody>
      </p:sp>
    </p:spTree>
    <p:extLst>
      <p:ext uri="{BB962C8B-B14F-4D97-AF65-F5344CB8AC3E}">
        <p14:creationId xmlns:p14="http://schemas.microsoft.com/office/powerpoint/2010/main" val="377925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2700" dirty="0"/>
              <a:t>图</a:t>
            </a:r>
            <a:r>
              <a:rPr lang="en-US" altLang="zh-CN" sz="2700" dirty="0"/>
              <a:t>3-13  SQL</a:t>
            </a:r>
            <a:r>
              <a:rPr lang="zh-CN" altLang="zh-CN" sz="2700" dirty="0"/>
              <a:t>语句优化指导</a:t>
            </a:r>
            <a:endParaRPr lang="zh-CN" altLang="en-US" sz="2700" dirty="0"/>
          </a:p>
        </p:txBody>
      </p:sp>
      <p:pic>
        <p:nvPicPr>
          <p:cNvPr id="7" name="图片 6">
            <a:extLst>
              <a:ext uri="{FF2B5EF4-FFF2-40B4-BE49-F238E27FC236}">
                <a16:creationId xmlns:a16="http://schemas.microsoft.com/office/drawing/2014/main" id="{84D1DC4F-89A7-4B23-A858-8257A6B76B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9181" y="1484784"/>
            <a:ext cx="10091297" cy="5256584"/>
          </a:xfrm>
          <a:prstGeom prst="rect">
            <a:avLst/>
          </a:prstGeom>
          <a:noFill/>
          <a:ln>
            <a:noFill/>
          </a:ln>
        </p:spPr>
      </p:pic>
    </p:spTree>
    <p:extLst>
      <p:ext uri="{BB962C8B-B14F-4D97-AF65-F5344CB8AC3E}">
        <p14:creationId xmlns:p14="http://schemas.microsoft.com/office/powerpoint/2010/main" val="43650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22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3-30</a:t>
            </a:r>
            <a:r>
              <a:rPr lang="zh-CN" altLang="zh-CN" sz="2700" b="1" dirty="0"/>
              <a:t>】</a:t>
            </a:r>
            <a:r>
              <a:rPr lang="zh-CN" altLang="zh-CN" sz="2700" dirty="0"/>
              <a:t>让户</a:t>
            </a:r>
            <a:r>
              <a:rPr lang="en-US" altLang="zh-CN" sz="2700" dirty="0"/>
              <a:t>HR</a:t>
            </a:r>
            <a:r>
              <a:rPr lang="zh-CN" altLang="zh-CN" sz="2700" dirty="0"/>
              <a:t>可以进行</a:t>
            </a:r>
            <a:r>
              <a:rPr lang="en-US" altLang="zh-CN" sz="2700" dirty="0"/>
              <a:t>SQL</a:t>
            </a:r>
            <a:r>
              <a:rPr lang="zh-CN" altLang="zh-CN" sz="2700" dirty="0"/>
              <a:t>语句的优化指导</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en-US" sz="2800" dirty="0"/>
              <a:t>从图</a:t>
            </a:r>
            <a:r>
              <a:rPr lang="en-US" altLang="zh-CN" sz="2800" dirty="0"/>
              <a:t>3-13</a:t>
            </a:r>
            <a:r>
              <a:rPr lang="zh-CN" altLang="en-US" sz="2800" dirty="0"/>
              <a:t>中可以看到，</a:t>
            </a:r>
            <a:r>
              <a:rPr lang="en-US" altLang="zh-CN" sz="2800" dirty="0"/>
              <a:t>SQL</a:t>
            </a:r>
            <a:r>
              <a:rPr lang="zh-CN" altLang="en-US" sz="2800" dirty="0"/>
              <a:t>优化指导给出了三条优化信息：</a:t>
            </a:r>
          </a:p>
          <a:p>
            <a:pPr marL="342900" indent="-342900" hangingPunct="0"/>
            <a:r>
              <a:rPr lang="zh-CN" altLang="en-US" b="1" dirty="0"/>
              <a:t>查找结果</a:t>
            </a:r>
            <a:r>
              <a:rPr lang="zh-CN" altLang="en-US" sz="2800" dirty="0"/>
              <a:t>：谓词 </a:t>
            </a:r>
            <a:r>
              <a:rPr lang="en-US" altLang="zh-CN" sz="2800" dirty="0"/>
              <a:t>“EMPLOYEES”.“EMPLOYEE_ID”+1=101 (</a:t>
            </a:r>
            <a:r>
              <a:rPr lang="zh-CN" altLang="en-US" sz="2800" dirty="0"/>
              <a:t>在执行计划的行 </a:t>
            </a:r>
            <a:r>
              <a:rPr lang="en-US" altLang="zh-CN" sz="2800" dirty="0"/>
              <a:t>ID 1 </a:t>
            </a:r>
            <a:r>
              <a:rPr lang="zh-CN" altLang="en-US" sz="2800" dirty="0"/>
              <a:t>处使用</a:t>
            </a:r>
            <a:r>
              <a:rPr lang="en-US" altLang="zh-CN" sz="2800" dirty="0"/>
              <a:t>)</a:t>
            </a:r>
            <a:r>
              <a:rPr lang="zh-CN" altLang="en-US" sz="2800" dirty="0"/>
              <a:t>包含索引列 </a:t>
            </a:r>
            <a:r>
              <a:rPr lang="en-US" altLang="zh-CN" sz="2800" dirty="0"/>
              <a:t>“EMPLOYEE_ID” </a:t>
            </a:r>
            <a:r>
              <a:rPr lang="zh-CN" altLang="en-US" sz="2800" dirty="0"/>
              <a:t>的表达式。此表达式使优化程序无法选择表 </a:t>
            </a:r>
            <a:r>
              <a:rPr lang="en-US" altLang="zh-CN" sz="2800" dirty="0"/>
              <a:t>“HR”.“EMPLOYEES” </a:t>
            </a:r>
            <a:r>
              <a:rPr lang="zh-CN" altLang="en-US" sz="2800" dirty="0"/>
              <a:t>的索引。</a:t>
            </a:r>
            <a:endParaRPr lang="en-US" altLang="zh-CN" sz="2800" dirty="0"/>
          </a:p>
          <a:p>
            <a:pPr marL="342900" indent="-342900" hangingPunct="0"/>
            <a:r>
              <a:rPr lang="zh-CN" altLang="zh-CN" b="1" dirty="0"/>
              <a:t>建议</a:t>
            </a:r>
            <a:r>
              <a:rPr lang="zh-CN" altLang="zh-CN" dirty="0"/>
              <a:t>：将谓词重写为等价型以便使用索引，或者对此表达式创建基于函数的索引。</a:t>
            </a:r>
          </a:p>
          <a:p>
            <a:pPr marL="342900" indent="-342900" hangingPunct="0"/>
            <a:r>
              <a:rPr lang="zh-CN" altLang="zh-CN" b="1" dirty="0"/>
              <a:t>原理</a:t>
            </a:r>
            <a:r>
              <a:rPr lang="zh-CN" altLang="zh-CN" dirty="0"/>
              <a:t>：如果谓词是不等式条件，或者存在关于索引列的表达式或隐式数据类型转换，则优化程序无法使用索引。</a:t>
            </a:r>
            <a:endParaRPr lang="en-US" altLang="zh-CN" dirty="0"/>
          </a:p>
          <a:p>
            <a:pPr marL="0" indent="0" hangingPunct="0">
              <a:buNone/>
            </a:pPr>
            <a:r>
              <a:rPr lang="zh-CN" altLang="zh-CN" dirty="0"/>
              <a:t>根据这个优化指导，我们不难得到最优的</a:t>
            </a:r>
            <a:r>
              <a:rPr lang="en-US" altLang="zh-CN" dirty="0"/>
              <a:t>SQL</a:t>
            </a:r>
            <a:r>
              <a:rPr lang="zh-CN" altLang="zh-CN" dirty="0"/>
              <a:t>语句：“</a:t>
            </a:r>
            <a:r>
              <a:rPr lang="en-US" altLang="zh-CN" dirty="0"/>
              <a:t>SELECT * FROM employees WHERE  EMPLOYEE_ID=100</a:t>
            </a:r>
            <a:r>
              <a:rPr lang="zh-CN" altLang="zh-CN" dirty="0"/>
              <a:t>；”，将修改后的</a:t>
            </a:r>
            <a:r>
              <a:rPr lang="en-US" altLang="zh-CN" dirty="0"/>
              <a:t>SQL</a:t>
            </a:r>
            <a:r>
              <a:rPr lang="zh-CN" altLang="zh-CN" dirty="0"/>
              <a:t>语句再次执行优化指导，就看不到任何优化建议了，表示已经是最优的了，如图</a:t>
            </a:r>
            <a:r>
              <a:rPr lang="en-US" altLang="zh-CN" dirty="0"/>
              <a:t>3-14</a:t>
            </a:r>
            <a:r>
              <a:rPr lang="zh-CN" altLang="zh-CN" dirty="0"/>
              <a:t>所示。</a:t>
            </a:r>
          </a:p>
          <a:p>
            <a:pPr marL="342900" indent="-342900" hangingPunct="0"/>
            <a:endParaRPr lang="zh-CN" altLang="zh-CN" dirty="0"/>
          </a:p>
          <a:p>
            <a:pPr marL="0" indent="0" hangingPunct="0">
              <a:buNone/>
            </a:pPr>
            <a:endParaRPr lang="zh-CN" altLang="en-US" sz="2800" dirty="0"/>
          </a:p>
        </p:txBody>
      </p:sp>
    </p:spTree>
    <p:extLst>
      <p:ext uri="{BB962C8B-B14F-4D97-AF65-F5344CB8AC3E}">
        <p14:creationId xmlns:p14="http://schemas.microsoft.com/office/powerpoint/2010/main" val="427548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2700" dirty="0"/>
              <a:t>图</a:t>
            </a:r>
            <a:r>
              <a:rPr lang="en-US" altLang="zh-CN" sz="2700" dirty="0"/>
              <a:t>3-14  SQL</a:t>
            </a:r>
            <a:r>
              <a:rPr lang="zh-CN" altLang="zh-CN" sz="2700" dirty="0"/>
              <a:t>语句无优化指导</a:t>
            </a:r>
            <a:endParaRPr lang="zh-CN" altLang="en-US" sz="2700" dirty="0"/>
          </a:p>
        </p:txBody>
      </p:sp>
      <p:pic>
        <p:nvPicPr>
          <p:cNvPr id="4" name="图片 3">
            <a:extLst>
              <a:ext uri="{FF2B5EF4-FFF2-40B4-BE49-F238E27FC236}">
                <a16:creationId xmlns:a16="http://schemas.microsoft.com/office/drawing/2014/main" id="{67229C53-AE24-4687-817D-D1F478FD8B5C}"/>
              </a:ext>
            </a:extLst>
          </p:cNvPr>
          <p:cNvPicPr/>
          <p:nvPr/>
        </p:nvPicPr>
        <p:blipFill>
          <a:blip r:embed="rId2"/>
          <a:stretch>
            <a:fillRect/>
          </a:stretch>
        </p:blipFill>
        <p:spPr>
          <a:xfrm>
            <a:off x="1125860" y="1481449"/>
            <a:ext cx="9289032" cy="5298036"/>
          </a:xfrm>
          <a:prstGeom prst="rect">
            <a:avLst/>
          </a:prstGeom>
        </p:spPr>
      </p:pic>
      <p:sp>
        <p:nvSpPr>
          <p:cNvPr id="5" name="卷形: 水平 4">
            <a:extLst>
              <a:ext uri="{FF2B5EF4-FFF2-40B4-BE49-F238E27FC236}">
                <a16:creationId xmlns:a16="http://schemas.microsoft.com/office/drawing/2014/main" id="{60A8C047-BAC8-448B-8865-42AD53861161}"/>
              </a:ext>
            </a:extLst>
          </p:cNvPr>
          <p:cNvSpPr/>
          <p:nvPr/>
        </p:nvSpPr>
        <p:spPr>
          <a:xfrm>
            <a:off x="2926060" y="1844824"/>
            <a:ext cx="6696744" cy="3429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在实际编写</a:t>
            </a:r>
            <a:r>
              <a:rPr lang="en-US" altLang="zh-CN" sz="2000" dirty="0"/>
              <a:t>SQL</a:t>
            </a:r>
            <a:r>
              <a:rPr lang="zh-CN" altLang="en-US" sz="2000" dirty="0"/>
              <a:t>语句时要把使用优化指导工具和人工分析结合起来，有时候优化指导工具没有提示任何优化建议，但并不表示</a:t>
            </a:r>
            <a:r>
              <a:rPr lang="en-US" altLang="zh-CN" sz="2000" dirty="0"/>
              <a:t>SQL</a:t>
            </a:r>
            <a:r>
              <a:rPr lang="zh-CN" altLang="en-US" sz="2000" dirty="0"/>
              <a:t>语句就是效率最高的，</a:t>
            </a:r>
            <a:r>
              <a:rPr lang="en-US" altLang="zh-CN" sz="2000" dirty="0"/>
              <a:t>SQL</a:t>
            </a:r>
            <a:r>
              <a:rPr lang="zh-CN" altLang="en-US" sz="2000" dirty="0"/>
              <a:t>语句是否最优的判断最后还要手动确认。</a:t>
            </a:r>
          </a:p>
        </p:txBody>
      </p:sp>
    </p:spTree>
    <p:extLst>
      <p:ext uri="{BB962C8B-B14F-4D97-AF65-F5344CB8AC3E}">
        <p14:creationId xmlns:p14="http://schemas.microsoft.com/office/powerpoint/2010/main" val="240820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en-US" altLang="zh-CN" sz="2700" b="1" dirty="0">
                <a:effectLst>
                  <a:glow>
                    <a:srgbClr val="000000"/>
                  </a:glow>
                  <a:outerShdw sx="0" sy="0">
                    <a:srgbClr val="000000"/>
                  </a:outerShdw>
                  <a:reflection stA="0" endPos="0" fadeDir="0" sx="0" sy="0"/>
                </a:effectLst>
              </a:rPr>
              <a:t>3.6.5 </a:t>
            </a:r>
            <a:r>
              <a:rPr lang="zh-CN" altLang="zh-CN" sz="2700" dirty="0"/>
              <a:t>自适应查询优化</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en-US" altLang="zh-CN" dirty="0"/>
              <a:t>Oracle 12c</a:t>
            </a:r>
            <a:r>
              <a:rPr lang="zh-CN" altLang="en-US" dirty="0"/>
              <a:t>数据库中最大的变化是自适应查询优化</a:t>
            </a:r>
            <a:r>
              <a:rPr lang="en-US" altLang="zh-CN" dirty="0"/>
              <a:t>(Adaptive Query Optimization)</a:t>
            </a:r>
            <a:r>
              <a:rPr lang="zh-CN" altLang="en-US" dirty="0"/>
              <a:t>。优化器在某些条件下会选择自适应计划。例如，当查询包括连接和复杂谓词时，使准确地估计基数变得很困难。自适应计划使得优化器能够把执行一个语句的计划推迟到执行的时候才确定。优化器在它所选择的计划</a:t>
            </a:r>
            <a:r>
              <a:rPr lang="en-US" altLang="zh-CN" dirty="0"/>
              <a:t>(</a:t>
            </a:r>
            <a:r>
              <a:rPr lang="zh-CN" altLang="en-US" dirty="0"/>
              <a:t>缺省计划</a:t>
            </a:r>
            <a:r>
              <a:rPr lang="en-US" altLang="zh-CN" dirty="0"/>
              <a:t>)</a:t>
            </a:r>
            <a:r>
              <a:rPr lang="zh-CN" altLang="en-US" dirty="0"/>
              <a:t>中植入统计收集器，从而在运行的时候，它能够判断基数估算与实际看到的行数之间是否有很大的偏差。如果有显著的区别，那么这个计划或者计划的一部分就会被自动调整，以避免不理想的性能。自适应查询优化包括两个方面的作用：</a:t>
            </a:r>
          </a:p>
          <a:p>
            <a:pPr marL="0" indent="0" hangingPunct="0">
              <a:lnSpc>
                <a:spcPct val="100000"/>
              </a:lnSpc>
              <a:spcBef>
                <a:spcPts val="600"/>
              </a:spcBef>
              <a:buNone/>
            </a:pPr>
            <a:r>
              <a:rPr lang="en-US" altLang="zh-CN" dirty="0"/>
              <a:t>1)</a:t>
            </a:r>
            <a:r>
              <a:rPr lang="zh-CN" altLang="en-US" dirty="0"/>
              <a:t>自适应计划</a:t>
            </a:r>
            <a:r>
              <a:rPr lang="en-US" altLang="zh-CN" dirty="0"/>
              <a:t>(Adaptive Plans)</a:t>
            </a:r>
          </a:p>
          <a:p>
            <a:pPr marL="0" indent="0" hangingPunct="0">
              <a:lnSpc>
                <a:spcPct val="100000"/>
              </a:lnSpc>
              <a:spcBef>
                <a:spcPts val="600"/>
              </a:spcBef>
              <a:buNone/>
            </a:pPr>
            <a:r>
              <a:rPr lang="zh-CN" altLang="en-US" dirty="0"/>
              <a:t>自适应计划改善一个查询的初次执行计划，避免第一次查询就采用到最坏的执行计划。</a:t>
            </a:r>
          </a:p>
          <a:p>
            <a:pPr marL="0" indent="0" hangingPunct="0">
              <a:lnSpc>
                <a:spcPct val="100000"/>
              </a:lnSpc>
              <a:spcBef>
                <a:spcPts val="600"/>
              </a:spcBef>
              <a:buNone/>
            </a:pPr>
            <a:r>
              <a:rPr lang="en-US" altLang="zh-CN" dirty="0"/>
              <a:t>2)</a:t>
            </a:r>
            <a:r>
              <a:rPr lang="zh-CN" altLang="en-US" dirty="0"/>
              <a:t>自适应统计信息</a:t>
            </a:r>
            <a:r>
              <a:rPr lang="en-US" altLang="zh-CN" dirty="0"/>
              <a:t>(Adaptive Statistics)</a:t>
            </a:r>
          </a:p>
        </p:txBody>
      </p:sp>
    </p:spTree>
    <p:extLst>
      <p:ext uri="{BB962C8B-B14F-4D97-AF65-F5344CB8AC3E}">
        <p14:creationId xmlns:p14="http://schemas.microsoft.com/office/powerpoint/2010/main" val="259260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en-US" altLang="zh-CN" sz="2700" b="1" dirty="0">
                <a:effectLst>
                  <a:glow>
                    <a:srgbClr val="000000"/>
                  </a:glow>
                  <a:outerShdw sx="0" sy="0">
                    <a:srgbClr val="000000"/>
                  </a:outerShdw>
                  <a:reflection stA="0" endPos="0" fadeDir="0" sx="0" sy="0"/>
                </a:effectLst>
              </a:rPr>
              <a:t>3.6.5 </a:t>
            </a:r>
            <a:r>
              <a:rPr lang="zh-CN" altLang="zh-CN" sz="2700" dirty="0"/>
              <a:t>自适应查询优化</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zh-CN" sz="2800" dirty="0"/>
              <a:t>自适应统计信息为后续的执行提供了额外的信息。如图</a:t>
            </a:r>
            <a:r>
              <a:rPr lang="en-US" altLang="zh-CN" sz="2800" dirty="0"/>
              <a:t>3-15</a:t>
            </a:r>
            <a:r>
              <a:rPr lang="zh-CN" altLang="zh-CN" sz="2800" dirty="0"/>
              <a:t>所示。图</a:t>
            </a:r>
            <a:r>
              <a:rPr lang="en-US" altLang="zh-CN" sz="2800" dirty="0"/>
              <a:t>3-15</a:t>
            </a:r>
            <a:r>
              <a:rPr lang="zh-CN" altLang="zh-CN" sz="2800" dirty="0"/>
              <a:t>中自适应连接方式是指通过为执行计划中的某些分支预先确定多个子计划，优化器能够实时调整连接方式。我们假定查询</a:t>
            </a:r>
            <a:r>
              <a:rPr lang="en-US" altLang="zh-CN" sz="2800" dirty="0"/>
              <a:t>OE</a:t>
            </a:r>
            <a:r>
              <a:rPr lang="zh-CN" altLang="zh-CN" sz="2800" dirty="0"/>
              <a:t>用户的两个表：</a:t>
            </a:r>
          </a:p>
          <a:p>
            <a:pPr marL="0" indent="0" hangingPunct="0">
              <a:buNone/>
            </a:pPr>
            <a:r>
              <a:rPr lang="en-US" altLang="zh-CN" sz="2800" dirty="0">
                <a:highlight>
                  <a:srgbClr val="C0C0C0"/>
                </a:highlight>
              </a:rPr>
              <a:t>SQL&gt; SELECT </a:t>
            </a:r>
            <a:r>
              <a:rPr lang="en-US" altLang="zh-CN" sz="2800" dirty="0" err="1">
                <a:highlight>
                  <a:srgbClr val="C0C0C0"/>
                </a:highlight>
              </a:rPr>
              <a:t>p.product_name</a:t>
            </a:r>
            <a:r>
              <a:rPr lang="en-US" altLang="zh-CN" sz="2800" dirty="0">
                <a:highlight>
                  <a:srgbClr val="C0C0C0"/>
                </a:highlight>
              </a:rPr>
              <a:t> FROM </a:t>
            </a:r>
            <a:r>
              <a:rPr lang="en-US" altLang="zh-CN" sz="2800" dirty="0" err="1">
                <a:highlight>
                  <a:srgbClr val="C0C0C0"/>
                </a:highlight>
              </a:rPr>
              <a:t>oe.order_items</a:t>
            </a:r>
            <a:r>
              <a:rPr lang="en-US" altLang="zh-CN" sz="2800" dirty="0">
                <a:highlight>
                  <a:srgbClr val="C0C0C0"/>
                </a:highlight>
              </a:rPr>
              <a:t> o</a:t>
            </a:r>
            <a:r>
              <a:rPr lang="zh-CN" altLang="zh-CN" sz="2800" dirty="0">
                <a:highlight>
                  <a:srgbClr val="C0C0C0"/>
                </a:highlight>
              </a:rPr>
              <a:t>，</a:t>
            </a:r>
          </a:p>
          <a:p>
            <a:pPr marL="0" indent="0" hangingPunct="0">
              <a:buNone/>
            </a:pPr>
            <a:r>
              <a:rPr lang="en-US" altLang="zh-CN" sz="2800" dirty="0"/>
              <a:t> </a:t>
            </a:r>
            <a:r>
              <a:rPr lang="en-US" altLang="zh-CN" sz="2800" dirty="0" err="1">
                <a:highlight>
                  <a:srgbClr val="C0C0C0"/>
                </a:highlight>
              </a:rPr>
              <a:t>oe.product_information</a:t>
            </a:r>
            <a:r>
              <a:rPr lang="en-US" altLang="zh-CN" sz="2800" dirty="0">
                <a:highlight>
                  <a:srgbClr val="C0C0C0"/>
                </a:highlight>
              </a:rPr>
              <a:t> p WHERE  </a:t>
            </a:r>
            <a:r>
              <a:rPr lang="en-US" altLang="zh-CN" sz="2800" dirty="0" err="1">
                <a:highlight>
                  <a:srgbClr val="C0C0C0"/>
                </a:highlight>
              </a:rPr>
              <a:t>o.unit_price</a:t>
            </a:r>
            <a:r>
              <a:rPr lang="en-US" altLang="zh-CN" sz="2800" dirty="0">
                <a:highlight>
                  <a:srgbClr val="C0C0C0"/>
                </a:highlight>
              </a:rPr>
              <a:t>=15 </a:t>
            </a:r>
            <a:endParaRPr lang="zh-CN" altLang="zh-CN" sz="2800" dirty="0">
              <a:highlight>
                <a:srgbClr val="C0C0C0"/>
              </a:highlight>
            </a:endParaRPr>
          </a:p>
          <a:p>
            <a:pPr marL="0" indent="0" hangingPunct="0">
              <a:buNone/>
            </a:pPr>
            <a:r>
              <a:rPr lang="en-US" altLang="zh-CN" sz="2800" dirty="0">
                <a:highlight>
                  <a:srgbClr val="C0C0C0"/>
                </a:highlight>
              </a:rPr>
              <a:t> AND </a:t>
            </a:r>
            <a:r>
              <a:rPr lang="en-US" altLang="zh-CN" sz="2800" dirty="0" err="1">
                <a:highlight>
                  <a:srgbClr val="C0C0C0"/>
                </a:highlight>
              </a:rPr>
              <a:t>o.quantity</a:t>
            </a:r>
            <a:r>
              <a:rPr lang="en-US" altLang="zh-CN" sz="2800" dirty="0">
                <a:highlight>
                  <a:srgbClr val="C0C0C0"/>
                </a:highlight>
              </a:rPr>
              <a:t>&gt;1 AND </a:t>
            </a:r>
            <a:r>
              <a:rPr lang="en-US" altLang="zh-CN" sz="2800" dirty="0" err="1">
                <a:highlight>
                  <a:srgbClr val="C0C0C0"/>
                </a:highlight>
              </a:rPr>
              <a:t>p.product_id</a:t>
            </a:r>
            <a:r>
              <a:rPr lang="en-US" altLang="zh-CN" sz="2800" dirty="0">
                <a:highlight>
                  <a:srgbClr val="C0C0C0"/>
                </a:highlight>
              </a:rPr>
              <a:t>=</a:t>
            </a:r>
            <a:r>
              <a:rPr lang="en-US" altLang="zh-CN" sz="2800" dirty="0" err="1">
                <a:highlight>
                  <a:srgbClr val="C0C0C0"/>
                </a:highlight>
              </a:rPr>
              <a:t>o.product_id</a:t>
            </a:r>
            <a:r>
              <a:rPr lang="zh-CN" altLang="zh-CN" sz="2800" dirty="0">
                <a:highlight>
                  <a:srgbClr val="C0C0C0"/>
                </a:highlight>
              </a:rPr>
              <a:t>；</a:t>
            </a:r>
          </a:p>
        </p:txBody>
      </p:sp>
    </p:spTree>
    <p:extLst>
      <p:ext uri="{BB962C8B-B14F-4D97-AF65-F5344CB8AC3E}">
        <p14:creationId xmlns:p14="http://schemas.microsoft.com/office/powerpoint/2010/main" val="235274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3100" dirty="0"/>
              <a:t>图</a:t>
            </a:r>
            <a:r>
              <a:rPr lang="en-US" altLang="zh-CN" sz="3100" dirty="0"/>
              <a:t>3-15  </a:t>
            </a:r>
            <a:r>
              <a:rPr lang="zh-CN" altLang="zh-CN" sz="3100" dirty="0"/>
              <a:t>自适应查询优化</a:t>
            </a:r>
            <a:endParaRPr lang="zh-CN" altLang="en-US" sz="3100" dirty="0"/>
          </a:p>
        </p:txBody>
      </p:sp>
      <p:grpSp>
        <p:nvGrpSpPr>
          <p:cNvPr id="4" name="画布 25">
            <a:extLst>
              <a:ext uri="{FF2B5EF4-FFF2-40B4-BE49-F238E27FC236}">
                <a16:creationId xmlns:a16="http://schemas.microsoft.com/office/drawing/2014/main" id="{4E0F1A3F-F9C2-4F46-9C23-816FFAA1B84B}"/>
              </a:ext>
            </a:extLst>
          </p:cNvPr>
          <p:cNvGrpSpPr/>
          <p:nvPr/>
        </p:nvGrpSpPr>
        <p:grpSpPr>
          <a:xfrm>
            <a:off x="1260388" y="1519653"/>
            <a:ext cx="9949906" cy="2952328"/>
            <a:chOff x="0" y="0"/>
            <a:chExt cx="4838700" cy="1435735"/>
          </a:xfrm>
        </p:grpSpPr>
        <p:sp>
          <p:nvSpPr>
            <p:cNvPr id="5" name="矩形 4">
              <a:extLst>
                <a:ext uri="{FF2B5EF4-FFF2-40B4-BE49-F238E27FC236}">
                  <a16:creationId xmlns:a16="http://schemas.microsoft.com/office/drawing/2014/main" id="{F6C3E9D7-4AAE-4A76-A8A5-51C3DE279019}"/>
                </a:ext>
              </a:extLst>
            </p:cNvPr>
            <p:cNvSpPr/>
            <p:nvPr/>
          </p:nvSpPr>
          <p:spPr>
            <a:xfrm>
              <a:off x="0" y="0"/>
              <a:ext cx="4838700" cy="1435735"/>
            </a:xfrm>
            <a:prstGeom prst="rect">
              <a:avLst/>
            </a:prstGeom>
          </p:spPr>
        </p:sp>
        <p:sp>
          <p:nvSpPr>
            <p:cNvPr id="6" name="文本框 31">
              <a:extLst>
                <a:ext uri="{FF2B5EF4-FFF2-40B4-BE49-F238E27FC236}">
                  <a16:creationId xmlns:a16="http://schemas.microsoft.com/office/drawing/2014/main" id="{2CDCB9A5-5C2E-4AEE-8DF3-81C3393E02AF}"/>
                </a:ext>
              </a:extLst>
            </p:cNvPr>
            <p:cNvSpPr txBox="1"/>
            <p:nvPr/>
          </p:nvSpPr>
          <p:spPr>
            <a:xfrm>
              <a:off x="1571633" y="28058"/>
              <a:ext cx="1514475" cy="22438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自适应查询优化</a:t>
              </a:r>
            </a:p>
          </p:txBody>
        </p:sp>
        <p:sp>
          <p:nvSpPr>
            <p:cNvPr id="8" name="文本框 203">
              <a:extLst>
                <a:ext uri="{FF2B5EF4-FFF2-40B4-BE49-F238E27FC236}">
                  <a16:creationId xmlns:a16="http://schemas.microsoft.com/office/drawing/2014/main" id="{48AA634D-ED13-4F61-94C3-F4C06FC51626}"/>
                </a:ext>
              </a:extLst>
            </p:cNvPr>
            <p:cNvSpPr txBox="1"/>
            <p:nvPr/>
          </p:nvSpPr>
          <p:spPr>
            <a:xfrm>
              <a:off x="2943230" y="420824"/>
              <a:ext cx="1476375" cy="25796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自适应统计信息</a:t>
              </a:r>
            </a:p>
          </p:txBody>
        </p:sp>
        <p:sp>
          <p:nvSpPr>
            <p:cNvPr id="9" name="文本框 204">
              <a:extLst>
                <a:ext uri="{FF2B5EF4-FFF2-40B4-BE49-F238E27FC236}">
                  <a16:creationId xmlns:a16="http://schemas.microsoft.com/office/drawing/2014/main" id="{DDEB7862-ACDB-430B-91BB-D6C6BCD5CD53}"/>
                </a:ext>
              </a:extLst>
            </p:cNvPr>
            <p:cNvSpPr txBox="1"/>
            <p:nvPr/>
          </p:nvSpPr>
          <p:spPr>
            <a:xfrm>
              <a:off x="19051" y="969450"/>
              <a:ext cx="923924" cy="38854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连接方式</a:t>
              </a:r>
            </a:p>
          </p:txBody>
        </p:sp>
        <p:sp>
          <p:nvSpPr>
            <p:cNvPr id="10" name="文本框 205">
              <a:extLst>
                <a:ext uri="{FF2B5EF4-FFF2-40B4-BE49-F238E27FC236}">
                  <a16:creationId xmlns:a16="http://schemas.microsoft.com/office/drawing/2014/main" id="{971F2790-CEBB-47BD-A675-BBB51B541183}"/>
                </a:ext>
              </a:extLst>
            </p:cNvPr>
            <p:cNvSpPr txBox="1"/>
            <p:nvPr/>
          </p:nvSpPr>
          <p:spPr>
            <a:xfrm>
              <a:off x="1095379" y="963215"/>
              <a:ext cx="1076325" cy="39560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自适应并行</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分配方式</a:t>
              </a:r>
            </a:p>
          </p:txBody>
        </p:sp>
        <p:sp>
          <p:nvSpPr>
            <p:cNvPr id="11" name="文本框 206">
              <a:extLst>
                <a:ext uri="{FF2B5EF4-FFF2-40B4-BE49-F238E27FC236}">
                  <a16:creationId xmlns:a16="http://schemas.microsoft.com/office/drawing/2014/main" id="{5A8494FE-07D3-40AB-8559-575D33937EC3}"/>
                </a:ext>
              </a:extLst>
            </p:cNvPr>
            <p:cNvSpPr txBox="1"/>
            <p:nvPr/>
          </p:nvSpPr>
          <p:spPr>
            <a:xfrm>
              <a:off x="2371726" y="950748"/>
              <a:ext cx="857250" cy="39560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动态统计信息</a:t>
              </a:r>
            </a:p>
          </p:txBody>
        </p:sp>
        <p:sp>
          <p:nvSpPr>
            <p:cNvPr id="12" name="文本框 207">
              <a:extLst>
                <a:ext uri="{FF2B5EF4-FFF2-40B4-BE49-F238E27FC236}">
                  <a16:creationId xmlns:a16="http://schemas.microsoft.com/office/drawing/2014/main" id="{BCCFEDF2-56BF-45EA-AAD7-727EB46D64D4}"/>
                </a:ext>
              </a:extLst>
            </p:cNvPr>
            <p:cNvSpPr txBox="1"/>
            <p:nvPr/>
          </p:nvSpPr>
          <p:spPr>
            <a:xfrm>
              <a:off x="3343276" y="950748"/>
              <a:ext cx="676274" cy="39560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自动重</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优化</a:t>
              </a:r>
            </a:p>
          </p:txBody>
        </p:sp>
        <p:sp>
          <p:nvSpPr>
            <p:cNvPr id="13" name="文本框 208">
              <a:extLst>
                <a:ext uri="{FF2B5EF4-FFF2-40B4-BE49-F238E27FC236}">
                  <a16:creationId xmlns:a16="http://schemas.microsoft.com/office/drawing/2014/main" id="{F06B2ED0-040E-41EB-860C-08E01A914063}"/>
                </a:ext>
              </a:extLst>
            </p:cNvPr>
            <p:cNvSpPr txBox="1"/>
            <p:nvPr/>
          </p:nvSpPr>
          <p:spPr>
            <a:xfrm>
              <a:off x="4143376" y="956979"/>
              <a:ext cx="676274" cy="39560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SQL</a:t>
              </a:r>
              <a:r>
                <a:rPr lang="zh-CN" sz="2000" kern="100">
                  <a:solidFill>
                    <a:srgbClr val="000000"/>
                  </a:solidFill>
                  <a:effectLst/>
                  <a:latin typeface="Times New Roman" panose="02020603050405020304" pitchFamily="18" charset="0"/>
                  <a:ea typeface="宋体" panose="02010600030101010101" pitchFamily="2" charset="-122"/>
                </a:rPr>
                <a:t>计划指令</a:t>
              </a:r>
            </a:p>
          </p:txBody>
        </p:sp>
        <p:sp>
          <p:nvSpPr>
            <p:cNvPr id="14" name="任意多边形: 形状 13">
              <a:extLst>
                <a:ext uri="{FF2B5EF4-FFF2-40B4-BE49-F238E27FC236}">
                  <a16:creationId xmlns:a16="http://schemas.microsoft.com/office/drawing/2014/main" id="{3D3FCDA6-EA35-4659-953D-8D4587D58480}"/>
                </a:ext>
              </a:extLst>
            </p:cNvPr>
            <p:cNvSpPr/>
            <p:nvPr/>
          </p:nvSpPr>
          <p:spPr>
            <a:xfrm>
              <a:off x="495300" y="826275"/>
              <a:ext cx="1238250" cy="137193"/>
            </a:xfrm>
            <a:custGeom>
              <a:avLst/>
              <a:gdLst>
                <a:gd name="connsiteX0" fmla="*/ 0 w 1085850"/>
                <a:gd name="connsiteY0" fmla="*/ 209550 h 209550"/>
                <a:gd name="connsiteX1" fmla="*/ 0 w 1085850"/>
                <a:gd name="connsiteY1" fmla="*/ 0 h 209550"/>
                <a:gd name="connsiteX2" fmla="*/ 1085850 w 1085850"/>
                <a:gd name="connsiteY2" fmla="*/ 0 h 209550"/>
                <a:gd name="connsiteX3" fmla="*/ 1085850 w 1085850"/>
                <a:gd name="connsiteY3" fmla="*/ 209550 h 209550"/>
              </a:gdLst>
              <a:ahLst/>
              <a:cxnLst>
                <a:cxn ang="0">
                  <a:pos x="connsiteX0" y="connsiteY0"/>
                </a:cxn>
                <a:cxn ang="0">
                  <a:pos x="connsiteX1" y="connsiteY1"/>
                </a:cxn>
                <a:cxn ang="0">
                  <a:pos x="connsiteX2" y="connsiteY2"/>
                </a:cxn>
                <a:cxn ang="0">
                  <a:pos x="connsiteX3" y="connsiteY3"/>
                </a:cxn>
              </a:cxnLst>
              <a:rect l="l" t="t" r="r" b="b"/>
              <a:pathLst>
                <a:path w="1085850" h="209550">
                  <a:moveTo>
                    <a:pt x="0" y="209550"/>
                  </a:moveTo>
                  <a:lnTo>
                    <a:pt x="0" y="0"/>
                  </a:lnTo>
                  <a:lnTo>
                    <a:pt x="1085850" y="0"/>
                  </a:lnTo>
                  <a:lnTo>
                    <a:pt x="1085850" y="209550"/>
                  </a:lnTo>
                </a:path>
              </a:pathLst>
            </a:custGeom>
            <a:noFill/>
            <a:ln w="6350">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15" name="任意多边形: 形状 14">
              <a:extLst>
                <a:ext uri="{FF2B5EF4-FFF2-40B4-BE49-F238E27FC236}">
                  <a16:creationId xmlns:a16="http://schemas.microsoft.com/office/drawing/2014/main" id="{F65E98E2-830B-4379-B620-270163DCCE2C}"/>
                </a:ext>
              </a:extLst>
            </p:cNvPr>
            <p:cNvSpPr/>
            <p:nvPr/>
          </p:nvSpPr>
          <p:spPr>
            <a:xfrm>
              <a:off x="2809875" y="813803"/>
              <a:ext cx="1676400" cy="137193"/>
            </a:xfrm>
            <a:custGeom>
              <a:avLst/>
              <a:gdLst>
                <a:gd name="connsiteX0" fmla="*/ 0 w 1085850"/>
                <a:gd name="connsiteY0" fmla="*/ 209550 h 209550"/>
                <a:gd name="connsiteX1" fmla="*/ 0 w 1085850"/>
                <a:gd name="connsiteY1" fmla="*/ 0 h 209550"/>
                <a:gd name="connsiteX2" fmla="*/ 1085850 w 1085850"/>
                <a:gd name="connsiteY2" fmla="*/ 0 h 209550"/>
                <a:gd name="connsiteX3" fmla="*/ 1085850 w 1085850"/>
                <a:gd name="connsiteY3" fmla="*/ 209550 h 209550"/>
              </a:gdLst>
              <a:ahLst/>
              <a:cxnLst>
                <a:cxn ang="0">
                  <a:pos x="connsiteX0" y="connsiteY0"/>
                </a:cxn>
                <a:cxn ang="0">
                  <a:pos x="connsiteX1" y="connsiteY1"/>
                </a:cxn>
                <a:cxn ang="0">
                  <a:pos x="connsiteX2" y="connsiteY2"/>
                </a:cxn>
                <a:cxn ang="0">
                  <a:pos x="connsiteX3" y="connsiteY3"/>
                </a:cxn>
              </a:cxnLst>
              <a:rect l="l" t="t" r="r" b="b"/>
              <a:pathLst>
                <a:path w="1085850" h="209550">
                  <a:moveTo>
                    <a:pt x="0" y="209550"/>
                  </a:moveTo>
                  <a:lnTo>
                    <a:pt x="0" y="0"/>
                  </a:lnTo>
                  <a:lnTo>
                    <a:pt x="1085850" y="0"/>
                  </a:lnTo>
                  <a:lnTo>
                    <a:pt x="1085850" y="209550"/>
                  </a:lnTo>
                </a:path>
              </a:pathLst>
            </a:custGeom>
            <a:noFill/>
            <a:ln w="6350">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cxnSp>
          <p:nvCxnSpPr>
            <p:cNvPr id="16" name="直接连接符 15">
              <a:extLst>
                <a:ext uri="{FF2B5EF4-FFF2-40B4-BE49-F238E27FC236}">
                  <a16:creationId xmlns:a16="http://schemas.microsoft.com/office/drawing/2014/main" id="{18A3089C-F9F0-4B70-8868-7D72EA527F46}"/>
                </a:ext>
              </a:extLst>
            </p:cNvPr>
            <p:cNvCxnSpPr/>
            <p:nvPr/>
          </p:nvCxnSpPr>
          <p:spPr>
            <a:xfrm>
              <a:off x="1092200" y="651665"/>
              <a:ext cx="0" cy="168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CAD75F0-F49C-4517-8FE3-8B38740D14A4}"/>
                </a:ext>
              </a:extLst>
            </p:cNvPr>
            <p:cNvCxnSpPr>
              <a:stCxn id="8" idx="2"/>
              <a:endCxn id="12" idx="0"/>
            </p:cNvCxnSpPr>
            <p:nvPr/>
          </p:nvCxnSpPr>
          <p:spPr>
            <a:xfrm flipH="1">
              <a:off x="3681413" y="678788"/>
              <a:ext cx="5" cy="271960"/>
            </a:xfrm>
            <a:prstGeom prst="straightConnector1">
              <a:avLst/>
            </a:prstGeom>
            <a:noFill/>
            <a:ln w="63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8" name="任意多边形: 形状 17">
              <a:extLst>
                <a:ext uri="{FF2B5EF4-FFF2-40B4-BE49-F238E27FC236}">
                  <a16:creationId xmlns:a16="http://schemas.microsoft.com/office/drawing/2014/main" id="{84D9C150-F053-4A7A-BEA9-674451E89613}"/>
                </a:ext>
              </a:extLst>
            </p:cNvPr>
            <p:cNvSpPr/>
            <p:nvPr/>
          </p:nvSpPr>
          <p:spPr>
            <a:xfrm>
              <a:off x="1076325" y="127203"/>
              <a:ext cx="495300" cy="305565"/>
            </a:xfrm>
            <a:custGeom>
              <a:avLst/>
              <a:gdLst>
                <a:gd name="connsiteX0" fmla="*/ 504825 w 504825"/>
                <a:gd name="connsiteY0" fmla="*/ 0 h 466725"/>
                <a:gd name="connsiteX1" fmla="*/ 0 w 504825"/>
                <a:gd name="connsiteY1" fmla="*/ 0 h 466725"/>
                <a:gd name="connsiteX2" fmla="*/ 0 w 504825"/>
                <a:gd name="connsiteY2" fmla="*/ 466725 h 466725"/>
              </a:gdLst>
              <a:ahLst/>
              <a:cxnLst>
                <a:cxn ang="0">
                  <a:pos x="connsiteX0" y="connsiteY0"/>
                </a:cxn>
                <a:cxn ang="0">
                  <a:pos x="connsiteX1" y="connsiteY1"/>
                </a:cxn>
                <a:cxn ang="0">
                  <a:pos x="connsiteX2" y="connsiteY2"/>
                </a:cxn>
              </a:cxnLst>
              <a:rect l="l" t="t" r="r" b="b"/>
              <a:pathLst>
                <a:path w="504825" h="466725">
                  <a:moveTo>
                    <a:pt x="504825" y="0"/>
                  </a:moveTo>
                  <a:lnTo>
                    <a:pt x="0" y="0"/>
                  </a:lnTo>
                  <a:lnTo>
                    <a:pt x="0" y="466725"/>
                  </a:lnTo>
                </a:path>
              </a:pathLst>
            </a:custGeom>
            <a:noFill/>
            <a:ln w="63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19" name="任意多边形: 形状 18">
              <a:extLst>
                <a:ext uri="{FF2B5EF4-FFF2-40B4-BE49-F238E27FC236}">
                  <a16:creationId xmlns:a16="http://schemas.microsoft.com/office/drawing/2014/main" id="{CF833D68-1F72-447F-9377-F43AEE6B1B7D}"/>
                </a:ext>
              </a:extLst>
            </p:cNvPr>
            <p:cNvSpPr/>
            <p:nvPr/>
          </p:nvSpPr>
          <p:spPr>
            <a:xfrm flipH="1">
              <a:off x="3086099" y="127203"/>
              <a:ext cx="581026" cy="305565"/>
            </a:xfrm>
            <a:custGeom>
              <a:avLst/>
              <a:gdLst>
                <a:gd name="connsiteX0" fmla="*/ 504825 w 504825"/>
                <a:gd name="connsiteY0" fmla="*/ 0 h 466725"/>
                <a:gd name="connsiteX1" fmla="*/ 0 w 504825"/>
                <a:gd name="connsiteY1" fmla="*/ 0 h 466725"/>
                <a:gd name="connsiteX2" fmla="*/ 0 w 504825"/>
                <a:gd name="connsiteY2" fmla="*/ 466725 h 466725"/>
              </a:gdLst>
              <a:ahLst/>
              <a:cxnLst>
                <a:cxn ang="0">
                  <a:pos x="connsiteX0" y="connsiteY0"/>
                </a:cxn>
                <a:cxn ang="0">
                  <a:pos x="connsiteX1" y="connsiteY1"/>
                </a:cxn>
                <a:cxn ang="0">
                  <a:pos x="connsiteX2" y="connsiteY2"/>
                </a:cxn>
              </a:cxnLst>
              <a:rect l="l" t="t" r="r" b="b"/>
              <a:pathLst>
                <a:path w="504825" h="466725">
                  <a:moveTo>
                    <a:pt x="504825" y="0"/>
                  </a:moveTo>
                  <a:lnTo>
                    <a:pt x="0" y="0"/>
                  </a:lnTo>
                  <a:lnTo>
                    <a:pt x="0" y="466725"/>
                  </a:lnTo>
                </a:path>
              </a:pathLst>
            </a:custGeom>
            <a:noFill/>
            <a:ln w="63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20" name="文本框 202">
              <a:extLst>
                <a:ext uri="{FF2B5EF4-FFF2-40B4-BE49-F238E27FC236}">
                  <a16:creationId xmlns:a16="http://schemas.microsoft.com/office/drawing/2014/main" id="{DB92C210-112A-40F2-BED9-0C456ED4F2C7}"/>
                </a:ext>
              </a:extLst>
            </p:cNvPr>
            <p:cNvSpPr txBox="1"/>
            <p:nvPr/>
          </p:nvSpPr>
          <p:spPr>
            <a:xfrm>
              <a:off x="409575" y="433293"/>
              <a:ext cx="1428750" cy="25796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自适应计划</a:t>
              </a:r>
            </a:p>
          </p:txBody>
        </p:sp>
      </p:grpSp>
      <p:sp>
        <p:nvSpPr>
          <p:cNvPr id="3" name="矩形 2">
            <a:extLst>
              <a:ext uri="{FF2B5EF4-FFF2-40B4-BE49-F238E27FC236}">
                <a16:creationId xmlns:a16="http://schemas.microsoft.com/office/drawing/2014/main" id="{0B47B411-9032-404D-8767-1DF7B2609AA4}"/>
              </a:ext>
            </a:extLst>
          </p:cNvPr>
          <p:cNvSpPr/>
          <p:nvPr/>
        </p:nvSpPr>
        <p:spPr>
          <a:xfrm>
            <a:off x="1025942" y="4415320"/>
            <a:ext cx="9910731" cy="2308324"/>
          </a:xfrm>
          <a:prstGeom prst="rect">
            <a:avLst/>
          </a:prstGeom>
        </p:spPr>
        <p:txBody>
          <a:bodyPr wrap="square">
            <a:spAutoFit/>
          </a:bodyPr>
          <a:lstStyle/>
          <a:p>
            <a:pPr indent="266700" algn="just" hangingPunct="0">
              <a:spcAft>
                <a:spcPts val="0"/>
              </a:spcAft>
            </a:pPr>
            <a:r>
              <a:rPr lang="zh-CN" altLang="zh-CN" sz="2400" dirty="0">
                <a:latin typeface="Times New Roman" panose="02020603050405020304" pitchFamily="18" charset="0"/>
                <a:ea typeface="宋体" panose="02010600030101010101" pitchFamily="2" charset="-122"/>
              </a:rPr>
              <a:t>该查询需要进行两个表的连接</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join</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查询，优化器的缺省计划为</a:t>
            </a:r>
            <a:r>
              <a:rPr lang="en-US" altLang="zh-CN" sz="2400" dirty="0" err="1">
                <a:latin typeface="Times New Roman" panose="02020603050405020304" pitchFamily="18" charset="0"/>
                <a:ea typeface="宋体" panose="02010600030101010101" pitchFamily="2" charset="-122"/>
              </a:rPr>
              <a:t>order_items</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订单产品表</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和</a:t>
            </a:r>
            <a:r>
              <a:rPr lang="en-US" altLang="zh-CN" sz="2400" dirty="0" err="1">
                <a:latin typeface="Times New Roman" panose="02020603050405020304" pitchFamily="18" charset="0"/>
                <a:ea typeface="宋体" panose="02010600030101010101" pitchFamily="2" charset="-122"/>
              </a:rPr>
              <a:t>product_information</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产品信息表</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之间的连接选定的是嵌套循环连接，通过对</a:t>
            </a:r>
            <a:r>
              <a:rPr lang="en-US" altLang="zh-CN" sz="2400" dirty="0" err="1">
                <a:latin typeface="Times New Roman" panose="02020603050405020304" pitchFamily="18" charset="0"/>
                <a:ea typeface="宋体" panose="02010600030101010101" pitchFamily="2" charset="-122"/>
              </a:rPr>
              <a:t>product_information</a:t>
            </a:r>
            <a:r>
              <a:rPr lang="zh-CN" altLang="zh-CN" sz="2400" dirty="0">
                <a:latin typeface="Times New Roman" panose="02020603050405020304" pitchFamily="18" charset="0"/>
                <a:ea typeface="宋体" panose="02010600030101010101" pitchFamily="2" charset="-122"/>
              </a:rPr>
              <a:t>表的主键索引读取。另一个可选的子计划也同时被确定，它允许优化器将连接方式切换到哈希连接，在这个候选的子计划中，</a:t>
            </a:r>
            <a:r>
              <a:rPr lang="en-US" altLang="zh-CN" sz="2400" dirty="0" err="1">
                <a:latin typeface="Times New Roman" panose="02020603050405020304" pitchFamily="18" charset="0"/>
                <a:ea typeface="宋体" panose="02010600030101010101" pitchFamily="2" charset="-122"/>
              </a:rPr>
              <a:t>product_information</a:t>
            </a:r>
            <a:r>
              <a:rPr lang="zh-CN" altLang="zh-CN" sz="2400" dirty="0">
                <a:latin typeface="Times New Roman" panose="02020603050405020304" pitchFamily="18" charset="0"/>
                <a:ea typeface="宋体" panose="02010600030101010101" pitchFamily="2" charset="-122"/>
              </a:rPr>
              <a:t>是通过全表扫描来读取的，如图</a:t>
            </a:r>
            <a:r>
              <a:rPr lang="en-US" altLang="zh-CN" sz="2400" dirty="0">
                <a:latin typeface="Times New Roman" panose="02020603050405020304" pitchFamily="18" charset="0"/>
                <a:ea typeface="宋体" panose="02010600030101010101" pitchFamily="2" charset="-122"/>
              </a:rPr>
              <a:t>3-16</a:t>
            </a:r>
            <a:r>
              <a:rPr lang="zh-CN" altLang="zh-CN" sz="2400" dirty="0">
                <a:latin typeface="Times New Roman" panose="02020603050405020304" pitchFamily="18" charset="0"/>
                <a:ea typeface="宋体" panose="02010600030101010101" pitchFamily="2" charset="-122"/>
              </a:rPr>
              <a:t>所示。</a:t>
            </a:r>
          </a:p>
        </p:txBody>
      </p:sp>
    </p:spTree>
    <p:extLst>
      <p:ext uri="{BB962C8B-B14F-4D97-AF65-F5344CB8AC3E}">
        <p14:creationId xmlns:p14="http://schemas.microsoft.com/office/powerpoint/2010/main" val="187693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0" y="260648"/>
            <a:ext cx="10939887"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3100" dirty="0"/>
              <a:t>图</a:t>
            </a:r>
            <a:r>
              <a:rPr lang="en-US" altLang="zh-CN" sz="3100" dirty="0"/>
              <a:t>3-16</a:t>
            </a:r>
            <a:r>
              <a:rPr lang="zh-CN" altLang="en-US" sz="3100" dirty="0"/>
              <a:t>缺省的计划是嵌套循环连接</a:t>
            </a:r>
            <a:r>
              <a:rPr lang="en-US" altLang="zh-CN" sz="3100" dirty="0"/>
              <a:t>(</a:t>
            </a:r>
            <a:r>
              <a:rPr lang="en-US" altLang="zh-CN" sz="3100" dirty="0" err="1"/>
              <a:t>order_items</a:t>
            </a:r>
            <a:r>
              <a:rPr lang="zh-CN" altLang="en-US" sz="3100" dirty="0"/>
              <a:t>行数小于阈值时</a:t>
            </a:r>
            <a:r>
              <a:rPr lang="en-US" altLang="zh-CN" sz="3100" dirty="0"/>
              <a:t>)</a:t>
            </a:r>
            <a:endParaRPr lang="zh-CN" altLang="en-US" sz="3100" dirty="0"/>
          </a:p>
        </p:txBody>
      </p:sp>
      <p:grpSp>
        <p:nvGrpSpPr>
          <p:cNvPr id="21" name="画布 95">
            <a:extLst>
              <a:ext uri="{FF2B5EF4-FFF2-40B4-BE49-F238E27FC236}">
                <a16:creationId xmlns:a16="http://schemas.microsoft.com/office/drawing/2014/main" id="{E3B604D7-8B81-4863-8C5B-BE2E3415E4E3}"/>
              </a:ext>
            </a:extLst>
          </p:cNvPr>
          <p:cNvGrpSpPr/>
          <p:nvPr/>
        </p:nvGrpSpPr>
        <p:grpSpPr>
          <a:xfrm>
            <a:off x="1381698" y="1700808"/>
            <a:ext cx="10617369" cy="4032447"/>
            <a:chOff x="0" y="0"/>
            <a:chExt cx="4947285" cy="1878965"/>
          </a:xfrm>
        </p:grpSpPr>
        <p:sp>
          <p:nvSpPr>
            <p:cNvPr id="22" name="矩形 21">
              <a:extLst>
                <a:ext uri="{FF2B5EF4-FFF2-40B4-BE49-F238E27FC236}">
                  <a16:creationId xmlns:a16="http://schemas.microsoft.com/office/drawing/2014/main" id="{3F28427C-4682-49D8-BD1F-1376BBCE8FA0}"/>
                </a:ext>
              </a:extLst>
            </p:cNvPr>
            <p:cNvSpPr/>
            <p:nvPr/>
          </p:nvSpPr>
          <p:spPr>
            <a:xfrm>
              <a:off x="0" y="0"/>
              <a:ext cx="4947285" cy="1878965"/>
            </a:xfrm>
            <a:prstGeom prst="rect">
              <a:avLst/>
            </a:prstGeom>
          </p:spPr>
        </p:sp>
        <p:sp>
          <p:nvSpPr>
            <p:cNvPr id="23" name="矩形: 圆角 22">
              <a:extLst>
                <a:ext uri="{FF2B5EF4-FFF2-40B4-BE49-F238E27FC236}">
                  <a16:creationId xmlns:a16="http://schemas.microsoft.com/office/drawing/2014/main" id="{47C92369-AA79-4EAB-8D54-F3F42DEA8E85}"/>
                </a:ext>
              </a:extLst>
            </p:cNvPr>
            <p:cNvSpPr/>
            <p:nvPr/>
          </p:nvSpPr>
          <p:spPr>
            <a:xfrm>
              <a:off x="685091" y="31088"/>
              <a:ext cx="993584" cy="3199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嵌套循环连接</a:t>
              </a:r>
            </a:p>
          </p:txBody>
        </p:sp>
        <p:sp>
          <p:nvSpPr>
            <p:cNvPr id="24" name="矩形: 圆角 23">
              <a:extLst>
                <a:ext uri="{FF2B5EF4-FFF2-40B4-BE49-F238E27FC236}">
                  <a16:creationId xmlns:a16="http://schemas.microsoft.com/office/drawing/2014/main" id="{14EE0398-FF4E-4AC9-9579-C987BB553A51}"/>
                </a:ext>
              </a:extLst>
            </p:cNvPr>
            <p:cNvSpPr/>
            <p:nvPr/>
          </p:nvSpPr>
          <p:spPr>
            <a:xfrm>
              <a:off x="2530528" y="42870"/>
              <a:ext cx="854121" cy="319904"/>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chemeClr val="bg1">
                      <a:lumMod val="50000"/>
                    </a:schemeClr>
                  </a:solidFill>
                  <a:effectLst/>
                  <a:latin typeface="Times New Roman" panose="02020603050405020304" pitchFamily="18" charset="0"/>
                  <a:ea typeface="宋体" panose="02010600030101010101" pitchFamily="2" charset="-122"/>
                </a:rPr>
                <a:t>哈希连接</a:t>
              </a:r>
            </a:p>
          </p:txBody>
        </p:sp>
        <p:sp>
          <p:nvSpPr>
            <p:cNvPr id="25" name="矩形: 圆角 24">
              <a:extLst>
                <a:ext uri="{FF2B5EF4-FFF2-40B4-BE49-F238E27FC236}">
                  <a16:creationId xmlns:a16="http://schemas.microsoft.com/office/drawing/2014/main" id="{7D7E5D08-6057-4136-809F-6F1BC16F365E}"/>
                </a:ext>
              </a:extLst>
            </p:cNvPr>
            <p:cNvSpPr/>
            <p:nvPr/>
          </p:nvSpPr>
          <p:spPr>
            <a:xfrm>
              <a:off x="114317" y="1325845"/>
              <a:ext cx="991167" cy="4436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全表扫描</a:t>
              </a:r>
            </a:p>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order_items</a:t>
              </a:r>
              <a:endParaRPr lang="zh-CN" sz="2400" kern="100">
                <a:solidFill>
                  <a:srgbClr val="000000"/>
                </a:solidFill>
                <a:effectLst/>
                <a:latin typeface="Times New Roman" panose="02020603050405020304" pitchFamily="18" charset="0"/>
                <a:ea typeface="宋体" panose="02010600030101010101" pitchFamily="2" charset="-122"/>
              </a:endParaRPr>
            </a:p>
          </p:txBody>
        </p:sp>
        <p:sp>
          <p:nvSpPr>
            <p:cNvPr id="26" name="矩形: 圆角 25">
              <a:extLst>
                <a:ext uri="{FF2B5EF4-FFF2-40B4-BE49-F238E27FC236}">
                  <a16:creationId xmlns:a16="http://schemas.microsoft.com/office/drawing/2014/main" id="{97D2860D-A600-4F6C-9B75-648CA9FBEE5C}"/>
                </a:ext>
              </a:extLst>
            </p:cNvPr>
            <p:cNvSpPr/>
            <p:nvPr/>
          </p:nvSpPr>
          <p:spPr>
            <a:xfrm>
              <a:off x="1449504" y="1325845"/>
              <a:ext cx="1498412" cy="4394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主键搜索</a:t>
              </a:r>
            </a:p>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product_information</a:t>
              </a:r>
              <a:endParaRPr lang="zh-CN" sz="2400" kern="100">
                <a:solidFill>
                  <a:srgbClr val="000000"/>
                </a:solidFill>
                <a:effectLst/>
                <a:latin typeface="Times New Roman" panose="02020603050405020304" pitchFamily="18" charset="0"/>
                <a:ea typeface="宋体" panose="02010600030101010101" pitchFamily="2" charset="-122"/>
              </a:endParaRPr>
            </a:p>
          </p:txBody>
        </p:sp>
        <p:sp>
          <p:nvSpPr>
            <p:cNvPr id="27" name="矩形: 圆角 26">
              <a:extLst>
                <a:ext uri="{FF2B5EF4-FFF2-40B4-BE49-F238E27FC236}">
                  <a16:creationId xmlns:a16="http://schemas.microsoft.com/office/drawing/2014/main" id="{68F150D8-053E-4176-AE2D-BBEA3C79A068}"/>
                </a:ext>
              </a:extLst>
            </p:cNvPr>
            <p:cNvSpPr/>
            <p:nvPr/>
          </p:nvSpPr>
          <p:spPr>
            <a:xfrm>
              <a:off x="3370159" y="1330016"/>
              <a:ext cx="1512625" cy="439442"/>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chemeClr val="bg1">
                      <a:lumMod val="50000"/>
                    </a:schemeClr>
                  </a:solidFill>
                  <a:effectLst/>
                  <a:latin typeface="Times New Roman" panose="02020603050405020304" pitchFamily="18" charset="0"/>
                  <a:ea typeface="宋体" panose="02010600030101010101" pitchFamily="2" charset="-122"/>
                </a:rPr>
                <a:t>全表扫描</a:t>
              </a:r>
            </a:p>
            <a:p>
              <a:pPr algn="ctr">
                <a:spcAft>
                  <a:spcPts val="0"/>
                </a:spcAft>
              </a:pPr>
              <a:r>
                <a:rPr lang="en-US" sz="2400" kern="100">
                  <a:solidFill>
                    <a:schemeClr val="bg1">
                      <a:lumMod val="50000"/>
                    </a:schemeClr>
                  </a:solidFill>
                  <a:effectLst/>
                  <a:latin typeface="Times New Roman" panose="02020603050405020304" pitchFamily="18" charset="0"/>
                  <a:ea typeface="宋体" panose="02010600030101010101" pitchFamily="2" charset="-122"/>
                </a:rPr>
                <a:t>product_information</a:t>
              </a:r>
              <a:endParaRPr lang="zh-CN" sz="2400" kern="100">
                <a:solidFill>
                  <a:schemeClr val="bg1">
                    <a:lumMod val="50000"/>
                  </a:schemeClr>
                </a:solidFill>
                <a:effectLst/>
                <a:latin typeface="Times New Roman" panose="02020603050405020304" pitchFamily="18" charset="0"/>
                <a:ea typeface="宋体" panose="02010600030101010101" pitchFamily="2" charset="-122"/>
              </a:endParaRPr>
            </a:p>
          </p:txBody>
        </p:sp>
        <p:cxnSp>
          <p:nvCxnSpPr>
            <p:cNvPr id="28" name="直接连接符 27">
              <a:extLst>
                <a:ext uri="{FF2B5EF4-FFF2-40B4-BE49-F238E27FC236}">
                  <a16:creationId xmlns:a16="http://schemas.microsoft.com/office/drawing/2014/main" id="{173D39C5-CFBB-428C-8377-6D3AD8F0735E}"/>
                </a:ext>
              </a:extLst>
            </p:cNvPr>
            <p:cNvCxnSpPr>
              <a:stCxn id="23" idx="2"/>
              <a:endCxn id="25" idx="0"/>
            </p:cNvCxnSpPr>
            <p:nvPr/>
          </p:nvCxnSpPr>
          <p:spPr>
            <a:xfrm flipH="1">
              <a:off x="609885" y="350990"/>
              <a:ext cx="571998" cy="974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AA50D852-DAC8-426A-AF6E-45DC88F0AD5E}"/>
                </a:ext>
              </a:extLst>
            </p:cNvPr>
            <p:cNvCxnSpPr>
              <a:stCxn id="23" idx="2"/>
              <a:endCxn id="26" idx="0"/>
            </p:cNvCxnSpPr>
            <p:nvPr/>
          </p:nvCxnSpPr>
          <p:spPr>
            <a:xfrm>
              <a:off x="1181898" y="350990"/>
              <a:ext cx="1016827" cy="974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9D82674-E0C4-4AAA-B618-BAFA0982D746}"/>
                </a:ext>
              </a:extLst>
            </p:cNvPr>
            <p:cNvCxnSpPr>
              <a:stCxn id="24" idx="2"/>
              <a:endCxn id="27" idx="0"/>
            </p:cNvCxnSpPr>
            <p:nvPr/>
          </p:nvCxnSpPr>
          <p:spPr>
            <a:xfrm>
              <a:off x="2957584" y="362773"/>
              <a:ext cx="1168874" cy="96724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2F837D4-5464-498E-8B1B-04467E083DF2}"/>
                </a:ext>
              </a:extLst>
            </p:cNvPr>
            <p:cNvCxnSpPr>
              <a:stCxn id="24" idx="2"/>
              <a:endCxn id="32" idx="3"/>
            </p:cNvCxnSpPr>
            <p:nvPr/>
          </p:nvCxnSpPr>
          <p:spPr>
            <a:xfrm flipH="1">
              <a:off x="981083" y="362771"/>
              <a:ext cx="1976509" cy="43398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矩形: 圆角 31">
              <a:extLst>
                <a:ext uri="{FF2B5EF4-FFF2-40B4-BE49-F238E27FC236}">
                  <a16:creationId xmlns:a16="http://schemas.microsoft.com/office/drawing/2014/main" id="{BBF58690-A8FD-4CAD-9769-E3CBBEF8FEEB}"/>
                </a:ext>
              </a:extLst>
            </p:cNvPr>
            <p:cNvSpPr/>
            <p:nvPr/>
          </p:nvSpPr>
          <p:spPr>
            <a:xfrm>
              <a:off x="171449" y="651462"/>
              <a:ext cx="809626" cy="2905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统计收集器</a:t>
              </a:r>
            </a:p>
          </p:txBody>
        </p:sp>
        <p:sp>
          <p:nvSpPr>
            <p:cNvPr id="33" name="矩形: 圆角 32">
              <a:extLst>
                <a:ext uri="{FF2B5EF4-FFF2-40B4-BE49-F238E27FC236}">
                  <a16:creationId xmlns:a16="http://schemas.microsoft.com/office/drawing/2014/main" id="{3B37B9DA-8468-444C-836D-F26366DE02A6}"/>
                </a:ext>
              </a:extLst>
            </p:cNvPr>
            <p:cNvSpPr/>
            <p:nvPr/>
          </p:nvSpPr>
          <p:spPr>
            <a:xfrm>
              <a:off x="3160262" y="350989"/>
              <a:ext cx="829721" cy="2404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候选的计划</a:t>
              </a:r>
            </a:p>
          </p:txBody>
        </p:sp>
        <p:sp>
          <p:nvSpPr>
            <p:cNvPr id="34" name="矩形: 圆角 33">
              <a:extLst>
                <a:ext uri="{FF2B5EF4-FFF2-40B4-BE49-F238E27FC236}">
                  <a16:creationId xmlns:a16="http://schemas.microsoft.com/office/drawing/2014/main" id="{CD6F152B-6524-4291-8B08-3446B50B2A9A}"/>
                </a:ext>
              </a:extLst>
            </p:cNvPr>
            <p:cNvSpPr/>
            <p:nvPr/>
          </p:nvSpPr>
          <p:spPr>
            <a:xfrm>
              <a:off x="1235927" y="341627"/>
              <a:ext cx="829721" cy="2404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缺省的计划</a:t>
              </a:r>
            </a:p>
          </p:txBody>
        </p:sp>
      </p:grpSp>
    </p:spTree>
    <p:extLst>
      <p:ext uri="{BB962C8B-B14F-4D97-AF65-F5344CB8AC3E}">
        <p14:creationId xmlns:p14="http://schemas.microsoft.com/office/powerpoint/2010/main" val="177161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en-US" altLang="zh-CN" sz="2700" b="1" dirty="0">
                <a:effectLst>
                  <a:glow>
                    <a:srgbClr val="000000"/>
                  </a:glow>
                  <a:outerShdw sx="0" sy="0">
                    <a:srgbClr val="000000"/>
                  </a:outerShdw>
                  <a:reflection stA="0" endPos="0" fadeDir="0" sx="0" sy="0"/>
                </a:effectLst>
              </a:rPr>
              <a:t>【</a:t>
            </a:r>
            <a:r>
              <a:rPr lang="zh-CN" altLang="en-US" sz="2700" b="1" dirty="0">
                <a:effectLst>
                  <a:glow>
                    <a:srgbClr val="000000"/>
                  </a:glow>
                  <a:outerShdw sx="0" sy="0">
                    <a:srgbClr val="000000"/>
                  </a:outerShdw>
                  <a:reflection stA="0" endPos="0" fadeDir="0" sx="0" sy="0"/>
                </a:effectLst>
              </a:rPr>
              <a:t>示例</a:t>
            </a:r>
            <a:r>
              <a:rPr lang="en-US" altLang="zh-CN" sz="2700" b="1" dirty="0">
                <a:effectLst>
                  <a:glow>
                    <a:srgbClr val="000000"/>
                  </a:glow>
                  <a:outerShdw sx="0" sy="0">
                    <a:srgbClr val="000000"/>
                  </a:outerShdw>
                  <a:reflection stA="0" endPos="0" fadeDir="0" sx="0" sy="0"/>
                </a:effectLst>
              </a:rPr>
              <a:t>3-31】</a:t>
            </a:r>
            <a:r>
              <a:rPr lang="zh-CN" altLang="en-US" sz="2700" b="1" dirty="0">
                <a:effectLst>
                  <a:glow>
                    <a:srgbClr val="000000"/>
                  </a:glow>
                  <a:outerShdw sx="0" sy="0">
                    <a:srgbClr val="000000"/>
                  </a:outerShdw>
                  <a:reflection stA="0" endPos="0" fadeDir="0" sx="0" sy="0"/>
                </a:effectLst>
              </a:rPr>
              <a:t>查看缺省的嵌套循环连接</a:t>
            </a:r>
            <a:r>
              <a:rPr lang="en-US" altLang="zh-CN" sz="2700" b="1" dirty="0">
                <a:effectLst>
                  <a:glow>
                    <a:srgbClr val="000000"/>
                  </a:glow>
                  <a:outerShdw sx="0" sy="0">
                    <a:srgbClr val="000000"/>
                  </a:outerShdw>
                  <a:reflection stA="0" endPos="0" fadeDir="0" sx="0" sy="0"/>
                </a:effectLst>
              </a:rPr>
              <a:t>(nested loops join)</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en-US" altLang="zh-CN" sz="2800" dirty="0">
                <a:highlight>
                  <a:srgbClr val="C0C0C0"/>
                </a:highlight>
              </a:rPr>
              <a:t>SQL&gt; ALTER SESSION SET </a:t>
            </a:r>
            <a:r>
              <a:rPr lang="en-US" altLang="zh-CN" sz="2800" dirty="0" err="1">
                <a:highlight>
                  <a:srgbClr val="C0C0C0"/>
                </a:highlight>
              </a:rPr>
              <a:t>optimizer_dynamic_sampling</a:t>
            </a:r>
            <a:r>
              <a:rPr lang="en-US" altLang="zh-CN" sz="2800" dirty="0">
                <a:highlight>
                  <a:srgbClr val="C0C0C0"/>
                </a:highlight>
              </a:rPr>
              <a:t>=0</a:t>
            </a:r>
            <a:r>
              <a:rPr lang="zh-CN" altLang="en-US" sz="2800" dirty="0">
                <a:highlight>
                  <a:srgbClr val="C0C0C0"/>
                </a:highlight>
              </a:rPr>
              <a:t>；</a:t>
            </a:r>
          </a:p>
          <a:p>
            <a:pPr marL="0" indent="0" hangingPunct="0">
              <a:buNone/>
            </a:pPr>
            <a:r>
              <a:rPr lang="en-US" altLang="zh-CN" sz="2800" dirty="0">
                <a:highlight>
                  <a:srgbClr val="C0C0C0"/>
                </a:highlight>
              </a:rPr>
              <a:t>SQL&gt; explain plan for SELECT </a:t>
            </a:r>
            <a:r>
              <a:rPr lang="en-US" altLang="zh-CN" sz="2800" dirty="0" err="1">
                <a:highlight>
                  <a:srgbClr val="C0C0C0"/>
                </a:highlight>
              </a:rPr>
              <a:t>p.product_name</a:t>
            </a:r>
            <a:endParaRPr lang="en-US" altLang="zh-CN" sz="2800" dirty="0">
              <a:highlight>
                <a:srgbClr val="C0C0C0"/>
              </a:highlight>
            </a:endParaRPr>
          </a:p>
          <a:p>
            <a:pPr marL="0" indent="0" hangingPunct="0">
              <a:buNone/>
            </a:pPr>
            <a:r>
              <a:rPr lang="en-US" altLang="zh-CN" sz="2800" dirty="0">
                <a:highlight>
                  <a:srgbClr val="C0C0C0"/>
                </a:highlight>
              </a:rPr>
              <a:t>   FROM </a:t>
            </a:r>
            <a:r>
              <a:rPr lang="en-US" altLang="zh-CN" sz="2800" dirty="0" err="1">
                <a:highlight>
                  <a:srgbClr val="C0C0C0"/>
                </a:highlight>
              </a:rPr>
              <a:t>oe.order_items</a:t>
            </a:r>
            <a:r>
              <a:rPr lang="en-US" altLang="zh-CN" sz="2800" dirty="0">
                <a:highlight>
                  <a:srgbClr val="C0C0C0"/>
                </a:highlight>
              </a:rPr>
              <a:t> o</a:t>
            </a:r>
            <a:r>
              <a:rPr lang="zh-CN" altLang="en-US" sz="2800" dirty="0">
                <a:highlight>
                  <a:srgbClr val="C0C0C0"/>
                </a:highlight>
              </a:rPr>
              <a:t>，</a:t>
            </a:r>
            <a:r>
              <a:rPr lang="en-US" altLang="zh-CN" sz="2800" dirty="0" err="1">
                <a:highlight>
                  <a:srgbClr val="C0C0C0"/>
                </a:highlight>
              </a:rPr>
              <a:t>oe.product_information</a:t>
            </a:r>
            <a:r>
              <a:rPr lang="en-US" altLang="zh-CN" sz="2800" dirty="0">
                <a:highlight>
                  <a:srgbClr val="C0C0C0"/>
                </a:highlight>
              </a:rPr>
              <a:t> p</a:t>
            </a:r>
          </a:p>
          <a:p>
            <a:pPr marL="0" indent="0" hangingPunct="0">
              <a:buNone/>
            </a:pPr>
            <a:r>
              <a:rPr lang="en-US" altLang="zh-CN" sz="2800" dirty="0">
                <a:highlight>
                  <a:srgbClr val="C0C0C0"/>
                </a:highlight>
              </a:rPr>
              <a:t>   WHERE  </a:t>
            </a:r>
            <a:r>
              <a:rPr lang="en-US" altLang="zh-CN" sz="2800" dirty="0" err="1">
                <a:highlight>
                  <a:srgbClr val="C0C0C0"/>
                </a:highlight>
              </a:rPr>
              <a:t>o.unit_price</a:t>
            </a:r>
            <a:r>
              <a:rPr lang="en-US" altLang="zh-CN" sz="2800" dirty="0">
                <a:highlight>
                  <a:srgbClr val="C0C0C0"/>
                </a:highlight>
              </a:rPr>
              <a:t>=15 AND </a:t>
            </a:r>
            <a:r>
              <a:rPr lang="en-US" altLang="zh-CN" sz="2800" dirty="0" err="1">
                <a:highlight>
                  <a:srgbClr val="C0C0C0"/>
                </a:highlight>
              </a:rPr>
              <a:t>o.quantity</a:t>
            </a:r>
            <a:r>
              <a:rPr lang="en-US" altLang="zh-CN" sz="2800" dirty="0">
                <a:highlight>
                  <a:srgbClr val="C0C0C0"/>
                </a:highlight>
              </a:rPr>
              <a:t>&gt;1 AND </a:t>
            </a:r>
          </a:p>
          <a:p>
            <a:pPr marL="0" indent="0" hangingPunct="0">
              <a:buNone/>
            </a:pPr>
            <a:r>
              <a:rPr lang="en-US" altLang="zh-CN" sz="2800" dirty="0">
                <a:highlight>
                  <a:srgbClr val="C0C0C0"/>
                </a:highlight>
              </a:rPr>
              <a:t>   </a:t>
            </a:r>
            <a:r>
              <a:rPr lang="en-US" altLang="zh-CN" sz="2800" dirty="0" err="1">
                <a:highlight>
                  <a:srgbClr val="C0C0C0"/>
                </a:highlight>
              </a:rPr>
              <a:t>p.product_id</a:t>
            </a:r>
            <a:r>
              <a:rPr lang="en-US" altLang="zh-CN" sz="2800" dirty="0">
                <a:highlight>
                  <a:srgbClr val="C0C0C0"/>
                </a:highlight>
              </a:rPr>
              <a:t>=</a:t>
            </a:r>
            <a:r>
              <a:rPr lang="en-US" altLang="zh-CN" sz="2800" dirty="0" err="1">
                <a:highlight>
                  <a:srgbClr val="C0C0C0"/>
                </a:highlight>
              </a:rPr>
              <a:t>o.product_id</a:t>
            </a:r>
            <a:r>
              <a:rPr lang="zh-CN" altLang="en-US" sz="2800" dirty="0">
                <a:highlight>
                  <a:srgbClr val="C0C0C0"/>
                </a:highlight>
              </a:rPr>
              <a:t>；</a:t>
            </a:r>
          </a:p>
          <a:p>
            <a:pPr marL="0" indent="0" hangingPunct="0">
              <a:buNone/>
            </a:pPr>
            <a:r>
              <a:rPr lang="zh-CN" altLang="en-US" sz="2800" dirty="0"/>
              <a:t>已解释。</a:t>
            </a:r>
          </a:p>
          <a:p>
            <a:pPr marL="0" indent="0" hangingPunct="0">
              <a:buNone/>
            </a:pPr>
            <a:r>
              <a:rPr lang="en-US" altLang="zh-CN" sz="2800" dirty="0">
                <a:highlight>
                  <a:srgbClr val="C0C0C0"/>
                </a:highlight>
              </a:rPr>
              <a:t>SQL&gt; SELECT * FROM TABLE(</a:t>
            </a:r>
            <a:r>
              <a:rPr lang="en-US" altLang="zh-CN" sz="2800" dirty="0" err="1">
                <a:highlight>
                  <a:srgbClr val="C0C0C0"/>
                </a:highlight>
              </a:rPr>
              <a:t>dbms_xplan.display</a:t>
            </a:r>
            <a:r>
              <a:rPr lang="en-US" altLang="zh-CN" sz="2800" dirty="0">
                <a:highlight>
                  <a:srgbClr val="C0C0C0"/>
                </a:highlight>
              </a:rPr>
              <a:t>())</a:t>
            </a:r>
            <a:r>
              <a:rPr lang="zh-CN" altLang="en-US" sz="2800" dirty="0">
                <a:highlight>
                  <a:srgbClr val="C0C0C0"/>
                </a:highlight>
              </a:rPr>
              <a:t>；</a:t>
            </a:r>
          </a:p>
          <a:p>
            <a:pPr marL="0" indent="0" hangingPunct="0">
              <a:buNone/>
            </a:pPr>
            <a:r>
              <a:rPr lang="zh-CN" altLang="en-US" sz="2800" dirty="0"/>
              <a:t>上述示例中临时设置了参数动态采样参数</a:t>
            </a:r>
            <a:r>
              <a:rPr lang="en-US" altLang="zh-CN" sz="2800" dirty="0" err="1"/>
              <a:t>optimizer_dynamic_sampling</a:t>
            </a:r>
            <a:r>
              <a:rPr lang="zh-CN" altLang="en-US" sz="2800" dirty="0"/>
              <a:t>为</a:t>
            </a:r>
            <a:r>
              <a:rPr lang="en-US" altLang="zh-CN" sz="2800" dirty="0"/>
              <a:t>0</a:t>
            </a:r>
            <a:r>
              <a:rPr lang="zh-CN" altLang="en-US" sz="2800" dirty="0"/>
              <a:t>，表示暂时不使用动态采样，这样可以稳定得到不采样的查询计划。查询结果如图</a:t>
            </a:r>
            <a:r>
              <a:rPr lang="en-US" altLang="zh-CN" sz="2800" dirty="0"/>
              <a:t>3-17</a:t>
            </a:r>
            <a:r>
              <a:rPr lang="zh-CN" altLang="en-US" sz="2800" dirty="0"/>
              <a:t>所示。</a:t>
            </a:r>
          </a:p>
        </p:txBody>
      </p:sp>
    </p:spTree>
    <p:extLst>
      <p:ext uri="{BB962C8B-B14F-4D97-AF65-F5344CB8AC3E}">
        <p14:creationId xmlns:p14="http://schemas.microsoft.com/office/powerpoint/2010/main" val="87743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0" y="260648"/>
            <a:ext cx="10939887"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3100" dirty="0"/>
              <a:t>图</a:t>
            </a:r>
            <a:r>
              <a:rPr lang="en-US" altLang="zh-CN" sz="3100" dirty="0"/>
              <a:t>3.17 </a:t>
            </a:r>
            <a:r>
              <a:rPr lang="zh-CN" altLang="zh-CN" sz="3100" dirty="0"/>
              <a:t>缺省的自适应计划结果</a:t>
            </a:r>
            <a:endParaRPr lang="zh-CN" altLang="en-US" sz="3100" dirty="0"/>
          </a:p>
        </p:txBody>
      </p:sp>
      <p:pic>
        <p:nvPicPr>
          <p:cNvPr id="17" name="图片 16">
            <a:extLst>
              <a:ext uri="{FF2B5EF4-FFF2-40B4-BE49-F238E27FC236}">
                <a16:creationId xmlns:a16="http://schemas.microsoft.com/office/drawing/2014/main" id="{A97C582E-5098-42A0-A197-6925B8075371}"/>
              </a:ext>
            </a:extLst>
          </p:cNvPr>
          <p:cNvPicPr/>
          <p:nvPr/>
        </p:nvPicPr>
        <p:blipFill>
          <a:blip r:embed="rId2"/>
          <a:stretch>
            <a:fillRect/>
          </a:stretch>
        </p:blipFill>
        <p:spPr>
          <a:xfrm>
            <a:off x="1197868" y="1484784"/>
            <a:ext cx="10353843" cy="4968552"/>
          </a:xfrm>
          <a:prstGeom prst="rect">
            <a:avLst/>
          </a:prstGeom>
        </p:spPr>
      </p:pic>
    </p:spTree>
    <p:extLst>
      <p:ext uri="{BB962C8B-B14F-4D97-AF65-F5344CB8AC3E}">
        <p14:creationId xmlns:p14="http://schemas.microsoft.com/office/powerpoint/2010/main" val="220410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3.2.3 </a:t>
            </a:r>
            <a:r>
              <a:rPr lang="zh-CN" altLang="zh-CN" sz="2800" dirty="0"/>
              <a:t>配置数据库支持共享模式</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676400"/>
            <a:ext cx="9913167" cy="4920952"/>
          </a:xfrm>
        </p:spPr>
        <p:txBody>
          <a:bodyPr>
            <a:normAutofit fontScale="92500"/>
          </a:bodyPr>
          <a:lstStyle/>
          <a:p>
            <a:pPr marL="0" indent="0" hangingPunct="0">
              <a:lnSpc>
                <a:spcPct val="110000"/>
              </a:lnSpc>
              <a:spcBef>
                <a:spcPts val="600"/>
              </a:spcBef>
              <a:buNone/>
            </a:pPr>
            <a:r>
              <a:rPr lang="en-US" altLang="zh-CN" dirty="0"/>
              <a:t>2)SHARED_SERVERS</a:t>
            </a:r>
          </a:p>
          <a:p>
            <a:pPr marL="0" indent="0" hangingPunct="0">
              <a:lnSpc>
                <a:spcPct val="110000"/>
              </a:lnSpc>
              <a:spcBef>
                <a:spcPts val="600"/>
              </a:spcBef>
              <a:buNone/>
            </a:pPr>
            <a:r>
              <a:rPr lang="zh-CN" altLang="en-US" dirty="0"/>
              <a:t>初始化启动的服务器进程数和保留的最小服务器进程数；如果使用共享连接，这个参数必须大于</a:t>
            </a:r>
            <a:r>
              <a:rPr lang="en-US" altLang="zh-CN" dirty="0"/>
              <a:t>0</a:t>
            </a:r>
            <a:r>
              <a:rPr lang="zh-CN" altLang="en-US" dirty="0"/>
              <a:t>。</a:t>
            </a:r>
          </a:p>
          <a:p>
            <a:pPr marL="0" indent="0" hangingPunct="0">
              <a:lnSpc>
                <a:spcPct val="110000"/>
              </a:lnSpc>
              <a:spcBef>
                <a:spcPts val="600"/>
              </a:spcBef>
              <a:buNone/>
            </a:pPr>
            <a:r>
              <a:rPr lang="en-US" altLang="zh-CN" dirty="0"/>
              <a:t>3)MAX_SHARED_SERVERS</a:t>
            </a:r>
          </a:p>
          <a:p>
            <a:pPr marL="0" indent="0" hangingPunct="0">
              <a:lnSpc>
                <a:spcPct val="110000"/>
              </a:lnSpc>
              <a:spcBef>
                <a:spcPts val="600"/>
              </a:spcBef>
              <a:buNone/>
            </a:pPr>
            <a:r>
              <a:rPr lang="zh-CN" altLang="en-US" dirty="0"/>
              <a:t>最大并发的共享服务器进程数</a:t>
            </a:r>
          </a:p>
          <a:p>
            <a:pPr marL="0" indent="0" hangingPunct="0">
              <a:lnSpc>
                <a:spcPct val="110000"/>
              </a:lnSpc>
              <a:spcBef>
                <a:spcPts val="600"/>
              </a:spcBef>
              <a:buNone/>
            </a:pPr>
            <a:r>
              <a:rPr lang="en-US" altLang="zh-CN" dirty="0"/>
              <a:t>4)SHARED_SERVER_SESSIONS</a:t>
            </a:r>
          </a:p>
          <a:p>
            <a:pPr marL="0" indent="0" hangingPunct="0">
              <a:lnSpc>
                <a:spcPct val="110000"/>
              </a:lnSpc>
              <a:spcBef>
                <a:spcPts val="600"/>
              </a:spcBef>
              <a:buNone/>
            </a:pPr>
            <a:r>
              <a:rPr lang="zh-CN" altLang="en-US" dirty="0"/>
              <a:t>可并发处理的最大共享用户会话数，超过此数值的用户会话将使用专用连接。</a:t>
            </a:r>
          </a:p>
          <a:p>
            <a:pPr marL="0" indent="0" hangingPunct="0">
              <a:lnSpc>
                <a:spcPct val="110000"/>
              </a:lnSpc>
              <a:spcBef>
                <a:spcPts val="600"/>
              </a:spcBef>
              <a:buNone/>
            </a:pPr>
            <a:r>
              <a:rPr lang="en-US" altLang="zh-CN" dirty="0"/>
              <a:t>5)MAX_DISPATCHERS</a:t>
            </a:r>
          </a:p>
          <a:p>
            <a:pPr marL="0" indent="0" hangingPunct="0">
              <a:lnSpc>
                <a:spcPct val="110000"/>
              </a:lnSpc>
              <a:spcBef>
                <a:spcPts val="600"/>
              </a:spcBef>
              <a:buNone/>
            </a:pPr>
            <a:r>
              <a:rPr lang="zh-CN" altLang="en-US" dirty="0"/>
              <a:t>可同时并发的共享连接的最大的调度器数量，此参数目前可忽略；</a:t>
            </a:r>
          </a:p>
          <a:p>
            <a:pPr marL="0" indent="0" hangingPunct="0">
              <a:lnSpc>
                <a:spcPct val="110000"/>
              </a:lnSpc>
              <a:spcBef>
                <a:spcPts val="600"/>
              </a:spcBef>
              <a:buNone/>
            </a:pPr>
            <a:r>
              <a:rPr lang="en-US" altLang="zh-CN" dirty="0"/>
              <a:t>6)CIRCUITS</a:t>
            </a:r>
          </a:p>
          <a:p>
            <a:pPr marL="0" indent="0" hangingPunct="0">
              <a:lnSpc>
                <a:spcPct val="110000"/>
              </a:lnSpc>
              <a:spcBef>
                <a:spcPts val="600"/>
              </a:spcBef>
              <a:buNone/>
            </a:pPr>
            <a:r>
              <a:rPr lang="zh-CN" altLang="en-US" dirty="0"/>
              <a:t>指定应用于入站和出站的网络会话的虚拟回路总数。</a:t>
            </a:r>
          </a:p>
        </p:txBody>
      </p:sp>
    </p:spTree>
    <p:extLst>
      <p:ext uri="{BB962C8B-B14F-4D97-AF65-F5344CB8AC3E}">
        <p14:creationId xmlns:p14="http://schemas.microsoft.com/office/powerpoint/2010/main" val="91566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en-US" altLang="zh-CN" sz="2700" b="1" dirty="0">
                <a:effectLst>
                  <a:glow>
                    <a:srgbClr val="000000"/>
                  </a:glow>
                  <a:outerShdw sx="0" sy="0">
                    <a:srgbClr val="000000"/>
                  </a:outerShdw>
                  <a:reflection stA="0" endPos="0" fadeDir="0" sx="0" sy="0"/>
                </a:effectLst>
              </a:rPr>
              <a:t>【</a:t>
            </a:r>
            <a:r>
              <a:rPr lang="zh-CN" altLang="en-US" sz="2700" b="1" dirty="0">
                <a:effectLst>
                  <a:glow>
                    <a:srgbClr val="000000"/>
                  </a:glow>
                  <a:outerShdw sx="0" sy="0">
                    <a:srgbClr val="000000"/>
                  </a:outerShdw>
                  <a:reflection stA="0" endPos="0" fadeDir="0" sx="0" sy="0"/>
                </a:effectLst>
              </a:rPr>
              <a:t>示例</a:t>
            </a:r>
            <a:r>
              <a:rPr lang="en-US" altLang="zh-CN" sz="2700" b="1" dirty="0">
                <a:effectLst>
                  <a:glow>
                    <a:srgbClr val="000000"/>
                  </a:glow>
                  <a:outerShdw sx="0" sy="0">
                    <a:srgbClr val="000000"/>
                  </a:outerShdw>
                  <a:reflection stA="0" endPos="0" fadeDir="0" sx="0" sy="0"/>
                </a:effectLst>
              </a:rPr>
              <a:t>3-31】</a:t>
            </a:r>
            <a:r>
              <a:rPr lang="zh-CN" altLang="en-US" sz="2700" b="1" dirty="0">
                <a:effectLst>
                  <a:glow>
                    <a:srgbClr val="000000"/>
                  </a:glow>
                  <a:outerShdw sx="0" sy="0">
                    <a:srgbClr val="000000"/>
                  </a:outerShdw>
                  <a:reflection stA="0" endPos="0" fadeDir="0" sx="0" sy="0"/>
                </a:effectLst>
              </a:rPr>
              <a:t>查看缺省的嵌套循环连接</a:t>
            </a:r>
            <a:r>
              <a:rPr lang="en-US" altLang="zh-CN" sz="2700" b="1" dirty="0">
                <a:effectLst>
                  <a:glow>
                    <a:srgbClr val="000000"/>
                  </a:glow>
                  <a:outerShdw sx="0" sy="0">
                    <a:srgbClr val="000000"/>
                  </a:outerShdw>
                  <a:reflection stA="0" endPos="0" fadeDir="0" sx="0" sy="0"/>
                </a:effectLst>
              </a:rPr>
              <a:t>(nested loops join)</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zh-CN" sz="2800" dirty="0"/>
              <a:t>在</a:t>
            </a:r>
            <a:r>
              <a:rPr lang="en-US" altLang="zh-CN" sz="2800" dirty="0"/>
              <a:t>SQL</a:t>
            </a:r>
            <a:r>
              <a:rPr lang="zh-CN" altLang="zh-CN" sz="2800" dirty="0"/>
              <a:t>语句第一次执行时，统计收集器收集了关于这次执行的信息，并且将一部分进入到子计划的数据行缓存起来。优化器会确定要收集哪些统计信息，以及如何根据统计的不同值来确定计划。它会算出一个</a:t>
            </a:r>
            <a:r>
              <a:rPr lang="en-US" altLang="zh-CN" sz="2800" dirty="0"/>
              <a:t>“</a:t>
            </a:r>
            <a:r>
              <a:rPr lang="zh-CN" altLang="zh-CN" sz="2800" dirty="0"/>
              <a:t>拐点</a:t>
            </a:r>
            <a:r>
              <a:rPr lang="en-US" altLang="zh-CN" sz="2800" dirty="0"/>
              <a:t>”</a:t>
            </a:r>
            <a:r>
              <a:rPr lang="zh-CN" altLang="zh-CN" sz="2800" dirty="0"/>
              <a:t>，两个计划选项在这个值是一样好的。例如，如果当</a:t>
            </a:r>
            <a:r>
              <a:rPr lang="en-US" altLang="zh-CN" sz="2800" dirty="0" err="1"/>
              <a:t>order_items</a:t>
            </a:r>
            <a:r>
              <a:rPr lang="zh-CN" altLang="zh-CN" sz="2800" dirty="0"/>
              <a:t>表的扫描产生的行数少于</a:t>
            </a:r>
            <a:r>
              <a:rPr lang="en-US" altLang="zh-CN" sz="2800" dirty="0"/>
              <a:t>10</a:t>
            </a:r>
            <a:r>
              <a:rPr lang="zh-CN" altLang="zh-CN" sz="2800" dirty="0"/>
              <a:t>行，则嵌套循环连接是最佳，当</a:t>
            </a:r>
            <a:r>
              <a:rPr lang="en-US" altLang="zh-CN" sz="2800" dirty="0" err="1"/>
              <a:t>order_items</a:t>
            </a:r>
            <a:r>
              <a:rPr lang="zh-CN" altLang="zh-CN" sz="2800" dirty="0"/>
              <a:t>表的扫描产生的行数多于</a:t>
            </a:r>
            <a:r>
              <a:rPr lang="en-US" altLang="zh-CN" sz="2800" dirty="0"/>
              <a:t>10</a:t>
            </a:r>
            <a:r>
              <a:rPr lang="zh-CN" altLang="zh-CN" sz="2800" dirty="0"/>
              <a:t>行，则哈希连接是最佳。</a:t>
            </a:r>
          </a:p>
          <a:p>
            <a:pPr marL="0" indent="0">
              <a:buNone/>
            </a:pPr>
            <a:r>
              <a:rPr lang="zh-CN" altLang="zh-CN" sz="2800" dirty="0"/>
              <a:t>在图</a:t>
            </a:r>
            <a:r>
              <a:rPr lang="en-US" altLang="zh-CN" sz="2800" dirty="0"/>
              <a:t>3-18</a:t>
            </a:r>
            <a:r>
              <a:rPr lang="zh-CN" altLang="zh-CN" sz="2800" dirty="0"/>
              <a:t>中，因为来自</a:t>
            </a:r>
            <a:r>
              <a:rPr lang="en-US" altLang="zh-CN" sz="2800" dirty="0" err="1"/>
              <a:t>order_items</a:t>
            </a:r>
            <a:r>
              <a:rPr lang="zh-CN" altLang="zh-CN" sz="2800" dirty="0"/>
              <a:t>表的行数大于优化器最初的估计，优化器最终决定使用哈希连接，并禁用统计收集器</a:t>
            </a:r>
            <a:r>
              <a:rPr lang="en-US" altLang="zh-CN" sz="2800" dirty="0"/>
              <a:t>.</a:t>
            </a:r>
            <a:endParaRPr lang="zh-CN" altLang="en-US" sz="2800" dirty="0"/>
          </a:p>
        </p:txBody>
      </p:sp>
    </p:spTree>
    <p:extLst>
      <p:ext uri="{BB962C8B-B14F-4D97-AF65-F5344CB8AC3E}">
        <p14:creationId xmlns:p14="http://schemas.microsoft.com/office/powerpoint/2010/main" val="309836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0" y="260648"/>
            <a:ext cx="10939887" cy="1224136"/>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图</a:t>
            </a:r>
            <a:r>
              <a:rPr lang="en-US" altLang="zh-CN" sz="3100" dirty="0"/>
              <a:t>3.18</a:t>
            </a:r>
            <a:r>
              <a:rPr lang="zh-CN" altLang="zh-CN" sz="3100" dirty="0"/>
              <a:t>最终的计划是哈希连接</a:t>
            </a:r>
            <a:r>
              <a:rPr lang="en-US" altLang="zh-CN" sz="3100" dirty="0"/>
              <a:t>(</a:t>
            </a:r>
            <a:r>
              <a:rPr lang="en-US" altLang="zh-CN" sz="3100" dirty="0" err="1"/>
              <a:t>order_items</a:t>
            </a:r>
            <a:r>
              <a:rPr lang="zh-CN" altLang="zh-CN" sz="3100" dirty="0"/>
              <a:t>行数大于阈值</a:t>
            </a:r>
            <a:r>
              <a:rPr lang="en-US" altLang="zh-CN" sz="3100" dirty="0"/>
              <a:t>)</a:t>
            </a:r>
            <a:endParaRPr lang="zh-CN" altLang="en-US" sz="3100" dirty="0"/>
          </a:p>
        </p:txBody>
      </p:sp>
      <p:grpSp>
        <p:nvGrpSpPr>
          <p:cNvPr id="4" name="画布 225">
            <a:extLst>
              <a:ext uri="{FF2B5EF4-FFF2-40B4-BE49-F238E27FC236}">
                <a16:creationId xmlns:a16="http://schemas.microsoft.com/office/drawing/2014/main" id="{9690D30E-212D-4A15-A299-4D112E11B6C0}"/>
              </a:ext>
            </a:extLst>
          </p:cNvPr>
          <p:cNvGrpSpPr/>
          <p:nvPr/>
        </p:nvGrpSpPr>
        <p:grpSpPr>
          <a:xfrm>
            <a:off x="1352841" y="1844824"/>
            <a:ext cx="10129721" cy="3384375"/>
            <a:chOff x="0" y="0"/>
            <a:chExt cx="4947285" cy="1652905"/>
          </a:xfrm>
        </p:grpSpPr>
        <p:sp>
          <p:nvSpPr>
            <p:cNvPr id="5" name="矩形 4">
              <a:extLst>
                <a:ext uri="{FF2B5EF4-FFF2-40B4-BE49-F238E27FC236}">
                  <a16:creationId xmlns:a16="http://schemas.microsoft.com/office/drawing/2014/main" id="{A9252101-C990-4A5D-AA84-9882EDECDC66}"/>
                </a:ext>
              </a:extLst>
            </p:cNvPr>
            <p:cNvSpPr/>
            <p:nvPr/>
          </p:nvSpPr>
          <p:spPr>
            <a:xfrm>
              <a:off x="0" y="0"/>
              <a:ext cx="4947285" cy="1652905"/>
            </a:xfrm>
            <a:prstGeom prst="rect">
              <a:avLst/>
            </a:prstGeom>
          </p:spPr>
        </p:sp>
        <p:sp>
          <p:nvSpPr>
            <p:cNvPr id="6" name="矩形: 圆角 5">
              <a:extLst>
                <a:ext uri="{FF2B5EF4-FFF2-40B4-BE49-F238E27FC236}">
                  <a16:creationId xmlns:a16="http://schemas.microsoft.com/office/drawing/2014/main" id="{3C7D2E6C-2857-4D61-8B63-464A44717DD2}"/>
                </a:ext>
              </a:extLst>
            </p:cNvPr>
            <p:cNvSpPr/>
            <p:nvPr/>
          </p:nvSpPr>
          <p:spPr>
            <a:xfrm>
              <a:off x="685091" y="60484"/>
              <a:ext cx="993584" cy="274595"/>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A6A6A6"/>
                  </a:solidFill>
                  <a:effectLst/>
                  <a:latin typeface="Times New Roman" panose="02020603050405020304" pitchFamily="18" charset="0"/>
                  <a:ea typeface="宋体" panose="02010600030101010101" pitchFamily="2" charset="-122"/>
                </a:rPr>
                <a:t>嵌套循环连接</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9798E3FC-180B-47D6-911A-E59173285F0E}"/>
                </a:ext>
              </a:extLst>
            </p:cNvPr>
            <p:cNvSpPr/>
            <p:nvPr/>
          </p:nvSpPr>
          <p:spPr>
            <a:xfrm>
              <a:off x="2530528" y="70596"/>
              <a:ext cx="854121" cy="2745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哈希连接</a:t>
              </a:r>
            </a:p>
          </p:txBody>
        </p:sp>
        <p:sp>
          <p:nvSpPr>
            <p:cNvPr id="8" name="矩形: 圆角 7">
              <a:extLst>
                <a:ext uri="{FF2B5EF4-FFF2-40B4-BE49-F238E27FC236}">
                  <a16:creationId xmlns:a16="http://schemas.microsoft.com/office/drawing/2014/main" id="{E816602E-2DEC-4C38-838E-13B762D98B4A}"/>
                </a:ext>
              </a:extLst>
            </p:cNvPr>
            <p:cNvSpPr/>
            <p:nvPr/>
          </p:nvSpPr>
          <p:spPr>
            <a:xfrm>
              <a:off x="114320" y="1171792"/>
              <a:ext cx="991167" cy="42292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600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全表扫描</a:t>
              </a: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order_items</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9" name="矩形: 圆角 8">
              <a:extLst>
                <a:ext uri="{FF2B5EF4-FFF2-40B4-BE49-F238E27FC236}">
                  <a16:creationId xmlns:a16="http://schemas.microsoft.com/office/drawing/2014/main" id="{99E021D3-F536-41F0-B15E-733676465964}"/>
                </a:ext>
              </a:extLst>
            </p:cNvPr>
            <p:cNvSpPr/>
            <p:nvPr/>
          </p:nvSpPr>
          <p:spPr>
            <a:xfrm>
              <a:off x="1449504" y="1171724"/>
              <a:ext cx="1498412" cy="408359"/>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6000" rIns="0" bIns="0" numCol="1" spcCol="0" rtlCol="0" fromWordArt="0" anchor="ctr" anchorCtr="0" forceAA="0" compatLnSpc="1">
              <a:prstTxWarp prst="textNoShape">
                <a:avLst/>
              </a:prstTxWarp>
              <a:noAutofit/>
            </a:bodyPr>
            <a:lstStyle/>
            <a:p>
              <a:pPr algn="ctr">
                <a:spcAft>
                  <a:spcPts val="0"/>
                </a:spcAft>
              </a:pPr>
              <a:r>
                <a:rPr lang="zh-CN" sz="2000" kern="100">
                  <a:solidFill>
                    <a:srgbClr val="A6A6A6"/>
                  </a:solidFill>
                  <a:effectLst/>
                  <a:latin typeface="Times New Roman" panose="02020603050405020304" pitchFamily="18" charset="0"/>
                  <a:ea typeface="宋体" panose="02010600030101010101" pitchFamily="2" charset="-122"/>
                </a:rPr>
                <a:t>主键搜索</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kern="100">
                  <a:solidFill>
                    <a:srgbClr val="A6A6A6"/>
                  </a:solidFill>
                  <a:effectLst/>
                  <a:latin typeface="Times New Roman" panose="02020603050405020304" pitchFamily="18" charset="0"/>
                  <a:ea typeface="宋体" panose="02010600030101010101" pitchFamily="2" charset="-122"/>
                </a:rPr>
                <a:t>product_information</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0" name="矩形: 圆角 9">
              <a:extLst>
                <a:ext uri="{FF2B5EF4-FFF2-40B4-BE49-F238E27FC236}">
                  <a16:creationId xmlns:a16="http://schemas.microsoft.com/office/drawing/2014/main" id="{006D96A3-794C-436E-A282-5889DF5A1136}"/>
                </a:ext>
              </a:extLst>
            </p:cNvPr>
            <p:cNvSpPr/>
            <p:nvPr/>
          </p:nvSpPr>
          <p:spPr>
            <a:xfrm>
              <a:off x="3370159" y="1175071"/>
              <a:ext cx="1512625" cy="4046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600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全表扫描</a:t>
              </a: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product_information</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11" name="直接连接符 10">
              <a:extLst>
                <a:ext uri="{FF2B5EF4-FFF2-40B4-BE49-F238E27FC236}">
                  <a16:creationId xmlns:a16="http://schemas.microsoft.com/office/drawing/2014/main" id="{8971F764-423A-4347-A439-F1C709EC1319}"/>
                </a:ext>
              </a:extLst>
            </p:cNvPr>
            <p:cNvCxnSpPr/>
            <p:nvPr/>
          </p:nvCxnSpPr>
          <p:spPr>
            <a:xfrm flipH="1">
              <a:off x="609885" y="335075"/>
              <a:ext cx="571998" cy="83678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C390698-A3D6-47BC-B988-2124786A5216}"/>
                </a:ext>
              </a:extLst>
            </p:cNvPr>
            <p:cNvCxnSpPr/>
            <p:nvPr/>
          </p:nvCxnSpPr>
          <p:spPr>
            <a:xfrm>
              <a:off x="1181898" y="335075"/>
              <a:ext cx="1016827" cy="83678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DBEEBA2-42DE-403A-92C8-B51C4C32E635}"/>
                </a:ext>
              </a:extLst>
            </p:cNvPr>
            <p:cNvCxnSpPr/>
            <p:nvPr/>
          </p:nvCxnSpPr>
          <p:spPr>
            <a:xfrm>
              <a:off x="2957584" y="345191"/>
              <a:ext cx="1168874" cy="830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E745374-A489-4A14-AB8B-B9FDA0D1DFBE}"/>
                </a:ext>
              </a:extLst>
            </p:cNvPr>
            <p:cNvCxnSpPr>
              <a:stCxn id="7" idx="2"/>
              <a:endCxn id="8" idx="0"/>
            </p:cNvCxnSpPr>
            <p:nvPr/>
          </p:nvCxnSpPr>
          <p:spPr>
            <a:xfrm flipH="1">
              <a:off x="609904" y="345191"/>
              <a:ext cx="2347685" cy="826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C9E23429-BFDC-46C0-9D60-6E5CB795C173}"/>
                </a:ext>
              </a:extLst>
            </p:cNvPr>
            <p:cNvSpPr/>
            <p:nvPr/>
          </p:nvSpPr>
          <p:spPr>
            <a:xfrm>
              <a:off x="171449" y="592995"/>
              <a:ext cx="809626" cy="249429"/>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A6A6A6"/>
                  </a:solidFill>
                  <a:effectLst/>
                  <a:latin typeface="Times New Roman" panose="02020603050405020304" pitchFamily="18" charset="0"/>
                  <a:ea typeface="宋体" panose="02010600030101010101" pitchFamily="2" charset="-122"/>
                </a:rPr>
                <a:t>统计收集器</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6" name="矩形: 圆角 15">
              <a:extLst>
                <a:ext uri="{FF2B5EF4-FFF2-40B4-BE49-F238E27FC236}">
                  <a16:creationId xmlns:a16="http://schemas.microsoft.com/office/drawing/2014/main" id="{213C58B5-4EDE-4DA5-9917-DB36CF83289D}"/>
                </a:ext>
              </a:extLst>
            </p:cNvPr>
            <p:cNvSpPr/>
            <p:nvPr/>
          </p:nvSpPr>
          <p:spPr>
            <a:xfrm>
              <a:off x="3221677" y="334955"/>
              <a:ext cx="829721" cy="3023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最终的计划</a:t>
              </a:r>
            </a:p>
          </p:txBody>
        </p:sp>
        <p:sp>
          <p:nvSpPr>
            <p:cNvPr id="18" name="矩形: 圆角 17">
              <a:extLst>
                <a:ext uri="{FF2B5EF4-FFF2-40B4-BE49-F238E27FC236}">
                  <a16:creationId xmlns:a16="http://schemas.microsoft.com/office/drawing/2014/main" id="{885D558B-3826-4D18-9BB2-CA70B50778A1}"/>
                </a:ext>
              </a:extLst>
            </p:cNvPr>
            <p:cNvSpPr/>
            <p:nvPr/>
          </p:nvSpPr>
          <p:spPr>
            <a:xfrm>
              <a:off x="1310990" y="352070"/>
              <a:ext cx="829721" cy="2854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缺省的计划</a:t>
              </a:r>
            </a:p>
          </p:txBody>
        </p:sp>
      </p:grpSp>
    </p:spTree>
    <p:extLst>
      <p:ext uri="{BB962C8B-B14F-4D97-AF65-F5344CB8AC3E}">
        <p14:creationId xmlns:p14="http://schemas.microsoft.com/office/powerpoint/2010/main" val="15067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b="1" dirty="0"/>
              <a:t>【示例</a:t>
            </a:r>
            <a:r>
              <a:rPr lang="en-US" altLang="zh-CN" sz="3100" b="1" dirty="0"/>
              <a:t>3-32</a:t>
            </a:r>
            <a:r>
              <a:rPr lang="zh-CN" altLang="zh-CN" sz="3100" b="1" dirty="0"/>
              <a:t>】查看最终的哈希连接</a:t>
            </a:r>
            <a:r>
              <a:rPr lang="en-US" altLang="zh-CN" sz="3100" b="1" dirty="0"/>
              <a:t>(hash join)</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0"/>
              </a:spcBef>
              <a:buNone/>
            </a:pPr>
            <a:r>
              <a:rPr lang="en-US" altLang="zh-CN" sz="2800" dirty="0">
                <a:highlight>
                  <a:srgbClr val="C0C0C0"/>
                </a:highlight>
              </a:rPr>
              <a:t>SQL&gt; ALTER SESSION SET </a:t>
            </a:r>
            <a:r>
              <a:rPr lang="en-US" altLang="zh-CN" sz="2800" dirty="0" err="1">
                <a:highlight>
                  <a:srgbClr val="C0C0C0"/>
                </a:highlight>
              </a:rPr>
              <a:t>optimizer_dynamic_sampling</a:t>
            </a:r>
            <a:r>
              <a:rPr lang="en-US" altLang="zh-CN" sz="2800" dirty="0">
                <a:highlight>
                  <a:srgbClr val="C0C0C0"/>
                </a:highlight>
              </a:rPr>
              <a:t>=2</a:t>
            </a:r>
            <a:r>
              <a:rPr lang="zh-CN" altLang="en-US" sz="2800" dirty="0">
                <a:highlight>
                  <a:srgbClr val="C0C0C0"/>
                </a:highlight>
              </a:rPr>
              <a:t>；</a:t>
            </a:r>
          </a:p>
          <a:p>
            <a:pPr marL="0" indent="0" hangingPunct="0">
              <a:lnSpc>
                <a:spcPct val="100000"/>
              </a:lnSpc>
              <a:spcBef>
                <a:spcPts val="0"/>
              </a:spcBef>
              <a:buNone/>
            </a:pPr>
            <a:r>
              <a:rPr lang="en-US" altLang="zh-CN" sz="2800" dirty="0">
                <a:highlight>
                  <a:srgbClr val="C0C0C0"/>
                </a:highlight>
              </a:rPr>
              <a:t>SQL&gt; SELECT /*+ </a:t>
            </a:r>
            <a:r>
              <a:rPr lang="en-US" altLang="zh-CN" sz="2800" dirty="0" err="1">
                <a:highlight>
                  <a:srgbClr val="C0C0C0"/>
                </a:highlight>
              </a:rPr>
              <a:t>gather_plan_statistics</a:t>
            </a:r>
            <a:r>
              <a:rPr lang="en-US" altLang="zh-CN" sz="2800" dirty="0">
                <a:highlight>
                  <a:srgbClr val="C0C0C0"/>
                </a:highlight>
              </a:rPr>
              <a:t> */ </a:t>
            </a:r>
            <a:r>
              <a:rPr lang="en-US" altLang="zh-CN" sz="2800" dirty="0" err="1">
                <a:highlight>
                  <a:srgbClr val="C0C0C0"/>
                </a:highlight>
              </a:rPr>
              <a:t>p.product_name</a:t>
            </a:r>
            <a:r>
              <a:rPr lang="en-US" altLang="zh-CN" sz="2800" dirty="0">
                <a:highlight>
                  <a:srgbClr val="C0C0C0"/>
                </a:highlight>
              </a:rPr>
              <a:t> </a:t>
            </a:r>
          </a:p>
          <a:p>
            <a:pPr marL="0" indent="0" hangingPunct="0">
              <a:lnSpc>
                <a:spcPct val="100000"/>
              </a:lnSpc>
              <a:spcBef>
                <a:spcPts val="0"/>
              </a:spcBef>
              <a:buNone/>
            </a:pPr>
            <a:r>
              <a:rPr lang="en-US" altLang="zh-CN" sz="2800" dirty="0">
                <a:highlight>
                  <a:srgbClr val="C0C0C0"/>
                </a:highlight>
              </a:rPr>
              <a:t> FROM </a:t>
            </a:r>
            <a:r>
              <a:rPr lang="en-US" altLang="zh-CN" sz="2800" dirty="0" err="1">
                <a:highlight>
                  <a:srgbClr val="C0C0C0"/>
                </a:highlight>
              </a:rPr>
              <a:t>oe.order_items</a:t>
            </a:r>
            <a:r>
              <a:rPr lang="en-US" altLang="zh-CN" sz="2800" dirty="0">
                <a:highlight>
                  <a:srgbClr val="C0C0C0"/>
                </a:highlight>
              </a:rPr>
              <a:t> o</a:t>
            </a:r>
            <a:r>
              <a:rPr lang="zh-CN" altLang="en-US" sz="2800" dirty="0">
                <a:highlight>
                  <a:srgbClr val="C0C0C0"/>
                </a:highlight>
              </a:rPr>
              <a:t>，</a:t>
            </a:r>
            <a:r>
              <a:rPr lang="en-US" altLang="zh-CN" sz="2800" dirty="0" err="1">
                <a:highlight>
                  <a:srgbClr val="C0C0C0"/>
                </a:highlight>
              </a:rPr>
              <a:t>oe.product_information</a:t>
            </a:r>
            <a:r>
              <a:rPr lang="en-US" altLang="zh-CN" sz="2800" dirty="0">
                <a:highlight>
                  <a:srgbClr val="C0C0C0"/>
                </a:highlight>
              </a:rPr>
              <a:t> p</a:t>
            </a:r>
          </a:p>
          <a:p>
            <a:pPr marL="0" indent="0" hangingPunct="0">
              <a:lnSpc>
                <a:spcPct val="100000"/>
              </a:lnSpc>
              <a:spcBef>
                <a:spcPts val="0"/>
              </a:spcBef>
              <a:buNone/>
            </a:pPr>
            <a:r>
              <a:rPr lang="en-US" altLang="zh-CN" sz="2800" dirty="0">
                <a:highlight>
                  <a:srgbClr val="C0C0C0"/>
                </a:highlight>
              </a:rPr>
              <a:t> WHERE  </a:t>
            </a:r>
            <a:r>
              <a:rPr lang="en-US" altLang="zh-CN" sz="2800" dirty="0" err="1">
                <a:highlight>
                  <a:srgbClr val="C0C0C0"/>
                </a:highlight>
              </a:rPr>
              <a:t>o.unit_price</a:t>
            </a:r>
            <a:r>
              <a:rPr lang="en-US" altLang="zh-CN" sz="2800" dirty="0">
                <a:highlight>
                  <a:srgbClr val="C0C0C0"/>
                </a:highlight>
              </a:rPr>
              <a:t>=15 AND </a:t>
            </a:r>
            <a:r>
              <a:rPr lang="en-US" altLang="zh-CN" sz="2800" dirty="0" err="1">
                <a:highlight>
                  <a:srgbClr val="C0C0C0"/>
                </a:highlight>
              </a:rPr>
              <a:t>o.quantity</a:t>
            </a:r>
            <a:r>
              <a:rPr lang="en-US" altLang="zh-CN" sz="2800" dirty="0">
                <a:highlight>
                  <a:srgbClr val="C0C0C0"/>
                </a:highlight>
              </a:rPr>
              <a:t>&gt;1 AND</a:t>
            </a:r>
          </a:p>
          <a:p>
            <a:pPr marL="0" indent="0" hangingPunct="0">
              <a:lnSpc>
                <a:spcPct val="100000"/>
              </a:lnSpc>
              <a:spcBef>
                <a:spcPts val="0"/>
              </a:spcBef>
              <a:buNone/>
            </a:pPr>
            <a:r>
              <a:rPr lang="en-US" altLang="zh-CN" sz="2800" dirty="0">
                <a:highlight>
                  <a:srgbClr val="C0C0C0"/>
                </a:highlight>
              </a:rPr>
              <a:t> </a:t>
            </a:r>
            <a:r>
              <a:rPr lang="en-US" altLang="zh-CN" sz="2800" dirty="0" err="1">
                <a:highlight>
                  <a:srgbClr val="C0C0C0"/>
                </a:highlight>
              </a:rPr>
              <a:t>p.product_id</a:t>
            </a:r>
            <a:r>
              <a:rPr lang="en-US" altLang="zh-CN" sz="2800" dirty="0">
                <a:highlight>
                  <a:srgbClr val="C0C0C0"/>
                </a:highlight>
              </a:rPr>
              <a:t>=</a:t>
            </a:r>
            <a:r>
              <a:rPr lang="en-US" altLang="zh-CN" sz="2800" dirty="0" err="1">
                <a:highlight>
                  <a:srgbClr val="C0C0C0"/>
                </a:highlight>
              </a:rPr>
              <a:t>o.product_id</a:t>
            </a:r>
            <a:r>
              <a:rPr lang="zh-CN" altLang="en-US" sz="2800" dirty="0">
                <a:highlight>
                  <a:srgbClr val="C0C0C0"/>
                </a:highlight>
              </a:rPr>
              <a:t>；</a:t>
            </a:r>
          </a:p>
          <a:p>
            <a:pPr marL="0" indent="0" hangingPunct="0">
              <a:lnSpc>
                <a:spcPct val="100000"/>
              </a:lnSpc>
              <a:spcBef>
                <a:spcPts val="0"/>
              </a:spcBef>
              <a:buNone/>
            </a:pPr>
            <a:r>
              <a:rPr lang="en-US" altLang="zh-CN" sz="2800" dirty="0"/>
              <a:t>PRODUCT_NAME</a:t>
            </a:r>
          </a:p>
          <a:p>
            <a:pPr marL="0" indent="0" hangingPunct="0">
              <a:lnSpc>
                <a:spcPct val="100000"/>
              </a:lnSpc>
              <a:spcBef>
                <a:spcPts val="0"/>
              </a:spcBef>
              <a:buNone/>
            </a:pPr>
            <a:r>
              <a:rPr lang="en-US" altLang="zh-CN" sz="2800" dirty="0"/>
              <a:t>--------------------------------------------------</a:t>
            </a:r>
          </a:p>
          <a:p>
            <a:pPr marL="0" indent="0" hangingPunct="0">
              <a:lnSpc>
                <a:spcPct val="100000"/>
              </a:lnSpc>
              <a:spcBef>
                <a:spcPts val="0"/>
              </a:spcBef>
              <a:buNone/>
            </a:pPr>
            <a:r>
              <a:rPr lang="en-US" altLang="zh-CN" sz="2800" dirty="0"/>
              <a:t>Screws &lt;B.28.S&gt;</a:t>
            </a:r>
          </a:p>
          <a:p>
            <a:pPr marL="0" indent="0" hangingPunct="0">
              <a:lnSpc>
                <a:spcPct val="100000"/>
              </a:lnSpc>
              <a:spcBef>
                <a:spcPts val="0"/>
              </a:spcBef>
              <a:buNone/>
            </a:pPr>
            <a:r>
              <a:rPr lang="en-US" altLang="zh-CN" sz="2800" dirty="0"/>
              <a:t>…</a:t>
            </a:r>
          </a:p>
          <a:p>
            <a:pPr marL="0" indent="0" hangingPunct="0">
              <a:lnSpc>
                <a:spcPct val="100000"/>
              </a:lnSpc>
              <a:spcBef>
                <a:spcPts val="0"/>
              </a:spcBef>
              <a:buNone/>
            </a:pPr>
            <a:r>
              <a:rPr lang="zh-CN" altLang="en-US" sz="2800" dirty="0"/>
              <a:t>已选择 </a:t>
            </a:r>
            <a:r>
              <a:rPr lang="en-US" altLang="zh-CN" sz="2800" dirty="0"/>
              <a:t>13 </a:t>
            </a:r>
            <a:r>
              <a:rPr lang="zh-CN" altLang="en-US" sz="2800" dirty="0"/>
              <a:t>行。</a:t>
            </a:r>
          </a:p>
          <a:p>
            <a:pPr marL="0" indent="0" hangingPunct="0">
              <a:lnSpc>
                <a:spcPct val="100000"/>
              </a:lnSpc>
              <a:spcBef>
                <a:spcPts val="0"/>
              </a:spcBef>
              <a:buNone/>
            </a:pPr>
            <a:r>
              <a:rPr lang="en-US" altLang="zh-CN" sz="2800" dirty="0">
                <a:highlight>
                  <a:srgbClr val="C0C0C0"/>
                </a:highlight>
              </a:rPr>
              <a:t>SQL&gt; SELECT * FROM </a:t>
            </a:r>
          </a:p>
          <a:p>
            <a:pPr marL="0" indent="0" hangingPunct="0">
              <a:lnSpc>
                <a:spcPct val="100000"/>
              </a:lnSpc>
              <a:spcBef>
                <a:spcPts val="0"/>
              </a:spcBef>
              <a:buNone/>
            </a:pPr>
            <a:r>
              <a:rPr lang="en-US" altLang="zh-CN" sz="2800" dirty="0">
                <a:highlight>
                  <a:srgbClr val="C0C0C0"/>
                </a:highlight>
              </a:rPr>
              <a:t> TABLE(</a:t>
            </a:r>
            <a:r>
              <a:rPr lang="en-US" altLang="zh-CN" sz="2800" dirty="0" err="1">
                <a:highlight>
                  <a:srgbClr val="C0C0C0"/>
                </a:highlight>
              </a:rPr>
              <a:t>dbms_xplan.display_cursor</a:t>
            </a:r>
            <a:r>
              <a:rPr lang="en-US" altLang="zh-CN" sz="2800" dirty="0">
                <a:highlight>
                  <a:srgbClr val="C0C0C0"/>
                </a:highlight>
              </a:rPr>
              <a:t>(format=&gt;'+adaptive'))</a:t>
            </a:r>
            <a:r>
              <a:rPr lang="zh-CN" altLang="en-US" sz="2800" dirty="0">
                <a:highlight>
                  <a:srgbClr val="C0C0C0"/>
                </a:highlight>
              </a:rPr>
              <a:t>；</a:t>
            </a:r>
          </a:p>
        </p:txBody>
      </p:sp>
    </p:spTree>
    <p:extLst>
      <p:ext uri="{BB962C8B-B14F-4D97-AF65-F5344CB8AC3E}">
        <p14:creationId xmlns:p14="http://schemas.microsoft.com/office/powerpoint/2010/main" val="42379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b="1" dirty="0"/>
              <a:t>【示例</a:t>
            </a:r>
            <a:r>
              <a:rPr lang="en-US" altLang="zh-CN" sz="3100" b="1" dirty="0"/>
              <a:t>3-32</a:t>
            </a:r>
            <a:r>
              <a:rPr lang="zh-CN" altLang="zh-CN" sz="3100" b="1" dirty="0"/>
              <a:t>】查看最终的哈希连接</a:t>
            </a:r>
            <a:r>
              <a:rPr lang="en-US" altLang="zh-CN" sz="3100" b="1" dirty="0"/>
              <a:t>(hash join)</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463444" y="1340768"/>
            <a:ext cx="10873208" cy="567187"/>
          </a:xfrm>
        </p:spPr>
        <p:txBody>
          <a:bodyPr>
            <a:noAutofit/>
          </a:bodyPr>
          <a:lstStyle/>
          <a:p>
            <a:pPr marL="0" indent="0" hangingPunct="0">
              <a:lnSpc>
                <a:spcPct val="100000"/>
              </a:lnSpc>
              <a:spcBef>
                <a:spcPts val="0"/>
              </a:spcBef>
              <a:buNone/>
            </a:pPr>
            <a:r>
              <a:rPr lang="zh-CN" altLang="en-US" dirty="0"/>
              <a:t>执行结果如图</a:t>
            </a:r>
            <a:r>
              <a:rPr lang="en-US" altLang="zh-CN" dirty="0"/>
              <a:t>3-19  </a:t>
            </a:r>
            <a:r>
              <a:rPr lang="zh-CN" altLang="zh-CN" dirty="0"/>
              <a:t>最终自适应计划</a:t>
            </a:r>
            <a:r>
              <a:rPr lang="en-US" altLang="zh-CN" dirty="0"/>
              <a:t>HASH JOIN</a:t>
            </a:r>
            <a:r>
              <a:rPr lang="zh-CN" altLang="en-US" dirty="0"/>
              <a:t>：</a:t>
            </a:r>
            <a:endParaRPr lang="zh-CN" altLang="en-US" sz="2800" dirty="0"/>
          </a:p>
        </p:txBody>
      </p:sp>
      <p:pic>
        <p:nvPicPr>
          <p:cNvPr id="4" name="图片 3">
            <a:extLst>
              <a:ext uri="{FF2B5EF4-FFF2-40B4-BE49-F238E27FC236}">
                <a16:creationId xmlns:a16="http://schemas.microsoft.com/office/drawing/2014/main" id="{23099A71-325A-44BB-ABFA-2FEECFBF5666}"/>
              </a:ext>
            </a:extLst>
          </p:cNvPr>
          <p:cNvPicPr/>
          <p:nvPr/>
        </p:nvPicPr>
        <p:blipFill>
          <a:blip r:embed="rId2"/>
          <a:stretch>
            <a:fillRect/>
          </a:stretch>
        </p:blipFill>
        <p:spPr>
          <a:xfrm>
            <a:off x="1485900" y="1844824"/>
            <a:ext cx="9433048" cy="4861326"/>
          </a:xfrm>
          <a:prstGeom prst="rect">
            <a:avLst/>
          </a:prstGeom>
        </p:spPr>
      </p:pic>
    </p:spTree>
    <p:extLst>
      <p:ext uri="{BB962C8B-B14F-4D97-AF65-F5344CB8AC3E}">
        <p14:creationId xmlns:p14="http://schemas.microsoft.com/office/powerpoint/2010/main" val="24489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b="1" dirty="0"/>
              <a:t>【示例</a:t>
            </a:r>
            <a:r>
              <a:rPr lang="en-US" altLang="zh-CN" sz="3100" b="1" dirty="0"/>
              <a:t>3-32</a:t>
            </a:r>
            <a:r>
              <a:rPr lang="zh-CN" altLang="zh-CN" sz="3100" b="1" dirty="0"/>
              <a:t>】查看最终的哈希连接</a:t>
            </a:r>
            <a:r>
              <a:rPr lang="en-US" altLang="zh-CN" sz="3100" b="1" dirty="0"/>
              <a:t>(hash join)</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529408"/>
            <a:ext cx="10873208" cy="5328592"/>
          </a:xfrm>
        </p:spPr>
        <p:txBody>
          <a:bodyPr>
            <a:noAutofit/>
          </a:bodyPr>
          <a:lstStyle/>
          <a:p>
            <a:pPr marL="0" indent="0" hangingPunct="0">
              <a:lnSpc>
                <a:spcPct val="100000"/>
              </a:lnSpc>
              <a:buNone/>
            </a:pPr>
            <a:r>
              <a:rPr lang="zh-CN" altLang="zh-CN" sz="2800" dirty="0"/>
              <a:t>在上面的操作中将</a:t>
            </a:r>
            <a:r>
              <a:rPr lang="en-US" altLang="zh-CN" sz="2800" dirty="0"/>
              <a:t>OPTIMIZER_DYNAMIC_SAMPLING</a:t>
            </a:r>
            <a:r>
              <a:rPr lang="zh-CN" altLang="zh-CN" sz="2800" dirty="0"/>
              <a:t>参数设置为了默认值为</a:t>
            </a:r>
            <a:r>
              <a:rPr lang="en-US" altLang="zh-CN" sz="2800" dirty="0"/>
              <a:t>2</a:t>
            </a:r>
            <a:r>
              <a:rPr lang="zh-CN" altLang="zh-CN" sz="2800" dirty="0"/>
              <a:t>，表示采样</a:t>
            </a:r>
            <a:r>
              <a:rPr lang="en-US" altLang="zh-CN" sz="2800" dirty="0"/>
              <a:t>block</a:t>
            </a:r>
            <a:r>
              <a:rPr lang="zh-CN" altLang="zh-CN" sz="2800" dirty="0"/>
              <a:t>数大于</a:t>
            </a:r>
            <a:r>
              <a:rPr lang="en-US" altLang="zh-CN" sz="2800" dirty="0"/>
              <a:t>32</a:t>
            </a:r>
            <a:r>
              <a:rPr lang="zh-CN" altLang="zh-CN" sz="2800" dirty="0"/>
              <a:t>并且没有被分析的表就进行少量的动态采样</a:t>
            </a:r>
            <a:r>
              <a:rPr lang="en-US" altLang="zh-CN" sz="2800" dirty="0"/>
              <a:t>(Dynamic Sampling)</a:t>
            </a:r>
            <a:r>
              <a:rPr lang="zh-CN" altLang="zh-CN" sz="2800" dirty="0"/>
              <a:t>。在</a:t>
            </a:r>
            <a:r>
              <a:rPr lang="en-US" altLang="zh-CN" sz="2800" dirty="0"/>
              <a:t>Oracle 12c</a:t>
            </a:r>
            <a:r>
              <a:rPr lang="zh-CN" altLang="zh-CN" sz="2800" dirty="0"/>
              <a:t>中，初始化参数</a:t>
            </a:r>
            <a:r>
              <a:rPr lang="en-US" altLang="zh-CN" sz="2800" dirty="0"/>
              <a:t>OPTIMIZER_DYNAMIC_SAMPLING</a:t>
            </a:r>
            <a:r>
              <a:rPr lang="zh-CN" altLang="zh-CN" sz="2800" dirty="0"/>
              <a:t>引入了新的取样级别</a:t>
            </a:r>
            <a:r>
              <a:rPr lang="en-US" altLang="zh-CN" sz="2800" dirty="0"/>
              <a:t>11</a:t>
            </a:r>
            <a:r>
              <a:rPr lang="zh-CN" altLang="zh-CN" sz="2800" dirty="0"/>
              <a:t>。</a:t>
            </a:r>
            <a:r>
              <a:rPr lang="en-US" altLang="zh-CN" sz="2800" dirty="0"/>
              <a:t>11</a:t>
            </a:r>
            <a:r>
              <a:rPr lang="zh-CN" altLang="zh-CN" sz="2800" dirty="0"/>
              <a:t>级使得优化器能够自动为任何</a:t>
            </a:r>
            <a:r>
              <a:rPr lang="en-US" altLang="zh-CN" sz="2800" dirty="0"/>
              <a:t>SQL</a:t>
            </a:r>
            <a:r>
              <a:rPr lang="zh-CN" altLang="zh-CN" sz="2800" dirty="0"/>
              <a:t>语句使用动态统计信息，即使所有基本的表统计信息都已经存在。优化器做出使用动态统计的决定，是基于所用谓词的复杂性、已经存在的基础统计信息，以及预期的</a:t>
            </a:r>
            <a:r>
              <a:rPr lang="en-US" altLang="zh-CN" sz="2800" dirty="0"/>
              <a:t>SQL</a:t>
            </a:r>
            <a:r>
              <a:rPr lang="zh-CN" altLang="zh-CN" sz="2800" dirty="0"/>
              <a:t>语句总执行时间。</a:t>
            </a:r>
          </a:p>
        </p:txBody>
      </p:sp>
    </p:spTree>
    <p:extLst>
      <p:ext uri="{BB962C8B-B14F-4D97-AF65-F5344CB8AC3E}">
        <p14:creationId xmlns:p14="http://schemas.microsoft.com/office/powerpoint/2010/main" val="349291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fontScale="90000"/>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3-1</a:t>
            </a:r>
            <a:r>
              <a:rPr lang="zh-CN" altLang="zh-CN" sz="2700" b="1" dirty="0"/>
              <a:t>】设置服务器开启共享服务器模式，调度器数量为</a:t>
            </a:r>
            <a:r>
              <a:rPr lang="en-US" altLang="zh-CN" sz="2700" b="1" dirty="0"/>
              <a:t>3</a:t>
            </a:r>
            <a:endParaRPr lang="zh-CN" altLang="en-US" sz="27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524000"/>
            <a:ext cx="9913167" cy="5321903"/>
          </a:xfrm>
        </p:spPr>
        <p:txBody>
          <a:bodyPr>
            <a:noAutofit/>
          </a:bodyPr>
          <a:lstStyle/>
          <a:p>
            <a:pPr marL="0" indent="0" hangingPunct="0">
              <a:lnSpc>
                <a:spcPct val="100000"/>
              </a:lnSpc>
              <a:spcBef>
                <a:spcPts val="600"/>
              </a:spcBef>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600"/>
              </a:spcBef>
              <a:buNone/>
            </a:pPr>
            <a:r>
              <a:rPr lang="en-US" altLang="zh-CN" dirty="0">
                <a:highlight>
                  <a:srgbClr val="C0C0C0"/>
                </a:highlight>
              </a:rPr>
              <a:t>SQL&gt; </a:t>
            </a:r>
            <a:r>
              <a:rPr lang="en-US" altLang="zh-CN" sz="2000" dirty="0">
                <a:highlight>
                  <a:srgbClr val="C0C0C0"/>
                </a:highlight>
              </a:rPr>
              <a:t>ALTER SYSTEM SET dispatchers="(PROTOCOL=TCP)(dispatchers=3)"</a:t>
            </a:r>
            <a:r>
              <a:rPr lang="zh-CN" altLang="en-US" sz="2000"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ALTER SYSTEM SET </a:t>
            </a:r>
            <a:r>
              <a:rPr lang="en-US" altLang="zh-CN" dirty="0" err="1">
                <a:highlight>
                  <a:srgbClr val="C0C0C0"/>
                </a:highlight>
              </a:rPr>
              <a:t>max_dispatchers</a:t>
            </a:r>
            <a:r>
              <a:rPr lang="en-US" altLang="zh-CN" dirty="0">
                <a:highlight>
                  <a:srgbClr val="C0C0C0"/>
                </a:highlight>
              </a:rPr>
              <a:t>=5</a:t>
            </a:r>
            <a:r>
              <a:rPr lang="zh-CN" altLang="en-US"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ALTER SYSTEM SET </a:t>
            </a:r>
            <a:r>
              <a:rPr lang="en-US" altLang="zh-CN" dirty="0" err="1">
                <a:highlight>
                  <a:srgbClr val="C0C0C0"/>
                </a:highlight>
              </a:rPr>
              <a:t>shared_servers</a:t>
            </a:r>
            <a:r>
              <a:rPr lang="en-US" altLang="zh-CN" dirty="0">
                <a:highlight>
                  <a:srgbClr val="C0C0C0"/>
                </a:highlight>
              </a:rPr>
              <a:t> = 1</a:t>
            </a:r>
            <a:r>
              <a:rPr lang="zh-CN" altLang="en-US"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ALTER SYSTEM SET </a:t>
            </a:r>
            <a:r>
              <a:rPr lang="en-US" altLang="zh-CN" dirty="0" err="1">
                <a:highlight>
                  <a:srgbClr val="C0C0C0"/>
                </a:highlight>
              </a:rPr>
              <a:t>max_shared_servers</a:t>
            </a:r>
            <a:r>
              <a:rPr lang="en-US" altLang="zh-CN" dirty="0">
                <a:highlight>
                  <a:srgbClr val="C0C0C0"/>
                </a:highlight>
              </a:rPr>
              <a:t>=20</a:t>
            </a:r>
            <a:r>
              <a:rPr lang="zh-CN" altLang="en-US"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ALTER SYSTEM SET </a:t>
            </a:r>
            <a:r>
              <a:rPr lang="en-US" altLang="zh-CN" dirty="0" err="1">
                <a:highlight>
                  <a:srgbClr val="C0C0C0"/>
                </a:highlight>
              </a:rPr>
              <a:t>shared_server_sessions</a:t>
            </a:r>
            <a:r>
              <a:rPr lang="en-US" altLang="zh-CN" dirty="0">
                <a:highlight>
                  <a:srgbClr val="C0C0C0"/>
                </a:highlight>
              </a:rPr>
              <a:t>=200</a:t>
            </a:r>
            <a:r>
              <a:rPr lang="zh-CN" altLang="en-US"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show parameter </a:t>
            </a:r>
            <a:r>
              <a:rPr lang="en-US" altLang="zh-CN" dirty="0" err="1">
                <a:highlight>
                  <a:srgbClr val="C0C0C0"/>
                </a:highlight>
              </a:rPr>
              <a:t>shared_server</a:t>
            </a:r>
            <a:endParaRPr lang="en-US" altLang="zh-CN" dirty="0">
              <a:highlight>
                <a:srgbClr val="C0C0C0"/>
              </a:highlight>
            </a:endParaRPr>
          </a:p>
        </p:txBody>
      </p:sp>
      <p:sp>
        <p:nvSpPr>
          <p:cNvPr id="5" name="卷形: 水平 4">
            <a:extLst>
              <a:ext uri="{FF2B5EF4-FFF2-40B4-BE49-F238E27FC236}">
                <a16:creationId xmlns:a16="http://schemas.microsoft.com/office/drawing/2014/main" id="{78B3AE34-67F8-4DF3-9F48-8C5329304CCE}"/>
              </a:ext>
            </a:extLst>
          </p:cNvPr>
          <p:cNvSpPr/>
          <p:nvPr/>
        </p:nvSpPr>
        <p:spPr>
          <a:xfrm>
            <a:off x="1485900" y="1196752"/>
            <a:ext cx="8496944"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2400" dirty="0"/>
              <a:t>注意：</a:t>
            </a:r>
            <a:r>
              <a:rPr lang="zh-CN" altLang="en-US" sz="2400" dirty="0"/>
              <a:t>如果要关闭共享模式，</a:t>
            </a:r>
            <a:r>
              <a:rPr lang="zh-CN" altLang="en-US" sz="2400"/>
              <a:t>可以设置为初始置：</a:t>
            </a:r>
            <a:endParaRPr lang="en-US" altLang="zh-CN" sz="2400" dirty="0"/>
          </a:p>
          <a:p>
            <a:pPr>
              <a:lnSpc>
                <a:spcPct val="150000"/>
              </a:lnSpc>
            </a:pPr>
            <a:r>
              <a:rPr lang="en-US" altLang="zh-CN" sz="2400" dirty="0"/>
              <a:t>alter system set dispatchers="(PROTOCOL=TCP)(SERVICE=</a:t>
            </a:r>
            <a:r>
              <a:rPr lang="en-US" altLang="zh-CN" sz="2400" dirty="0" err="1"/>
              <a:t>orclXDB</a:t>
            </a:r>
            <a:r>
              <a:rPr lang="en-US" altLang="zh-CN" sz="2400" dirty="0"/>
              <a:t>)";</a:t>
            </a:r>
            <a:endParaRPr lang="zh-CN" altLang="en-US" sz="2400" dirty="0"/>
          </a:p>
        </p:txBody>
      </p:sp>
    </p:spTree>
    <p:extLst>
      <p:ext uri="{BB962C8B-B14F-4D97-AF65-F5344CB8AC3E}">
        <p14:creationId xmlns:p14="http://schemas.microsoft.com/office/powerpoint/2010/main" val="217225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fontScale="90000"/>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3-1</a:t>
            </a:r>
            <a:r>
              <a:rPr lang="zh-CN" altLang="zh-CN" sz="2700" b="1" dirty="0"/>
              <a:t>】设置服务器开启共享服务器模式，调度器数量为</a:t>
            </a:r>
            <a:r>
              <a:rPr lang="en-US" altLang="zh-CN" sz="2700" b="1" dirty="0"/>
              <a:t>3</a:t>
            </a:r>
            <a:endParaRPr lang="zh-CN" altLang="en-US" sz="27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9913167" cy="5145360"/>
          </a:xfrm>
        </p:spPr>
        <p:txBody>
          <a:bodyPr>
            <a:noAutofit/>
          </a:bodyPr>
          <a:lstStyle/>
          <a:p>
            <a:pPr marL="0" indent="0" hangingPunct="0">
              <a:lnSpc>
                <a:spcPct val="100000"/>
              </a:lnSpc>
              <a:buNone/>
            </a:pPr>
            <a:r>
              <a:rPr lang="zh-CN" altLang="en-US" dirty="0"/>
              <a:t>本例中：</a:t>
            </a:r>
            <a:r>
              <a:rPr lang="en-US" altLang="zh-CN" dirty="0" err="1"/>
              <a:t>shared_servers</a:t>
            </a:r>
            <a:r>
              <a:rPr lang="zh-CN" altLang="en-US" dirty="0"/>
              <a:t>的值为</a:t>
            </a:r>
            <a:r>
              <a:rPr lang="en-US" altLang="zh-CN" dirty="0"/>
              <a:t>1(</a:t>
            </a:r>
            <a:r>
              <a:rPr lang="zh-CN" altLang="en-US" dirty="0"/>
              <a:t>大于</a:t>
            </a:r>
            <a:r>
              <a:rPr lang="en-US" altLang="zh-CN" dirty="0"/>
              <a:t>0)</a:t>
            </a:r>
            <a:r>
              <a:rPr lang="zh-CN" altLang="en-US" dirty="0"/>
              <a:t>，表示启动了共享模式，如果共享会话数量超过了</a:t>
            </a:r>
            <a:r>
              <a:rPr lang="en-US" altLang="zh-CN" dirty="0" err="1"/>
              <a:t>shared_server_sessions</a:t>
            </a:r>
            <a:r>
              <a:rPr lang="zh-CN" altLang="en-US" dirty="0"/>
              <a:t>的时候，新建共享连接会失败，但仍然可以进行专用连接。</a:t>
            </a:r>
          </a:p>
          <a:p>
            <a:pPr marL="0" indent="0" hangingPunct="0">
              <a:lnSpc>
                <a:spcPct val="100000"/>
              </a:lnSpc>
              <a:buNone/>
            </a:pPr>
            <a:r>
              <a:rPr lang="zh-CN" altLang="en-US" dirty="0"/>
              <a:t>在设计调度器的数量</a:t>
            </a:r>
            <a:r>
              <a:rPr lang="en-US" altLang="zh-CN" dirty="0"/>
              <a:t>dispatchers</a:t>
            </a:r>
            <a:r>
              <a:rPr lang="zh-CN" altLang="en-US" dirty="0"/>
              <a:t>的时候，要看客户端</a:t>
            </a:r>
            <a:r>
              <a:rPr lang="en-US" altLang="zh-CN" dirty="0"/>
              <a:t>session</a:t>
            </a:r>
            <a:r>
              <a:rPr lang="zh-CN" altLang="en-US" dirty="0"/>
              <a:t>的预计数量，比如数据库当前有</a:t>
            </a:r>
            <a:r>
              <a:rPr lang="en-US" altLang="zh-CN" dirty="0"/>
              <a:t>500</a:t>
            </a:r>
            <a:r>
              <a:rPr lang="zh-CN" altLang="en-US" dirty="0"/>
              <a:t>个</a:t>
            </a:r>
            <a:r>
              <a:rPr lang="en-US" altLang="zh-CN" dirty="0"/>
              <a:t>TCP/IP session</a:t>
            </a:r>
            <a:r>
              <a:rPr lang="zh-CN" altLang="en-US" dirty="0"/>
              <a:t>，每个调度器管理</a:t>
            </a:r>
            <a:r>
              <a:rPr lang="en-US" altLang="zh-CN" dirty="0"/>
              <a:t>50</a:t>
            </a:r>
            <a:r>
              <a:rPr lang="zh-CN" altLang="en-US" dirty="0"/>
              <a:t>个</a:t>
            </a:r>
            <a:r>
              <a:rPr lang="en-US" altLang="zh-CN" dirty="0"/>
              <a:t>session</a:t>
            </a:r>
            <a:r>
              <a:rPr lang="zh-CN" altLang="en-US" dirty="0"/>
              <a:t>，那么就需要</a:t>
            </a:r>
            <a:r>
              <a:rPr lang="en-US" altLang="zh-CN" dirty="0"/>
              <a:t>10</a:t>
            </a:r>
            <a:r>
              <a:rPr lang="zh-CN" altLang="en-US" dirty="0"/>
              <a:t>个</a:t>
            </a:r>
            <a:r>
              <a:rPr lang="en-US" altLang="zh-CN" dirty="0"/>
              <a:t>(</a:t>
            </a:r>
            <a:r>
              <a:rPr lang="zh-CN" altLang="en-US" dirty="0"/>
              <a:t>即</a:t>
            </a:r>
            <a:r>
              <a:rPr lang="en-US" altLang="zh-CN" dirty="0"/>
              <a:t>500/50)</a:t>
            </a:r>
            <a:r>
              <a:rPr lang="zh-CN" altLang="en-US" dirty="0"/>
              <a:t>调度器。参数设置如下：</a:t>
            </a:r>
            <a:r>
              <a:rPr lang="en-US" altLang="zh-CN" dirty="0"/>
              <a:t>DISPATCHERS=“(PROTOCOL=TCP)(DISPATCHERS=10)”</a:t>
            </a:r>
            <a:r>
              <a:rPr lang="zh-CN" altLang="en-US" dirty="0"/>
              <a:t>，也可将调度器设置为连接池：</a:t>
            </a:r>
            <a:r>
              <a:rPr lang="en-US" altLang="zh-CN" dirty="0"/>
              <a:t>DISPATCHERS=“(PROTOCOL=TCP)(DISPATCHERS=1)</a:t>
            </a:r>
          </a:p>
          <a:p>
            <a:pPr marL="0" indent="0" hangingPunct="0">
              <a:lnSpc>
                <a:spcPct val="100000"/>
              </a:lnSpc>
              <a:buNone/>
            </a:pPr>
            <a:r>
              <a:rPr lang="en-US" altLang="zh-CN" dirty="0"/>
              <a:t>(POOL=ON)(CONNECTIONS=500)(SESSIONS=1000)”</a:t>
            </a:r>
            <a:r>
              <a:rPr lang="zh-CN" altLang="en-US" dirty="0"/>
              <a:t>，表示启动连接池，一个调度器的连接数最大为</a:t>
            </a:r>
            <a:r>
              <a:rPr lang="en-US" altLang="zh-CN" dirty="0"/>
              <a:t>500</a:t>
            </a:r>
            <a:r>
              <a:rPr lang="zh-CN" altLang="en-US" dirty="0"/>
              <a:t>个，</a:t>
            </a:r>
            <a:r>
              <a:rPr lang="en-US" altLang="zh-CN" dirty="0"/>
              <a:t>sessions</a:t>
            </a:r>
            <a:r>
              <a:rPr lang="zh-CN" altLang="en-US" dirty="0"/>
              <a:t>数目最大为</a:t>
            </a:r>
            <a:r>
              <a:rPr lang="en-US" altLang="zh-CN" dirty="0"/>
              <a:t>1000</a:t>
            </a:r>
            <a:r>
              <a:rPr lang="zh-CN" altLang="en-US" dirty="0"/>
              <a:t>个。</a:t>
            </a:r>
          </a:p>
        </p:txBody>
      </p:sp>
      <p:sp>
        <p:nvSpPr>
          <p:cNvPr id="5" name="卷形: 水平 4">
            <a:extLst>
              <a:ext uri="{FF2B5EF4-FFF2-40B4-BE49-F238E27FC236}">
                <a16:creationId xmlns:a16="http://schemas.microsoft.com/office/drawing/2014/main" id="{0159C4C4-8382-4108-8D8B-300B021CD8D9}"/>
              </a:ext>
            </a:extLst>
          </p:cNvPr>
          <p:cNvSpPr/>
          <p:nvPr/>
        </p:nvSpPr>
        <p:spPr>
          <a:xfrm>
            <a:off x="2782044" y="1124744"/>
            <a:ext cx="7200800"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2400" dirty="0"/>
              <a:t>注意：只能在</a:t>
            </a:r>
            <a:r>
              <a:rPr lang="en-US" altLang="zh-CN" sz="2400" dirty="0"/>
              <a:t>CDB</a:t>
            </a:r>
            <a:r>
              <a:rPr lang="zh-CN" altLang="zh-CN" sz="2400" dirty="0"/>
              <a:t>容器数据库下设置数据库服务器模式，不能在</a:t>
            </a:r>
            <a:r>
              <a:rPr lang="en-US" altLang="zh-CN" sz="2400" dirty="0"/>
              <a:t>PDB</a:t>
            </a:r>
            <a:r>
              <a:rPr lang="zh-CN" altLang="zh-CN" sz="2400" dirty="0"/>
              <a:t>插接式数据库下设置。修改后的设置不能立即生效，需要强制性地杀掉现在的</a:t>
            </a:r>
            <a:r>
              <a:rPr lang="en-US" altLang="zh-CN" sz="2400" dirty="0"/>
              <a:t>DISPATCH</a:t>
            </a:r>
            <a:r>
              <a:rPr lang="zh-CN" altLang="zh-CN" sz="2400" dirty="0"/>
              <a:t>进程，或者重启数据库。</a:t>
            </a:r>
            <a:endParaRPr lang="zh-CN" altLang="en-US" sz="2400" dirty="0"/>
          </a:p>
        </p:txBody>
      </p:sp>
    </p:spTree>
    <p:extLst>
      <p:ext uri="{BB962C8B-B14F-4D97-AF65-F5344CB8AC3E}">
        <p14:creationId xmlns:p14="http://schemas.microsoft.com/office/powerpoint/2010/main" val="324865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400" b="1" dirty="0">
                <a:effectLst>
                  <a:glow>
                    <a:srgbClr val="000000"/>
                  </a:glow>
                  <a:outerShdw sx="0" sy="0">
                    <a:srgbClr val="000000"/>
                  </a:outerShdw>
                  <a:reflection stA="0" endPos="0" fadeDir="0" sx="0" sy="0"/>
                </a:effectLst>
              </a:rPr>
              <a:t>3.2.4 </a:t>
            </a:r>
            <a:r>
              <a:rPr lang="zh-CN" altLang="zh-CN" sz="2400" dirty="0"/>
              <a:t>检测数据库的服务器模式</a:t>
            </a:r>
            <a:endParaRPr lang="zh-CN" altLang="en-US" sz="1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9913167" cy="5145360"/>
          </a:xfrm>
        </p:spPr>
        <p:txBody>
          <a:bodyPr>
            <a:noAutofit/>
          </a:bodyPr>
          <a:lstStyle/>
          <a:p>
            <a:pPr marL="0" indent="0" hangingPunct="0">
              <a:lnSpc>
                <a:spcPct val="100000"/>
              </a:lnSpc>
              <a:buNone/>
            </a:pPr>
            <a:r>
              <a:rPr lang="en-US" altLang="zh-CN" sz="2800" dirty="0"/>
              <a:t>Oracle</a:t>
            </a:r>
            <a:r>
              <a:rPr lang="zh-CN" altLang="en-US" sz="2800" dirty="0"/>
              <a:t>提供了一个重要的管理程序</a:t>
            </a:r>
            <a:r>
              <a:rPr lang="en-US" altLang="zh-CN" sz="2800" dirty="0" err="1"/>
              <a:t>lsnrctl</a:t>
            </a:r>
            <a:r>
              <a:rPr lang="zh-CN" altLang="en-US" sz="2800" dirty="0"/>
              <a:t>，它用来管理网络监听器</a:t>
            </a:r>
            <a:r>
              <a:rPr lang="en-US" altLang="zh-CN" sz="2800" dirty="0"/>
              <a:t>(listener)</a:t>
            </a:r>
            <a:r>
              <a:rPr lang="zh-CN" altLang="en-US" sz="2800" dirty="0"/>
              <a:t>，查看监听器的状态。通过查看监听器的状态，也就能查看数据库的工作进程的状态，可以通过</a:t>
            </a:r>
            <a:r>
              <a:rPr lang="en-US" altLang="zh-CN" sz="2800" dirty="0" err="1"/>
              <a:t>lsnrctl</a:t>
            </a:r>
            <a:r>
              <a:rPr lang="zh-CN" altLang="en-US" sz="2800" dirty="0"/>
              <a:t>查看数据库的工作模式：</a:t>
            </a:r>
          </a:p>
          <a:p>
            <a:pPr marL="0" indent="0" hangingPunct="0">
              <a:lnSpc>
                <a:spcPct val="100000"/>
              </a:lnSpc>
              <a:buNone/>
            </a:pPr>
            <a:r>
              <a:rPr lang="en-US" altLang="zh-CN" sz="2800" dirty="0"/>
              <a:t>【</a:t>
            </a:r>
            <a:r>
              <a:rPr lang="zh-CN" altLang="en-US" sz="2800" dirty="0"/>
              <a:t>示例</a:t>
            </a:r>
            <a:r>
              <a:rPr lang="en-US" altLang="zh-CN" sz="2800" dirty="0"/>
              <a:t>3-2】</a:t>
            </a:r>
            <a:r>
              <a:rPr lang="zh-CN" altLang="en-US" sz="2800" dirty="0"/>
              <a:t>通过</a:t>
            </a:r>
            <a:r>
              <a:rPr lang="en-US" altLang="zh-CN" sz="2800" dirty="0" err="1"/>
              <a:t>lsnrctl</a:t>
            </a:r>
            <a:r>
              <a:rPr lang="en-US" altLang="zh-CN" sz="2800" dirty="0"/>
              <a:t> service</a:t>
            </a:r>
            <a:r>
              <a:rPr lang="zh-CN" altLang="en-US" sz="2800" dirty="0"/>
              <a:t>命令查看数据库的完整工作模式。</a:t>
            </a:r>
          </a:p>
          <a:p>
            <a:pPr marL="0" indent="0" hangingPunct="0">
              <a:lnSpc>
                <a:spcPct val="100000"/>
              </a:lnSpc>
              <a:buNone/>
            </a:pPr>
            <a:r>
              <a:rPr lang="en-US" altLang="zh-CN" sz="2800" dirty="0">
                <a:highlight>
                  <a:srgbClr val="C0C0C0"/>
                </a:highlight>
              </a:rPr>
              <a:t>$ </a:t>
            </a:r>
            <a:r>
              <a:rPr lang="en-US" altLang="zh-CN" sz="2800" dirty="0" err="1">
                <a:highlight>
                  <a:srgbClr val="C0C0C0"/>
                </a:highlight>
              </a:rPr>
              <a:t>lsnrctl</a:t>
            </a:r>
            <a:r>
              <a:rPr lang="en-US" altLang="zh-CN" sz="2800" dirty="0">
                <a:highlight>
                  <a:srgbClr val="C0C0C0"/>
                </a:highlight>
              </a:rPr>
              <a:t> service</a:t>
            </a:r>
          </a:p>
          <a:p>
            <a:pPr marL="0" indent="0" hangingPunct="0">
              <a:lnSpc>
                <a:spcPct val="100000"/>
              </a:lnSpc>
              <a:buNone/>
            </a:pPr>
            <a:r>
              <a:rPr lang="en-US" altLang="zh-CN" sz="2800" dirty="0"/>
              <a:t>LSNRCTL for Linux</a:t>
            </a:r>
            <a:r>
              <a:rPr lang="zh-CN" altLang="en-US" sz="2800" dirty="0"/>
              <a:t>：</a:t>
            </a:r>
            <a:r>
              <a:rPr lang="en-US" altLang="zh-CN" sz="2800" dirty="0"/>
              <a:t>Version 12.1.0.2.0 - Production on 01-MAR-2017 23</a:t>
            </a:r>
            <a:r>
              <a:rPr lang="zh-CN" altLang="en-US" sz="2800" dirty="0"/>
              <a:t>：</a:t>
            </a:r>
            <a:r>
              <a:rPr lang="en-US" altLang="zh-CN" sz="2800" dirty="0"/>
              <a:t>59</a:t>
            </a:r>
            <a:r>
              <a:rPr lang="zh-CN" altLang="en-US" sz="2800" dirty="0"/>
              <a:t>：</a:t>
            </a:r>
            <a:r>
              <a:rPr lang="en-US" altLang="zh-CN" sz="2800" dirty="0"/>
              <a:t>03</a:t>
            </a:r>
          </a:p>
          <a:p>
            <a:pPr marL="0" indent="0" hangingPunct="0">
              <a:lnSpc>
                <a:spcPct val="100000"/>
              </a:lnSpc>
              <a:buNone/>
            </a:pPr>
            <a:r>
              <a:rPr lang="en-US" altLang="zh-CN" sz="2800" dirty="0"/>
              <a:t>…</a:t>
            </a:r>
          </a:p>
        </p:txBody>
      </p:sp>
      <p:sp>
        <p:nvSpPr>
          <p:cNvPr id="6" name="卷形: 水平 5">
            <a:extLst>
              <a:ext uri="{FF2B5EF4-FFF2-40B4-BE49-F238E27FC236}">
                <a16:creationId xmlns:a16="http://schemas.microsoft.com/office/drawing/2014/main" id="{764FB016-0435-472E-9ECA-059017D7C14A}"/>
              </a:ext>
            </a:extLst>
          </p:cNvPr>
          <p:cNvSpPr/>
          <p:nvPr/>
        </p:nvSpPr>
        <p:spPr>
          <a:xfrm>
            <a:off x="2782044" y="1124744"/>
            <a:ext cx="7200800"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注意：除了通过</a:t>
            </a:r>
            <a:r>
              <a:rPr lang="en-US" altLang="zh-CN" sz="2400" dirty="0" err="1"/>
              <a:t>lsnrctl</a:t>
            </a:r>
            <a:r>
              <a:rPr lang="en-US" altLang="zh-CN" sz="2400" dirty="0"/>
              <a:t> service</a:t>
            </a:r>
            <a:r>
              <a:rPr lang="zh-CN" altLang="en-US" sz="2400" dirty="0"/>
              <a:t>查看完整的工作模式之外，还可以通过</a:t>
            </a:r>
            <a:r>
              <a:rPr lang="en-US" altLang="zh-CN" sz="2400" dirty="0" err="1"/>
              <a:t>lsnrctl</a:t>
            </a:r>
            <a:r>
              <a:rPr lang="en-US" altLang="zh-CN" sz="2400" dirty="0"/>
              <a:t> status</a:t>
            </a:r>
            <a:r>
              <a:rPr lang="zh-CN" altLang="en-US" sz="2400" dirty="0"/>
              <a:t>命令查看数据库的简略的工作模式。</a:t>
            </a:r>
          </a:p>
        </p:txBody>
      </p:sp>
    </p:spTree>
    <p:extLst>
      <p:ext uri="{BB962C8B-B14F-4D97-AF65-F5344CB8AC3E}">
        <p14:creationId xmlns:p14="http://schemas.microsoft.com/office/powerpoint/2010/main" val="301540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400" b="1" dirty="0">
                <a:effectLst>
                  <a:glow>
                    <a:srgbClr val="000000"/>
                  </a:glow>
                  <a:outerShdw sx="0" sy="0">
                    <a:srgbClr val="000000"/>
                  </a:outerShdw>
                  <a:reflection stA="0" endPos="0" fadeDir="0" sx="0" sy="0"/>
                </a:effectLst>
              </a:rPr>
              <a:t>3.2.5 </a:t>
            </a:r>
            <a:r>
              <a:rPr lang="zh-CN" altLang="en-US" sz="2400" b="1" dirty="0">
                <a:effectLst>
                  <a:glow>
                    <a:srgbClr val="000000"/>
                  </a:glow>
                  <a:outerShdw sx="0" sy="0">
                    <a:srgbClr val="000000"/>
                  </a:outerShdw>
                  <a:reflection stA="0" endPos="0" fadeDir="0" sx="0" sy="0"/>
                </a:effectLst>
              </a:rPr>
              <a:t>连接到不同的服务器模式</a:t>
            </a:r>
            <a:endParaRPr lang="zh-CN" altLang="en-US" sz="1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a:noFill/>
        </p:spPr>
        <p:txBody>
          <a:bodyPr>
            <a:noAutofit/>
          </a:bodyPr>
          <a:lstStyle/>
          <a:p>
            <a:pPr marL="0" indent="0" hangingPunct="0">
              <a:lnSpc>
                <a:spcPct val="100000"/>
              </a:lnSpc>
              <a:buNone/>
            </a:pPr>
            <a:r>
              <a:rPr lang="zh-CN" altLang="en-US" dirty="0"/>
              <a:t>数据库的专用模式和共享模式设定好之后，就可以分别连接到这两个不同的模式了。在</a:t>
            </a:r>
            <a:r>
              <a:rPr lang="en-US" altLang="zh-CN" dirty="0" err="1"/>
              <a:t>sqlplus</a:t>
            </a:r>
            <a:r>
              <a:rPr lang="zh-CN" altLang="en-US" dirty="0"/>
              <a:t>命令中，在</a:t>
            </a:r>
            <a:r>
              <a:rPr lang="en-US" altLang="zh-CN" dirty="0"/>
              <a:t>SERVICE_NAME</a:t>
            </a:r>
            <a:r>
              <a:rPr lang="zh-CN" altLang="en-US" dirty="0"/>
              <a:t>参数后加上“</a:t>
            </a:r>
            <a:r>
              <a:rPr lang="en-US" altLang="zh-CN" dirty="0">
                <a:highlight>
                  <a:srgbClr val="FFFF00"/>
                </a:highlight>
              </a:rPr>
              <a:t>:dedicated</a:t>
            </a:r>
            <a:r>
              <a:rPr lang="en-US" altLang="zh-CN" dirty="0"/>
              <a:t>”</a:t>
            </a:r>
            <a:r>
              <a:rPr lang="zh-CN" altLang="en-US" dirty="0"/>
              <a:t>或者“</a:t>
            </a:r>
            <a:r>
              <a:rPr lang="en-US" altLang="zh-CN" dirty="0">
                <a:highlight>
                  <a:srgbClr val="FFFF00"/>
                </a:highlight>
              </a:rPr>
              <a:t>:shared</a:t>
            </a:r>
            <a:r>
              <a:rPr lang="en-US" altLang="zh-CN" dirty="0"/>
              <a:t>”</a:t>
            </a:r>
            <a:r>
              <a:rPr lang="zh-CN" altLang="en-US" dirty="0"/>
              <a:t>表示连接到专用模式或者共享模式，也可以省略。如果省略，</a:t>
            </a:r>
            <a:r>
              <a:rPr lang="en-US" altLang="zh-CN" dirty="0"/>
              <a:t>Oracle 12c</a:t>
            </a:r>
            <a:r>
              <a:rPr lang="zh-CN" altLang="en-US" dirty="0"/>
              <a:t>的缺省模式是共享模式优先，即如果不指定连接模式，并且服务器又工作在共享模式下，则自动连接到共享模式。</a:t>
            </a:r>
          </a:p>
          <a:p>
            <a:pPr marL="0" indent="0" hangingPunct="0">
              <a:lnSpc>
                <a:spcPct val="100000"/>
              </a:lnSpc>
              <a:buNone/>
            </a:pPr>
            <a:r>
              <a:rPr lang="en-US" altLang="zh-CN" b="1" dirty="0"/>
              <a:t>【</a:t>
            </a:r>
            <a:r>
              <a:rPr lang="zh-CN" altLang="en-US" b="1" dirty="0"/>
              <a:t>示例</a:t>
            </a:r>
            <a:r>
              <a:rPr lang="en-US" altLang="zh-CN" b="1" dirty="0"/>
              <a:t>3-3】</a:t>
            </a:r>
            <a:r>
              <a:rPr lang="zh-CN" altLang="en-US" b="1" dirty="0"/>
              <a:t>指定以专用模式连接数据库</a:t>
            </a:r>
          </a:p>
          <a:p>
            <a:pPr marL="0" indent="0" hangingPunct="0">
              <a:lnSpc>
                <a:spcPct val="100000"/>
              </a:lnSpc>
              <a:buNone/>
            </a:pPr>
            <a:r>
              <a:rPr lang="zh-CN" altLang="en-US" dirty="0"/>
              <a:t>本例指定以专用模式连接到</a:t>
            </a:r>
            <a:r>
              <a:rPr lang="en-US" altLang="zh-CN" dirty="0" err="1"/>
              <a:t>pdborcl</a:t>
            </a:r>
            <a:r>
              <a:rPr lang="zh-CN" altLang="en-US" dirty="0"/>
              <a:t>数据库，然后通过</a:t>
            </a:r>
            <a:r>
              <a:rPr lang="en-US" altLang="zh-CN" dirty="0" err="1"/>
              <a:t>v$session</a:t>
            </a:r>
            <a:r>
              <a:rPr lang="zh-CN" altLang="en-US" dirty="0"/>
              <a:t>查询是否以专用模式连接到数据库。</a:t>
            </a:r>
          </a:p>
          <a:p>
            <a:pPr marL="0" indent="0" hangingPunct="0">
              <a:lnSpc>
                <a:spcPct val="100000"/>
              </a:lnSpc>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/***@localhost/</a:t>
            </a:r>
            <a:r>
              <a:rPr lang="en-US" altLang="zh-CN" dirty="0" err="1">
                <a:highlight>
                  <a:srgbClr val="C0C0C0"/>
                </a:highlight>
              </a:rPr>
              <a:t>pdborcl:dedicated</a:t>
            </a:r>
            <a:endParaRPr lang="en-US" altLang="zh-CN" dirty="0">
              <a:highlight>
                <a:srgbClr val="C0C0C0"/>
              </a:highlight>
            </a:endParaRPr>
          </a:p>
          <a:p>
            <a:pPr marL="0" indent="0" hangingPunct="0">
              <a:lnSpc>
                <a:spcPct val="100000"/>
              </a:lnSpc>
              <a:buNone/>
            </a:pPr>
            <a:r>
              <a:rPr lang="en-US" altLang="zh-CN" dirty="0">
                <a:highlight>
                  <a:srgbClr val="C0C0C0"/>
                </a:highlight>
              </a:rPr>
              <a:t>SQL</a:t>
            </a:r>
            <a:r>
              <a:rPr lang="en-US" altLang="zh-CN" sz="1800" dirty="0">
                <a:highlight>
                  <a:srgbClr val="C0C0C0"/>
                </a:highlight>
              </a:rPr>
              <a:t>&gt; SELECT server FROM </a:t>
            </a:r>
            <a:r>
              <a:rPr lang="en-US" altLang="zh-CN" sz="1800" dirty="0" err="1">
                <a:highlight>
                  <a:srgbClr val="C0C0C0"/>
                </a:highlight>
              </a:rPr>
              <a:t>v$session</a:t>
            </a:r>
            <a:r>
              <a:rPr lang="en-US" altLang="zh-CN" sz="1800" dirty="0">
                <a:highlight>
                  <a:srgbClr val="C0C0C0"/>
                </a:highlight>
              </a:rPr>
              <a:t> WHERE  SID=(SELECT distinct SID FROM </a:t>
            </a:r>
            <a:r>
              <a:rPr lang="en-US" altLang="zh-CN" sz="1800" dirty="0" err="1">
                <a:highlight>
                  <a:srgbClr val="C0C0C0"/>
                </a:highlight>
              </a:rPr>
              <a:t>v$mystat</a:t>
            </a:r>
            <a:r>
              <a:rPr lang="en-US" altLang="zh-CN" sz="1800" dirty="0">
                <a:highlight>
                  <a:srgbClr val="C0C0C0"/>
                </a:highlight>
              </a:rPr>
              <a:t>)</a:t>
            </a:r>
            <a:r>
              <a:rPr lang="zh-CN" altLang="en-US" sz="1800" dirty="0">
                <a:highlight>
                  <a:srgbClr val="C0C0C0"/>
                </a:highlight>
              </a:rPr>
              <a:t>；</a:t>
            </a:r>
          </a:p>
          <a:p>
            <a:pPr marL="0" indent="0" hangingPunct="0">
              <a:lnSpc>
                <a:spcPct val="100000"/>
              </a:lnSpc>
              <a:buNone/>
            </a:pPr>
            <a:r>
              <a:rPr lang="en-US" altLang="zh-CN" dirty="0"/>
              <a:t>DEDICATED</a:t>
            </a:r>
          </a:p>
        </p:txBody>
      </p:sp>
    </p:spTree>
    <p:extLst>
      <p:ext uri="{BB962C8B-B14F-4D97-AF65-F5344CB8AC3E}">
        <p14:creationId xmlns:p14="http://schemas.microsoft.com/office/powerpoint/2010/main" val="27483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400" b="1" dirty="0">
                <a:effectLst>
                  <a:glow>
                    <a:srgbClr val="000000"/>
                  </a:glow>
                  <a:outerShdw sx="0" sy="0">
                    <a:srgbClr val="000000"/>
                  </a:outerShdw>
                  <a:reflection stA="0" endPos="0" fadeDir="0" sx="0" sy="0"/>
                </a:effectLst>
              </a:rPr>
              <a:t>【</a:t>
            </a:r>
            <a:r>
              <a:rPr lang="zh-CN" altLang="en-US" sz="2400" b="1" dirty="0">
                <a:effectLst>
                  <a:glow>
                    <a:srgbClr val="000000"/>
                  </a:glow>
                  <a:outerShdw sx="0" sy="0">
                    <a:srgbClr val="000000"/>
                  </a:outerShdw>
                  <a:reflection stA="0" endPos="0" fadeDir="0" sx="0" sy="0"/>
                </a:effectLst>
              </a:rPr>
              <a:t>示例</a:t>
            </a:r>
            <a:r>
              <a:rPr lang="en-US" altLang="zh-CN" sz="2400" b="1" dirty="0">
                <a:effectLst>
                  <a:glow>
                    <a:srgbClr val="000000"/>
                  </a:glow>
                  <a:outerShdw sx="0" sy="0">
                    <a:srgbClr val="000000"/>
                  </a:outerShdw>
                  <a:reflection stA="0" endPos="0" fadeDir="0" sx="0" sy="0"/>
                </a:effectLst>
              </a:rPr>
              <a:t>3-4】</a:t>
            </a:r>
            <a:r>
              <a:rPr lang="zh-CN" altLang="en-US" sz="2400" b="1" dirty="0">
                <a:effectLst>
                  <a:glow>
                    <a:srgbClr val="000000"/>
                  </a:glow>
                  <a:outerShdw sx="0" sy="0">
                    <a:srgbClr val="000000"/>
                  </a:outerShdw>
                  <a:reflection stA="0" endPos="0" fadeDir="0" sx="0" sy="0"/>
                </a:effectLst>
              </a:rPr>
              <a:t>指定以共享模式连接数据库</a:t>
            </a:r>
            <a:endParaRPr lang="zh-CN" altLang="en-US" sz="1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hangingPunct="0">
              <a:lnSpc>
                <a:spcPct val="100000"/>
              </a:lnSpc>
              <a:buNone/>
            </a:pPr>
            <a:r>
              <a:rPr lang="zh-CN" altLang="en-US" dirty="0"/>
              <a:t>本例指定以共享模式连接到</a:t>
            </a:r>
            <a:r>
              <a:rPr lang="en-US" altLang="zh-CN" dirty="0" err="1"/>
              <a:t>pdborcl</a:t>
            </a:r>
            <a:r>
              <a:rPr lang="zh-CN" altLang="en-US" dirty="0"/>
              <a:t>数据库，然后通过</a:t>
            </a:r>
            <a:r>
              <a:rPr lang="en-US" altLang="zh-CN" dirty="0" err="1"/>
              <a:t>v$session</a:t>
            </a:r>
            <a:r>
              <a:rPr lang="zh-CN" altLang="en-US" dirty="0"/>
              <a:t>查询是否以共享模式连接到数据库。</a:t>
            </a:r>
          </a:p>
          <a:p>
            <a:pPr marL="0" indent="0" hangingPunct="0">
              <a:lnSpc>
                <a:spcPct val="100000"/>
              </a:lnSpc>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/***@localhost/</a:t>
            </a:r>
            <a:r>
              <a:rPr lang="en-US" altLang="zh-CN" dirty="0" err="1">
                <a:highlight>
                  <a:srgbClr val="C0C0C0"/>
                </a:highlight>
              </a:rPr>
              <a:t>pdborcl:shared</a:t>
            </a:r>
            <a:endParaRPr lang="en-US" altLang="zh-CN" dirty="0">
              <a:highlight>
                <a:srgbClr val="C0C0C0"/>
              </a:highlight>
            </a:endParaRPr>
          </a:p>
          <a:p>
            <a:pPr marL="0" indent="0" hangingPunct="0">
              <a:lnSpc>
                <a:spcPct val="100000"/>
              </a:lnSpc>
              <a:buNone/>
            </a:pPr>
            <a:r>
              <a:rPr lang="en-US" altLang="zh-CN" dirty="0">
                <a:highlight>
                  <a:srgbClr val="C0C0C0"/>
                </a:highlight>
              </a:rPr>
              <a:t>SQL&gt; SELECT server FROM </a:t>
            </a:r>
            <a:r>
              <a:rPr lang="en-US" altLang="zh-CN" dirty="0" err="1">
                <a:highlight>
                  <a:srgbClr val="C0C0C0"/>
                </a:highlight>
              </a:rPr>
              <a:t>v$session</a:t>
            </a:r>
            <a:r>
              <a:rPr lang="en-US" altLang="zh-CN" dirty="0">
                <a:highlight>
                  <a:srgbClr val="C0C0C0"/>
                </a:highlight>
              </a:rPr>
              <a:t> WHERE  SID=(SELECT DISTINCT SID FROM </a:t>
            </a:r>
            <a:r>
              <a:rPr lang="en-US" altLang="zh-CN" dirty="0" err="1">
                <a:highlight>
                  <a:srgbClr val="C0C0C0"/>
                </a:highlight>
              </a:rPr>
              <a:t>v$mystat</a:t>
            </a:r>
            <a:r>
              <a:rPr lang="en-US" altLang="zh-CN" dirty="0">
                <a:highlight>
                  <a:srgbClr val="C0C0C0"/>
                </a:highlight>
              </a:rPr>
              <a:t>)</a:t>
            </a:r>
            <a:r>
              <a:rPr lang="zh-CN" altLang="en-US" dirty="0">
                <a:highlight>
                  <a:srgbClr val="C0C0C0"/>
                </a:highlight>
              </a:rPr>
              <a:t>；</a:t>
            </a:r>
          </a:p>
          <a:p>
            <a:pPr marL="0" indent="0" hangingPunct="0">
              <a:lnSpc>
                <a:spcPct val="100000"/>
              </a:lnSpc>
              <a:buNone/>
            </a:pPr>
            <a:r>
              <a:rPr lang="en-US" altLang="zh-CN" dirty="0"/>
              <a:t>SHARED</a:t>
            </a:r>
          </a:p>
          <a:p>
            <a:pPr marL="0" indent="0" hangingPunct="0">
              <a:lnSpc>
                <a:spcPct val="100000"/>
              </a:lnSpc>
              <a:buNone/>
            </a:pPr>
            <a:r>
              <a:rPr lang="zh-CN" altLang="en-US" dirty="0"/>
              <a:t>下面再次通过</a:t>
            </a:r>
            <a:r>
              <a:rPr lang="en-US" altLang="zh-CN" dirty="0" err="1"/>
              <a:t>lsnrctl</a:t>
            </a:r>
            <a:r>
              <a:rPr lang="en-US" altLang="zh-CN" dirty="0"/>
              <a:t> service</a:t>
            </a:r>
            <a:r>
              <a:rPr lang="zh-CN" altLang="en-US" dirty="0"/>
              <a:t>命令查看数据库的完整工作状态，在运行这个命令之前，可以在不关闭以前的连接的情况下，在更多的终端中运行上面两个示例，从而打开更多的专用连接和共享连接。我们就会看到下面的结果：</a:t>
            </a:r>
          </a:p>
          <a:p>
            <a:pPr marL="0" indent="0" hangingPunct="0">
              <a:lnSpc>
                <a:spcPct val="100000"/>
              </a:lnSpc>
              <a:buNone/>
            </a:pPr>
            <a:r>
              <a:rPr lang="en-US" altLang="zh-CN" dirty="0">
                <a:highlight>
                  <a:srgbClr val="C0C0C0"/>
                </a:highlight>
              </a:rPr>
              <a:t>$ </a:t>
            </a:r>
            <a:r>
              <a:rPr lang="en-US" altLang="zh-CN" dirty="0" err="1">
                <a:highlight>
                  <a:srgbClr val="C0C0C0"/>
                </a:highlight>
              </a:rPr>
              <a:t>lsnrctl</a:t>
            </a:r>
            <a:r>
              <a:rPr lang="en-US" altLang="zh-CN" dirty="0">
                <a:highlight>
                  <a:srgbClr val="C0C0C0"/>
                </a:highlight>
              </a:rPr>
              <a:t> service</a:t>
            </a:r>
          </a:p>
          <a:p>
            <a:pPr marL="0" indent="0" hangingPunct="0">
              <a:lnSpc>
                <a:spcPct val="100000"/>
              </a:lnSpc>
              <a:buNone/>
            </a:pPr>
            <a:r>
              <a:rPr lang="en-US" altLang="zh-CN" dirty="0"/>
              <a:t>…</a:t>
            </a:r>
          </a:p>
        </p:txBody>
      </p:sp>
    </p:spTree>
    <p:extLst>
      <p:ext uri="{BB962C8B-B14F-4D97-AF65-F5344CB8AC3E}">
        <p14:creationId xmlns:p14="http://schemas.microsoft.com/office/powerpoint/2010/main" val="274207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400" b="1" dirty="0">
                <a:effectLst>
                  <a:glow>
                    <a:srgbClr val="000000"/>
                  </a:glow>
                  <a:outerShdw sx="0" sy="0">
                    <a:srgbClr val="000000"/>
                  </a:outerShdw>
                  <a:reflection stA="0" endPos="0" fadeDir="0" sx="0" sy="0"/>
                </a:effectLst>
              </a:rPr>
              <a:t>【</a:t>
            </a:r>
            <a:r>
              <a:rPr lang="zh-CN" altLang="en-US" sz="2400" b="1" dirty="0">
                <a:effectLst>
                  <a:glow>
                    <a:srgbClr val="000000"/>
                  </a:glow>
                  <a:outerShdw sx="0" sy="0">
                    <a:srgbClr val="000000"/>
                  </a:outerShdw>
                  <a:reflection stA="0" endPos="0" fadeDir="0" sx="0" sy="0"/>
                </a:effectLst>
              </a:rPr>
              <a:t>示例</a:t>
            </a:r>
            <a:r>
              <a:rPr lang="en-US" altLang="zh-CN" sz="2400" b="1" dirty="0">
                <a:effectLst>
                  <a:glow>
                    <a:srgbClr val="000000"/>
                  </a:glow>
                  <a:outerShdw sx="0" sy="0">
                    <a:srgbClr val="000000"/>
                  </a:outerShdw>
                  <a:reflection stA="0" endPos="0" fadeDir="0" sx="0" sy="0"/>
                </a:effectLst>
              </a:rPr>
              <a:t>3-4】</a:t>
            </a:r>
            <a:r>
              <a:rPr lang="zh-CN" altLang="en-US" sz="2400" b="1" dirty="0">
                <a:effectLst>
                  <a:glow>
                    <a:srgbClr val="000000"/>
                  </a:glow>
                  <a:outerShdw sx="0" sy="0">
                    <a:srgbClr val="000000"/>
                  </a:outerShdw>
                  <a:reflection stA="0" endPos="0" fadeDir="0" sx="0" sy="0"/>
                </a:effectLst>
              </a:rPr>
              <a:t>指定以共享模式连接数据库</a:t>
            </a:r>
            <a:endParaRPr lang="zh-CN" altLang="en-US" sz="1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524000"/>
            <a:ext cx="10273207" cy="5321903"/>
          </a:xfrm>
        </p:spPr>
        <p:txBody>
          <a:bodyPr>
            <a:noAutofit/>
          </a:bodyPr>
          <a:lstStyle/>
          <a:p>
            <a:pPr marL="0" indent="0" hangingPunct="0">
              <a:lnSpc>
                <a:spcPct val="100000"/>
              </a:lnSpc>
              <a:spcBef>
                <a:spcPts val="0"/>
              </a:spcBef>
              <a:buNone/>
            </a:pPr>
            <a:r>
              <a:rPr lang="en-US" altLang="zh-CN" sz="2000" dirty="0"/>
              <a:t>Service "</a:t>
            </a:r>
            <a:r>
              <a:rPr lang="en-US" altLang="zh-CN" sz="2000" dirty="0" err="1"/>
              <a:t>pdborcl</a:t>
            </a:r>
            <a:r>
              <a:rPr lang="en-US" altLang="zh-CN" sz="2000" dirty="0"/>
              <a:t>" has 1 instance(s).</a:t>
            </a:r>
          </a:p>
          <a:p>
            <a:pPr marL="0" indent="0" hangingPunct="0">
              <a:lnSpc>
                <a:spcPct val="100000"/>
              </a:lnSpc>
              <a:spcBef>
                <a:spcPts val="0"/>
              </a:spcBef>
              <a:buNone/>
            </a:pPr>
            <a:r>
              <a:rPr lang="en-US" altLang="zh-CN" sz="2000" dirty="0"/>
              <a:t>  Instance "</a:t>
            </a:r>
            <a:r>
              <a:rPr lang="en-US" altLang="zh-CN" sz="2000" dirty="0" err="1"/>
              <a:t>orcl</a:t>
            </a:r>
            <a:r>
              <a:rPr lang="en-US" altLang="zh-CN" sz="2000" dirty="0"/>
              <a:t>"</a:t>
            </a:r>
            <a:r>
              <a:rPr lang="zh-CN" altLang="en-US" sz="2000" dirty="0"/>
              <a:t>，</a:t>
            </a:r>
            <a:r>
              <a:rPr lang="en-US" altLang="zh-CN" sz="2000" dirty="0"/>
              <a:t>status READY</a:t>
            </a:r>
            <a:r>
              <a:rPr lang="zh-CN" altLang="en-US" sz="2000" dirty="0"/>
              <a:t>，</a:t>
            </a:r>
            <a:r>
              <a:rPr lang="en-US" altLang="zh-CN" sz="2000" dirty="0"/>
              <a:t>has 4 handler(s)for this service...</a:t>
            </a:r>
          </a:p>
          <a:p>
            <a:pPr marL="0" indent="0" hangingPunct="0">
              <a:lnSpc>
                <a:spcPct val="100000"/>
              </a:lnSpc>
              <a:spcBef>
                <a:spcPts val="0"/>
              </a:spcBef>
              <a:buNone/>
            </a:pPr>
            <a:r>
              <a:rPr lang="en-US" altLang="zh-CN" sz="2000" dirty="0"/>
              <a:t>    Handler(s)</a:t>
            </a:r>
            <a:r>
              <a:rPr lang="zh-CN" altLang="en-US" sz="2000" dirty="0"/>
              <a:t>：</a:t>
            </a:r>
          </a:p>
          <a:p>
            <a:pPr marL="0" indent="0" hangingPunct="0">
              <a:lnSpc>
                <a:spcPct val="100000"/>
              </a:lnSpc>
              <a:spcBef>
                <a:spcPts val="0"/>
              </a:spcBef>
              <a:buNone/>
            </a:pPr>
            <a:r>
              <a:rPr lang="zh-CN" altLang="en-US" sz="2000" dirty="0"/>
              <a:t>      </a:t>
            </a:r>
            <a:r>
              <a:rPr lang="en-US" altLang="zh-CN" sz="2000" dirty="0"/>
              <a:t>"</a:t>
            </a:r>
            <a:r>
              <a:rPr lang="en-US" altLang="zh-CN" sz="2000" b="1" dirty="0">
                <a:highlight>
                  <a:srgbClr val="FFFF00"/>
                </a:highlight>
              </a:rPr>
              <a:t>DEDICATED</a:t>
            </a:r>
            <a:r>
              <a:rPr lang="en-US" altLang="zh-CN" sz="2000" dirty="0"/>
              <a:t>" established</a:t>
            </a:r>
            <a:r>
              <a:rPr lang="zh-CN" altLang="en-US" sz="2000" dirty="0"/>
              <a:t>：</a:t>
            </a:r>
            <a:r>
              <a:rPr lang="en-US" altLang="zh-CN" sz="2000" b="1" dirty="0">
                <a:highlight>
                  <a:srgbClr val="FFFF00"/>
                </a:highlight>
              </a:rPr>
              <a:t>6</a:t>
            </a:r>
            <a:r>
              <a:rPr lang="en-US" altLang="zh-CN" sz="2000" dirty="0"/>
              <a:t> refused</a:t>
            </a:r>
            <a:r>
              <a:rPr lang="zh-CN" altLang="en-US" sz="2000" dirty="0"/>
              <a:t>：</a:t>
            </a:r>
            <a:r>
              <a:rPr lang="en-US" altLang="zh-CN" sz="2000" dirty="0"/>
              <a:t>0 state</a:t>
            </a:r>
            <a:r>
              <a:rPr lang="zh-CN" altLang="en-US" sz="2000" dirty="0"/>
              <a:t>：</a:t>
            </a:r>
            <a:r>
              <a:rPr lang="en-US" altLang="zh-CN" sz="2000" dirty="0"/>
              <a:t>ready</a:t>
            </a:r>
          </a:p>
          <a:p>
            <a:pPr marL="0" indent="0" hangingPunct="0">
              <a:lnSpc>
                <a:spcPct val="100000"/>
              </a:lnSpc>
              <a:spcBef>
                <a:spcPts val="0"/>
              </a:spcBef>
              <a:buNone/>
            </a:pPr>
            <a:r>
              <a:rPr lang="en-US" altLang="zh-CN" sz="2000" dirty="0"/>
              <a:t>         LOCAL SERVER</a:t>
            </a:r>
          </a:p>
          <a:p>
            <a:pPr marL="0" indent="0" hangingPunct="0">
              <a:lnSpc>
                <a:spcPct val="100000"/>
              </a:lnSpc>
              <a:spcBef>
                <a:spcPts val="0"/>
              </a:spcBef>
              <a:buNone/>
            </a:pPr>
            <a:r>
              <a:rPr lang="en-US" altLang="zh-CN" sz="2000" dirty="0"/>
              <a:t>      "D002" established</a:t>
            </a:r>
            <a:r>
              <a:rPr lang="zh-CN" altLang="en-US" sz="2000" dirty="0"/>
              <a:t>：</a:t>
            </a:r>
            <a:r>
              <a:rPr lang="en-US" altLang="zh-CN" sz="2000" dirty="0"/>
              <a:t>4 refused</a:t>
            </a:r>
            <a:r>
              <a:rPr lang="zh-CN" altLang="en-US" sz="2000" dirty="0"/>
              <a:t>：</a:t>
            </a:r>
            <a:r>
              <a:rPr lang="en-US" altLang="zh-CN" sz="2000" dirty="0"/>
              <a:t>0 current</a:t>
            </a:r>
            <a:r>
              <a:rPr lang="zh-CN" altLang="en-US" sz="2000" dirty="0"/>
              <a:t>：</a:t>
            </a:r>
            <a:r>
              <a:rPr lang="en-US" altLang="zh-CN" sz="2000" dirty="0"/>
              <a:t>4 max</a:t>
            </a:r>
            <a:r>
              <a:rPr lang="zh-CN" altLang="en-US" sz="2000" dirty="0"/>
              <a:t>：</a:t>
            </a:r>
            <a:r>
              <a:rPr lang="en-US" altLang="zh-CN" sz="2000" dirty="0"/>
              <a:t>1022 state</a:t>
            </a:r>
            <a:r>
              <a:rPr lang="zh-CN" altLang="en-US" sz="2000" dirty="0"/>
              <a:t>：</a:t>
            </a:r>
            <a:r>
              <a:rPr lang="en-US" altLang="zh-CN" sz="2000" dirty="0"/>
              <a:t>ready</a:t>
            </a:r>
          </a:p>
          <a:p>
            <a:pPr marL="0" indent="0" hangingPunct="0">
              <a:lnSpc>
                <a:spcPct val="100000"/>
              </a:lnSpc>
              <a:spcBef>
                <a:spcPts val="0"/>
              </a:spcBef>
              <a:buNone/>
            </a:pPr>
            <a:r>
              <a:rPr lang="en-US" altLang="zh-CN" sz="2000" dirty="0"/>
              <a:t>         DISPATCHER &lt;machine</a:t>
            </a:r>
            <a:r>
              <a:rPr lang="zh-CN" altLang="en-US" sz="2000" dirty="0"/>
              <a:t>：</a:t>
            </a:r>
            <a:r>
              <a:rPr lang="en-US" altLang="zh-CN" sz="2000" dirty="0"/>
              <a:t>oracle-pc</a:t>
            </a:r>
            <a:r>
              <a:rPr lang="zh-CN" altLang="en-US" sz="2000" dirty="0"/>
              <a:t>，</a:t>
            </a:r>
            <a:r>
              <a:rPr lang="en-US" altLang="zh-CN" sz="2000" dirty="0" err="1"/>
              <a:t>pid</a:t>
            </a:r>
            <a:r>
              <a:rPr lang="zh-CN" altLang="en-US" sz="2000" dirty="0"/>
              <a:t>：</a:t>
            </a:r>
            <a:r>
              <a:rPr lang="en-US" altLang="zh-CN" sz="2000" dirty="0"/>
              <a:t>8776&gt;</a:t>
            </a:r>
          </a:p>
          <a:p>
            <a:pPr marL="0" indent="0" hangingPunct="0">
              <a:lnSpc>
                <a:spcPct val="100000"/>
              </a:lnSpc>
              <a:spcBef>
                <a:spcPts val="0"/>
              </a:spcBef>
              <a:buNone/>
            </a:pPr>
            <a:r>
              <a:rPr lang="en-US" altLang="zh-CN" sz="2000" dirty="0"/>
              <a:t>         (ADDRESS=(PROTOCOL=</a:t>
            </a:r>
            <a:r>
              <a:rPr lang="en-US" altLang="zh-CN" sz="2000" dirty="0" err="1"/>
              <a:t>tcp</a:t>
            </a:r>
            <a:r>
              <a:rPr lang="en-US" altLang="zh-CN" sz="2000" dirty="0"/>
              <a:t>)(HOST=oracle-pc)(PORT=61946))</a:t>
            </a:r>
          </a:p>
          <a:p>
            <a:pPr marL="0" indent="0" hangingPunct="0">
              <a:lnSpc>
                <a:spcPct val="100000"/>
              </a:lnSpc>
              <a:spcBef>
                <a:spcPts val="0"/>
              </a:spcBef>
              <a:buNone/>
            </a:pPr>
            <a:r>
              <a:rPr lang="en-US" altLang="zh-CN" sz="2000" dirty="0"/>
              <a:t>      "D001" established</a:t>
            </a:r>
            <a:r>
              <a:rPr lang="zh-CN" altLang="en-US" sz="2000" dirty="0"/>
              <a:t>：</a:t>
            </a:r>
            <a:r>
              <a:rPr lang="en-US" altLang="zh-CN" sz="2000" dirty="0"/>
              <a:t>3 refused</a:t>
            </a:r>
            <a:r>
              <a:rPr lang="zh-CN" altLang="en-US" sz="2000" dirty="0"/>
              <a:t>：</a:t>
            </a:r>
            <a:r>
              <a:rPr lang="en-US" altLang="zh-CN" sz="2000" dirty="0"/>
              <a:t>0 current</a:t>
            </a:r>
            <a:r>
              <a:rPr lang="zh-CN" altLang="en-US" sz="2000" dirty="0"/>
              <a:t>：</a:t>
            </a:r>
            <a:r>
              <a:rPr lang="en-US" altLang="zh-CN" sz="2000" dirty="0"/>
              <a:t>3 max</a:t>
            </a:r>
            <a:r>
              <a:rPr lang="zh-CN" altLang="en-US" sz="2000" dirty="0"/>
              <a:t>：</a:t>
            </a:r>
            <a:r>
              <a:rPr lang="en-US" altLang="zh-CN" sz="2000" dirty="0"/>
              <a:t>1022 state</a:t>
            </a:r>
            <a:r>
              <a:rPr lang="zh-CN" altLang="en-US" sz="2000" dirty="0"/>
              <a:t>：</a:t>
            </a:r>
            <a:r>
              <a:rPr lang="en-US" altLang="zh-CN" sz="2000" dirty="0"/>
              <a:t>ready</a:t>
            </a:r>
          </a:p>
          <a:p>
            <a:pPr marL="0" indent="0" hangingPunct="0">
              <a:lnSpc>
                <a:spcPct val="100000"/>
              </a:lnSpc>
              <a:spcBef>
                <a:spcPts val="0"/>
              </a:spcBef>
              <a:buNone/>
            </a:pPr>
            <a:r>
              <a:rPr lang="en-US" altLang="zh-CN" sz="2000" dirty="0"/>
              <a:t>         DISPATCHER &lt;machine</a:t>
            </a:r>
            <a:r>
              <a:rPr lang="zh-CN" altLang="en-US" sz="2000" dirty="0"/>
              <a:t>：</a:t>
            </a:r>
            <a:r>
              <a:rPr lang="en-US" altLang="zh-CN" sz="2000" dirty="0"/>
              <a:t>oracle-pc</a:t>
            </a:r>
            <a:r>
              <a:rPr lang="zh-CN" altLang="en-US" sz="2000" dirty="0"/>
              <a:t>，</a:t>
            </a:r>
            <a:r>
              <a:rPr lang="en-US" altLang="zh-CN" sz="2000" dirty="0" err="1"/>
              <a:t>pid</a:t>
            </a:r>
            <a:r>
              <a:rPr lang="zh-CN" altLang="en-US" sz="2000" dirty="0"/>
              <a:t>：</a:t>
            </a:r>
            <a:r>
              <a:rPr lang="en-US" altLang="zh-CN" sz="2000" dirty="0"/>
              <a:t>8774&gt;</a:t>
            </a:r>
          </a:p>
          <a:p>
            <a:pPr marL="0" indent="0" hangingPunct="0">
              <a:lnSpc>
                <a:spcPct val="100000"/>
              </a:lnSpc>
              <a:spcBef>
                <a:spcPts val="0"/>
              </a:spcBef>
              <a:buNone/>
            </a:pPr>
            <a:r>
              <a:rPr lang="en-US" altLang="zh-CN" sz="2000" dirty="0"/>
              <a:t>         (ADDRESS=(PROTOCOL=</a:t>
            </a:r>
            <a:r>
              <a:rPr lang="en-US" altLang="zh-CN" sz="2000" dirty="0" err="1"/>
              <a:t>tcp</a:t>
            </a:r>
            <a:r>
              <a:rPr lang="en-US" altLang="zh-CN" sz="2000" dirty="0"/>
              <a:t>)(HOST=oracle-pc)(PORT=39113))</a:t>
            </a:r>
          </a:p>
          <a:p>
            <a:pPr marL="0" indent="0" hangingPunct="0">
              <a:lnSpc>
                <a:spcPct val="100000"/>
              </a:lnSpc>
              <a:spcBef>
                <a:spcPts val="0"/>
              </a:spcBef>
              <a:buNone/>
            </a:pPr>
            <a:r>
              <a:rPr lang="en-US" altLang="zh-CN" sz="2000" b="1" dirty="0"/>
              <a:t>      </a:t>
            </a:r>
            <a:r>
              <a:rPr lang="en-US" altLang="zh-CN" sz="2000" b="1" dirty="0">
                <a:highlight>
                  <a:srgbClr val="FFFF00"/>
                </a:highlight>
              </a:rPr>
              <a:t>"D000" </a:t>
            </a:r>
            <a:r>
              <a:rPr lang="en-US" altLang="zh-CN" sz="2000" dirty="0"/>
              <a:t>established</a:t>
            </a:r>
            <a:r>
              <a:rPr lang="zh-CN" altLang="en-US" sz="2000" dirty="0"/>
              <a:t>：</a:t>
            </a:r>
            <a:r>
              <a:rPr lang="en-US" altLang="zh-CN" sz="2000" b="1" dirty="0">
                <a:highlight>
                  <a:srgbClr val="FFFF00"/>
                </a:highlight>
              </a:rPr>
              <a:t>5</a:t>
            </a:r>
            <a:r>
              <a:rPr lang="en-US" altLang="zh-CN" sz="2000" dirty="0"/>
              <a:t> refused</a:t>
            </a:r>
            <a:r>
              <a:rPr lang="zh-CN" altLang="en-US" sz="2000" dirty="0"/>
              <a:t>：</a:t>
            </a:r>
            <a:r>
              <a:rPr lang="en-US" altLang="zh-CN" sz="2000" dirty="0"/>
              <a:t>0 current</a:t>
            </a:r>
            <a:r>
              <a:rPr lang="zh-CN" altLang="en-US" sz="2000" dirty="0"/>
              <a:t>：</a:t>
            </a:r>
            <a:r>
              <a:rPr lang="en-US" altLang="zh-CN" sz="2000" dirty="0"/>
              <a:t>4 max</a:t>
            </a:r>
            <a:r>
              <a:rPr lang="zh-CN" altLang="en-US" sz="2000" dirty="0"/>
              <a:t>：</a:t>
            </a:r>
            <a:r>
              <a:rPr lang="en-US" altLang="zh-CN" sz="2000" dirty="0"/>
              <a:t>1022 state</a:t>
            </a:r>
            <a:r>
              <a:rPr lang="zh-CN" altLang="en-US" sz="2000" dirty="0"/>
              <a:t>：</a:t>
            </a:r>
            <a:r>
              <a:rPr lang="en-US" altLang="zh-CN" sz="2000" dirty="0"/>
              <a:t>ready</a:t>
            </a:r>
          </a:p>
          <a:p>
            <a:pPr marL="0" indent="0" hangingPunct="0">
              <a:lnSpc>
                <a:spcPct val="100000"/>
              </a:lnSpc>
              <a:spcBef>
                <a:spcPts val="0"/>
              </a:spcBef>
              <a:buNone/>
            </a:pPr>
            <a:r>
              <a:rPr lang="en-US" altLang="zh-CN" sz="2000" dirty="0"/>
              <a:t>         DISPATCHER &lt;machine</a:t>
            </a:r>
            <a:r>
              <a:rPr lang="zh-CN" altLang="en-US" sz="2000" dirty="0"/>
              <a:t>：</a:t>
            </a:r>
            <a:r>
              <a:rPr lang="en-US" altLang="zh-CN" sz="2000" dirty="0"/>
              <a:t>oracle-pc</a:t>
            </a:r>
            <a:r>
              <a:rPr lang="zh-CN" altLang="en-US" sz="2000" dirty="0"/>
              <a:t>，</a:t>
            </a:r>
            <a:r>
              <a:rPr lang="en-US" altLang="zh-CN" sz="2000" dirty="0" err="1"/>
              <a:t>pid</a:t>
            </a:r>
            <a:r>
              <a:rPr lang="zh-CN" altLang="en-US" sz="2000" dirty="0"/>
              <a:t>：</a:t>
            </a:r>
            <a:r>
              <a:rPr lang="en-US" altLang="zh-CN" sz="2000" dirty="0"/>
              <a:t>8771&gt;</a:t>
            </a:r>
          </a:p>
          <a:p>
            <a:pPr marL="0" indent="0" hangingPunct="0">
              <a:lnSpc>
                <a:spcPct val="100000"/>
              </a:lnSpc>
              <a:spcBef>
                <a:spcPts val="0"/>
              </a:spcBef>
              <a:buNone/>
            </a:pPr>
            <a:r>
              <a:rPr lang="en-US" altLang="zh-CN" sz="2000" dirty="0"/>
              <a:t>         (ADDRESS=(PROTOCOL=</a:t>
            </a:r>
            <a:r>
              <a:rPr lang="en-US" altLang="zh-CN" sz="2000" dirty="0" err="1"/>
              <a:t>tcp</a:t>
            </a:r>
            <a:r>
              <a:rPr lang="en-US" altLang="zh-CN" sz="2000" dirty="0"/>
              <a:t>)(HOST=oracle-pc)(PORT=47446))</a:t>
            </a:r>
          </a:p>
          <a:p>
            <a:pPr marL="0" indent="0" hangingPunct="0">
              <a:lnSpc>
                <a:spcPct val="100000"/>
              </a:lnSpc>
              <a:spcBef>
                <a:spcPts val="0"/>
              </a:spcBef>
              <a:buNone/>
            </a:pPr>
            <a:r>
              <a:rPr lang="en-US" altLang="zh-CN" sz="2000" dirty="0"/>
              <a:t>The command completed successfully</a:t>
            </a:r>
          </a:p>
        </p:txBody>
      </p:sp>
      <p:sp>
        <p:nvSpPr>
          <p:cNvPr id="5" name="对话气泡: 矩形 4">
            <a:extLst>
              <a:ext uri="{FF2B5EF4-FFF2-40B4-BE49-F238E27FC236}">
                <a16:creationId xmlns:a16="http://schemas.microsoft.com/office/drawing/2014/main" id="{A87FECE6-12E4-4CA5-9A2D-3F691C09B6FD}"/>
              </a:ext>
            </a:extLst>
          </p:cNvPr>
          <p:cNvSpPr/>
          <p:nvPr/>
        </p:nvSpPr>
        <p:spPr>
          <a:xfrm>
            <a:off x="6526460" y="1578524"/>
            <a:ext cx="3816424" cy="1256928"/>
          </a:xfrm>
          <a:prstGeom prst="wedgeRectCallout">
            <a:avLst>
              <a:gd name="adj1" fmla="val -78044"/>
              <a:gd name="adj2" fmla="val 22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a:t>
            </a:r>
            <a:r>
              <a:rPr lang="en-US" altLang="zh-CN" sz="2400" dirty="0"/>
              <a:t>"DEDICATED" </a:t>
            </a:r>
            <a:r>
              <a:rPr lang="zh-CN" altLang="en-US" sz="2400" dirty="0"/>
              <a:t>：</a:t>
            </a:r>
            <a:r>
              <a:rPr lang="en-US" altLang="zh-CN" sz="2400" dirty="0"/>
              <a:t>6”</a:t>
            </a:r>
            <a:r>
              <a:rPr lang="zh-CN" altLang="en-US" sz="2400" dirty="0"/>
              <a:t>表示有</a:t>
            </a:r>
            <a:r>
              <a:rPr lang="en-US" altLang="zh-CN" sz="2400" dirty="0"/>
              <a:t>6</a:t>
            </a:r>
            <a:r>
              <a:rPr lang="zh-CN" altLang="en-US" sz="2400" dirty="0"/>
              <a:t>个专用连接</a:t>
            </a:r>
          </a:p>
        </p:txBody>
      </p:sp>
      <p:sp>
        <p:nvSpPr>
          <p:cNvPr id="7" name="对话气泡: 矩形 6">
            <a:extLst>
              <a:ext uri="{FF2B5EF4-FFF2-40B4-BE49-F238E27FC236}">
                <a16:creationId xmlns:a16="http://schemas.microsoft.com/office/drawing/2014/main" id="{21F0D2A8-EEC9-4C43-9629-86415CF07D45}"/>
              </a:ext>
            </a:extLst>
          </p:cNvPr>
          <p:cNvSpPr/>
          <p:nvPr/>
        </p:nvSpPr>
        <p:spPr>
          <a:xfrm>
            <a:off x="6670476" y="5949280"/>
            <a:ext cx="3816424" cy="814651"/>
          </a:xfrm>
          <a:prstGeom prst="wedgeRectCallout">
            <a:avLst>
              <a:gd name="adj1" fmla="val -99777"/>
              <a:gd name="adj2" fmla="val -148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a:t>
            </a:r>
            <a:r>
              <a:rPr lang="en-US" altLang="zh-CN" sz="2400" dirty="0"/>
              <a:t>"D000" </a:t>
            </a:r>
            <a:r>
              <a:rPr lang="zh-CN" altLang="en-US" sz="2400" dirty="0"/>
              <a:t>：有</a:t>
            </a:r>
            <a:r>
              <a:rPr lang="en-US" altLang="zh-CN" sz="2400" dirty="0"/>
              <a:t>5</a:t>
            </a:r>
            <a:r>
              <a:rPr lang="zh-CN" altLang="en-US" sz="2400" dirty="0"/>
              <a:t>个共享连接</a:t>
            </a:r>
          </a:p>
        </p:txBody>
      </p:sp>
    </p:spTree>
    <p:extLst>
      <p:ext uri="{BB962C8B-B14F-4D97-AF65-F5344CB8AC3E}">
        <p14:creationId xmlns:p14="http://schemas.microsoft.com/office/powerpoint/2010/main" val="209867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293813" y="476672"/>
            <a:ext cx="9601200" cy="1143000"/>
          </a:xfrm>
        </p:spPr>
        <p:txBody>
          <a:bodyPr/>
          <a:lstStyle/>
          <a:p>
            <a:pPr lvl="0"/>
            <a:r>
              <a:rPr lang="zh-CN" altLang="en-US" dirty="0"/>
              <a:t>第</a:t>
            </a:r>
            <a:r>
              <a:rPr lang="en-US" altLang="zh-CN" dirty="0"/>
              <a:t>3</a:t>
            </a:r>
            <a:r>
              <a:rPr lang="zh-CN" altLang="en-US" dirty="0"/>
              <a:t>章 网络配置及管理工具</a:t>
            </a:r>
            <a:endParaRPr lang="zh-CN" altLang="zh-CN" dirty="0"/>
          </a:p>
        </p:txBody>
      </p:sp>
      <p:graphicFrame>
        <p:nvGraphicFramePr>
          <p:cNvPr id="9" name="表格占位符 8">
            <a:extLst>
              <a:ext uri="{FF2B5EF4-FFF2-40B4-BE49-F238E27FC236}">
                <a16:creationId xmlns:a16="http://schemas.microsoft.com/office/drawing/2014/main" id="{FBE4E13B-FC60-4B55-B0C4-BD88FFEBFAAC}"/>
              </a:ext>
            </a:extLst>
          </p:cNvPr>
          <p:cNvGraphicFramePr>
            <a:graphicFrameLocks noGrp="1"/>
          </p:cNvGraphicFramePr>
          <p:nvPr>
            <p:ph type="tbl" sz="quarter" idx="13"/>
            <p:extLst>
              <p:ext uri="{D42A27DB-BD31-4B8C-83A1-F6EECF244321}">
                <p14:modId xmlns:p14="http://schemas.microsoft.com/office/powerpoint/2010/main" val="97261453"/>
              </p:ext>
            </p:extLst>
          </p:nvPr>
        </p:nvGraphicFramePr>
        <p:xfrm>
          <a:off x="1293813" y="1916112"/>
          <a:ext cx="10201276" cy="4638326"/>
        </p:xfrm>
        <a:graphic>
          <a:graphicData uri="http://schemas.openxmlformats.org/drawingml/2006/table">
            <a:tbl>
              <a:tblPr firstRow="1" bandRow="1">
                <a:tableStyleId>{69CF1AB2-1976-4502-BF36-3FF5EA218861}</a:tableStyleId>
              </a:tblPr>
              <a:tblGrid>
                <a:gridCol w="6312767">
                  <a:extLst>
                    <a:ext uri="{9D8B030D-6E8A-4147-A177-3AD203B41FA5}">
                      <a16:colId xmlns:a16="http://schemas.microsoft.com/office/drawing/2014/main" val="1687794500"/>
                    </a:ext>
                  </a:extLst>
                </a:gridCol>
                <a:gridCol w="1224136">
                  <a:extLst>
                    <a:ext uri="{9D8B030D-6E8A-4147-A177-3AD203B41FA5}">
                      <a16:colId xmlns:a16="http://schemas.microsoft.com/office/drawing/2014/main" val="140452743"/>
                    </a:ext>
                  </a:extLst>
                </a:gridCol>
                <a:gridCol w="1584176">
                  <a:extLst>
                    <a:ext uri="{9D8B030D-6E8A-4147-A177-3AD203B41FA5}">
                      <a16:colId xmlns:a16="http://schemas.microsoft.com/office/drawing/2014/main" val="233578474"/>
                    </a:ext>
                  </a:extLst>
                </a:gridCol>
                <a:gridCol w="1080197">
                  <a:extLst>
                    <a:ext uri="{9D8B030D-6E8A-4147-A177-3AD203B41FA5}">
                      <a16:colId xmlns:a16="http://schemas.microsoft.com/office/drawing/2014/main" val="3590362711"/>
                    </a:ext>
                  </a:extLst>
                </a:gridCol>
              </a:tblGrid>
              <a:tr h="662618">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知识点</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理解</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应用</a:t>
                      </a:r>
                    </a:p>
                  </a:txBody>
                  <a:tcPr marL="68580" marR="68580" marT="0" marB="0"/>
                </a:tc>
                <a:extLst>
                  <a:ext uri="{0D108BD9-81ED-4DB2-BD59-A6C34878D82A}">
                    <a16:rowId xmlns:a16="http://schemas.microsoft.com/office/drawing/2014/main" val="2286555741"/>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数据库服务器模式和数据库连接方式</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855571122"/>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配置</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TNS</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网络配置文件</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827779781"/>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SQL*Plus</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的使用</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683203084"/>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SQL Developer</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的使用</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666305100"/>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能够理解和分析</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SQL</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执行计划</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072997283"/>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能够进行</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SQL</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语句的优化指导</a:t>
                      </a:r>
                    </a:p>
                  </a:txBody>
                  <a:tcPr marL="68580" marR="68580" marT="36195" marB="36195" anchor="ctr"/>
                </a:tc>
                <a:tc>
                  <a:txBody>
                    <a:bodyPr/>
                    <a:lstStyle/>
                    <a:p>
                      <a:pPr algn="ct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157896866"/>
                  </a:ext>
                </a:extLst>
              </a:tr>
            </a:tbl>
          </a:graphicData>
        </a:graphic>
      </p:graphicFrame>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200" b="1" dirty="0">
                <a:effectLst>
                  <a:glow>
                    <a:srgbClr val="000000"/>
                  </a:glow>
                  <a:outerShdw sx="0" sy="0">
                    <a:srgbClr val="000000"/>
                  </a:outerShdw>
                  <a:reflection stA="0" endPos="0" fadeDir="0" sx="0" sy="0"/>
                </a:effectLst>
              </a:rPr>
              <a:t>  3.2.6</a:t>
            </a:r>
            <a:r>
              <a:rPr lang="zh-CN" altLang="zh-CN" sz="3200" dirty="0"/>
              <a:t>查看服务器连接进程</a:t>
            </a:r>
            <a:endParaRPr lang="zh-CN" altLang="en-US" sz="32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561239" cy="5145360"/>
          </a:xfrm>
        </p:spPr>
        <p:txBody>
          <a:bodyPr>
            <a:noAutofit/>
          </a:bodyPr>
          <a:lstStyle/>
          <a:p>
            <a:pPr marL="0" indent="0" hangingPunct="0">
              <a:lnSpc>
                <a:spcPct val="100000"/>
              </a:lnSpc>
              <a:buNone/>
            </a:pPr>
            <a:r>
              <a:rPr lang="zh-CN" altLang="en-US" dirty="0"/>
              <a:t>在专用连接模式下，每一次连接都会在操作系统中创建一个进程，进程的名称是</a:t>
            </a:r>
            <a:r>
              <a:rPr lang="en-US" altLang="zh-CN" dirty="0" err="1"/>
              <a:t>oracle$ORACLE_SID</a:t>
            </a:r>
            <a:r>
              <a:rPr lang="zh-CN" altLang="en-US" dirty="0"/>
              <a:t>。其中</a:t>
            </a:r>
            <a:r>
              <a:rPr lang="en-US" altLang="zh-CN" dirty="0"/>
              <a:t>$ORACLE_SID</a:t>
            </a:r>
            <a:r>
              <a:rPr lang="zh-CN" altLang="en-US" dirty="0"/>
              <a:t>是表示数据库实例的系统变量。</a:t>
            </a:r>
          </a:p>
          <a:p>
            <a:pPr marL="0" indent="0" hangingPunct="0">
              <a:lnSpc>
                <a:spcPct val="100000"/>
              </a:lnSpc>
              <a:buNone/>
            </a:pPr>
            <a:r>
              <a:rPr lang="en-US" altLang="zh-CN" b="1" dirty="0"/>
              <a:t>【</a:t>
            </a:r>
            <a:r>
              <a:rPr lang="zh-CN" altLang="en-US" b="1" dirty="0"/>
              <a:t>示例</a:t>
            </a:r>
            <a:r>
              <a:rPr lang="en-US" altLang="zh-CN" b="1" dirty="0"/>
              <a:t>3-5】</a:t>
            </a:r>
            <a:r>
              <a:rPr lang="zh-CN" altLang="en-US" b="1" dirty="0"/>
              <a:t>查看专用连接进程</a:t>
            </a:r>
          </a:p>
          <a:p>
            <a:pPr marL="0" indent="0" hangingPunct="0">
              <a:lnSpc>
                <a:spcPct val="100000"/>
              </a:lnSpc>
              <a:buNone/>
            </a:pPr>
            <a:r>
              <a:rPr lang="en-US" altLang="zh-CN" dirty="0">
                <a:highlight>
                  <a:srgbClr val="C0C0C0"/>
                </a:highlight>
              </a:rPr>
              <a:t>$ </a:t>
            </a:r>
            <a:r>
              <a:rPr lang="en-US" altLang="zh-CN" dirty="0" err="1">
                <a:highlight>
                  <a:srgbClr val="C0C0C0"/>
                </a:highlight>
              </a:rPr>
              <a:t>ps</a:t>
            </a:r>
            <a:r>
              <a:rPr lang="en-US" altLang="zh-CN" dirty="0">
                <a:highlight>
                  <a:srgbClr val="C0C0C0"/>
                </a:highlight>
              </a:rPr>
              <a:t> -</a:t>
            </a:r>
            <a:r>
              <a:rPr lang="en-US" altLang="zh-CN" dirty="0" err="1">
                <a:highlight>
                  <a:srgbClr val="C0C0C0"/>
                </a:highlight>
              </a:rPr>
              <a:t>ef</a:t>
            </a:r>
            <a:r>
              <a:rPr lang="en-US" altLang="zh-CN" dirty="0">
                <a:highlight>
                  <a:srgbClr val="C0C0C0"/>
                </a:highlight>
              </a:rPr>
              <a:t> | grep </a:t>
            </a:r>
            <a:r>
              <a:rPr lang="en-US" altLang="zh-CN" dirty="0" err="1">
                <a:highlight>
                  <a:srgbClr val="C0C0C0"/>
                </a:highlight>
              </a:rPr>
              <a:t>oracleorcl</a:t>
            </a:r>
            <a:endParaRPr lang="en-US" altLang="zh-CN" dirty="0">
              <a:highlight>
                <a:srgbClr val="C0C0C0"/>
              </a:highlight>
            </a:endParaRPr>
          </a:p>
          <a:p>
            <a:pPr marL="0" indent="0" hangingPunct="0">
              <a:lnSpc>
                <a:spcPct val="100000"/>
              </a:lnSpc>
              <a:buNone/>
            </a:pPr>
            <a:r>
              <a:rPr lang="en-US" altLang="zh-CN" dirty="0"/>
              <a:t>oracle   10102  7318  0 00</a:t>
            </a:r>
            <a:r>
              <a:rPr lang="zh-CN" altLang="en-US" dirty="0"/>
              <a:t>：</a:t>
            </a:r>
            <a:r>
              <a:rPr lang="en-US" altLang="zh-CN" dirty="0"/>
              <a:t>59 ?        00</a:t>
            </a:r>
            <a:r>
              <a:rPr lang="zh-CN" altLang="en-US" dirty="0"/>
              <a:t>：</a:t>
            </a:r>
            <a:r>
              <a:rPr lang="en-US" altLang="zh-CN" dirty="0"/>
              <a:t>00</a:t>
            </a:r>
            <a:r>
              <a:rPr lang="zh-CN" altLang="en-US" dirty="0"/>
              <a:t>：</a:t>
            </a:r>
            <a:r>
              <a:rPr lang="en-US" altLang="zh-CN" dirty="0"/>
              <a:t>01 </a:t>
            </a:r>
            <a:r>
              <a:rPr lang="en-US" altLang="zh-CN" dirty="0" err="1"/>
              <a:t>oracleorcl</a:t>
            </a:r>
            <a:r>
              <a:rPr lang="en-US" altLang="zh-CN" dirty="0"/>
              <a:t> </a:t>
            </a:r>
          </a:p>
          <a:p>
            <a:pPr marL="0" indent="0" hangingPunct="0">
              <a:lnSpc>
                <a:spcPct val="100000"/>
              </a:lnSpc>
              <a:buNone/>
            </a:pPr>
            <a:r>
              <a:rPr lang="en-US" altLang="zh-CN" dirty="0"/>
              <a:t>(DESCRIPTION=(LOCAL=YES)(ADDRESS=(PROTOCOL=</a:t>
            </a:r>
            <a:r>
              <a:rPr lang="en-US" altLang="zh-CN" dirty="0" err="1"/>
              <a:t>beq</a:t>
            </a:r>
            <a:r>
              <a:rPr lang="en-US" altLang="zh-CN" dirty="0"/>
              <a:t>)))</a:t>
            </a:r>
          </a:p>
          <a:p>
            <a:pPr marL="0" indent="0" hangingPunct="0">
              <a:lnSpc>
                <a:spcPct val="100000"/>
              </a:lnSpc>
              <a:buNone/>
            </a:pPr>
            <a:r>
              <a:rPr lang="en-US" altLang="zh-CN" dirty="0"/>
              <a:t>oracle   10416     1  0 01</a:t>
            </a:r>
            <a:r>
              <a:rPr lang="zh-CN" altLang="en-US" dirty="0"/>
              <a:t>：</a:t>
            </a:r>
            <a:r>
              <a:rPr lang="en-US" altLang="zh-CN" dirty="0"/>
              <a:t>03 ?        00</a:t>
            </a:r>
            <a:r>
              <a:rPr lang="zh-CN" altLang="en-US" dirty="0"/>
              <a:t>：</a:t>
            </a:r>
            <a:r>
              <a:rPr lang="en-US" altLang="zh-CN" dirty="0"/>
              <a:t>00</a:t>
            </a:r>
            <a:r>
              <a:rPr lang="zh-CN" altLang="en-US" dirty="0"/>
              <a:t>：</a:t>
            </a:r>
            <a:r>
              <a:rPr lang="en-US" altLang="zh-CN" dirty="0"/>
              <a:t>00 </a:t>
            </a:r>
            <a:r>
              <a:rPr lang="en-US" altLang="zh-CN" dirty="0" err="1"/>
              <a:t>oracleorcl</a:t>
            </a:r>
            <a:r>
              <a:rPr lang="en-US" altLang="zh-CN" dirty="0"/>
              <a:t> (LOCAL=NO)</a:t>
            </a:r>
          </a:p>
          <a:p>
            <a:pPr marL="0" indent="0" hangingPunct="0">
              <a:lnSpc>
                <a:spcPct val="100000"/>
              </a:lnSpc>
              <a:buNone/>
            </a:pPr>
            <a:r>
              <a:rPr lang="en-US" altLang="zh-CN" dirty="0"/>
              <a:t>oracle   10457     1  0 01</a:t>
            </a:r>
            <a:r>
              <a:rPr lang="zh-CN" altLang="en-US" dirty="0"/>
              <a:t>：</a:t>
            </a:r>
            <a:r>
              <a:rPr lang="en-US" altLang="zh-CN" dirty="0"/>
              <a:t>03 ?        00</a:t>
            </a:r>
            <a:r>
              <a:rPr lang="zh-CN" altLang="en-US" dirty="0"/>
              <a:t>：</a:t>
            </a:r>
            <a:r>
              <a:rPr lang="en-US" altLang="zh-CN" dirty="0"/>
              <a:t>00</a:t>
            </a:r>
            <a:r>
              <a:rPr lang="zh-CN" altLang="en-US" dirty="0"/>
              <a:t>：</a:t>
            </a:r>
            <a:r>
              <a:rPr lang="en-US" altLang="zh-CN" dirty="0"/>
              <a:t>00 </a:t>
            </a:r>
            <a:r>
              <a:rPr lang="en-US" altLang="zh-CN" dirty="0" err="1"/>
              <a:t>oracleorcl</a:t>
            </a:r>
            <a:r>
              <a:rPr lang="en-US" altLang="zh-CN" dirty="0"/>
              <a:t> (LOCAL=NO)</a:t>
            </a:r>
          </a:p>
          <a:p>
            <a:pPr marL="0" indent="0" hangingPunct="0">
              <a:lnSpc>
                <a:spcPct val="100000"/>
              </a:lnSpc>
              <a:buNone/>
            </a:pPr>
            <a:endParaRPr lang="zh-CN" altLang="en-US" dirty="0"/>
          </a:p>
        </p:txBody>
      </p:sp>
    </p:spTree>
    <p:extLst>
      <p:ext uri="{BB962C8B-B14F-4D97-AF65-F5344CB8AC3E}">
        <p14:creationId xmlns:p14="http://schemas.microsoft.com/office/powerpoint/2010/main" val="27553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200" b="1" dirty="0">
                <a:effectLst>
                  <a:glow>
                    <a:srgbClr val="000000"/>
                  </a:glow>
                  <a:outerShdw sx="0" sy="0">
                    <a:srgbClr val="000000"/>
                  </a:outerShdw>
                  <a:reflection stA="0" endPos="0" fadeDir="0" sx="0" sy="0"/>
                </a:effectLst>
              </a:rPr>
              <a:t>  3.2.6</a:t>
            </a:r>
            <a:r>
              <a:rPr lang="zh-CN" altLang="zh-CN" sz="3200" dirty="0"/>
              <a:t>查看服务器连接进程</a:t>
            </a:r>
            <a:endParaRPr lang="zh-CN" altLang="en-US" sz="32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hangingPunct="0">
              <a:lnSpc>
                <a:spcPct val="100000"/>
              </a:lnSpc>
              <a:buNone/>
            </a:pPr>
            <a:r>
              <a:rPr lang="zh-CN" altLang="en-US" sz="2800" dirty="0"/>
              <a:t>从命令的输出结果看，一共有</a:t>
            </a:r>
            <a:r>
              <a:rPr lang="en-US" altLang="zh-CN" sz="2800" dirty="0"/>
              <a:t>3</a:t>
            </a:r>
            <a:r>
              <a:rPr lang="zh-CN" altLang="en-US" sz="2800" dirty="0"/>
              <a:t>个专用连接进程，对应</a:t>
            </a:r>
            <a:r>
              <a:rPr lang="en-US" altLang="zh-CN" sz="2800" dirty="0"/>
              <a:t>3</a:t>
            </a:r>
            <a:r>
              <a:rPr lang="zh-CN" altLang="en-US" sz="2800" dirty="0"/>
              <a:t>个专用连接，实际情况是有多少专用连接，就会有多少连接进程，其中“</a:t>
            </a:r>
            <a:r>
              <a:rPr lang="en-US" altLang="zh-CN" sz="2800" dirty="0"/>
              <a:t>LOCAL=YES”</a:t>
            </a:r>
            <a:r>
              <a:rPr lang="zh-CN" altLang="en-US" sz="2800" dirty="0"/>
              <a:t>这样的专用进程表示不通过网络连接的本地进程，在</a:t>
            </a:r>
            <a:r>
              <a:rPr lang="en-US" altLang="zh-CN" sz="2800" dirty="0" err="1"/>
              <a:t>lsnrctl</a:t>
            </a:r>
            <a:r>
              <a:rPr lang="zh-CN" altLang="en-US" sz="2800" dirty="0"/>
              <a:t>没有运行的情况下仍然可以连接。比如命令“</a:t>
            </a:r>
            <a:r>
              <a:rPr lang="en-US" altLang="zh-CN" sz="2800" dirty="0" err="1"/>
              <a:t>sqlplus</a:t>
            </a:r>
            <a:r>
              <a:rPr lang="en-US" altLang="zh-CN" sz="2800" dirty="0"/>
              <a:t> / as </a:t>
            </a:r>
            <a:r>
              <a:rPr lang="en-US" altLang="zh-CN" sz="2800" dirty="0" err="1"/>
              <a:t>sysdba</a:t>
            </a:r>
            <a:r>
              <a:rPr lang="en-US" altLang="zh-CN" sz="2800" dirty="0"/>
              <a:t>”</a:t>
            </a:r>
            <a:r>
              <a:rPr lang="zh-CN" altLang="en-US" sz="2800" dirty="0"/>
              <a:t>。而“</a:t>
            </a:r>
            <a:r>
              <a:rPr lang="en-US" altLang="zh-CN" sz="2800" dirty="0"/>
              <a:t>LOCAL=NO”</a:t>
            </a:r>
            <a:r>
              <a:rPr lang="zh-CN" altLang="en-US" sz="2800" dirty="0"/>
              <a:t>这样的专用进程表示通过网络连接创建的异地进程，必须在</a:t>
            </a:r>
            <a:r>
              <a:rPr lang="en-US" altLang="zh-CN" sz="2800" dirty="0" err="1"/>
              <a:t>lsnrctl</a:t>
            </a:r>
            <a:r>
              <a:rPr lang="zh-CN" altLang="en-US" sz="2800" dirty="0"/>
              <a:t>运行的情况下才能连接成功。比如命令“</a:t>
            </a:r>
            <a:r>
              <a:rPr lang="en-US" altLang="zh-CN" sz="2800" dirty="0" err="1"/>
              <a:t>sqlplus</a:t>
            </a:r>
            <a:r>
              <a:rPr lang="en-US" altLang="zh-CN" sz="2800" dirty="0"/>
              <a:t> </a:t>
            </a:r>
            <a:r>
              <a:rPr lang="en-US" altLang="zh-CN" sz="2800" dirty="0" err="1"/>
              <a:t>hr</a:t>
            </a:r>
            <a:r>
              <a:rPr lang="en-US" altLang="zh-CN" sz="2800" dirty="0"/>
              <a:t>/***@localhost/</a:t>
            </a:r>
            <a:r>
              <a:rPr lang="en-US" altLang="zh-CN" sz="2800" dirty="0" err="1"/>
              <a:t>pdborcl</a:t>
            </a:r>
            <a:r>
              <a:rPr lang="zh-CN" altLang="en-US" sz="2800" dirty="0"/>
              <a:t>：</a:t>
            </a:r>
            <a:r>
              <a:rPr lang="en-US" altLang="zh-CN" sz="2800" dirty="0"/>
              <a:t>dedicated”</a:t>
            </a:r>
            <a:r>
              <a:rPr lang="zh-CN" altLang="en-US" sz="2800" dirty="0"/>
              <a:t>。</a:t>
            </a:r>
            <a:endParaRPr lang="en-US" altLang="zh-CN" sz="2800" dirty="0"/>
          </a:p>
          <a:p>
            <a:pPr marL="0" indent="0" hangingPunct="0">
              <a:buNone/>
            </a:pPr>
            <a:r>
              <a:rPr lang="zh-CN" altLang="zh-CN" sz="2800" dirty="0"/>
              <a:t>在专用连接模式下，由于每增加一个连接，就会增加一个系统进程，这对服务器的资源消耗很大，当然，其优势是一旦建立了连接，由于是直接连接到专用服务器，访问效率就比共享连接高。</a:t>
            </a:r>
          </a:p>
        </p:txBody>
      </p:sp>
    </p:spTree>
    <p:extLst>
      <p:ext uri="{BB962C8B-B14F-4D97-AF65-F5344CB8AC3E}">
        <p14:creationId xmlns:p14="http://schemas.microsoft.com/office/powerpoint/2010/main" val="188024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200" b="1" dirty="0">
                <a:effectLst>
                  <a:glow>
                    <a:srgbClr val="000000"/>
                  </a:glow>
                  <a:outerShdw sx="0" sy="0">
                    <a:srgbClr val="000000"/>
                  </a:outerShdw>
                  <a:reflection stA="0" endPos="0" fadeDir="0" sx="0" sy="0"/>
                </a:effectLst>
              </a:rPr>
              <a:t>  3.2.6</a:t>
            </a:r>
            <a:r>
              <a:rPr lang="zh-CN" altLang="zh-CN" sz="3200" dirty="0"/>
              <a:t>查看服务器连接进程</a:t>
            </a:r>
            <a:endParaRPr lang="zh-CN" altLang="en-US" sz="32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a:buNone/>
            </a:pPr>
            <a:r>
              <a:rPr lang="zh-CN" altLang="zh-CN" dirty="0"/>
              <a:t>与专用连接模式不同，在共享连接模式下，不会每增加一个连接就新增一个操作系统进程，共享模式下的连接进程的数量是固定的，等于调度器的数量</a:t>
            </a:r>
            <a:r>
              <a:rPr lang="en-US" altLang="zh-CN" dirty="0"/>
              <a:t>(dispatchers)</a:t>
            </a:r>
            <a:r>
              <a:rPr lang="zh-CN" altLang="zh-CN" dirty="0"/>
              <a:t>。共享连接进程的名称样式是“</a:t>
            </a:r>
            <a:r>
              <a:rPr lang="en-US" altLang="zh-CN" dirty="0" err="1"/>
              <a:t>ora_d</a:t>
            </a:r>
            <a:r>
              <a:rPr lang="zh-CN" altLang="zh-CN" dirty="0"/>
              <a:t>三位数字</a:t>
            </a:r>
            <a:r>
              <a:rPr lang="en-US" altLang="zh-CN" dirty="0"/>
              <a:t>_$ORACLE_SID</a:t>
            </a:r>
            <a:r>
              <a:rPr lang="zh-CN" altLang="zh-CN" dirty="0"/>
              <a:t>”。</a:t>
            </a:r>
            <a:endParaRPr lang="en-US" altLang="zh-CN" dirty="0"/>
          </a:p>
          <a:p>
            <a:pPr marL="0" indent="0">
              <a:buNone/>
            </a:pPr>
            <a:r>
              <a:rPr lang="en-US" altLang="zh-CN" b="1" dirty="0"/>
              <a:t>【</a:t>
            </a:r>
            <a:r>
              <a:rPr lang="zh-CN" altLang="en-US" b="1" dirty="0"/>
              <a:t>示例</a:t>
            </a:r>
            <a:r>
              <a:rPr lang="en-US" altLang="zh-CN" b="1" dirty="0"/>
              <a:t>3-6】</a:t>
            </a:r>
            <a:r>
              <a:rPr lang="zh-CN" altLang="en-US" b="1" dirty="0"/>
              <a:t>查看共享连接进程</a:t>
            </a:r>
          </a:p>
          <a:p>
            <a:pPr marL="0" indent="0">
              <a:buNone/>
            </a:pPr>
            <a:r>
              <a:rPr lang="en-US" altLang="zh-CN" dirty="0">
                <a:highlight>
                  <a:srgbClr val="C0C0C0"/>
                </a:highlight>
              </a:rPr>
              <a:t>$ </a:t>
            </a:r>
            <a:r>
              <a:rPr lang="en-US" altLang="zh-CN" dirty="0" err="1">
                <a:highlight>
                  <a:srgbClr val="C0C0C0"/>
                </a:highlight>
              </a:rPr>
              <a:t>ps</a:t>
            </a:r>
            <a:r>
              <a:rPr lang="en-US" altLang="zh-CN" dirty="0">
                <a:highlight>
                  <a:srgbClr val="C0C0C0"/>
                </a:highlight>
              </a:rPr>
              <a:t> -</a:t>
            </a:r>
            <a:r>
              <a:rPr lang="en-US" altLang="zh-CN" dirty="0" err="1">
                <a:highlight>
                  <a:srgbClr val="C0C0C0"/>
                </a:highlight>
              </a:rPr>
              <a:t>ef</a:t>
            </a:r>
            <a:r>
              <a:rPr lang="en-US" altLang="zh-CN" dirty="0">
                <a:highlight>
                  <a:srgbClr val="C0C0C0"/>
                </a:highlight>
              </a:rPr>
              <a:t> | grep </a:t>
            </a:r>
            <a:r>
              <a:rPr lang="en-US" altLang="zh-CN" dirty="0" err="1">
                <a:highlight>
                  <a:srgbClr val="C0C0C0"/>
                </a:highlight>
              </a:rPr>
              <a:t>ora_d</a:t>
            </a:r>
            <a:r>
              <a:rPr lang="en-US" altLang="zh-CN" dirty="0">
                <a:highlight>
                  <a:srgbClr val="C0C0C0"/>
                </a:highlight>
              </a:rPr>
              <a:t>[0-9].*[_</a:t>
            </a:r>
            <a:r>
              <a:rPr lang="en-US" altLang="zh-CN" dirty="0" err="1">
                <a:highlight>
                  <a:srgbClr val="C0C0C0"/>
                </a:highlight>
              </a:rPr>
              <a:t>orcl</a:t>
            </a:r>
            <a:r>
              <a:rPr lang="en-US" altLang="zh-CN" dirty="0">
                <a:highlight>
                  <a:srgbClr val="C0C0C0"/>
                </a:highlight>
              </a:rPr>
              <a:t>$]</a:t>
            </a:r>
          </a:p>
          <a:p>
            <a:pPr marL="0" indent="0">
              <a:buNone/>
            </a:pPr>
            <a:r>
              <a:rPr lang="en-US" altLang="zh-CN" dirty="0"/>
              <a:t>oracle   10086     1  0 00</a:t>
            </a:r>
            <a:r>
              <a:rPr lang="zh-CN" altLang="en-US" dirty="0"/>
              <a:t>：</a:t>
            </a:r>
            <a:r>
              <a:rPr lang="en-US" altLang="zh-CN" dirty="0"/>
              <a:t>59 ?        00</a:t>
            </a:r>
            <a:r>
              <a:rPr lang="zh-CN" altLang="en-US" dirty="0"/>
              <a:t>：</a:t>
            </a:r>
            <a:r>
              <a:rPr lang="en-US" altLang="zh-CN" dirty="0"/>
              <a:t>00</a:t>
            </a:r>
            <a:r>
              <a:rPr lang="zh-CN" altLang="en-US" dirty="0"/>
              <a:t>：</a:t>
            </a:r>
            <a:r>
              <a:rPr lang="en-US" altLang="zh-CN" dirty="0"/>
              <a:t>00 ora_d000_orcl</a:t>
            </a:r>
          </a:p>
          <a:p>
            <a:pPr marL="0" indent="0">
              <a:buNone/>
            </a:pPr>
            <a:r>
              <a:rPr lang="en-US" altLang="zh-CN" dirty="0"/>
              <a:t>oracle   10088     1  0 00</a:t>
            </a:r>
            <a:r>
              <a:rPr lang="zh-CN" altLang="en-US" dirty="0"/>
              <a:t>：</a:t>
            </a:r>
            <a:r>
              <a:rPr lang="en-US" altLang="zh-CN" dirty="0"/>
              <a:t>59 ?        00</a:t>
            </a:r>
            <a:r>
              <a:rPr lang="zh-CN" altLang="en-US" dirty="0"/>
              <a:t>：</a:t>
            </a:r>
            <a:r>
              <a:rPr lang="en-US" altLang="zh-CN" dirty="0"/>
              <a:t>00</a:t>
            </a:r>
            <a:r>
              <a:rPr lang="zh-CN" altLang="en-US" dirty="0"/>
              <a:t>：</a:t>
            </a:r>
            <a:r>
              <a:rPr lang="en-US" altLang="zh-CN" dirty="0"/>
              <a:t>00 ora_d001_orcl</a:t>
            </a:r>
          </a:p>
          <a:p>
            <a:pPr marL="0" indent="0">
              <a:buNone/>
            </a:pPr>
            <a:r>
              <a:rPr lang="en-US" altLang="zh-CN" dirty="0"/>
              <a:t>oracle   10090     1  0 00</a:t>
            </a:r>
            <a:r>
              <a:rPr lang="zh-CN" altLang="en-US" dirty="0"/>
              <a:t>：</a:t>
            </a:r>
            <a:r>
              <a:rPr lang="en-US" altLang="zh-CN" dirty="0"/>
              <a:t>59 ?        00</a:t>
            </a:r>
            <a:r>
              <a:rPr lang="zh-CN" altLang="en-US" dirty="0"/>
              <a:t>：</a:t>
            </a:r>
            <a:r>
              <a:rPr lang="en-US" altLang="zh-CN" dirty="0"/>
              <a:t>00</a:t>
            </a:r>
            <a:r>
              <a:rPr lang="zh-CN" altLang="en-US" dirty="0"/>
              <a:t>：</a:t>
            </a:r>
            <a:r>
              <a:rPr lang="en-US" altLang="zh-CN" dirty="0"/>
              <a:t>00 ora_d002_orcl</a:t>
            </a:r>
          </a:p>
          <a:p>
            <a:pPr marL="0" indent="0">
              <a:buNone/>
            </a:pPr>
            <a:r>
              <a:rPr lang="zh-CN" altLang="en-US" dirty="0"/>
              <a:t>可以看出，共享进程数量不会因为连接数量的增加而增加，这也是共享连接的优势所在，当然，这种优势是以牺牲一定的效率换取的。</a:t>
            </a:r>
          </a:p>
          <a:p>
            <a:pPr marL="0" indent="0">
              <a:buNone/>
            </a:pPr>
            <a:endParaRPr lang="zh-CN" altLang="en-US" dirty="0"/>
          </a:p>
        </p:txBody>
      </p:sp>
    </p:spTree>
    <p:extLst>
      <p:ext uri="{BB962C8B-B14F-4D97-AF65-F5344CB8AC3E}">
        <p14:creationId xmlns:p14="http://schemas.microsoft.com/office/powerpoint/2010/main" val="165579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endParaRPr lang="zh-CN" altLang="en-US" sz="32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a:lnSpc>
                <a:spcPct val="150000"/>
              </a:lnSpc>
              <a:buNone/>
            </a:pPr>
            <a:r>
              <a:rPr lang="en-US" altLang="zh-CN" dirty="0"/>
              <a:t>TNS</a:t>
            </a:r>
            <a:r>
              <a:rPr lang="zh-CN" altLang="en-US" dirty="0"/>
              <a:t>是指透明网络底层</a:t>
            </a:r>
            <a:r>
              <a:rPr lang="en-US" altLang="zh-CN" dirty="0"/>
              <a:t>(Transparence Network Substrate)</a:t>
            </a:r>
            <a:r>
              <a:rPr lang="zh-CN" altLang="en-US" dirty="0"/>
              <a:t>，它是</a:t>
            </a:r>
            <a:r>
              <a:rPr lang="en-US" altLang="zh-CN" dirty="0"/>
              <a:t>Oracle Net</a:t>
            </a:r>
            <a:r>
              <a:rPr lang="zh-CN" altLang="en-US" dirty="0"/>
              <a:t>的一部分，是专门用来管理和配置</a:t>
            </a:r>
            <a:r>
              <a:rPr lang="en-US" altLang="zh-CN" dirty="0"/>
              <a:t>Oracle</a:t>
            </a:r>
            <a:r>
              <a:rPr lang="zh-CN" altLang="en-US" dirty="0"/>
              <a:t>数据库和客户端连接的协议，在大多数情况下客户端和数据库要通讯，必须配置</a:t>
            </a:r>
            <a:r>
              <a:rPr lang="en-US" altLang="zh-CN" dirty="0"/>
              <a:t>TNS</a:t>
            </a:r>
            <a:r>
              <a:rPr lang="zh-CN" altLang="en-US" dirty="0"/>
              <a:t>。</a:t>
            </a:r>
            <a:r>
              <a:rPr lang="en-US" altLang="zh-CN" dirty="0"/>
              <a:t>TNS</a:t>
            </a:r>
            <a:r>
              <a:rPr lang="zh-CN" altLang="en-US" dirty="0"/>
              <a:t>的配置文件包括服务器端文件和客户端文件两部分。服务器端文件有</a:t>
            </a:r>
            <a:r>
              <a:rPr lang="en-US" altLang="zh-CN" dirty="0" err="1"/>
              <a:t>listener.ora</a:t>
            </a:r>
            <a:r>
              <a:rPr lang="zh-CN" altLang="en-US" dirty="0"/>
              <a:t>、</a:t>
            </a:r>
            <a:r>
              <a:rPr lang="en-US" altLang="zh-CN" dirty="0" err="1"/>
              <a:t>sqlnet.ora</a:t>
            </a:r>
            <a:r>
              <a:rPr lang="zh-CN" altLang="en-US" dirty="0"/>
              <a:t>和</a:t>
            </a:r>
            <a:r>
              <a:rPr lang="en-US" altLang="zh-CN" dirty="0" err="1"/>
              <a:t>tnsnames.ora</a:t>
            </a:r>
            <a:r>
              <a:rPr lang="zh-CN" altLang="en-US" dirty="0"/>
              <a:t>；客户端文件有</a:t>
            </a:r>
            <a:r>
              <a:rPr lang="en-US" altLang="zh-CN" dirty="0" err="1"/>
              <a:t>tnsnames.ora</a:t>
            </a:r>
            <a:r>
              <a:rPr lang="zh-CN" altLang="en-US" dirty="0"/>
              <a:t>，</a:t>
            </a:r>
            <a:r>
              <a:rPr lang="en-US" altLang="zh-CN" dirty="0" err="1"/>
              <a:t>sqlnet.ora</a:t>
            </a:r>
            <a:r>
              <a:rPr lang="zh-CN" altLang="en-US" dirty="0"/>
              <a:t>。这些文件固定存放在“</a:t>
            </a:r>
            <a:r>
              <a:rPr lang="en-US" altLang="zh-CN" dirty="0"/>
              <a:t>$ORACLE_HOME/network/admin”</a:t>
            </a:r>
            <a:r>
              <a:rPr lang="zh-CN" altLang="en-US" dirty="0"/>
              <a:t>目录下，是文本文件，可以通过手工修改这些文件进行网络配置，也可以通过一些命令来配置，这些命令是</a:t>
            </a:r>
            <a:r>
              <a:rPr lang="en-US" altLang="zh-CN" dirty="0" err="1"/>
              <a:t>netmgr</a:t>
            </a:r>
            <a:r>
              <a:rPr lang="zh-CN" altLang="en-US" dirty="0"/>
              <a:t>，</a:t>
            </a:r>
            <a:r>
              <a:rPr lang="en-US" altLang="zh-CN" dirty="0" err="1"/>
              <a:t>netca</a:t>
            </a:r>
            <a:r>
              <a:rPr lang="zh-CN" altLang="en-US" dirty="0"/>
              <a:t>。</a:t>
            </a:r>
          </a:p>
        </p:txBody>
      </p:sp>
    </p:spTree>
    <p:extLst>
      <p:ext uri="{BB962C8B-B14F-4D97-AF65-F5344CB8AC3E}">
        <p14:creationId xmlns:p14="http://schemas.microsoft.com/office/powerpoint/2010/main" val="77721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3.3.1 </a:t>
            </a:r>
            <a:r>
              <a:rPr lang="en-US" altLang="zh-CN" sz="2800" dirty="0" err="1"/>
              <a:t>lsnrctl</a:t>
            </a:r>
            <a:r>
              <a:rPr lang="zh-CN" altLang="zh-CN" sz="2800" dirty="0"/>
              <a:t>和</a:t>
            </a:r>
            <a:r>
              <a:rPr lang="en-US" altLang="zh-CN" sz="2800" dirty="0" err="1"/>
              <a:t>listener.ora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2905" y="1524000"/>
            <a:ext cx="10273207" cy="5145360"/>
          </a:xfrm>
        </p:spPr>
        <p:txBody>
          <a:bodyPr>
            <a:noAutofit/>
          </a:bodyPr>
          <a:lstStyle/>
          <a:p>
            <a:pPr marL="0" indent="0">
              <a:lnSpc>
                <a:spcPct val="150000"/>
              </a:lnSpc>
              <a:buNone/>
            </a:pPr>
            <a:r>
              <a:rPr lang="en-US" altLang="zh-CN" sz="2600" dirty="0"/>
              <a:t>Oracle</a:t>
            </a:r>
            <a:r>
              <a:rPr lang="zh-CN" altLang="en-US" sz="2600" dirty="0"/>
              <a:t>的监听进程的作用是接受远程对数据库的接入申请并转交给</a:t>
            </a:r>
            <a:r>
              <a:rPr lang="en-US" altLang="zh-CN" sz="2600" dirty="0"/>
              <a:t>Oracle</a:t>
            </a:r>
            <a:r>
              <a:rPr lang="zh-CN" altLang="en-US" sz="2600" dirty="0"/>
              <a:t>的服务器进程。所以如果不是使用远程连接，</a:t>
            </a:r>
            <a:r>
              <a:rPr lang="en-US" altLang="zh-CN" sz="2600" dirty="0"/>
              <a:t>Listener</a:t>
            </a:r>
            <a:r>
              <a:rPr lang="zh-CN" altLang="en-US" sz="2600" dirty="0"/>
              <a:t>进程就不是必需的，同样，关闭</a:t>
            </a:r>
            <a:r>
              <a:rPr lang="en-US" altLang="zh-CN" sz="2600" dirty="0"/>
              <a:t>Listener</a:t>
            </a:r>
            <a:r>
              <a:rPr lang="zh-CN" altLang="en-US" sz="2600" dirty="0"/>
              <a:t>进程并不会影响已经存在的数据库连接。</a:t>
            </a:r>
            <a:r>
              <a:rPr lang="en-US" altLang="zh-CN" sz="2600" dirty="0"/>
              <a:t>Oracle</a:t>
            </a:r>
            <a:r>
              <a:rPr lang="zh-CN" altLang="en-US" sz="2600" dirty="0"/>
              <a:t>的监听控制程序是</a:t>
            </a:r>
            <a:r>
              <a:rPr lang="en-US" altLang="zh-CN" sz="2600" dirty="0" err="1"/>
              <a:t>lsnrctl</a:t>
            </a:r>
            <a:r>
              <a:rPr lang="zh-CN" altLang="en-US" sz="2600" dirty="0"/>
              <a:t>，启动后的进程名称是</a:t>
            </a:r>
            <a:r>
              <a:rPr lang="en-US" altLang="zh-CN" sz="2600" dirty="0" err="1"/>
              <a:t>tnslsnr</a:t>
            </a:r>
            <a:r>
              <a:rPr lang="zh-CN" altLang="en-US" sz="2600" dirty="0"/>
              <a:t>，该程序的启动参数就是来自于参数文件</a:t>
            </a:r>
            <a:r>
              <a:rPr lang="en-US" altLang="zh-CN" sz="2600" dirty="0" err="1"/>
              <a:t>listener.ora</a:t>
            </a:r>
            <a:r>
              <a:rPr lang="zh-CN" altLang="en-US" sz="2600" dirty="0"/>
              <a:t>的内容，注意</a:t>
            </a:r>
            <a:r>
              <a:rPr lang="en-US" altLang="zh-CN" sz="2600" dirty="0" err="1"/>
              <a:t>listener.ora</a:t>
            </a:r>
            <a:r>
              <a:rPr lang="zh-CN" altLang="en-US" sz="2600" dirty="0"/>
              <a:t>文件的内容只为</a:t>
            </a:r>
            <a:r>
              <a:rPr lang="en-US" altLang="zh-CN" sz="2600" dirty="0" err="1"/>
              <a:t>lsnrctl</a:t>
            </a:r>
            <a:r>
              <a:rPr lang="zh-CN" altLang="en-US" sz="2600" dirty="0"/>
              <a:t>进程使用，数据库的</a:t>
            </a:r>
            <a:r>
              <a:rPr lang="en-US" altLang="zh-CN" sz="2600" dirty="0"/>
              <a:t>PMON</a:t>
            </a:r>
            <a:r>
              <a:rPr lang="zh-CN" altLang="en-US" sz="2600" dirty="0"/>
              <a:t>进程不会使用该文件，</a:t>
            </a:r>
            <a:r>
              <a:rPr lang="en-US" altLang="zh-CN" sz="2600" dirty="0"/>
              <a:t>PMON</a:t>
            </a:r>
            <a:r>
              <a:rPr lang="zh-CN" altLang="en-US" sz="2600" dirty="0"/>
              <a:t>进程使用</a:t>
            </a:r>
            <a:r>
              <a:rPr lang="en-US" altLang="zh-CN" sz="2600" dirty="0" err="1"/>
              <a:t>tnsnames.ora</a:t>
            </a:r>
            <a:r>
              <a:rPr lang="zh-CN" altLang="en-US" sz="2600" dirty="0"/>
              <a:t>配置文件，</a:t>
            </a:r>
            <a:r>
              <a:rPr lang="en-US" altLang="zh-CN" sz="2600" dirty="0"/>
              <a:t>PMON</a:t>
            </a:r>
            <a:r>
              <a:rPr lang="zh-CN" altLang="en-US" sz="2600" dirty="0"/>
              <a:t>进程名称是</a:t>
            </a:r>
            <a:r>
              <a:rPr lang="en-US" altLang="zh-CN" sz="2600" dirty="0"/>
              <a:t>ora_</a:t>
            </a:r>
            <a:r>
              <a:rPr lang="en-US" altLang="zh-CN" sz="2600" dirty="0" err="1"/>
              <a:t>pmon</a:t>
            </a:r>
            <a:r>
              <a:rPr lang="en-US" altLang="zh-CN" sz="2600" dirty="0"/>
              <a:t>_$ORACLE_SID</a:t>
            </a:r>
            <a:r>
              <a:rPr lang="zh-CN" altLang="en-US" sz="2600" dirty="0"/>
              <a:t>。</a:t>
            </a:r>
          </a:p>
        </p:txBody>
      </p:sp>
    </p:spTree>
    <p:extLst>
      <p:ext uri="{BB962C8B-B14F-4D97-AF65-F5344CB8AC3E}">
        <p14:creationId xmlns:p14="http://schemas.microsoft.com/office/powerpoint/2010/main" val="427214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a:t>
            </a:r>
            <a:r>
              <a:rPr lang="zh-CN" altLang="en-US" sz="2800" b="1" dirty="0">
                <a:effectLst>
                  <a:glow>
                    <a:srgbClr val="000000"/>
                  </a:glow>
                  <a:outerShdw sx="0" sy="0">
                    <a:srgbClr val="000000"/>
                  </a:outerShdw>
                  <a:reflection stA="0" endPos="0" fadeDir="0" sx="0" sy="0"/>
                </a:effectLst>
              </a:rPr>
              <a:t>示例</a:t>
            </a:r>
            <a:r>
              <a:rPr lang="en-US" altLang="zh-CN" sz="2800" b="1" dirty="0">
                <a:effectLst>
                  <a:glow>
                    <a:srgbClr val="000000"/>
                  </a:glow>
                  <a:outerShdw sx="0" sy="0">
                    <a:srgbClr val="000000"/>
                  </a:outerShdw>
                  <a:reflection stA="0" endPos="0" fadeDir="0" sx="0" sy="0"/>
                </a:effectLst>
              </a:rPr>
              <a:t>3-7】listener.ora</a:t>
            </a:r>
            <a:r>
              <a:rPr lang="zh-CN" altLang="en-US" sz="2800" b="1" dirty="0">
                <a:effectLst>
                  <a:glow>
                    <a:srgbClr val="000000"/>
                  </a:glow>
                  <a:outerShdw sx="0" sy="0">
                    <a:srgbClr val="000000"/>
                  </a:outerShdw>
                  <a:reflection stA="0" endPos="0" fadeDir="0" sx="0" sy="0"/>
                </a:effectLst>
              </a:rPr>
              <a:t>典型内容</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28800"/>
            <a:ext cx="10273207" cy="5217103"/>
          </a:xfrm>
        </p:spPr>
        <p:txBody>
          <a:bodyPr>
            <a:noAutofit/>
          </a:bodyPr>
          <a:lstStyle/>
          <a:p>
            <a:pPr marL="0" indent="0">
              <a:lnSpc>
                <a:spcPts val="600"/>
              </a:lnSpc>
              <a:buNone/>
            </a:pPr>
            <a:r>
              <a:rPr lang="en-US" altLang="zh-CN" sz="2000" dirty="0"/>
              <a:t>LISTENER =</a:t>
            </a:r>
          </a:p>
          <a:p>
            <a:pPr marL="0" indent="0">
              <a:lnSpc>
                <a:spcPts val="600"/>
              </a:lnSpc>
              <a:buNone/>
            </a:pPr>
            <a:r>
              <a:rPr lang="en-US" altLang="zh-CN" sz="2000" dirty="0"/>
              <a:t>  (DESCRIPTION_LIST =</a:t>
            </a:r>
          </a:p>
          <a:p>
            <a:pPr marL="0" indent="0">
              <a:lnSpc>
                <a:spcPts val="600"/>
              </a:lnSpc>
              <a:buNone/>
            </a:pPr>
            <a:r>
              <a:rPr lang="en-US" altLang="zh-CN" sz="2000" dirty="0"/>
              <a:t>    (DESCRIPTION =</a:t>
            </a:r>
          </a:p>
          <a:p>
            <a:pPr marL="0" indent="0">
              <a:lnSpc>
                <a:spcPts val="600"/>
              </a:lnSpc>
              <a:buNone/>
            </a:pPr>
            <a:r>
              <a:rPr lang="en-US" altLang="zh-CN" sz="2000" dirty="0"/>
              <a:t>      (ADDRESS = (PROTOCOL = TCP)(HOST = localhost)(PORT = 1521))</a:t>
            </a:r>
          </a:p>
          <a:p>
            <a:pPr marL="0" indent="0">
              <a:lnSpc>
                <a:spcPts val="600"/>
              </a:lnSpc>
              <a:buNone/>
            </a:pPr>
            <a:r>
              <a:rPr lang="en-US" altLang="zh-CN" sz="2000" dirty="0"/>
              <a:t>      (ADDRESS = (PROTOCOL = IPC)(KEY = EXTPROC1521))</a:t>
            </a:r>
          </a:p>
          <a:p>
            <a:pPr marL="0" indent="0">
              <a:lnSpc>
                <a:spcPts val="600"/>
              </a:lnSpc>
              <a:buNone/>
            </a:pPr>
            <a:r>
              <a:rPr lang="en-US" altLang="zh-CN" sz="2000" dirty="0"/>
              <a:t>    )</a:t>
            </a:r>
          </a:p>
          <a:p>
            <a:pPr marL="0" indent="0">
              <a:lnSpc>
                <a:spcPts val="600"/>
              </a:lnSpc>
              <a:buNone/>
            </a:pPr>
            <a:r>
              <a:rPr lang="en-US" altLang="zh-CN" sz="2000" dirty="0"/>
              <a:t>  )</a:t>
            </a:r>
          </a:p>
          <a:p>
            <a:pPr marL="0" indent="0">
              <a:lnSpc>
                <a:spcPts val="600"/>
              </a:lnSpc>
              <a:buNone/>
            </a:pPr>
            <a:r>
              <a:rPr lang="en-US" altLang="zh-CN" sz="2000" dirty="0"/>
              <a:t>#</a:t>
            </a:r>
            <a:r>
              <a:rPr lang="zh-CN" altLang="en-US" sz="2000" dirty="0"/>
              <a:t>静态注册</a:t>
            </a:r>
          </a:p>
          <a:p>
            <a:pPr marL="0" indent="0">
              <a:lnSpc>
                <a:spcPts val="600"/>
              </a:lnSpc>
              <a:buNone/>
            </a:pPr>
            <a:r>
              <a:rPr lang="en-US" altLang="zh-CN" sz="2000" dirty="0"/>
              <a:t>SID_LIST_LISTENER =  </a:t>
            </a:r>
          </a:p>
          <a:p>
            <a:pPr marL="0" indent="0">
              <a:lnSpc>
                <a:spcPts val="600"/>
              </a:lnSpc>
              <a:buNone/>
            </a:pPr>
            <a:r>
              <a:rPr lang="en-US" altLang="zh-CN" sz="2000" dirty="0"/>
              <a:t>(SID_LIST =  </a:t>
            </a:r>
          </a:p>
          <a:p>
            <a:pPr marL="0" indent="0">
              <a:lnSpc>
                <a:spcPts val="600"/>
              </a:lnSpc>
              <a:buNone/>
            </a:pPr>
            <a:r>
              <a:rPr lang="en-US" altLang="zh-CN" sz="2000" dirty="0"/>
              <a:t>  (SID_DESC =  </a:t>
            </a:r>
          </a:p>
          <a:p>
            <a:pPr marL="0" indent="0">
              <a:lnSpc>
                <a:spcPts val="600"/>
              </a:lnSpc>
              <a:buNone/>
            </a:pPr>
            <a:r>
              <a:rPr lang="en-US" altLang="zh-CN" sz="2000" dirty="0"/>
              <a:t>  (GLOBAL_DBNAME = </a:t>
            </a:r>
            <a:r>
              <a:rPr lang="en-US" altLang="zh-CN" sz="2000" dirty="0" err="1"/>
              <a:t>pdborcl</a:t>
            </a:r>
            <a:r>
              <a:rPr lang="en-US" altLang="zh-CN" sz="2000" dirty="0"/>
              <a:t>)</a:t>
            </a:r>
          </a:p>
          <a:p>
            <a:pPr marL="0" indent="0">
              <a:lnSpc>
                <a:spcPts val="600"/>
              </a:lnSpc>
              <a:buNone/>
            </a:pPr>
            <a:r>
              <a:rPr lang="en-US" altLang="zh-CN" sz="2000" dirty="0"/>
              <a:t>  (SID_NAME = </a:t>
            </a:r>
            <a:r>
              <a:rPr lang="en-US" altLang="zh-CN" sz="2000" dirty="0" err="1"/>
              <a:t>orcl</a:t>
            </a:r>
            <a:r>
              <a:rPr lang="en-US" altLang="zh-CN" sz="2000" dirty="0"/>
              <a:t>)</a:t>
            </a:r>
          </a:p>
          <a:p>
            <a:pPr marL="0" indent="0">
              <a:lnSpc>
                <a:spcPts val="600"/>
              </a:lnSpc>
              <a:buNone/>
            </a:pPr>
            <a:r>
              <a:rPr lang="en-US" altLang="zh-CN" sz="2000" dirty="0"/>
              <a:t>  )</a:t>
            </a:r>
          </a:p>
          <a:p>
            <a:pPr marL="0" indent="0">
              <a:lnSpc>
                <a:spcPts val="600"/>
              </a:lnSpc>
              <a:buNone/>
            </a:pPr>
            <a:r>
              <a:rPr lang="en-US" altLang="zh-CN" sz="2000" dirty="0"/>
              <a:t>  (SID_DESC =  </a:t>
            </a:r>
          </a:p>
          <a:p>
            <a:pPr marL="0" indent="0">
              <a:lnSpc>
                <a:spcPts val="600"/>
              </a:lnSpc>
              <a:buNone/>
            </a:pPr>
            <a:r>
              <a:rPr lang="en-US" altLang="zh-CN" sz="2000" dirty="0"/>
              <a:t>  (GLOBAL_DBNAME = </a:t>
            </a:r>
            <a:r>
              <a:rPr lang="en-US" altLang="zh-CN" sz="2000" dirty="0" err="1"/>
              <a:t>orcl</a:t>
            </a:r>
            <a:r>
              <a:rPr lang="en-US" altLang="zh-CN" sz="2000" dirty="0"/>
              <a:t>)</a:t>
            </a:r>
          </a:p>
          <a:p>
            <a:pPr marL="0" indent="0">
              <a:lnSpc>
                <a:spcPts val="600"/>
              </a:lnSpc>
              <a:buNone/>
            </a:pPr>
            <a:r>
              <a:rPr lang="en-US" altLang="zh-CN" sz="2000" dirty="0"/>
              <a:t>  (SID_NAME = </a:t>
            </a:r>
            <a:r>
              <a:rPr lang="en-US" altLang="zh-CN" sz="2000" dirty="0" err="1"/>
              <a:t>orcl</a:t>
            </a:r>
            <a:r>
              <a:rPr lang="en-US" altLang="zh-CN" sz="2000" dirty="0"/>
              <a:t>)</a:t>
            </a:r>
          </a:p>
          <a:p>
            <a:pPr marL="0" indent="0">
              <a:lnSpc>
                <a:spcPts val="600"/>
              </a:lnSpc>
              <a:buNone/>
            </a:pPr>
            <a:r>
              <a:rPr lang="en-US" altLang="zh-CN" sz="2000" dirty="0"/>
              <a:t>  )</a:t>
            </a:r>
          </a:p>
          <a:p>
            <a:pPr marL="0" indent="0">
              <a:lnSpc>
                <a:spcPts val="600"/>
              </a:lnSpc>
              <a:buNone/>
            </a:pPr>
            <a:r>
              <a:rPr lang="en-US" altLang="zh-CN" sz="2000" dirty="0"/>
              <a:t>)</a:t>
            </a:r>
          </a:p>
        </p:txBody>
      </p:sp>
      <p:sp>
        <p:nvSpPr>
          <p:cNvPr id="4" name="对话气泡: 矩形 3">
            <a:extLst>
              <a:ext uri="{FF2B5EF4-FFF2-40B4-BE49-F238E27FC236}">
                <a16:creationId xmlns:a16="http://schemas.microsoft.com/office/drawing/2014/main" id="{D762EB37-1C6F-454F-91BD-4A59C57D9B72}"/>
              </a:ext>
            </a:extLst>
          </p:cNvPr>
          <p:cNvSpPr/>
          <p:nvPr/>
        </p:nvSpPr>
        <p:spPr>
          <a:xfrm>
            <a:off x="5518348" y="1170051"/>
            <a:ext cx="3816424" cy="551342"/>
          </a:xfrm>
          <a:prstGeom prst="wedgeRectCallout">
            <a:avLst>
              <a:gd name="adj1" fmla="val -81387"/>
              <a:gd name="adj2" fmla="val 729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LISTENER</a:t>
            </a:r>
            <a:r>
              <a:rPr lang="zh-CN" altLang="en-US" sz="2400" dirty="0"/>
              <a:t>是监听器名称</a:t>
            </a:r>
          </a:p>
        </p:txBody>
      </p:sp>
      <p:sp>
        <p:nvSpPr>
          <p:cNvPr id="5" name="对话气泡: 矩形 4">
            <a:extLst>
              <a:ext uri="{FF2B5EF4-FFF2-40B4-BE49-F238E27FC236}">
                <a16:creationId xmlns:a16="http://schemas.microsoft.com/office/drawing/2014/main" id="{316453F7-5F6E-459A-9818-E70F3A0F068F}"/>
              </a:ext>
            </a:extLst>
          </p:cNvPr>
          <p:cNvSpPr/>
          <p:nvPr/>
        </p:nvSpPr>
        <p:spPr>
          <a:xfrm>
            <a:off x="8182644" y="2788138"/>
            <a:ext cx="3816424" cy="551342"/>
          </a:xfrm>
          <a:prstGeom prst="wedgeRectCallout">
            <a:avLst>
              <a:gd name="adj1" fmla="val -37944"/>
              <a:gd name="adj2" fmla="val -84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监听协议及地址</a:t>
            </a:r>
          </a:p>
        </p:txBody>
      </p:sp>
      <p:sp>
        <p:nvSpPr>
          <p:cNvPr id="6" name="对话气泡: 矩形 5">
            <a:extLst>
              <a:ext uri="{FF2B5EF4-FFF2-40B4-BE49-F238E27FC236}">
                <a16:creationId xmlns:a16="http://schemas.microsoft.com/office/drawing/2014/main" id="{BDD3BAA6-9B31-468E-AFDF-935DCCE73CCC}"/>
              </a:ext>
            </a:extLst>
          </p:cNvPr>
          <p:cNvSpPr/>
          <p:nvPr/>
        </p:nvSpPr>
        <p:spPr>
          <a:xfrm>
            <a:off x="3430116" y="3058937"/>
            <a:ext cx="3816424" cy="551342"/>
          </a:xfrm>
          <a:prstGeom prst="wedgeRectCallout">
            <a:avLst>
              <a:gd name="adj1" fmla="val -64949"/>
              <a:gd name="adj2" fmla="val 45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静态注册配置</a:t>
            </a:r>
            <a:endParaRPr lang="zh-CN" altLang="en-US" sz="3200" dirty="0"/>
          </a:p>
        </p:txBody>
      </p:sp>
      <p:sp>
        <p:nvSpPr>
          <p:cNvPr id="7" name="对话气泡: 矩形 6">
            <a:extLst>
              <a:ext uri="{FF2B5EF4-FFF2-40B4-BE49-F238E27FC236}">
                <a16:creationId xmlns:a16="http://schemas.microsoft.com/office/drawing/2014/main" id="{9144BDAD-5BD3-437A-89A0-677AACCA308E}"/>
              </a:ext>
            </a:extLst>
          </p:cNvPr>
          <p:cNvSpPr/>
          <p:nvPr/>
        </p:nvSpPr>
        <p:spPr>
          <a:xfrm>
            <a:off x="6065349" y="4005064"/>
            <a:ext cx="5232649" cy="2116572"/>
          </a:xfrm>
          <a:prstGeom prst="wedgeRectCallout">
            <a:avLst>
              <a:gd name="adj1" fmla="val -73791"/>
              <a:gd name="adj2" fmla="val 30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r>
              <a:rPr lang="en-US" altLang="zh-CN" sz="2000" dirty="0"/>
              <a:t>GLOBAL_DBNAME</a:t>
            </a:r>
            <a:r>
              <a:rPr lang="zh-CN" altLang="zh-CN" sz="2000" dirty="0"/>
              <a:t>：全局数据库名，这个名称就是对外提供的服务名，外部应用可以根据这个名称访问数据库。通过“</a:t>
            </a:r>
            <a:r>
              <a:rPr lang="en-US" altLang="zh-CN" sz="2000" dirty="0"/>
              <a:t>SELECT * FROM </a:t>
            </a:r>
            <a:r>
              <a:rPr lang="en-US" altLang="zh-CN" sz="2000" dirty="0" err="1"/>
              <a:t>global_name</a:t>
            </a:r>
            <a:r>
              <a:rPr lang="zh-CN" altLang="zh-CN" sz="2000" dirty="0"/>
              <a:t>；”查询得出。</a:t>
            </a:r>
          </a:p>
          <a:p>
            <a:pPr hangingPunct="0"/>
            <a:r>
              <a:rPr lang="en-US" altLang="zh-CN" sz="2000" dirty="0"/>
              <a:t>ORACLE_HOME</a:t>
            </a:r>
            <a:r>
              <a:rPr lang="zh-CN" altLang="zh-CN" sz="2000" dirty="0"/>
              <a:t>：</a:t>
            </a:r>
            <a:r>
              <a:rPr lang="en-US" altLang="zh-CN" sz="2000" dirty="0"/>
              <a:t>Oracle</a:t>
            </a:r>
            <a:r>
              <a:rPr lang="zh-CN" altLang="zh-CN" sz="2000" dirty="0"/>
              <a:t>系统的根目录。</a:t>
            </a:r>
          </a:p>
          <a:p>
            <a:pPr hangingPunct="0"/>
            <a:r>
              <a:rPr lang="en-US" altLang="zh-CN" sz="2000" dirty="0"/>
              <a:t>SID_NAME</a:t>
            </a:r>
            <a:r>
              <a:rPr lang="zh-CN" altLang="zh-CN" sz="2000" dirty="0"/>
              <a:t>：数据库的系统标识符</a:t>
            </a:r>
            <a:r>
              <a:rPr lang="en-US" altLang="zh-CN" sz="2000" dirty="0"/>
              <a:t>SID</a:t>
            </a:r>
            <a:r>
              <a:rPr lang="zh-CN" altLang="zh-CN" sz="2000" dirty="0"/>
              <a:t>。</a:t>
            </a:r>
          </a:p>
        </p:txBody>
      </p:sp>
    </p:spTree>
    <p:extLst>
      <p:ext uri="{BB962C8B-B14F-4D97-AF65-F5344CB8AC3E}">
        <p14:creationId xmlns:p14="http://schemas.microsoft.com/office/powerpoint/2010/main" val="46318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a:lnSpc>
                <a:spcPct val="100000"/>
              </a:lnSpc>
              <a:buNone/>
            </a:pPr>
            <a:r>
              <a:rPr lang="zh-CN" altLang="en-US" dirty="0"/>
              <a:t>监听器的动态注册是数据库实例启动的时候</a:t>
            </a:r>
            <a:r>
              <a:rPr lang="en-US" altLang="zh-CN" dirty="0"/>
              <a:t>PMON</a:t>
            </a:r>
            <a:r>
              <a:rPr lang="zh-CN" altLang="en-US" dirty="0"/>
              <a:t>进程根据文件</a:t>
            </a:r>
            <a:r>
              <a:rPr lang="en-US" altLang="zh-CN" dirty="0" err="1"/>
              <a:t>init.ora</a:t>
            </a:r>
            <a:r>
              <a:rPr lang="zh-CN" altLang="en-US" dirty="0"/>
              <a:t>中的</a:t>
            </a:r>
            <a:r>
              <a:rPr lang="en-US" altLang="zh-CN" dirty="0" err="1"/>
              <a:t>instance_name</a:t>
            </a:r>
            <a:r>
              <a:rPr lang="zh-CN" altLang="en-US" dirty="0"/>
              <a:t>，</a:t>
            </a:r>
            <a:r>
              <a:rPr lang="en-US" altLang="zh-CN" dirty="0" err="1"/>
              <a:t>service_names</a:t>
            </a:r>
            <a:r>
              <a:rPr lang="zh-CN" altLang="en-US" dirty="0"/>
              <a:t>两个参数将实例和服务动态注册到</a:t>
            </a:r>
            <a:r>
              <a:rPr lang="en-US" altLang="zh-CN" dirty="0"/>
              <a:t>listener</a:t>
            </a:r>
            <a:r>
              <a:rPr lang="zh-CN" altLang="en-US" dirty="0"/>
              <a:t>中。动态注册默认只注册到默认的监听器上</a:t>
            </a:r>
            <a:r>
              <a:rPr lang="en-US" altLang="zh-CN" dirty="0"/>
              <a:t>(</a:t>
            </a:r>
            <a:r>
              <a:rPr lang="zh-CN" altLang="en-US" dirty="0"/>
              <a:t>名称是</a:t>
            </a:r>
            <a:r>
              <a:rPr lang="en-US" altLang="zh-CN" dirty="0"/>
              <a:t>LISTENER</a:t>
            </a:r>
            <a:r>
              <a:rPr lang="zh-CN" altLang="en-US" dirty="0"/>
              <a:t>、端口是</a:t>
            </a:r>
            <a:r>
              <a:rPr lang="en-US" altLang="zh-CN" dirty="0"/>
              <a:t>1521</a:t>
            </a:r>
            <a:r>
              <a:rPr lang="zh-CN" altLang="en-US" dirty="0"/>
              <a:t>、协议是</a:t>
            </a:r>
            <a:r>
              <a:rPr lang="en-US" altLang="zh-CN" dirty="0"/>
              <a:t>TCP)</a:t>
            </a:r>
            <a:r>
              <a:rPr lang="zh-CN" altLang="en-US" dirty="0"/>
              <a:t>。</a:t>
            </a:r>
          </a:p>
          <a:p>
            <a:pPr marL="0" indent="0">
              <a:lnSpc>
                <a:spcPct val="100000"/>
              </a:lnSpc>
              <a:buNone/>
            </a:pPr>
            <a:r>
              <a:rPr lang="zh-CN" altLang="en-US" dirty="0"/>
              <a:t>命令</a:t>
            </a:r>
            <a:r>
              <a:rPr lang="en-US" altLang="zh-CN" dirty="0" err="1"/>
              <a:t>lsnrctl</a:t>
            </a:r>
            <a:r>
              <a:rPr lang="en-US" altLang="zh-CN" dirty="0"/>
              <a:t> start </a:t>
            </a:r>
            <a:r>
              <a:rPr lang="zh-CN" altLang="en-US" dirty="0"/>
              <a:t>用于启动监听器，</a:t>
            </a:r>
            <a:r>
              <a:rPr lang="en-US" altLang="zh-CN" dirty="0" err="1"/>
              <a:t>lsnrctl</a:t>
            </a:r>
            <a:r>
              <a:rPr lang="en-US" altLang="zh-CN" dirty="0"/>
              <a:t> status</a:t>
            </a:r>
            <a:r>
              <a:rPr lang="zh-CN" altLang="en-US" dirty="0"/>
              <a:t>用于查询服务的注册结果。服务的动态注册成功与</a:t>
            </a:r>
            <a:r>
              <a:rPr lang="en-US" altLang="zh-CN" dirty="0"/>
              <a:t>Oracle</a:t>
            </a:r>
            <a:r>
              <a:rPr lang="zh-CN" altLang="en-US" dirty="0"/>
              <a:t>服务器主进程的启动和监听程序的启动顺序有关。那么什么时候才能注册成功呢？如果监听器</a:t>
            </a:r>
            <a:r>
              <a:rPr lang="en-US" altLang="zh-CN" dirty="0" err="1"/>
              <a:t>lsnrctl</a:t>
            </a:r>
            <a:r>
              <a:rPr lang="zh-CN" altLang="en-US" dirty="0"/>
              <a:t>先启动</a:t>
            </a:r>
            <a:r>
              <a:rPr lang="en-US" altLang="zh-CN" dirty="0"/>
              <a:t>(</a:t>
            </a:r>
            <a:r>
              <a:rPr lang="en-US" altLang="zh-CN" dirty="0" err="1"/>
              <a:t>lsnrctl</a:t>
            </a:r>
            <a:r>
              <a:rPr lang="en-US" altLang="zh-CN" dirty="0"/>
              <a:t> start)</a:t>
            </a:r>
            <a:r>
              <a:rPr lang="zh-CN" altLang="en-US" dirty="0"/>
              <a:t>，</a:t>
            </a:r>
            <a:r>
              <a:rPr lang="en-US" altLang="zh-CN" dirty="0"/>
              <a:t>Oracle</a:t>
            </a:r>
            <a:r>
              <a:rPr lang="zh-CN" altLang="en-US" dirty="0"/>
              <a:t>之后启动</a:t>
            </a:r>
            <a:r>
              <a:rPr lang="en-US" altLang="zh-CN" dirty="0"/>
              <a:t>(startup)</a:t>
            </a:r>
            <a:r>
              <a:rPr lang="zh-CN" altLang="en-US" dirty="0"/>
              <a:t>，可以立刻运态注册成功，如果</a:t>
            </a:r>
            <a:r>
              <a:rPr lang="en-US" altLang="zh-CN" dirty="0"/>
              <a:t>Oracle</a:t>
            </a:r>
            <a:r>
              <a:rPr lang="zh-CN" altLang="en-US" dirty="0"/>
              <a:t>先启动，</a:t>
            </a:r>
            <a:r>
              <a:rPr lang="en-US" altLang="zh-CN" dirty="0" err="1"/>
              <a:t>lsnrctl</a:t>
            </a:r>
            <a:r>
              <a:rPr lang="zh-CN" altLang="en-US" dirty="0"/>
              <a:t>之后启动，不会立即注册动态监听，几分钟之后才能注册成功。这是因为数据库实例启动的时候会启动</a:t>
            </a:r>
            <a:r>
              <a:rPr lang="en-US" altLang="zh-CN" dirty="0"/>
              <a:t>PMON</a:t>
            </a:r>
            <a:r>
              <a:rPr lang="zh-CN" altLang="en-US" dirty="0"/>
              <a:t>进程，启动的时候如果监听器在运行，就与这个监听器通信并传递如服务名和实例的负载等参数，如果监听器没有启动，</a:t>
            </a:r>
            <a:r>
              <a:rPr lang="en-US" altLang="zh-CN" dirty="0"/>
              <a:t>PMON</a:t>
            </a:r>
            <a:r>
              <a:rPr lang="zh-CN" altLang="en-US" dirty="0"/>
              <a:t>会定期地尝试连接监听来注册实例。</a:t>
            </a:r>
          </a:p>
        </p:txBody>
      </p:sp>
    </p:spTree>
    <p:extLst>
      <p:ext uri="{BB962C8B-B14F-4D97-AF65-F5344CB8AC3E}">
        <p14:creationId xmlns:p14="http://schemas.microsoft.com/office/powerpoint/2010/main" val="181576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a:lnSpc>
                <a:spcPct val="100000"/>
              </a:lnSpc>
              <a:buNone/>
            </a:pPr>
            <a:r>
              <a:rPr lang="zh-CN" altLang="en-US" dirty="0"/>
              <a:t>数据库未动态注册成功的时候：</a:t>
            </a:r>
          </a:p>
          <a:p>
            <a:pPr marL="0" indent="0">
              <a:lnSpc>
                <a:spcPct val="100000"/>
              </a:lnSpc>
              <a:buNone/>
            </a:pPr>
            <a:r>
              <a:rPr lang="en-US" altLang="zh-CN" dirty="0">
                <a:highlight>
                  <a:srgbClr val="C0C0C0"/>
                </a:highlight>
              </a:rPr>
              <a:t>$ </a:t>
            </a:r>
            <a:r>
              <a:rPr lang="en-US" altLang="zh-CN" dirty="0" err="1">
                <a:highlight>
                  <a:srgbClr val="C0C0C0"/>
                </a:highlight>
              </a:rPr>
              <a:t>lsnrctl</a:t>
            </a:r>
            <a:r>
              <a:rPr lang="en-US" altLang="zh-CN" dirty="0">
                <a:highlight>
                  <a:srgbClr val="C0C0C0"/>
                </a:highlight>
              </a:rPr>
              <a:t> status</a:t>
            </a:r>
          </a:p>
          <a:p>
            <a:pPr marL="0" indent="0">
              <a:lnSpc>
                <a:spcPct val="100000"/>
              </a:lnSpc>
              <a:buNone/>
            </a:pPr>
            <a:r>
              <a:rPr lang="en-US" altLang="zh-CN" dirty="0"/>
              <a:t>...</a:t>
            </a:r>
          </a:p>
          <a:p>
            <a:pPr marL="0" indent="0">
              <a:lnSpc>
                <a:spcPct val="100000"/>
              </a:lnSpc>
              <a:buNone/>
            </a:pPr>
            <a:r>
              <a:rPr lang="en-US" altLang="zh-CN" dirty="0"/>
              <a:t>Listening Endpoints Summary...</a:t>
            </a:r>
          </a:p>
          <a:p>
            <a:pPr marL="0" indent="0">
              <a:lnSpc>
                <a:spcPct val="100000"/>
              </a:lnSpc>
              <a:buNone/>
            </a:pPr>
            <a:r>
              <a:rPr lang="en-US" altLang="zh-CN" dirty="0"/>
              <a:t>  (DESCRIPTION=(ADDRESS=(PROTOCOL=</a:t>
            </a:r>
            <a:r>
              <a:rPr lang="en-US" altLang="zh-CN" dirty="0" err="1"/>
              <a:t>tcp</a:t>
            </a:r>
            <a:r>
              <a:rPr lang="en-US" altLang="zh-CN" dirty="0"/>
              <a:t>)(HOST=oracle-pc)(PORT=1521)))</a:t>
            </a:r>
          </a:p>
          <a:p>
            <a:pPr marL="0" indent="0">
              <a:lnSpc>
                <a:spcPct val="100000"/>
              </a:lnSpc>
              <a:buNone/>
            </a:pPr>
            <a:r>
              <a:rPr lang="en-US" altLang="zh-CN" dirty="0"/>
              <a:t>  (DESCRIPTION=(ADDRESS=(PROTOCOL=</a:t>
            </a:r>
            <a:r>
              <a:rPr lang="en-US" altLang="zh-CN" dirty="0" err="1"/>
              <a:t>ipc</a:t>
            </a:r>
            <a:r>
              <a:rPr lang="en-US" altLang="zh-CN" dirty="0"/>
              <a:t>)(KEY=EXTPROC1521)))</a:t>
            </a:r>
          </a:p>
          <a:p>
            <a:pPr marL="0" indent="0">
              <a:lnSpc>
                <a:spcPct val="100000"/>
              </a:lnSpc>
              <a:buNone/>
            </a:pPr>
            <a:r>
              <a:rPr lang="en-US" altLang="zh-CN" dirty="0"/>
              <a:t>The listener supports no services</a:t>
            </a:r>
          </a:p>
          <a:p>
            <a:pPr marL="0" indent="0">
              <a:lnSpc>
                <a:spcPct val="100000"/>
              </a:lnSpc>
              <a:buNone/>
            </a:pPr>
            <a:r>
              <a:rPr lang="en-US" altLang="zh-CN" dirty="0"/>
              <a:t>The command completed successfully</a:t>
            </a:r>
          </a:p>
        </p:txBody>
      </p:sp>
    </p:spTree>
    <p:extLst>
      <p:ext uri="{BB962C8B-B14F-4D97-AF65-F5344CB8AC3E}">
        <p14:creationId xmlns:p14="http://schemas.microsoft.com/office/powerpoint/2010/main" val="95232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73060" y="1540863"/>
            <a:ext cx="10273207" cy="5145360"/>
          </a:xfrm>
        </p:spPr>
        <p:txBody>
          <a:bodyPr>
            <a:noAutofit/>
          </a:bodyPr>
          <a:lstStyle/>
          <a:p>
            <a:pPr marL="0" indent="0">
              <a:lnSpc>
                <a:spcPct val="100000"/>
              </a:lnSpc>
              <a:buNone/>
            </a:pPr>
            <a:r>
              <a:rPr lang="zh-CN" altLang="en-US" sz="2000" dirty="0"/>
              <a:t>动态注册成功的时候：</a:t>
            </a:r>
          </a:p>
          <a:p>
            <a:pPr marL="0" indent="0">
              <a:lnSpc>
                <a:spcPct val="100000"/>
              </a:lnSpc>
              <a:buNone/>
            </a:pPr>
            <a:r>
              <a:rPr lang="en-US" altLang="zh-CN" sz="2000" dirty="0">
                <a:highlight>
                  <a:srgbClr val="C0C0C0"/>
                </a:highlight>
              </a:rPr>
              <a:t>$ </a:t>
            </a:r>
            <a:r>
              <a:rPr lang="en-US" altLang="zh-CN" sz="2000" dirty="0" err="1">
                <a:highlight>
                  <a:srgbClr val="C0C0C0"/>
                </a:highlight>
              </a:rPr>
              <a:t>lsnrctl</a:t>
            </a:r>
            <a:r>
              <a:rPr lang="en-US" altLang="zh-CN" sz="2000" dirty="0">
                <a:highlight>
                  <a:srgbClr val="C0C0C0"/>
                </a:highlight>
              </a:rPr>
              <a:t> status</a:t>
            </a:r>
          </a:p>
          <a:p>
            <a:pPr marL="0" indent="0">
              <a:lnSpc>
                <a:spcPct val="100000"/>
              </a:lnSpc>
              <a:buNone/>
            </a:pPr>
            <a:r>
              <a:rPr lang="en-US" altLang="zh-CN" sz="2000" dirty="0"/>
              <a:t>...</a:t>
            </a:r>
          </a:p>
          <a:p>
            <a:pPr marL="0" indent="0">
              <a:lnSpc>
                <a:spcPct val="100000"/>
              </a:lnSpc>
              <a:buNone/>
            </a:pPr>
            <a:r>
              <a:rPr lang="en-US" altLang="zh-CN" sz="2000" dirty="0"/>
              <a:t>  (DESCRIPTION=(ADDRESS=(PROTOCOL=</a:t>
            </a:r>
            <a:r>
              <a:rPr lang="en-US" altLang="zh-CN" sz="2000" dirty="0" err="1"/>
              <a:t>tcp</a:t>
            </a:r>
            <a:r>
              <a:rPr lang="en-US" altLang="zh-CN" sz="2000" dirty="0"/>
              <a:t>)(HOST=oracle-pc)(PORT=1521)))</a:t>
            </a:r>
          </a:p>
          <a:p>
            <a:pPr marL="0" indent="0">
              <a:lnSpc>
                <a:spcPct val="100000"/>
              </a:lnSpc>
              <a:buNone/>
            </a:pPr>
            <a:r>
              <a:rPr lang="en-US" altLang="zh-CN" sz="2000" dirty="0"/>
              <a:t>  (DESCRIPTION=(ADDRESS=(PROTOCOL=</a:t>
            </a:r>
            <a:r>
              <a:rPr lang="en-US" altLang="zh-CN" sz="2000" dirty="0" err="1"/>
              <a:t>ipc</a:t>
            </a:r>
            <a:r>
              <a:rPr lang="en-US" altLang="zh-CN" sz="2000" dirty="0"/>
              <a:t>)(KEY=EXTPROC1521)))</a:t>
            </a:r>
          </a:p>
          <a:p>
            <a:pPr marL="0" indent="0">
              <a:lnSpc>
                <a:spcPct val="100000"/>
              </a:lnSpc>
              <a:buNone/>
            </a:pPr>
            <a:r>
              <a:rPr lang="en-US" altLang="zh-CN" sz="2000" dirty="0"/>
              <a:t>…</a:t>
            </a:r>
          </a:p>
          <a:p>
            <a:pPr marL="0" indent="0">
              <a:lnSpc>
                <a:spcPct val="100000"/>
              </a:lnSpc>
              <a:buNone/>
            </a:pPr>
            <a:r>
              <a:rPr lang="en-US" altLang="zh-CN" sz="2000" dirty="0"/>
              <a:t>Service "</a:t>
            </a:r>
            <a:r>
              <a:rPr lang="en-US" altLang="zh-CN" sz="2000" dirty="0" err="1"/>
              <a:t>orcl</a:t>
            </a:r>
            <a:r>
              <a:rPr lang="en-US" altLang="zh-CN" sz="2000" dirty="0"/>
              <a:t>" has 1 instance(s).   </a:t>
            </a:r>
          </a:p>
          <a:p>
            <a:pPr marL="0" indent="0">
              <a:lnSpc>
                <a:spcPct val="100000"/>
              </a:lnSpc>
              <a:buNone/>
            </a:pPr>
            <a:r>
              <a:rPr lang="en-US" altLang="zh-CN" sz="2000" dirty="0"/>
              <a:t>  Instance "</a:t>
            </a:r>
            <a:r>
              <a:rPr lang="en-US" altLang="zh-CN" sz="2000" dirty="0" err="1"/>
              <a:t>orcl</a:t>
            </a:r>
            <a:r>
              <a:rPr lang="en-US" altLang="zh-CN" sz="2000" dirty="0"/>
              <a:t>"</a:t>
            </a:r>
            <a:r>
              <a:rPr lang="zh-CN" altLang="en-US" sz="2000" dirty="0"/>
              <a:t>，</a:t>
            </a:r>
            <a:r>
              <a:rPr lang="en-US" altLang="zh-CN" sz="2000" dirty="0"/>
              <a:t>status READY</a:t>
            </a:r>
            <a:r>
              <a:rPr lang="zh-CN" altLang="en-US" sz="2000" dirty="0"/>
              <a:t>，</a:t>
            </a:r>
            <a:r>
              <a:rPr lang="en-US" altLang="zh-CN" sz="2000" dirty="0"/>
              <a:t>has 4 handler(s)for this service...</a:t>
            </a:r>
          </a:p>
          <a:p>
            <a:pPr marL="0" indent="0">
              <a:lnSpc>
                <a:spcPct val="100000"/>
              </a:lnSpc>
              <a:buNone/>
            </a:pPr>
            <a:r>
              <a:rPr lang="en-US" altLang="zh-CN" sz="2000" dirty="0"/>
              <a:t>Service "</a:t>
            </a:r>
            <a:r>
              <a:rPr lang="en-US" altLang="zh-CN" sz="2000" dirty="0" err="1"/>
              <a:t>pdborcl</a:t>
            </a:r>
            <a:r>
              <a:rPr lang="en-US" altLang="zh-CN" sz="2000" dirty="0"/>
              <a:t>" has 1 instance(s).</a:t>
            </a:r>
          </a:p>
          <a:p>
            <a:pPr marL="0" indent="0">
              <a:lnSpc>
                <a:spcPct val="100000"/>
              </a:lnSpc>
              <a:buNone/>
            </a:pPr>
            <a:r>
              <a:rPr lang="en-US" altLang="zh-CN" sz="2000" dirty="0"/>
              <a:t>  Instance "</a:t>
            </a:r>
            <a:r>
              <a:rPr lang="en-US" altLang="zh-CN" sz="2000" dirty="0" err="1"/>
              <a:t>orcl</a:t>
            </a:r>
            <a:r>
              <a:rPr lang="en-US" altLang="zh-CN" sz="2000" dirty="0"/>
              <a:t>"</a:t>
            </a:r>
            <a:r>
              <a:rPr lang="zh-CN" altLang="en-US" sz="2000" dirty="0"/>
              <a:t>，</a:t>
            </a:r>
            <a:r>
              <a:rPr lang="en-US" altLang="zh-CN" sz="2000" dirty="0"/>
              <a:t>status READY</a:t>
            </a:r>
            <a:r>
              <a:rPr lang="zh-CN" altLang="en-US" sz="2000" dirty="0"/>
              <a:t>，</a:t>
            </a:r>
            <a:r>
              <a:rPr lang="en-US" altLang="zh-CN" sz="2000" dirty="0"/>
              <a:t>has 4 handler(s)for this service...</a:t>
            </a:r>
          </a:p>
        </p:txBody>
      </p:sp>
      <p:sp>
        <p:nvSpPr>
          <p:cNvPr id="5" name="对话气泡: 矩形 4">
            <a:extLst>
              <a:ext uri="{FF2B5EF4-FFF2-40B4-BE49-F238E27FC236}">
                <a16:creationId xmlns:a16="http://schemas.microsoft.com/office/drawing/2014/main" id="{4F3C302B-C0A1-4602-9DD8-84B953CD0FAB}"/>
              </a:ext>
            </a:extLst>
          </p:cNvPr>
          <p:cNvSpPr/>
          <p:nvPr/>
        </p:nvSpPr>
        <p:spPr>
          <a:xfrm>
            <a:off x="5878387" y="4437112"/>
            <a:ext cx="5016625" cy="864096"/>
          </a:xfrm>
          <a:prstGeom prst="wedgeRectCallout">
            <a:avLst>
              <a:gd name="adj1" fmla="val -62084"/>
              <a:gd name="adj2" fmla="val 12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a:t>
            </a:r>
            <a:r>
              <a:rPr lang="en-US" altLang="zh-CN" sz="2400" dirty="0"/>
              <a:t>Service </a:t>
            </a:r>
            <a:r>
              <a:rPr lang="zh-CN" altLang="zh-CN" sz="2400" dirty="0"/>
              <a:t>服务名</a:t>
            </a:r>
            <a:r>
              <a:rPr lang="en-US" altLang="zh-CN" sz="2400" dirty="0"/>
              <a:t> has n instance(s)</a:t>
            </a:r>
            <a:r>
              <a:rPr lang="zh-CN" altLang="zh-CN" sz="2400" dirty="0"/>
              <a:t>”表示服务名有</a:t>
            </a:r>
            <a:r>
              <a:rPr lang="en-US" altLang="zh-CN" sz="2400" dirty="0"/>
              <a:t>n</a:t>
            </a:r>
            <a:r>
              <a:rPr lang="zh-CN" altLang="zh-CN" sz="2400" dirty="0"/>
              <a:t>个连接</a:t>
            </a:r>
            <a:endParaRPr lang="zh-CN" altLang="en-US" sz="4000" dirty="0"/>
          </a:p>
        </p:txBody>
      </p:sp>
    </p:spTree>
    <p:extLst>
      <p:ext uri="{BB962C8B-B14F-4D97-AF65-F5344CB8AC3E}">
        <p14:creationId xmlns:p14="http://schemas.microsoft.com/office/powerpoint/2010/main" val="39962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12640"/>
            <a:ext cx="10273207" cy="5145360"/>
          </a:xfrm>
        </p:spPr>
        <p:txBody>
          <a:bodyPr>
            <a:noAutofit/>
          </a:bodyPr>
          <a:lstStyle/>
          <a:p>
            <a:pPr marL="0" indent="0">
              <a:lnSpc>
                <a:spcPct val="100000"/>
              </a:lnSpc>
              <a:spcBef>
                <a:spcPts val="0"/>
              </a:spcBef>
              <a:buNone/>
            </a:pPr>
            <a:r>
              <a:rPr lang="zh-CN" altLang="zh-CN" sz="2800" dirty="0"/>
              <a:t>如果需要向非默认监听注册，则需要配置</a:t>
            </a:r>
            <a:r>
              <a:rPr lang="en-US" altLang="zh-CN" sz="2800" dirty="0" err="1"/>
              <a:t>local_listener</a:t>
            </a:r>
            <a:r>
              <a:rPr lang="zh-CN" altLang="zh-CN" sz="2800" dirty="0"/>
              <a:t>参数！比如，我们希望将</a:t>
            </a:r>
            <a:r>
              <a:rPr lang="en-US" altLang="zh-CN" sz="2800" dirty="0"/>
              <a:t>1521</a:t>
            </a:r>
            <a:r>
              <a:rPr lang="zh-CN" altLang="zh-CN" sz="2800" dirty="0"/>
              <a:t>端口修改为</a:t>
            </a:r>
            <a:r>
              <a:rPr lang="en-US" altLang="zh-CN" sz="2800" dirty="0"/>
              <a:t>1522</a:t>
            </a:r>
            <a:r>
              <a:rPr lang="zh-CN" altLang="zh-CN" sz="2800" dirty="0"/>
              <a:t>，又希望能够动态注册所有的数据库以便外部应用异地访问。我们就必须修改</a:t>
            </a:r>
            <a:r>
              <a:rPr lang="en-US" altLang="zh-CN" sz="2800" dirty="0" err="1"/>
              <a:t>local_listener</a:t>
            </a:r>
            <a:r>
              <a:rPr lang="zh-CN" altLang="zh-CN" sz="2800" dirty="0"/>
              <a:t>参数。</a:t>
            </a:r>
            <a:r>
              <a:rPr lang="en-US" altLang="zh-CN" sz="2800" dirty="0" err="1"/>
              <a:t>local_listener</a:t>
            </a:r>
            <a:r>
              <a:rPr lang="zh-CN" altLang="zh-CN" sz="2800" dirty="0"/>
              <a:t>参数是一个字符串，它的默认值是空值</a:t>
            </a:r>
            <a:r>
              <a:rPr lang="zh-CN" altLang="en-US" sz="2800" dirty="0"/>
              <a:t>。</a:t>
            </a:r>
            <a:endParaRPr lang="en-US" altLang="zh-CN" sz="2800" dirty="0"/>
          </a:p>
          <a:p>
            <a:pPr marL="0" indent="0">
              <a:lnSpc>
                <a:spcPct val="100000"/>
              </a:lnSpc>
              <a:spcBef>
                <a:spcPts val="0"/>
              </a:spcBef>
              <a:buNone/>
            </a:pPr>
            <a:r>
              <a:rPr lang="en-US" altLang="zh-CN" dirty="0"/>
              <a:t>【</a:t>
            </a:r>
            <a:r>
              <a:rPr lang="zh-CN" altLang="en-US" dirty="0"/>
              <a:t>示例</a:t>
            </a:r>
            <a:r>
              <a:rPr lang="en-US" altLang="zh-CN" dirty="0"/>
              <a:t>3-8】</a:t>
            </a:r>
            <a:r>
              <a:rPr lang="zh-CN" altLang="en-US" dirty="0"/>
              <a:t>直接设置</a:t>
            </a:r>
            <a:r>
              <a:rPr lang="en-US" altLang="zh-CN" dirty="0" err="1"/>
              <a:t>local_listener</a:t>
            </a:r>
            <a:endParaRPr lang="en-US" altLang="zh-CN" dirty="0"/>
          </a:p>
          <a:p>
            <a:pPr marL="0" indent="0">
              <a:lnSpc>
                <a:spcPct val="100000"/>
              </a:lnSpc>
              <a:spcBef>
                <a:spcPts val="0"/>
              </a:spcBef>
              <a:buNone/>
            </a:pPr>
            <a:r>
              <a:rPr lang="zh-CN" altLang="en-US" dirty="0"/>
              <a:t>本例设置自定义</a:t>
            </a:r>
            <a:r>
              <a:rPr lang="en-US" altLang="zh-CN" dirty="0" err="1"/>
              <a:t>local_listener</a:t>
            </a:r>
            <a:r>
              <a:rPr lang="zh-CN" altLang="en-US" dirty="0"/>
              <a:t>的值为</a:t>
            </a:r>
            <a:r>
              <a:rPr lang="en-US" altLang="zh-CN" dirty="0"/>
              <a:t>1522</a:t>
            </a:r>
            <a:r>
              <a:rPr lang="zh-CN" altLang="en-US" dirty="0"/>
              <a:t>：</a:t>
            </a:r>
          </a:p>
          <a:p>
            <a:pPr marL="0" indent="0">
              <a:lnSpc>
                <a:spcPct val="100000"/>
              </a:lnSpc>
              <a:spcBef>
                <a:spcPts val="0"/>
              </a:spcBef>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a:lnSpc>
                <a:spcPct val="100000"/>
              </a:lnSpc>
              <a:spcBef>
                <a:spcPts val="0"/>
              </a:spcBef>
              <a:buNone/>
            </a:pPr>
            <a:r>
              <a:rPr lang="en-US" altLang="zh-CN" dirty="0">
                <a:highlight>
                  <a:srgbClr val="C0C0C0"/>
                </a:highlight>
              </a:rPr>
              <a:t>SQL&gt; ALTER SYSTEM SET</a:t>
            </a:r>
          </a:p>
          <a:p>
            <a:pPr marL="0" indent="0">
              <a:lnSpc>
                <a:spcPct val="100000"/>
              </a:lnSpc>
              <a:spcBef>
                <a:spcPts val="0"/>
              </a:spcBef>
              <a:buNone/>
            </a:pPr>
            <a:r>
              <a:rPr lang="en-US" altLang="zh-CN" dirty="0">
                <a:highlight>
                  <a:srgbClr val="C0C0C0"/>
                </a:highlight>
              </a:rPr>
              <a:t>LOCAL_LISTENER='(DESCRIPTION_LIST=(DESCRIPTION=(ADDRESS=(PROTOCOL = TCP)(HOST = localhost)(PORT = 1522))(ADDRESS = (PROTOCOL = IPC)(KEY = EXTPROC1521))))'</a:t>
            </a:r>
            <a:r>
              <a:rPr lang="zh-CN" altLang="en-US" dirty="0">
                <a:highlight>
                  <a:srgbClr val="C0C0C0"/>
                </a:highlight>
              </a:rPr>
              <a:t>；</a:t>
            </a:r>
          </a:p>
          <a:p>
            <a:pPr marL="0" indent="0">
              <a:lnSpc>
                <a:spcPct val="100000"/>
              </a:lnSpc>
              <a:spcBef>
                <a:spcPts val="0"/>
              </a:spcBef>
              <a:buNone/>
            </a:pPr>
            <a:r>
              <a:rPr lang="en-US" altLang="zh-CN" dirty="0">
                <a:highlight>
                  <a:srgbClr val="C0C0C0"/>
                </a:highlight>
              </a:rPr>
              <a:t>SQL&gt; ALTER SYSTEM REGISTER</a:t>
            </a:r>
            <a:r>
              <a:rPr lang="zh-CN" altLang="en-US" dirty="0">
                <a:highlight>
                  <a:srgbClr val="C0C0C0"/>
                </a:highlight>
              </a:rPr>
              <a:t>；</a:t>
            </a:r>
          </a:p>
          <a:p>
            <a:pPr marL="0" indent="0">
              <a:lnSpc>
                <a:spcPct val="100000"/>
              </a:lnSpc>
              <a:spcBef>
                <a:spcPts val="0"/>
              </a:spcBef>
              <a:buNone/>
            </a:pPr>
            <a:endParaRPr lang="en-US" altLang="zh-CN" dirty="0"/>
          </a:p>
        </p:txBody>
      </p:sp>
    </p:spTree>
    <p:extLst>
      <p:ext uri="{BB962C8B-B14F-4D97-AF65-F5344CB8AC3E}">
        <p14:creationId xmlns:p14="http://schemas.microsoft.com/office/powerpoint/2010/main" val="55615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3.1 </a:t>
            </a:r>
            <a:r>
              <a:rPr lang="en-US" altLang="zh-CN" dirty="0"/>
              <a:t>Oracle Net Services</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p:txBody>
          <a:bodyPr>
            <a:normAutofit fontScale="92500"/>
          </a:bodyPr>
          <a:lstStyle/>
          <a:p>
            <a:pPr marL="0" indent="0" hangingPunct="0">
              <a:buNone/>
            </a:pPr>
            <a:r>
              <a:rPr lang="zh-CN" altLang="zh-CN" sz="2800" dirty="0"/>
              <a:t>无论是应用程序还是管理工具要连接到数据库，都必须建立客户端与数据库服务器之间的连接，</a:t>
            </a:r>
            <a:r>
              <a:rPr lang="en-US" altLang="zh-CN" sz="2800" dirty="0"/>
              <a:t>Oracle</a:t>
            </a:r>
            <a:r>
              <a:rPr lang="zh-CN" altLang="zh-CN" sz="2800" dirty="0"/>
              <a:t>提供的</a:t>
            </a:r>
            <a:r>
              <a:rPr lang="en-US" altLang="zh-CN" sz="2800" dirty="0"/>
              <a:t>Oracle Net Service</a:t>
            </a:r>
            <a:r>
              <a:rPr lang="zh-CN" altLang="zh-CN" sz="2800" dirty="0"/>
              <a:t>组件为</a:t>
            </a:r>
            <a:r>
              <a:rPr lang="en-US" altLang="zh-CN" sz="2800" dirty="0"/>
              <a:t>Oracle</a:t>
            </a:r>
            <a:r>
              <a:rPr lang="zh-CN" altLang="zh-CN" sz="2800" dirty="0"/>
              <a:t>环境提供了一个安全、可扩展和易于使用的高可用性网络基础架构。它降低了网络配置和管理的复杂性，实现了性能最大化，并且提高了网络安全性和诊断功能。</a:t>
            </a:r>
            <a:r>
              <a:rPr lang="en-US" altLang="zh-CN" sz="2800" dirty="0"/>
              <a:t>Oracle Net Services</a:t>
            </a:r>
            <a:r>
              <a:rPr lang="zh-CN" altLang="zh-CN" sz="2800" dirty="0"/>
              <a:t>的特性有：</a:t>
            </a:r>
          </a:p>
          <a:p>
            <a:pPr marL="0" indent="0" hangingPunct="0">
              <a:buNone/>
            </a:pPr>
            <a:r>
              <a:rPr lang="en-US" altLang="zh-CN" sz="2800" dirty="0"/>
              <a:t>1)</a:t>
            </a:r>
            <a:r>
              <a:rPr lang="zh-CN" altLang="zh-CN" sz="2800" dirty="0"/>
              <a:t>连接性</a:t>
            </a:r>
          </a:p>
          <a:p>
            <a:pPr marL="0" indent="0">
              <a:buNone/>
            </a:pPr>
            <a:r>
              <a:rPr lang="en-US" altLang="zh-CN" sz="2800" dirty="0"/>
              <a:t>Oracle Net Services</a:t>
            </a:r>
            <a:r>
              <a:rPr lang="zh-CN" altLang="zh-CN" sz="2800" dirty="0"/>
              <a:t>支持从客户端应用到</a:t>
            </a:r>
            <a:r>
              <a:rPr lang="en-US" altLang="zh-CN" sz="2800" dirty="0"/>
              <a:t>Oracle</a:t>
            </a:r>
            <a:r>
              <a:rPr lang="zh-CN" altLang="zh-CN" sz="2800" dirty="0"/>
              <a:t>数据库服务器的网络会话。建立网络会话之后，</a:t>
            </a:r>
            <a:r>
              <a:rPr lang="en-US" altLang="zh-CN" sz="2800" dirty="0"/>
              <a:t>Oracle Net</a:t>
            </a:r>
            <a:r>
              <a:rPr lang="zh-CN" altLang="zh-CN" sz="2800" dirty="0"/>
              <a:t>将充当客户端应用和数据库服务器之间的数据信使。它负责建立和维护客户端应用和数据库服务器之间的连接，以及在它们之间交换消息。</a:t>
            </a:r>
            <a:endParaRPr lang="zh-CN" altLang="en-US" sz="2800" dirty="0"/>
          </a:p>
        </p:txBody>
      </p:sp>
    </p:spTree>
    <p:extLst>
      <p:ext uri="{BB962C8B-B14F-4D97-AF65-F5344CB8AC3E}">
        <p14:creationId xmlns:p14="http://schemas.microsoft.com/office/powerpoint/2010/main" val="14948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12640"/>
            <a:ext cx="10273207" cy="5145360"/>
          </a:xfrm>
        </p:spPr>
        <p:txBody>
          <a:bodyPr>
            <a:noAutofit/>
          </a:bodyPr>
          <a:lstStyle/>
          <a:p>
            <a:pPr marL="0" indent="0">
              <a:lnSpc>
                <a:spcPct val="100000"/>
              </a:lnSpc>
              <a:buNone/>
            </a:pPr>
            <a:r>
              <a:rPr lang="zh-CN" altLang="en-US" dirty="0"/>
              <a:t>除了用“</a:t>
            </a:r>
            <a:r>
              <a:rPr lang="en-US" altLang="zh-CN" dirty="0"/>
              <a:t>ALTER SYSTEM”</a:t>
            </a:r>
            <a:r>
              <a:rPr lang="zh-CN" altLang="en-US" dirty="0"/>
              <a:t>命令之外，</a:t>
            </a:r>
            <a:r>
              <a:rPr lang="en-US" altLang="zh-CN" dirty="0"/>
              <a:t>Oracle</a:t>
            </a:r>
            <a:r>
              <a:rPr lang="zh-CN" altLang="en-US" dirty="0"/>
              <a:t>允许将监听的信息添加到</a:t>
            </a:r>
            <a:r>
              <a:rPr lang="en-US" altLang="zh-CN" dirty="0" err="1"/>
              <a:t>tnsnames.ora</a:t>
            </a:r>
            <a:r>
              <a:rPr lang="en-US" altLang="zh-CN" dirty="0"/>
              <a:t> </a:t>
            </a:r>
            <a:r>
              <a:rPr lang="zh-CN" altLang="en-US" dirty="0"/>
              <a:t>文件中。下面是</a:t>
            </a:r>
            <a:r>
              <a:rPr lang="en-US" altLang="zh-CN" dirty="0" err="1"/>
              <a:t>tnsnames.ora</a:t>
            </a:r>
            <a:r>
              <a:rPr lang="en-US" altLang="zh-CN" dirty="0"/>
              <a:t> </a:t>
            </a:r>
            <a:r>
              <a:rPr lang="zh-CN" altLang="en-US" dirty="0"/>
              <a:t>文件的部分内容：</a:t>
            </a:r>
          </a:p>
          <a:p>
            <a:pPr marL="0" indent="0">
              <a:lnSpc>
                <a:spcPct val="100000"/>
              </a:lnSpc>
              <a:buNone/>
            </a:pPr>
            <a:r>
              <a:rPr lang="en-US" altLang="zh-CN" dirty="0"/>
              <a:t>LISTENER1522 =</a:t>
            </a:r>
          </a:p>
          <a:p>
            <a:pPr marL="0" indent="0">
              <a:lnSpc>
                <a:spcPct val="100000"/>
              </a:lnSpc>
              <a:buNone/>
            </a:pPr>
            <a:r>
              <a:rPr lang="en-US" altLang="zh-CN" dirty="0"/>
              <a:t>  (DESCRIPTION_LIST =</a:t>
            </a:r>
          </a:p>
          <a:p>
            <a:pPr marL="0" indent="0">
              <a:lnSpc>
                <a:spcPct val="100000"/>
              </a:lnSpc>
              <a:buNone/>
            </a:pPr>
            <a:r>
              <a:rPr lang="en-US" altLang="zh-CN" dirty="0"/>
              <a:t>    (DESCRIPTION =</a:t>
            </a:r>
          </a:p>
          <a:p>
            <a:pPr marL="0" indent="0">
              <a:lnSpc>
                <a:spcPct val="100000"/>
              </a:lnSpc>
              <a:buNone/>
            </a:pPr>
            <a:r>
              <a:rPr lang="en-US" altLang="zh-CN" dirty="0"/>
              <a:t>      (ADDRESS = (PROTOCOL = TCP)(HOST = localhost)(PORT = 1522))</a:t>
            </a:r>
          </a:p>
          <a:p>
            <a:pPr marL="0" indent="0">
              <a:lnSpc>
                <a:spcPct val="100000"/>
              </a:lnSpc>
              <a:buNone/>
            </a:pPr>
            <a:r>
              <a:rPr lang="en-US" altLang="zh-CN" dirty="0"/>
              <a:t>      (ADDRESS = (PROTOCOL = IPC)(KEY = EXTPROC1521))</a:t>
            </a:r>
          </a:p>
          <a:p>
            <a:pPr marL="0" indent="0">
              <a:lnSpc>
                <a:spcPct val="100000"/>
              </a:lnSpc>
              <a:buNone/>
            </a:pPr>
            <a:r>
              <a:rPr lang="en-US" altLang="zh-CN" dirty="0"/>
              <a:t>    )</a:t>
            </a:r>
          </a:p>
          <a:p>
            <a:pPr marL="0" indent="0">
              <a:lnSpc>
                <a:spcPct val="100000"/>
              </a:lnSpc>
              <a:buNone/>
            </a:pPr>
            <a:r>
              <a:rPr lang="en-US" altLang="zh-CN" dirty="0"/>
              <a:t>  )</a:t>
            </a:r>
          </a:p>
        </p:txBody>
      </p:sp>
    </p:spTree>
    <p:extLst>
      <p:ext uri="{BB962C8B-B14F-4D97-AF65-F5344CB8AC3E}">
        <p14:creationId xmlns:p14="http://schemas.microsoft.com/office/powerpoint/2010/main" val="279113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12640"/>
            <a:ext cx="10273207" cy="5145360"/>
          </a:xfrm>
        </p:spPr>
        <p:txBody>
          <a:bodyPr>
            <a:noAutofit/>
          </a:bodyPr>
          <a:lstStyle/>
          <a:p>
            <a:pPr marL="0" indent="0">
              <a:lnSpc>
                <a:spcPct val="100000"/>
              </a:lnSpc>
              <a:buNone/>
            </a:pPr>
            <a:r>
              <a:rPr lang="zh-CN" altLang="en-US" sz="2800" dirty="0"/>
              <a:t>然后以</a:t>
            </a:r>
            <a:r>
              <a:rPr lang="en-US" altLang="zh-CN" sz="2800" dirty="0"/>
              <a:t>sys</a:t>
            </a:r>
            <a:r>
              <a:rPr lang="zh-CN" altLang="en-US" sz="2800" dirty="0"/>
              <a:t>用户登录后运行：</a:t>
            </a:r>
          </a:p>
          <a:p>
            <a:pPr marL="0" indent="0">
              <a:lnSpc>
                <a:spcPct val="100000"/>
              </a:lnSpc>
              <a:buNone/>
            </a:pPr>
            <a:r>
              <a:rPr lang="en-US" altLang="zh-CN" sz="2800" dirty="0">
                <a:highlight>
                  <a:srgbClr val="C0C0C0"/>
                </a:highlight>
              </a:rPr>
              <a:t>$ </a:t>
            </a:r>
            <a:r>
              <a:rPr lang="en-US" altLang="zh-CN" sz="2800" dirty="0" err="1">
                <a:highlight>
                  <a:srgbClr val="C0C0C0"/>
                </a:highlight>
              </a:rPr>
              <a:t>sqlplus</a:t>
            </a:r>
            <a:r>
              <a:rPr lang="en-US" altLang="zh-CN" sz="2800" dirty="0">
                <a:highlight>
                  <a:srgbClr val="C0C0C0"/>
                </a:highlight>
              </a:rPr>
              <a:t> / as </a:t>
            </a:r>
            <a:r>
              <a:rPr lang="en-US" altLang="zh-CN" sz="2800" dirty="0" err="1">
                <a:highlight>
                  <a:srgbClr val="C0C0C0"/>
                </a:highlight>
              </a:rPr>
              <a:t>sysdba</a:t>
            </a:r>
            <a:endParaRPr lang="en-US" altLang="zh-CN" sz="2800" dirty="0">
              <a:highlight>
                <a:srgbClr val="C0C0C0"/>
              </a:highlight>
            </a:endParaRPr>
          </a:p>
          <a:p>
            <a:pPr marL="0" indent="0">
              <a:lnSpc>
                <a:spcPct val="100000"/>
              </a:lnSpc>
              <a:buNone/>
            </a:pPr>
            <a:r>
              <a:rPr lang="en-US" altLang="zh-CN" sz="2800" dirty="0">
                <a:highlight>
                  <a:srgbClr val="C0C0C0"/>
                </a:highlight>
              </a:rPr>
              <a:t>SQL&gt; ALTER SYSTEM SET LOCAL_LISTENER= LISTENER1522</a:t>
            </a:r>
            <a:r>
              <a:rPr lang="zh-CN" altLang="en-US" sz="2800" dirty="0">
                <a:highlight>
                  <a:srgbClr val="C0C0C0"/>
                </a:highlight>
              </a:rPr>
              <a:t>；</a:t>
            </a:r>
          </a:p>
          <a:p>
            <a:pPr marL="0" indent="0">
              <a:lnSpc>
                <a:spcPct val="100000"/>
              </a:lnSpc>
              <a:buNone/>
            </a:pPr>
            <a:r>
              <a:rPr lang="en-US" altLang="zh-CN" sz="2800" dirty="0">
                <a:highlight>
                  <a:srgbClr val="C0C0C0"/>
                </a:highlight>
              </a:rPr>
              <a:t>SQL&gt; ALTER SYSTEM REGISTER</a:t>
            </a:r>
            <a:r>
              <a:rPr lang="zh-CN" altLang="en-US" sz="2800" dirty="0">
                <a:highlight>
                  <a:srgbClr val="C0C0C0"/>
                </a:highlight>
              </a:rPr>
              <a:t>；</a:t>
            </a:r>
          </a:p>
        </p:txBody>
      </p:sp>
    </p:spTree>
    <p:extLst>
      <p:ext uri="{BB962C8B-B14F-4D97-AF65-F5344CB8AC3E}">
        <p14:creationId xmlns:p14="http://schemas.microsoft.com/office/powerpoint/2010/main" val="278136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712640"/>
            <a:ext cx="10561239" cy="5145360"/>
          </a:xfrm>
        </p:spPr>
        <p:txBody>
          <a:bodyPr>
            <a:noAutofit/>
          </a:bodyPr>
          <a:lstStyle/>
          <a:p>
            <a:pPr marL="0" indent="0">
              <a:lnSpc>
                <a:spcPct val="100000"/>
              </a:lnSpc>
              <a:buNone/>
            </a:pPr>
            <a:r>
              <a:rPr lang="zh-CN" altLang="en-US" dirty="0"/>
              <a:t>无论是直接修改或者是间接修改了</a:t>
            </a:r>
            <a:r>
              <a:rPr lang="en-US" altLang="zh-CN" dirty="0" err="1"/>
              <a:t>local_listener</a:t>
            </a:r>
            <a:r>
              <a:rPr lang="zh-CN" altLang="en-US" dirty="0"/>
              <a:t>，都只是改变了数据库的</a:t>
            </a:r>
            <a:r>
              <a:rPr lang="en-US" altLang="zh-CN" dirty="0"/>
              <a:t>PMON</a:t>
            </a:r>
            <a:r>
              <a:rPr lang="zh-CN" altLang="en-US" dirty="0"/>
              <a:t>进程的动态注册方式，</a:t>
            </a:r>
            <a:r>
              <a:rPr lang="en-US" altLang="zh-CN" dirty="0" err="1"/>
              <a:t>lsnrctl</a:t>
            </a:r>
            <a:r>
              <a:rPr lang="zh-CN" altLang="en-US" dirty="0"/>
              <a:t>进程都不知道这些改变，所以还必须同时改变</a:t>
            </a:r>
            <a:r>
              <a:rPr lang="en-US" altLang="zh-CN" dirty="0" err="1"/>
              <a:t>listener.ora</a:t>
            </a:r>
            <a:r>
              <a:rPr lang="zh-CN" altLang="en-US" dirty="0"/>
              <a:t>文件的配置，将</a:t>
            </a:r>
            <a:r>
              <a:rPr lang="en-US" altLang="zh-CN" dirty="0" err="1"/>
              <a:t>listener.ora</a:t>
            </a:r>
            <a:r>
              <a:rPr lang="zh-CN" altLang="en-US" dirty="0"/>
              <a:t>文件的</a:t>
            </a:r>
            <a:r>
              <a:rPr lang="en-US" altLang="zh-CN" dirty="0"/>
              <a:t>LISTENER</a:t>
            </a:r>
            <a:r>
              <a:rPr lang="zh-CN" altLang="en-US" dirty="0"/>
              <a:t>配置节修改为相应的内容，然后重启</a:t>
            </a:r>
            <a:r>
              <a:rPr lang="en-US" altLang="zh-CN" dirty="0" err="1"/>
              <a:t>lsnrctl</a:t>
            </a:r>
            <a:r>
              <a:rPr lang="zh-CN" altLang="en-US" dirty="0"/>
              <a:t>：</a:t>
            </a:r>
          </a:p>
          <a:p>
            <a:pPr marL="0" indent="0">
              <a:lnSpc>
                <a:spcPts val="2080"/>
              </a:lnSpc>
              <a:buNone/>
            </a:pPr>
            <a:r>
              <a:rPr lang="en-US" altLang="zh-CN" dirty="0"/>
              <a:t>LISTENER =</a:t>
            </a:r>
          </a:p>
          <a:p>
            <a:pPr marL="0" indent="0">
              <a:lnSpc>
                <a:spcPts val="2080"/>
              </a:lnSpc>
              <a:buNone/>
            </a:pPr>
            <a:r>
              <a:rPr lang="en-US" altLang="zh-CN" dirty="0"/>
              <a:t>  (DESCRIPTION_LIST =</a:t>
            </a:r>
          </a:p>
          <a:p>
            <a:pPr marL="0" indent="0">
              <a:lnSpc>
                <a:spcPts val="2080"/>
              </a:lnSpc>
              <a:buNone/>
            </a:pPr>
            <a:r>
              <a:rPr lang="en-US" altLang="zh-CN" dirty="0"/>
              <a:t>    (DESCRIPTION =</a:t>
            </a:r>
          </a:p>
          <a:p>
            <a:pPr marL="0" indent="0">
              <a:lnSpc>
                <a:spcPts val="2080"/>
              </a:lnSpc>
              <a:buNone/>
            </a:pPr>
            <a:r>
              <a:rPr lang="en-US" altLang="zh-CN" dirty="0"/>
              <a:t>      (ADDRESS = (PROTOCOL = TCP)(HOST = localhost)(PORT = 1522))</a:t>
            </a:r>
          </a:p>
          <a:p>
            <a:pPr marL="0" indent="0">
              <a:lnSpc>
                <a:spcPts val="2080"/>
              </a:lnSpc>
              <a:buNone/>
            </a:pPr>
            <a:r>
              <a:rPr lang="en-US" altLang="zh-CN" dirty="0"/>
              <a:t>      (ADDRESS = (PROTOCOL = IPC)(KEY = EXTPROC1521))</a:t>
            </a:r>
          </a:p>
          <a:p>
            <a:pPr marL="0" indent="0">
              <a:lnSpc>
                <a:spcPts val="2080"/>
              </a:lnSpc>
              <a:buNone/>
            </a:pPr>
            <a:r>
              <a:rPr lang="en-US" altLang="zh-CN" dirty="0"/>
              <a:t>    )</a:t>
            </a:r>
          </a:p>
          <a:p>
            <a:pPr marL="0" indent="0">
              <a:lnSpc>
                <a:spcPts val="2080"/>
              </a:lnSpc>
              <a:buNone/>
            </a:pPr>
            <a:r>
              <a:rPr lang="en-US" altLang="zh-CN" dirty="0"/>
              <a:t>  )</a:t>
            </a:r>
          </a:p>
        </p:txBody>
      </p:sp>
    </p:spTree>
    <p:extLst>
      <p:ext uri="{BB962C8B-B14F-4D97-AF65-F5344CB8AC3E}">
        <p14:creationId xmlns:p14="http://schemas.microsoft.com/office/powerpoint/2010/main" val="330162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712640"/>
            <a:ext cx="10561239" cy="5145360"/>
          </a:xfrm>
        </p:spPr>
        <p:txBody>
          <a:bodyPr>
            <a:noAutofit/>
          </a:bodyPr>
          <a:lstStyle/>
          <a:p>
            <a:pPr marL="0" indent="0">
              <a:lnSpc>
                <a:spcPct val="100000"/>
              </a:lnSpc>
              <a:buNone/>
            </a:pPr>
            <a:r>
              <a:rPr lang="zh-CN" altLang="en-US" dirty="0"/>
              <a:t>动态注册和静态注册可以同时并存，这就提供了连接数据库的多种方式：</a:t>
            </a:r>
          </a:p>
          <a:p>
            <a:pPr marL="0" indent="0">
              <a:lnSpc>
                <a:spcPct val="100000"/>
              </a:lnSpc>
              <a:buNone/>
            </a:pPr>
            <a:r>
              <a:rPr lang="en-US" altLang="zh-CN" dirty="0">
                <a:highlight>
                  <a:srgbClr val="C0C0C0"/>
                </a:highlight>
              </a:rPr>
              <a:t>$ </a:t>
            </a:r>
            <a:r>
              <a:rPr lang="en-US" altLang="zh-CN" dirty="0" err="1">
                <a:highlight>
                  <a:srgbClr val="C0C0C0"/>
                </a:highlight>
              </a:rPr>
              <a:t>lsnrctl</a:t>
            </a:r>
            <a:r>
              <a:rPr lang="en-US" altLang="zh-CN" dirty="0">
                <a:highlight>
                  <a:srgbClr val="C0C0C0"/>
                </a:highlight>
              </a:rPr>
              <a:t> status</a:t>
            </a:r>
          </a:p>
          <a:p>
            <a:pPr marL="0" indent="0">
              <a:lnSpc>
                <a:spcPct val="100000"/>
              </a:lnSpc>
              <a:buNone/>
            </a:pPr>
            <a:r>
              <a:rPr lang="en-US" altLang="zh-CN" dirty="0"/>
              <a:t>...</a:t>
            </a:r>
          </a:p>
          <a:p>
            <a:pPr marL="0" indent="0">
              <a:lnSpc>
                <a:spcPct val="100000"/>
              </a:lnSpc>
              <a:buNone/>
            </a:pPr>
            <a:r>
              <a:rPr lang="en-US" altLang="zh-CN" dirty="0"/>
              <a:t>Service "</a:t>
            </a:r>
            <a:r>
              <a:rPr lang="en-US" altLang="zh-CN" dirty="0" err="1"/>
              <a:t>orcl</a:t>
            </a:r>
            <a:r>
              <a:rPr lang="en-US" altLang="zh-CN" dirty="0"/>
              <a:t>" has 2 instance(s).</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a:t>
            </a:r>
            <a:r>
              <a:rPr lang="en-US" altLang="zh-CN" dirty="0">
                <a:highlight>
                  <a:srgbClr val="FFFF00"/>
                </a:highlight>
              </a:rPr>
              <a:t>UNKNOWN</a:t>
            </a:r>
            <a:r>
              <a:rPr lang="zh-CN" altLang="en-US" dirty="0"/>
              <a:t>，</a:t>
            </a:r>
            <a:r>
              <a:rPr lang="en-US" altLang="zh-CN" dirty="0"/>
              <a:t>has 1 handler(s)for this service...</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a:t>
            </a:r>
            <a:r>
              <a:rPr lang="en-US" altLang="zh-CN" dirty="0">
                <a:highlight>
                  <a:srgbClr val="FFFF00"/>
                </a:highlight>
              </a:rPr>
              <a:t>READY</a:t>
            </a:r>
            <a:r>
              <a:rPr lang="zh-CN" altLang="en-US" dirty="0"/>
              <a:t>，</a:t>
            </a:r>
            <a:r>
              <a:rPr lang="en-US" altLang="zh-CN" dirty="0"/>
              <a:t>has 4 handler(s)for this service...</a:t>
            </a:r>
          </a:p>
          <a:p>
            <a:pPr marL="0" indent="0">
              <a:lnSpc>
                <a:spcPct val="100000"/>
              </a:lnSpc>
              <a:buNone/>
            </a:pPr>
            <a:r>
              <a:rPr lang="en-US" altLang="zh-CN" dirty="0"/>
              <a:t>Service "</a:t>
            </a:r>
            <a:r>
              <a:rPr lang="en-US" altLang="zh-CN" dirty="0" err="1"/>
              <a:t>pdborcl</a:t>
            </a:r>
            <a:r>
              <a:rPr lang="en-US" altLang="zh-CN" dirty="0"/>
              <a:t>" has 2 instance(s).</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UNKNOWN</a:t>
            </a:r>
            <a:r>
              <a:rPr lang="zh-CN" altLang="en-US" dirty="0"/>
              <a:t>，</a:t>
            </a:r>
            <a:r>
              <a:rPr lang="en-US" altLang="zh-CN" dirty="0"/>
              <a:t>has 1 handler(s)for this service...</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READY</a:t>
            </a:r>
            <a:r>
              <a:rPr lang="zh-CN" altLang="en-US" dirty="0"/>
              <a:t>，</a:t>
            </a:r>
            <a:r>
              <a:rPr lang="en-US" altLang="zh-CN" dirty="0"/>
              <a:t>has 4 handler(s)for this service...</a:t>
            </a:r>
          </a:p>
          <a:p>
            <a:pPr marL="0" indent="0">
              <a:lnSpc>
                <a:spcPct val="100000"/>
              </a:lnSpc>
              <a:buNone/>
            </a:pPr>
            <a:endParaRPr lang="zh-CN" altLang="en-US" dirty="0"/>
          </a:p>
        </p:txBody>
      </p:sp>
      <p:sp>
        <p:nvSpPr>
          <p:cNvPr id="4" name="对话气泡: 矩形 3">
            <a:extLst>
              <a:ext uri="{FF2B5EF4-FFF2-40B4-BE49-F238E27FC236}">
                <a16:creationId xmlns:a16="http://schemas.microsoft.com/office/drawing/2014/main" id="{A0485531-F661-4ED6-810A-CC6F16570E74}"/>
              </a:ext>
            </a:extLst>
          </p:cNvPr>
          <p:cNvSpPr/>
          <p:nvPr/>
        </p:nvSpPr>
        <p:spPr>
          <a:xfrm>
            <a:off x="6670474" y="1124744"/>
            <a:ext cx="5016625" cy="2160240"/>
          </a:xfrm>
          <a:prstGeom prst="wedgeRectCallout">
            <a:avLst>
              <a:gd name="adj1" fmla="val -55090"/>
              <a:gd name="adj2" fmla="val 75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查询结果中，“</a:t>
            </a:r>
            <a:r>
              <a:rPr lang="en-US" altLang="zh-CN" sz="2400" dirty="0"/>
              <a:t>status READY”</a:t>
            </a:r>
            <a:r>
              <a:rPr lang="zh-CN" altLang="en-US" sz="2400" dirty="0"/>
              <a:t>表示动态注册的服务。“</a:t>
            </a:r>
            <a:r>
              <a:rPr lang="en-US" altLang="zh-CN" sz="2400" dirty="0"/>
              <a:t>status UNKNOWN”</a:t>
            </a:r>
            <a:r>
              <a:rPr lang="zh-CN" altLang="en-US" sz="2400" dirty="0"/>
              <a:t>表示静态注册，这是由于静态注册并不知道服务器是否启动，所以状态为</a:t>
            </a:r>
            <a:r>
              <a:rPr lang="en-US" altLang="zh-CN" sz="2400" dirty="0"/>
              <a:t>UNKNOWN</a:t>
            </a:r>
            <a:endParaRPr lang="zh-CN" altLang="en-US" sz="4000" dirty="0"/>
          </a:p>
        </p:txBody>
      </p:sp>
    </p:spTree>
    <p:extLst>
      <p:ext uri="{BB962C8B-B14F-4D97-AF65-F5344CB8AC3E}">
        <p14:creationId xmlns:p14="http://schemas.microsoft.com/office/powerpoint/2010/main" val="364430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3.3.3 </a:t>
            </a:r>
            <a:r>
              <a:rPr lang="zh-CN" altLang="zh-CN" sz="2800" dirty="0"/>
              <a:t>监听器的</a:t>
            </a:r>
            <a:r>
              <a:rPr lang="zh-CN" altLang="en-US" sz="2800" dirty="0"/>
              <a:t>静</a:t>
            </a:r>
            <a:r>
              <a:rPr lang="zh-CN" altLang="zh-CN" sz="2800" dirty="0"/>
              <a:t>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zh-CN" altLang="en-US" dirty="0"/>
              <a:t>监听器的注册就是将数据库作为一个服务注册到监听程序。客户端不需要知道数据库名和实例名，只需要知道该数据库对外提供的服务名就可以申请连接到数据库。这个服务名可能与实例名一样，也有可能不一样。如果数据库名称没有注册，外部应用则不能访问到数据库。</a:t>
            </a:r>
          </a:p>
          <a:p>
            <a:pPr marL="0" indent="0">
              <a:lnSpc>
                <a:spcPct val="100000"/>
              </a:lnSpc>
              <a:buNone/>
            </a:pPr>
            <a:r>
              <a:rPr lang="en-US" altLang="zh-CN" dirty="0"/>
              <a:t>Oracle</a:t>
            </a:r>
            <a:r>
              <a:rPr lang="zh-CN" altLang="en-US" dirty="0"/>
              <a:t>提供了静态注册的方式，可以比较容易地注册数据库，这个方式只需要在</a:t>
            </a:r>
            <a:r>
              <a:rPr lang="en-US" altLang="zh-CN" dirty="0" err="1"/>
              <a:t>listener.ora</a:t>
            </a:r>
            <a:r>
              <a:rPr lang="zh-CN" altLang="en-US" dirty="0"/>
              <a:t>文件中定义静态注册配置节。默认的静态注册节点的名称是</a:t>
            </a:r>
            <a:r>
              <a:rPr lang="en-US" altLang="zh-CN" dirty="0"/>
              <a:t>SID_LIST_LISTENER</a:t>
            </a:r>
            <a:r>
              <a:rPr lang="zh-CN" altLang="en-US" dirty="0"/>
              <a:t>，该名称的格式是</a:t>
            </a:r>
            <a:r>
              <a:rPr lang="en-US" altLang="zh-CN" dirty="0"/>
              <a:t>SID_LIST_</a:t>
            </a:r>
            <a:r>
              <a:rPr lang="zh-CN" altLang="en-US" dirty="0"/>
              <a:t>监听器名称，由于默认的监听器名称是</a:t>
            </a:r>
            <a:r>
              <a:rPr lang="en-US" altLang="zh-CN" dirty="0"/>
              <a:t>LISTENER</a:t>
            </a:r>
            <a:r>
              <a:rPr lang="zh-CN" altLang="en-US" dirty="0"/>
              <a:t>，所以默认的静态注册节点的名称就是</a:t>
            </a:r>
            <a:r>
              <a:rPr lang="en-US" altLang="zh-CN" dirty="0"/>
              <a:t>SID_LIST_LISTENER</a:t>
            </a:r>
            <a:r>
              <a:rPr lang="zh-CN" altLang="en-US" dirty="0"/>
              <a:t>。</a:t>
            </a:r>
          </a:p>
          <a:p>
            <a:pPr marL="0" indent="0">
              <a:lnSpc>
                <a:spcPct val="100000"/>
              </a:lnSpc>
              <a:buNone/>
            </a:pPr>
            <a:r>
              <a:rPr lang="zh-CN" altLang="en-US" dirty="0"/>
              <a:t>要正确设置静态注册，必须正确设置</a:t>
            </a:r>
            <a:r>
              <a:rPr lang="en-US" altLang="zh-CN" dirty="0"/>
              <a:t>LISTENER</a:t>
            </a:r>
            <a:r>
              <a:rPr lang="zh-CN" altLang="en-US" dirty="0"/>
              <a:t>以及</a:t>
            </a:r>
            <a:r>
              <a:rPr lang="en-US" altLang="zh-CN" dirty="0"/>
              <a:t>SID_LIST_LISTENER</a:t>
            </a:r>
            <a:r>
              <a:rPr lang="zh-CN" altLang="en-US" dirty="0"/>
              <a:t>节点的值，如果正确设置了静态注册节点，并且启动</a:t>
            </a:r>
            <a:r>
              <a:rPr lang="en-US" altLang="zh-CN" dirty="0" err="1"/>
              <a:t>lsnrctl</a:t>
            </a:r>
            <a:r>
              <a:rPr lang="zh-CN" altLang="en-US" dirty="0"/>
              <a:t>之后，那么静态注册会立即生效，这也是静态设置的优点。与动态注册相比，它的缺点是不能全部设置每个数据库，必须将数据库逐个地编写在</a:t>
            </a:r>
            <a:r>
              <a:rPr lang="en-US" altLang="zh-CN" dirty="0"/>
              <a:t>SID_DESC</a:t>
            </a:r>
            <a:r>
              <a:rPr lang="zh-CN" altLang="en-US" dirty="0"/>
              <a:t>中。</a:t>
            </a:r>
          </a:p>
        </p:txBody>
      </p:sp>
    </p:spTree>
    <p:extLst>
      <p:ext uri="{BB962C8B-B14F-4D97-AF65-F5344CB8AC3E}">
        <p14:creationId xmlns:p14="http://schemas.microsoft.com/office/powerpoint/2010/main" val="377239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400" b="1" dirty="0">
                <a:effectLst>
                  <a:glow>
                    <a:srgbClr val="000000"/>
                  </a:glow>
                  <a:outerShdw sx="0" sy="0">
                    <a:srgbClr val="000000"/>
                  </a:outerShdw>
                  <a:reflection stA="0" endPos="0" fadeDir="0" sx="0" sy="0"/>
                </a:effectLst>
              </a:rPr>
              <a:t>    </a:t>
            </a:r>
            <a:r>
              <a:rPr lang="zh-CN" altLang="zh-CN" sz="2400" b="1" dirty="0"/>
              <a:t>【示例</a:t>
            </a:r>
            <a:r>
              <a:rPr lang="en-US" altLang="zh-CN" sz="2400" b="1" dirty="0"/>
              <a:t>3-9</a:t>
            </a:r>
            <a:r>
              <a:rPr lang="zh-CN" altLang="zh-CN" sz="2400" b="1" dirty="0"/>
              <a:t>】查看数据库静态注册状态</a:t>
            </a:r>
            <a:endParaRPr lang="zh-CN" altLang="en-US" sz="24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zh-CN" altLang="en-US" dirty="0"/>
              <a:t>本例启动监听后看到的监听状态是“未知：</a:t>
            </a:r>
            <a:r>
              <a:rPr lang="en-US" altLang="zh-CN" dirty="0"/>
              <a:t>status UNKNOWN”</a:t>
            </a:r>
            <a:r>
              <a:rPr lang="zh-CN" altLang="en-US" dirty="0"/>
              <a:t>，这表示静态注册，因为只有客户端请求连接到实例时候才会去检查实例是否存在。</a:t>
            </a:r>
          </a:p>
          <a:p>
            <a:pPr marL="0" indent="0">
              <a:lnSpc>
                <a:spcPct val="100000"/>
              </a:lnSpc>
              <a:buNone/>
            </a:pPr>
            <a:r>
              <a:rPr lang="en-US" altLang="zh-CN" dirty="0">
                <a:highlight>
                  <a:srgbClr val="C0C0C0"/>
                </a:highlight>
              </a:rPr>
              <a:t>$ </a:t>
            </a:r>
            <a:r>
              <a:rPr lang="en-US" altLang="zh-CN" dirty="0" err="1">
                <a:highlight>
                  <a:srgbClr val="C0C0C0"/>
                </a:highlight>
              </a:rPr>
              <a:t>lsnrctl</a:t>
            </a:r>
            <a:endParaRPr lang="en-US" altLang="zh-CN" dirty="0">
              <a:highlight>
                <a:srgbClr val="C0C0C0"/>
              </a:highlight>
            </a:endParaRPr>
          </a:p>
          <a:p>
            <a:pPr marL="0" indent="0">
              <a:lnSpc>
                <a:spcPct val="100000"/>
              </a:lnSpc>
              <a:buNone/>
            </a:pPr>
            <a:r>
              <a:rPr lang="en-US" altLang="zh-CN" dirty="0"/>
              <a:t>LSNRCTL&gt;</a:t>
            </a:r>
            <a:r>
              <a:rPr lang="en-US" altLang="zh-CN" dirty="0">
                <a:highlight>
                  <a:srgbClr val="C0C0C0"/>
                </a:highlight>
              </a:rPr>
              <a:t> start</a:t>
            </a:r>
          </a:p>
          <a:p>
            <a:pPr marL="0" indent="0">
              <a:lnSpc>
                <a:spcPct val="100000"/>
              </a:lnSpc>
              <a:buNone/>
            </a:pPr>
            <a:r>
              <a:rPr lang="en-US" altLang="zh-CN" dirty="0"/>
              <a:t>Service "</a:t>
            </a:r>
            <a:r>
              <a:rPr lang="en-US" altLang="zh-CN" dirty="0" err="1"/>
              <a:t>orcl</a:t>
            </a:r>
            <a:r>
              <a:rPr lang="en-US" altLang="zh-CN" dirty="0"/>
              <a:t>" has 1 instance(s).</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highlight>
                  <a:srgbClr val="FFFF00"/>
                </a:highlight>
              </a:rPr>
              <a:t>status UNKNOWN</a:t>
            </a:r>
            <a:r>
              <a:rPr lang="zh-CN" altLang="en-US" dirty="0"/>
              <a:t>，</a:t>
            </a:r>
            <a:r>
              <a:rPr lang="en-US" altLang="zh-CN" dirty="0"/>
              <a:t>has 1 handler(s)for this service...</a:t>
            </a:r>
          </a:p>
          <a:p>
            <a:pPr marL="0" indent="0">
              <a:lnSpc>
                <a:spcPct val="100000"/>
              </a:lnSpc>
              <a:buNone/>
            </a:pPr>
            <a:r>
              <a:rPr lang="en-US" altLang="zh-CN" dirty="0"/>
              <a:t>Service "</a:t>
            </a:r>
            <a:r>
              <a:rPr lang="en-US" altLang="zh-CN" dirty="0" err="1"/>
              <a:t>pdborcl</a:t>
            </a:r>
            <a:r>
              <a:rPr lang="en-US" altLang="zh-CN" dirty="0"/>
              <a:t>" has 1 instance(s).</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UNKNOWN</a:t>
            </a:r>
            <a:r>
              <a:rPr lang="zh-CN" altLang="en-US" dirty="0"/>
              <a:t>，</a:t>
            </a:r>
            <a:r>
              <a:rPr lang="en-US" altLang="zh-CN" dirty="0"/>
              <a:t>has 1 handler(s)for this service...</a:t>
            </a:r>
          </a:p>
          <a:p>
            <a:pPr marL="0" indent="0">
              <a:lnSpc>
                <a:spcPct val="100000"/>
              </a:lnSpc>
              <a:buNone/>
            </a:pPr>
            <a:r>
              <a:rPr lang="en-US" altLang="zh-CN" dirty="0"/>
              <a:t>LSNRCTL&gt;</a:t>
            </a:r>
            <a:r>
              <a:rPr lang="en-US" altLang="zh-CN" dirty="0">
                <a:highlight>
                  <a:srgbClr val="C0C0C0"/>
                </a:highlight>
              </a:rPr>
              <a:t> status</a:t>
            </a:r>
          </a:p>
          <a:p>
            <a:pPr marL="0" indent="0">
              <a:lnSpc>
                <a:spcPct val="100000"/>
              </a:lnSpc>
              <a:buNone/>
            </a:pPr>
            <a:r>
              <a:rPr lang="en-US" altLang="zh-CN" dirty="0"/>
              <a:t>...</a:t>
            </a:r>
          </a:p>
        </p:txBody>
      </p:sp>
      <p:sp>
        <p:nvSpPr>
          <p:cNvPr id="4" name="卷形: 水平 3">
            <a:extLst>
              <a:ext uri="{FF2B5EF4-FFF2-40B4-BE49-F238E27FC236}">
                <a16:creationId xmlns:a16="http://schemas.microsoft.com/office/drawing/2014/main" id="{01E4C9B5-23E7-46C9-BC96-68B9E16C5A6F}"/>
              </a:ext>
            </a:extLst>
          </p:cNvPr>
          <p:cNvSpPr/>
          <p:nvPr/>
        </p:nvSpPr>
        <p:spPr>
          <a:xfrm>
            <a:off x="1989956" y="1700808"/>
            <a:ext cx="7776864"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注意：监听器</a:t>
            </a:r>
            <a:r>
              <a:rPr lang="en-US" altLang="zh-CN" sz="2400" dirty="0"/>
              <a:t>start</a:t>
            </a:r>
            <a:r>
              <a:rPr lang="zh-CN" altLang="en-US" sz="2400" dirty="0"/>
              <a:t>之后，如果立即运行</a:t>
            </a:r>
            <a:r>
              <a:rPr lang="en-US" altLang="zh-CN" sz="2400" dirty="0"/>
              <a:t>status</a:t>
            </a:r>
            <a:r>
              <a:rPr lang="zh-CN" altLang="en-US" sz="2400" dirty="0"/>
              <a:t>只能看到静态注册信息，不能看到动态注册信息。等一段时间之后，才能看到动态注册信息。监听器启动日志文件是</a:t>
            </a:r>
            <a:r>
              <a:rPr lang="en-US" altLang="zh-CN" sz="2400" dirty="0"/>
              <a:t>$ORACLE_HOME/listener.log</a:t>
            </a:r>
            <a:r>
              <a:rPr lang="zh-CN" altLang="en-US" sz="2400" dirty="0"/>
              <a:t>。</a:t>
            </a:r>
          </a:p>
        </p:txBody>
      </p:sp>
    </p:spTree>
    <p:extLst>
      <p:ext uri="{BB962C8B-B14F-4D97-AF65-F5344CB8AC3E}">
        <p14:creationId xmlns:p14="http://schemas.microsoft.com/office/powerpoint/2010/main" val="172158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3.3.4 </a:t>
            </a:r>
            <a:r>
              <a:rPr lang="en-US" altLang="zh-CN" sz="2800" dirty="0"/>
              <a:t>tnsnames.ora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sz="2800" dirty="0" err="1"/>
              <a:t>tnsnames.ora</a:t>
            </a:r>
            <a:r>
              <a:rPr lang="zh-CN" altLang="en-US" sz="2800" dirty="0"/>
              <a:t>文件是客户端的网络服务名配置文件，用于存放客户端配置的可连接实例的参数，所以每个客户都应该有一个</a:t>
            </a:r>
            <a:r>
              <a:rPr lang="en-US" altLang="zh-CN" sz="2800" dirty="0" err="1"/>
              <a:t>tnsnames.ora</a:t>
            </a:r>
            <a:r>
              <a:rPr lang="zh-CN" altLang="en-US" sz="2800" dirty="0"/>
              <a:t>文件。数据库注册成功后，用户就可以根据服务名连接数据库了，比如：</a:t>
            </a:r>
            <a:br>
              <a:rPr lang="en-US" altLang="zh-CN" sz="2800" dirty="0"/>
            </a:br>
            <a:r>
              <a:rPr lang="en-US" altLang="zh-CN" sz="2800" dirty="0" err="1"/>
              <a:t>sqlplus</a:t>
            </a:r>
            <a:r>
              <a:rPr lang="en-US" altLang="zh-CN" sz="2800" dirty="0"/>
              <a:t> </a:t>
            </a:r>
            <a:r>
              <a:rPr lang="en-US" altLang="zh-CN" sz="2800" dirty="0" err="1"/>
              <a:t>hr</a:t>
            </a:r>
            <a:r>
              <a:rPr lang="en-US" altLang="zh-CN" sz="2800" dirty="0"/>
              <a:t>/***@localhost:1521/</a:t>
            </a:r>
            <a:r>
              <a:rPr lang="en-US" altLang="zh-CN" sz="2800" dirty="0" err="1"/>
              <a:t>pdborcl:dedicated</a:t>
            </a:r>
            <a:r>
              <a:rPr lang="zh-CN" altLang="en-US" sz="2800" dirty="0"/>
              <a:t>，其中</a:t>
            </a:r>
            <a:r>
              <a:rPr lang="en-US" altLang="zh-CN" sz="2800" dirty="0" err="1"/>
              <a:t>pdborcl</a:t>
            </a:r>
            <a:r>
              <a:rPr lang="zh-CN" altLang="en-US" sz="2800" dirty="0"/>
              <a:t>就是服务名。通过配置文件</a:t>
            </a:r>
            <a:r>
              <a:rPr lang="en-US" altLang="zh-CN" sz="2800" dirty="0" err="1"/>
              <a:t>tnsnames.ora</a:t>
            </a:r>
            <a:r>
              <a:rPr lang="zh-CN" altLang="en-US" sz="2800" dirty="0"/>
              <a:t>可以更快捷地连接到数据库，</a:t>
            </a:r>
            <a:r>
              <a:rPr lang="en-US" altLang="zh-CN" sz="2800" dirty="0" err="1"/>
              <a:t>tnsnames.ora</a:t>
            </a:r>
            <a:r>
              <a:rPr lang="zh-CN" altLang="en-US" sz="2800" dirty="0"/>
              <a:t>的样例是</a:t>
            </a:r>
            <a:r>
              <a:rPr lang="en-US" altLang="zh-CN" sz="2800" dirty="0"/>
              <a:t>:</a:t>
            </a:r>
            <a:endParaRPr lang="zh-CN" altLang="en-US" sz="2800" dirty="0"/>
          </a:p>
        </p:txBody>
      </p:sp>
    </p:spTree>
    <p:extLst>
      <p:ext uri="{BB962C8B-B14F-4D97-AF65-F5344CB8AC3E}">
        <p14:creationId xmlns:p14="http://schemas.microsoft.com/office/powerpoint/2010/main" val="327640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3.3.4 </a:t>
            </a:r>
            <a:r>
              <a:rPr lang="en-US" altLang="zh-CN" sz="2800" dirty="0"/>
              <a:t>tnsnames.ora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spcBef>
                <a:spcPts val="600"/>
              </a:spcBef>
              <a:buNone/>
            </a:pPr>
            <a:r>
              <a:rPr lang="en-US" altLang="zh-CN" dirty="0"/>
              <a:t>PDBORCL_S =</a:t>
            </a:r>
          </a:p>
          <a:p>
            <a:pPr marL="0" indent="0">
              <a:lnSpc>
                <a:spcPct val="100000"/>
              </a:lnSpc>
              <a:spcBef>
                <a:spcPts val="600"/>
              </a:spcBef>
              <a:buNone/>
            </a:pPr>
            <a:r>
              <a:rPr lang="en-US" altLang="zh-CN" dirty="0"/>
              <a:t>  (DESCRIPTION =</a:t>
            </a:r>
          </a:p>
          <a:p>
            <a:pPr marL="0" indent="0">
              <a:lnSpc>
                <a:spcPct val="100000"/>
              </a:lnSpc>
              <a:spcBef>
                <a:spcPts val="600"/>
              </a:spcBef>
              <a:buNone/>
            </a:pPr>
            <a:r>
              <a:rPr lang="en-US" altLang="zh-CN" dirty="0"/>
              <a:t>    (ADDRESS_LIST =</a:t>
            </a:r>
          </a:p>
          <a:p>
            <a:pPr marL="0" indent="0">
              <a:lnSpc>
                <a:spcPct val="100000"/>
              </a:lnSpc>
              <a:spcBef>
                <a:spcPts val="600"/>
              </a:spcBef>
              <a:buNone/>
            </a:pPr>
            <a:r>
              <a:rPr lang="en-US" altLang="zh-CN" dirty="0"/>
              <a:t>      (ADDRESS = (PROTOCOL = TCP)(HOST = localhost)(PORT = 1521))</a:t>
            </a:r>
          </a:p>
          <a:p>
            <a:pPr marL="0" indent="0">
              <a:lnSpc>
                <a:spcPct val="100000"/>
              </a:lnSpc>
              <a:spcBef>
                <a:spcPts val="600"/>
              </a:spcBef>
              <a:buNone/>
            </a:pPr>
            <a:r>
              <a:rPr lang="en-US" altLang="zh-CN" dirty="0"/>
              <a:t>    )</a:t>
            </a:r>
          </a:p>
          <a:p>
            <a:pPr marL="0" indent="0">
              <a:lnSpc>
                <a:spcPct val="100000"/>
              </a:lnSpc>
              <a:spcBef>
                <a:spcPts val="600"/>
              </a:spcBef>
              <a:buNone/>
            </a:pPr>
            <a:r>
              <a:rPr lang="en-US" altLang="zh-CN" dirty="0"/>
              <a:t>    (CONNECT_DATA =</a:t>
            </a:r>
          </a:p>
          <a:p>
            <a:pPr marL="0" indent="0">
              <a:lnSpc>
                <a:spcPct val="100000"/>
              </a:lnSpc>
              <a:spcBef>
                <a:spcPts val="600"/>
              </a:spcBef>
              <a:buNone/>
            </a:pPr>
            <a:r>
              <a:rPr lang="en-US" altLang="zh-CN" dirty="0"/>
              <a:t>      (SERVER = </a:t>
            </a:r>
            <a:r>
              <a:rPr lang="en-US" altLang="zh-CN" dirty="0">
                <a:highlight>
                  <a:srgbClr val="FFFF00"/>
                </a:highlight>
              </a:rPr>
              <a:t>SHARED</a:t>
            </a:r>
            <a:r>
              <a:rPr lang="en-US" altLang="zh-CN" dirty="0"/>
              <a:t>)</a:t>
            </a:r>
          </a:p>
          <a:p>
            <a:pPr marL="0" indent="0">
              <a:lnSpc>
                <a:spcPct val="100000"/>
              </a:lnSpc>
              <a:spcBef>
                <a:spcPts val="600"/>
              </a:spcBef>
              <a:buNone/>
            </a:pPr>
            <a:r>
              <a:rPr lang="en-US" altLang="zh-CN" dirty="0"/>
              <a:t>      (SERVICE_NAME = </a:t>
            </a:r>
            <a:r>
              <a:rPr lang="en-US" altLang="zh-CN" dirty="0" err="1"/>
              <a:t>pdborcl</a:t>
            </a:r>
            <a:r>
              <a:rPr lang="en-US" altLang="zh-CN" dirty="0"/>
              <a:t>)</a:t>
            </a:r>
          </a:p>
          <a:p>
            <a:pPr marL="0" indent="0">
              <a:lnSpc>
                <a:spcPct val="100000"/>
              </a:lnSpc>
              <a:spcBef>
                <a:spcPts val="600"/>
              </a:spcBef>
              <a:buNone/>
            </a:pPr>
            <a:r>
              <a:rPr lang="en-US" altLang="zh-CN" dirty="0"/>
              <a:t>    )</a:t>
            </a:r>
          </a:p>
          <a:p>
            <a:pPr marL="0" indent="0">
              <a:lnSpc>
                <a:spcPct val="100000"/>
              </a:lnSpc>
              <a:spcBef>
                <a:spcPts val="600"/>
              </a:spcBef>
              <a:buNone/>
            </a:pPr>
            <a:r>
              <a:rPr lang="en-US" altLang="zh-CN" dirty="0"/>
              <a:t>  )</a:t>
            </a:r>
          </a:p>
        </p:txBody>
      </p:sp>
    </p:spTree>
    <p:extLst>
      <p:ext uri="{BB962C8B-B14F-4D97-AF65-F5344CB8AC3E}">
        <p14:creationId xmlns:p14="http://schemas.microsoft.com/office/powerpoint/2010/main" val="65752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3.3.4 </a:t>
            </a:r>
            <a:r>
              <a:rPr lang="en-US" altLang="zh-CN" sz="2800" dirty="0"/>
              <a:t>tnsnames.ora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sz="1600" dirty="0"/>
              <a:t>PDBORCL_D =</a:t>
            </a:r>
          </a:p>
          <a:p>
            <a:pPr marL="0" indent="0">
              <a:lnSpc>
                <a:spcPct val="100000"/>
              </a:lnSpc>
              <a:buNone/>
            </a:pPr>
            <a:r>
              <a:rPr lang="en-US" altLang="zh-CN" sz="1600" dirty="0"/>
              <a:t>  (DESCRIPTION =</a:t>
            </a:r>
          </a:p>
          <a:p>
            <a:pPr marL="0" indent="0">
              <a:lnSpc>
                <a:spcPct val="100000"/>
              </a:lnSpc>
              <a:buNone/>
            </a:pPr>
            <a:r>
              <a:rPr lang="en-US" altLang="zh-CN" sz="1600" dirty="0"/>
              <a:t>    (ADDRESS_LIST =</a:t>
            </a:r>
          </a:p>
          <a:p>
            <a:pPr marL="0" indent="0">
              <a:lnSpc>
                <a:spcPct val="100000"/>
              </a:lnSpc>
              <a:buNone/>
            </a:pPr>
            <a:r>
              <a:rPr lang="en-US" altLang="zh-CN" sz="1600" dirty="0"/>
              <a:t>      (ADDRESS = (PROTOCOL = TCP)(HOST = localhost)(PORT = 1521))</a:t>
            </a:r>
          </a:p>
          <a:p>
            <a:pPr marL="0" indent="0">
              <a:lnSpc>
                <a:spcPct val="100000"/>
              </a:lnSpc>
              <a:buNone/>
            </a:pPr>
            <a:r>
              <a:rPr lang="en-US" altLang="zh-CN" sz="1600" dirty="0"/>
              <a:t>    )</a:t>
            </a:r>
          </a:p>
          <a:p>
            <a:pPr marL="0" indent="0">
              <a:lnSpc>
                <a:spcPct val="100000"/>
              </a:lnSpc>
              <a:buNone/>
            </a:pPr>
            <a:r>
              <a:rPr lang="en-US" altLang="zh-CN" sz="1600" dirty="0"/>
              <a:t>    (CONNECT_DATA =</a:t>
            </a:r>
          </a:p>
          <a:p>
            <a:pPr marL="0" indent="0">
              <a:lnSpc>
                <a:spcPct val="100000"/>
              </a:lnSpc>
              <a:buNone/>
            </a:pPr>
            <a:r>
              <a:rPr lang="en-US" altLang="zh-CN" sz="1600" dirty="0"/>
              <a:t>      (SERVER = </a:t>
            </a:r>
            <a:r>
              <a:rPr lang="en-US" altLang="zh-CN" sz="1600" dirty="0">
                <a:highlight>
                  <a:srgbClr val="FFFF00"/>
                </a:highlight>
              </a:rPr>
              <a:t>DEDICATED</a:t>
            </a:r>
            <a:r>
              <a:rPr lang="en-US" altLang="zh-CN" sz="1600" dirty="0"/>
              <a:t>)</a:t>
            </a:r>
          </a:p>
          <a:p>
            <a:pPr marL="0" indent="0">
              <a:lnSpc>
                <a:spcPct val="100000"/>
              </a:lnSpc>
              <a:buNone/>
            </a:pPr>
            <a:r>
              <a:rPr lang="en-US" altLang="zh-CN" sz="1600" dirty="0"/>
              <a:t>      (SERVICE_NAME = </a:t>
            </a:r>
            <a:r>
              <a:rPr lang="en-US" altLang="zh-CN" sz="1600" dirty="0" err="1"/>
              <a:t>pdborcl</a:t>
            </a:r>
            <a:r>
              <a:rPr lang="en-US" altLang="zh-CN" sz="1600" dirty="0"/>
              <a:t>)</a:t>
            </a:r>
          </a:p>
          <a:p>
            <a:pPr marL="0" indent="0">
              <a:lnSpc>
                <a:spcPct val="100000"/>
              </a:lnSpc>
              <a:buNone/>
            </a:pPr>
            <a:r>
              <a:rPr lang="en-US" altLang="zh-CN" sz="1600" dirty="0"/>
              <a:t>    )</a:t>
            </a:r>
          </a:p>
          <a:p>
            <a:pPr marL="0" indent="0">
              <a:lnSpc>
                <a:spcPct val="100000"/>
              </a:lnSpc>
              <a:buNone/>
            </a:pPr>
            <a:r>
              <a:rPr lang="en-US" altLang="zh-CN" sz="1600" dirty="0"/>
              <a:t>  )</a:t>
            </a:r>
          </a:p>
        </p:txBody>
      </p:sp>
    </p:spTree>
    <p:extLst>
      <p:ext uri="{BB962C8B-B14F-4D97-AF65-F5344CB8AC3E}">
        <p14:creationId xmlns:p14="http://schemas.microsoft.com/office/powerpoint/2010/main" val="363464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3.3.4 </a:t>
            </a:r>
            <a:r>
              <a:rPr lang="en-US" altLang="zh-CN" sz="2800" dirty="0"/>
              <a:t>tnsnames.ora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sz="2000" dirty="0"/>
              <a:t>ORCL =</a:t>
            </a:r>
          </a:p>
          <a:p>
            <a:pPr marL="0" indent="0">
              <a:lnSpc>
                <a:spcPct val="100000"/>
              </a:lnSpc>
              <a:buNone/>
            </a:pPr>
            <a:r>
              <a:rPr lang="en-US" altLang="zh-CN" sz="2000" dirty="0"/>
              <a:t>  (DESCRIPTION =</a:t>
            </a:r>
          </a:p>
          <a:p>
            <a:pPr marL="0" indent="0">
              <a:lnSpc>
                <a:spcPct val="100000"/>
              </a:lnSpc>
              <a:buNone/>
            </a:pPr>
            <a:r>
              <a:rPr lang="en-US" altLang="zh-CN" sz="2000" dirty="0"/>
              <a:t>    (ADDRESS_LIST =</a:t>
            </a:r>
          </a:p>
          <a:p>
            <a:pPr marL="0" indent="0">
              <a:lnSpc>
                <a:spcPct val="100000"/>
              </a:lnSpc>
              <a:buNone/>
            </a:pPr>
            <a:r>
              <a:rPr lang="en-US" altLang="zh-CN" sz="2000" dirty="0"/>
              <a:t>      (ADDRESS = (PROTOCOL = TCP)(HOST = localhost)(PORT = 1521))</a:t>
            </a:r>
          </a:p>
          <a:p>
            <a:pPr marL="0" indent="0">
              <a:lnSpc>
                <a:spcPct val="100000"/>
              </a:lnSpc>
              <a:buNone/>
            </a:pPr>
            <a:r>
              <a:rPr lang="en-US" altLang="zh-CN" sz="2000" dirty="0"/>
              <a:t>    )</a:t>
            </a:r>
          </a:p>
          <a:p>
            <a:pPr marL="0" indent="0">
              <a:lnSpc>
                <a:spcPct val="100000"/>
              </a:lnSpc>
              <a:buNone/>
            </a:pPr>
            <a:r>
              <a:rPr lang="en-US" altLang="zh-CN" sz="2000" dirty="0"/>
              <a:t>    (CONNECT_DATA =</a:t>
            </a:r>
          </a:p>
          <a:p>
            <a:pPr marL="0" indent="0">
              <a:lnSpc>
                <a:spcPct val="100000"/>
              </a:lnSpc>
              <a:buNone/>
            </a:pPr>
            <a:r>
              <a:rPr lang="en-US" altLang="zh-CN" sz="2000" dirty="0"/>
              <a:t>      (SERVER = </a:t>
            </a:r>
            <a:r>
              <a:rPr lang="en-US" altLang="zh-CN" sz="2000" dirty="0">
                <a:highlight>
                  <a:srgbClr val="FFFF00"/>
                </a:highlight>
              </a:rPr>
              <a:t>DEDICATED</a:t>
            </a:r>
            <a:r>
              <a:rPr lang="en-US" altLang="zh-CN" sz="2000" dirty="0"/>
              <a:t>)</a:t>
            </a:r>
          </a:p>
          <a:p>
            <a:pPr marL="0" indent="0">
              <a:lnSpc>
                <a:spcPct val="100000"/>
              </a:lnSpc>
              <a:buNone/>
            </a:pPr>
            <a:r>
              <a:rPr lang="en-US" altLang="zh-CN" sz="2000" dirty="0"/>
              <a:t>      (SERVICE_NAME = </a:t>
            </a:r>
            <a:r>
              <a:rPr lang="en-US" altLang="zh-CN" sz="2000" dirty="0" err="1"/>
              <a:t>orcl</a:t>
            </a:r>
            <a:r>
              <a:rPr lang="en-US" altLang="zh-CN" sz="2000" dirty="0"/>
              <a:t>)</a:t>
            </a:r>
          </a:p>
          <a:p>
            <a:pPr marL="0" indent="0">
              <a:lnSpc>
                <a:spcPct val="100000"/>
              </a:lnSpc>
              <a:buNone/>
            </a:pPr>
            <a:r>
              <a:rPr lang="en-US" altLang="zh-CN" sz="2000" dirty="0"/>
              <a:t>    )</a:t>
            </a:r>
          </a:p>
          <a:p>
            <a:pPr marL="0" indent="0">
              <a:lnSpc>
                <a:spcPct val="100000"/>
              </a:lnSpc>
              <a:buNone/>
            </a:pPr>
            <a:r>
              <a:rPr lang="en-US" altLang="zh-CN" sz="2000" dirty="0"/>
              <a:t>  )</a:t>
            </a:r>
          </a:p>
          <a:p>
            <a:pPr marL="0" indent="0">
              <a:lnSpc>
                <a:spcPct val="100000"/>
              </a:lnSpc>
              <a:buNone/>
            </a:pPr>
            <a:endParaRPr lang="en-US" altLang="zh-CN" sz="2000" dirty="0"/>
          </a:p>
          <a:p>
            <a:pPr marL="0" indent="0">
              <a:lnSpc>
                <a:spcPct val="100000"/>
              </a:lnSpc>
              <a:buNone/>
            </a:pPr>
            <a:endParaRPr lang="zh-CN" altLang="en-US" sz="2000" dirty="0"/>
          </a:p>
        </p:txBody>
      </p:sp>
    </p:spTree>
    <p:extLst>
      <p:ext uri="{BB962C8B-B14F-4D97-AF65-F5344CB8AC3E}">
        <p14:creationId xmlns:p14="http://schemas.microsoft.com/office/powerpoint/2010/main" val="233326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3.1 </a:t>
            </a:r>
            <a:r>
              <a:rPr lang="en-US" altLang="zh-CN" dirty="0"/>
              <a:t>Oracle Net Services</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4992960"/>
          </a:xfrm>
        </p:spPr>
        <p:txBody>
          <a:bodyPr>
            <a:normAutofit lnSpcReduction="10000"/>
          </a:bodyPr>
          <a:lstStyle/>
          <a:p>
            <a:pPr marL="0" indent="0" hangingPunct="0">
              <a:buNone/>
            </a:pPr>
            <a:r>
              <a:rPr lang="en-US" altLang="zh-CN" dirty="0"/>
              <a:t>2)</a:t>
            </a:r>
            <a:r>
              <a:rPr lang="zh-CN" altLang="en-US" dirty="0"/>
              <a:t>可管理性</a:t>
            </a:r>
          </a:p>
          <a:p>
            <a:pPr marL="0" indent="0" hangingPunct="0">
              <a:buNone/>
            </a:pPr>
            <a:r>
              <a:rPr lang="zh-CN" altLang="en-US" dirty="0"/>
              <a:t>它包括位置透明性、集中配置和管理、快速安装和配置。位置透明性服务使数据库客户端可以识别目标数据库服务器；为了实现此目标，提供了几种命名方法：</a:t>
            </a:r>
            <a:r>
              <a:rPr lang="en-US" altLang="zh-CN" dirty="0"/>
              <a:t>Oracle </a:t>
            </a:r>
            <a:r>
              <a:rPr lang="zh-CN" altLang="en-US" dirty="0"/>
              <a:t>网络目录命名、本地命名</a:t>
            </a:r>
            <a:r>
              <a:rPr lang="en-US" altLang="zh-CN" dirty="0"/>
              <a:t>(</a:t>
            </a:r>
            <a:r>
              <a:rPr lang="en-US" altLang="zh-CN" dirty="0" err="1"/>
              <a:t>tnsnames.ora</a:t>
            </a:r>
            <a:r>
              <a:rPr lang="en-US" altLang="zh-CN" dirty="0"/>
              <a:t>)</a:t>
            </a:r>
            <a:r>
              <a:rPr lang="zh-CN" altLang="en-US" dirty="0"/>
              <a:t>、主机命名和外部命名。</a:t>
            </a:r>
          </a:p>
          <a:p>
            <a:pPr marL="0" indent="0" hangingPunct="0">
              <a:buNone/>
            </a:pPr>
            <a:r>
              <a:rPr lang="en-US" altLang="zh-CN" dirty="0"/>
              <a:t>3)</a:t>
            </a:r>
            <a:r>
              <a:rPr lang="zh-CN" altLang="en-US" dirty="0"/>
              <a:t>集中配置和管理</a:t>
            </a:r>
          </a:p>
          <a:p>
            <a:pPr marL="0" indent="0" hangingPunct="0">
              <a:buNone/>
            </a:pPr>
            <a:r>
              <a:rPr lang="zh-CN" altLang="en-US" dirty="0"/>
              <a:t>让大型网络环境中的管理员可以轻松访问中央信息库</a:t>
            </a:r>
            <a:r>
              <a:rPr lang="en-US" altLang="zh-CN" dirty="0"/>
              <a:t>(</a:t>
            </a:r>
            <a:r>
              <a:rPr lang="zh-CN" altLang="en-US" dirty="0"/>
              <a:t>即符合</a:t>
            </a:r>
            <a:r>
              <a:rPr lang="en-US" altLang="zh-CN" dirty="0"/>
              <a:t>LDAP</a:t>
            </a:r>
            <a:r>
              <a:rPr lang="zh-CN" altLang="en-US" dirty="0"/>
              <a:t>的目标服务器，如 </a:t>
            </a:r>
            <a:r>
              <a:rPr lang="en-US" altLang="zh-CN" dirty="0"/>
              <a:t>Oracle Internet Directory)</a:t>
            </a:r>
            <a:r>
              <a:rPr lang="zh-CN" altLang="en-US" dirty="0"/>
              <a:t>，从而指定和修改网络配置。</a:t>
            </a:r>
          </a:p>
          <a:p>
            <a:pPr marL="0" indent="0" hangingPunct="0">
              <a:buNone/>
            </a:pPr>
            <a:r>
              <a:rPr lang="en-US" altLang="zh-CN" dirty="0"/>
              <a:t>4)</a:t>
            </a:r>
            <a:r>
              <a:rPr lang="zh-CN" altLang="en-US" dirty="0"/>
              <a:t>快速安装和配置</a:t>
            </a:r>
          </a:p>
          <a:p>
            <a:pPr marL="0" indent="0" hangingPunct="0">
              <a:buNone/>
            </a:pPr>
            <a:r>
              <a:rPr lang="en-US" altLang="zh-CN" dirty="0"/>
              <a:t>Oracle</a:t>
            </a:r>
            <a:r>
              <a:rPr lang="zh-CN" altLang="en-US" dirty="0"/>
              <a:t>数据库服务器和客户端的网络组件已针对大多数环境进行了预配置。使用各种命名方法对</a:t>
            </a:r>
            <a:r>
              <a:rPr lang="en-US" altLang="zh-CN" dirty="0"/>
              <a:t>Oracle</a:t>
            </a:r>
            <a:r>
              <a:rPr lang="zh-CN" altLang="en-US" dirty="0"/>
              <a:t>数据库服务进行解析。因此，客户端和服务器可以在安装后立即连接。</a:t>
            </a:r>
          </a:p>
        </p:txBody>
      </p:sp>
    </p:spTree>
    <p:extLst>
      <p:ext uri="{BB962C8B-B14F-4D97-AF65-F5344CB8AC3E}">
        <p14:creationId xmlns:p14="http://schemas.microsoft.com/office/powerpoint/2010/main" val="278985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zh-CN" altLang="zh-CN" sz="2800" dirty="0"/>
              <a:t>【示例</a:t>
            </a:r>
            <a:r>
              <a:rPr lang="en-US" altLang="zh-CN" sz="2800" dirty="0"/>
              <a:t>3-10</a:t>
            </a:r>
            <a:r>
              <a:rPr lang="zh-CN" altLang="zh-CN" sz="2800" dirty="0"/>
              <a:t>】</a:t>
            </a:r>
            <a:r>
              <a:rPr lang="en-US" altLang="zh-CN" sz="2800" dirty="0" err="1"/>
              <a:t>tnsping</a:t>
            </a:r>
            <a:r>
              <a:rPr lang="zh-CN" altLang="zh-CN" sz="2800" dirty="0"/>
              <a:t>测试</a:t>
            </a:r>
            <a:r>
              <a:rPr lang="en-US" altLang="zh-CN" sz="2800" dirty="0" err="1"/>
              <a:t>tns</a:t>
            </a:r>
            <a:r>
              <a:rPr lang="zh-CN" altLang="zh-CN" sz="2800" dirty="0"/>
              <a:t>名称的连接</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zh-CN" altLang="en-US" sz="2000" dirty="0"/>
              <a:t>本示例测试</a:t>
            </a:r>
            <a:r>
              <a:rPr lang="en-US" altLang="zh-CN" sz="2000" dirty="0" err="1"/>
              <a:t>tns</a:t>
            </a:r>
            <a:r>
              <a:rPr lang="zh-CN" altLang="en-US" sz="2000" dirty="0"/>
              <a:t>名称</a:t>
            </a:r>
            <a:r>
              <a:rPr lang="en-US" altLang="zh-CN" sz="2000" dirty="0" err="1"/>
              <a:t>pdborcl_d</a:t>
            </a:r>
            <a:r>
              <a:rPr lang="zh-CN" altLang="en-US" sz="2000" dirty="0"/>
              <a:t>是否可以解析。输出“</a:t>
            </a:r>
            <a:r>
              <a:rPr lang="en-US" altLang="zh-CN" sz="2000" dirty="0"/>
              <a:t>OK (0 </a:t>
            </a:r>
            <a:r>
              <a:rPr lang="en-US" altLang="zh-CN" sz="2000" dirty="0" err="1"/>
              <a:t>msec</a:t>
            </a:r>
            <a:r>
              <a:rPr lang="en-US" altLang="zh-CN" sz="2000" dirty="0"/>
              <a:t>)”</a:t>
            </a:r>
            <a:r>
              <a:rPr lang="zh-CN" altLang="en-US" sz="2000" dirty="0"/>
              <a:t>表示</a:t>
            </a:r>
            <a:r>
              <a:rPr lang="en-US" altLang="zh-CN" sz="2000" dirty="0" err="1"/>
              <a:t>tnsping</a:t>
            </a:r>
            <a:r>
              <a:rPr lang="zh-CN" altLang="en-US" sz="2000" dirty="0"/>
              <a:t>成功连通，用时</a:t>
            </a:r>
            <a:r>
              <a:rPr lang="en-US" altLang="zh-CN" sz="2000" dirty="0"/>
              <a:t>0</a:t>
            </a:r>
            <a:r>
              <a:rPr lang="zh-CN" altLang="en-US" sz="2000" dirty="0"/>
              <a:t>毫秒。</a:t>
            </a:r>
          </a:p>
          <a:p>
            <a:pPr marL="0" indent="0">
              <a:lnSpc>
                <a:spcPct val="100000"/>
              </a:lnSpc>
              <a:buNone/>
            </a:pPr>
            <a:r>
              <a:rPr lang="en-US" altLang="zh-CN" sz="2000" dirty="0">
                <a:highlight>
                  <a:srgbClr val="C0C0C0"/>
                </a:highlight>
              </a:rPr>
              <a:t>$ </a:t>
            </a:r>
            <a:r>
              <a:rPr lang="en-US" altLang="zh-CN" sz="2000" dirty="0" err="1">
                <a:highlight>
                  <a:srgbClr val="C0C0C0"/>
                </a:highlight>
              </a:rPr>
              <a:t>tnsping</a:t>
            </a:r>
            <a:r>
              <a:rPr lang="en-US" altLang="zh-CN" sz="2000" dirty="0">
                <a:highlight>
                  <a:srgbClr val="C0C0C0"/>
                </a:highlight>
              </a:rPr>
              <a:t> </a:t>
            </a:r>
            <a:r>
              <a:rPr lang="en-US" altLang="zh-CN" sz="2000" dirty="0" err="1">
                <a:highlight>
                  <a:srgbClr val="C0C0C0"/>
                </a:highlight>
              </a:rPr>
              <a:t>pdborcl_d</a:t>
            </a:r>
            <a:endParaRPr lang="en-US" altLang="zh-CN" sz="2000" dirty="0">
              <a:highlight>
                <a:srgbClr val="C0C0C0"/>
              </a:highlight>
            </a:endParaRPr>
          </a:p>
          <a:p>
            <a:pPr marL="0" indent="0">
              <a:lnSpc>
                <a:spcPct val="100000"/>
              </a:lnSpc>
              <a:buNone/>
            </a:pPr>
            <a:r>
              <a:rPr lang="en-US" altLang="zh-CN" sz="2000" dirty="0"/>
              <a:t>...</a:t>
            </a:r>
          </a:p>
          <a:p>
            <a:pPr marL="0" indent="0">
              <a:lnSpc>
                <a:spcPct val="100000"/>
              </a:lnSpc>
              <a:buNone/>
            </a:pPr>
            <a:r>
              <a:rPr lang="en-US" altLang="zh-CN" sz="2000" dirty="0"/>
              <a:t>Used TNSNAMES adapter to resolve the alias</a:t>
            </a:r>
          </a:p>
          <a:p>
            <a:pPr marL="0" indent="0">
              <a:lnSpc>
                <a:spcPct val="100000"/>
              </a:lnSpc>
              <a:buNone/>
            </a:pPr>
            <a:r>
              <a:rPr lang="en-US" altLang="zh-CN" sz="2000" dirty="0"/>
              <a:t>Attempting to contact (DESCRIPTION = (ADDRESS_LIST = (ADDRESS = (PROTOCOL = TCP)(HOST = localhost)(PORT = 1521)))(CONNECT_DATA = (SERVER = DEDICATED)(SERVICE_NAME = </a:t>
            </a:r>
            <a:r>
              <a:rPr lang="en-US" altLang="zh-CN" sz="2000" dirty="0" err="1"/>
              <a:t>pdborcl</a:t>
            </a:r>
            <a:r>
              <a:rPr lang="en-US" altLang="zh-CN" sz="2000" dirty="0"/>
              <a:t>)))</a:t>
            </a:r>
          </a:p>
          <a:p>
            <a:pPr marL="0" indent="0">
              <a:lnSpc>
                <a:spcPct val="100000"/>
              </a:lnSpc>
              <a:buNone/>
            </a:pPr>
            <a:r>
              <a:rPr lang="en-US" altLang="zh-CN" sz="2000" dirty="0"/>
              <a:t>OK (0 </a:t>
            </a:r>
            <a:r>
              <a:rPr lang="en-US" altLang="zh-CN" sz="2000" dirty="0" err="1"/>
              <a:t>msec</a:t>
            </a:r>
            <a:r>
              <a:rPr lang="en-US" altLang="zh-CN" sz="2000" dirty="0"/>
              <a:t>)</a:t>
            </a:r>
          </a:p>
          <a:p>
            <a:pPr marL="0" indent="0">
              <a:lnSpc>
                <a:spcPct val="100000"/>
              </a:lnSpc>
              <a:buNone/>
            </a:pPr>
            <a:r>
              <a:rPr lang="en-US" altLang="zh-CN" sz="2000" dirty="0">
                <a:highlight>
                  <a:srgbClr val="C0C0C0"/>
                </a:highlight>
              </a:rPr>
              <a:t>$ </a:t>
            </a:r>
            <a:r>
              <a:rPr lang="en-US" altLang="zh-CN" sz="2000" dirty="0" err="1">
                <a:highlight>
                  <a:srgbClr val="C0C0C0"/>
                </a:highlight>
              </a:rPr>
              <a:t>sqlplus</a:t>
            </a:r>
            <a:r>
              <a:rPr lang="en-US" altLang="zh-CN" sz="2000" dirty="0">
                <a:highlight>
                  <a:srgbClr val="C0C0C0"/>
                </a:highlight>
              </a:rPr>
              <a:t> </a:t>
            </a:r>
            <a:r>
              <a:rPr lang="en-US" altLang="zh-CN" sz="2000" dirty="0" err="1">
                <a:highlight>
                  <a:srgbClr val="C0C0C0"/>
                </a:highlight>
              </a:rPr>
              <a:t>hr</a:t>
            </a:r>
            <a:r>
              <a:rPr lang="en-US" altLang="zh-CN" sz="2000" dirty="0">
                <a:highlight>
                  <a:srgbClr val="C0C0C0"/>
                </a:highlight>
              </a:rPr>
              <a:t>/***@</a:t>
            </a:r>
            <a:r>
              <a:rPr lang="en-US" altLang="zh-CN" sz="2000" dirty="0" err="1">
                <a:highlight>
                  <a:srgbClr val="C0C0C0"/>
                </a:highlight>
              </a:rPr>
              <a:t>pdborcl_d</a:t>
            </a:r>
            <a:endParaRPr lang="en-US" altLang="zh-CN" sz="2000" dirty="0">
              <a:highlight>
                <a:srgbClr val="C0C0C0"/>
              </a:highlight>
            </a:endParaRPr>
          </a:p>
          <a:p>
            <a:pPr marL="0" indent="0">
              <a:lnSpc>
                <a:spcPct val="100000"/>
              </a:lnSpc>
              <a:buNone/>
            </a:pPr>
            <a:r>
              <a:rPr lang="en-US" altLang="zh-CN" sz="2000" dirty="0"/>
              <a:t>SQL&gt;</a:t>
            </a:r>
          </a:p>
        </p:txBody>
      </p:sp>
    </p:spTree>
    <p:extLst>
      <p:ext uri="{BB962C8B-B14F-4D97-AF65-F5344CB8AC3E}">
        <p14:creationId xmlns:p14="http://schemas.microsoft.com/office/powerpoint/2010/main" val="86236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3.3.5 </a:t>
            </a:r>
            <a:r>
              <a:rPr lang="en-US" altLang="zh-CN" dirty="0" err="1"/>
              <a:t>sqlnet.ora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dirty="0" err="1"/>
              <a:t>sqlnet.ora</a:t>
            </a:r>
            <a:r>
              <a:rPr lang="zh-CN" altLang="en-US" dirty="0"/>
              <a:t>文件内容也是由一些参数组成的，有服务端参数和客户端参数，用于配置连接服务端</a:t>
            </a:r>
            <a:r>
              <a:rPr lang="en-US" altLang="zh-CN" dirty="0"/>
              <a:t>Oracle</a:t>
            </a:r>
            <a:r>
              <a:rPr lang="zh-CN" altLang="en-US" dirty="0"/>
              <a:t>的相关参数，比较常用的参数有：</a:t>
            </a:r>
          </a:p>
          <a:p>
            <a:pPr marL="0" indent="0">
              <a:lnSpc>
                <a:spcPct val="100000"/>
              </a:lnSpc>
              <a:buNone/>
            </a:pPr>
            <a:r>
              <a:rPr lang="en-US" altLang="zh-CN" dirty="0"/>
              <a:t>1)NAMES.DEFAULT_DOMAIN(</a:t>
            </a:r>
            <a:r>
              <a:rPr lang="zh-CN" altLang="en-US" dirty="0"/>
              <a:t>客户端参数</a:t>
            </a:r>
            <a:r>
              <a:rPr lang="en-US" altLang="zh-CN" dirty="0"/>
              <a:t>)</a:t>
            </a:r>
          </a:p>
          <a:p>
            <a:pPr marL="0" indent="0">
              <a:lnSpc>
                <a:spcPct val="100000"/>
              </a:lnSpc>
              <a:buNone/>
            </a:pPr>
            <a:r>
              <a:rPr lang="en-US" altLang="zh-CN" dirty="0"/>
              <a:t>NAMES.DEFAULT_DOMAIN</a:t>
            </a:r>
            <a:r>
              <a:rPr lang="zh-CN" altLang="en-US" dirty="0"/>
              <a:t>是域名</a:t>
            </a:r>
            <a:r>
              <a:rPr lang="en-US" altLang="zh-CN" dirty="0"/>
              <a:t>(domain)</a:t>
            </a:r>
            <a:r>
              <a:rPr lang="zh-CN" altLang="en-US" dirty="0"/>
              <a:t>的定义，在用</a:t>
            </a:r>
            <a:r>
              <a:rPr lang="en-US" altLang="zh-CN" dirty="0" err="1"/>
              <a:t>sqlplus</a:t>
            </a:r>
            <a:r>
              <a:rPr lang="zh-CN" altLang="en-US" dirty="0"/>
              <a:t>访问数据库时，会在</a:t>
            </a:r>
            <a:r>
              <a:rPr lang="en-US" altLang="zh-CN" dirty="0"/>
              <a:t>TNS</a:t>
            </a:r>
            <a:r>
              <a:rPr lang="zh-CN" altLang="en-US" dirty="0"/>
              <a:t>别名后面自动加上“</a:t>
            </a:r>
            <a:r>
              <a:rPr lang="en-US" altLang="zh-CN" dirty="0"/>
              <a:t>.domain”</a:t>
            </a:r>
            <a:r>
              <a:rPr lang="zh-CN" altLang="en-US" dirty="0"/>
              <a:t>，比如设置：</a:t>
            </a:r>
            <a:r>
              <a:rPr lang="en-US" altLang="zh-CN" dirty="0"/>
              <a:t>NAMES.DEFAULT_DOMAIN = com.cn</a:t>
            </a:r>
            <a:r>
              <a:rPr lang="zh-CN" altLang="en-US" dirty="0"/>
              <a:t>后，在客户端执行命令：“</a:t>
            </a:r>
            <a:r>
              <a:rPr lang="en-US" altLang="zh-CN" dirty="0" err="1"/>
              <a:t>sqlplus</a:t>
            </a:r>
            <a:r>
              <a:rPr lang="en-US" altLang="zh-CN" dirty="0"/>
              <a:t> username/</a:t>
            </a:r>
            <a:r>
              <a:rPr lang="en-US" altLang="zh-CN" dirty="0" err="1"/>
              <a:t>password@local_dev</a:t>
            </a:r>
            <a:r>
              <a:rPr lang="en-US" altLang="zh-CN" dirty="0"/>
              <a:t>”</a:t>
            </a:r>
            <a:r>
              <a:rPr lang="zh-CN" altLang="en-US" dirty="0"/>
              <a:t>时，会在</a:t>
            </a:r>
            <a:r>
              <a:rPr lang="en-US" altLang="zh-CN" dirty="0"/>
              <a:t>tnsnames.ora</a:t>
            </a:r>
            <a:r>
              <a:rPr lang="zh-CN" altLang="en-US" dirty="0"/>
              <a:t>中寻找</a:t>
            </a:r>
            <a:r>
              <a:rPr lang="en-US" altLang="zh-CN" dirty="0"/>
              <a:t>local_dev.com.cn</a:t>
            </a:r>
            <a:r>
              <a:rPr lang="zh-CN" altLang="en-US" dirty="0"/>
              <a:t>的</a:t>
            </a:r>
            <a:r>
              <a:rPr lang="en-US" altLang="zh-CN" dirty="0"/>
              <a:t>TNS</a:t>
            </a:r>
            <a:r>
              <a:rPr lang="zh-CN" altLang="en-US" dirty="0"/>
              <a:t>名称。相当于在没有定义</a:t>
            </a:r>
            <a:r>
              <a:rPr lang="en-US" altLang="zh-CN" dirty="0"/>
              <a:t>NAMES.DEFAULT_DOMAIN</a:t>
            </a:r>
            <a:r>
              <a:rPr lang="zh-CN" altLang="en-US" dirty="0"/>
              <a:t>时执行：</a:t>
            </a:r>
          </a:p>
          <a:p>
            <a:pPr marL="0" indent="0">
              <a:lnSpc>
                <a:spcPct val="100000"/>
              </a:lnSpc>
              <a:buNone/>
            </a:pPr>
            <a:r>
              <a:rPr lang="en-US" altLang="zh-CN" dirty="0" err="1"/>
              <a:t>sqlplus</a:t>
            </a:r>
            <a:r>
              <a:rPr lang="en-US" altLang="zh-CN" dirty="0"/>
              <a:t> username/password@local_dev.com.cn</a:t>
            </a:r>
          </a:p>
        </p:txBody>
      </p:sp>
    </p:spTree>
    <p:extLst>
      <p:ext uri="{BB962C8B-B14F-4D97-AF65-F5344CB8AC3E}">
        <p14:creationId xmlns:p14="http://schemas.microsoft.com/office/powerpoint/2010/main" val="343164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3.3.5 </a:t>
            </a:r>
            <a:r>
              <a:rPr lang="en-US" altLang="zh-CN" dirty="0" err="1"/>
              <a:t>sqlnet.ora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dirty="0" err="1"/>
              <a:t>sqlnet.ora</a:t>
            </a:r>
            <a:r>
              <a:rPr lang="zh-CN" altLang="en-US" dirty="0"/>
              <a:t>文件内容也是由一些参数组成的，有服务端参数和客户端参数，用于配置连接服务端</a:t>
            </a:r>
            <a:r>
              <a:rPr lang="en-US" altLang="zh-CN" dirty="0"/>
              <a:t>Oracle</a:t>
            </a:r>
            <a:r>
              <a:rPr lang="zh-CN" altLang="en-US" dirty="0"/>
              <a:t>的相关参数，比较常用的参数有：</a:t>
            </a:r>
          </a:p>
          <a:p>
            <a:pPr marL="0" indent="0">
              <a:lnSpc>
                <a:spcPct val="100000"/>
              </a:lnSpc>
              <a:buNone/>
            </a:pPr>
            <a:r>
              <a:rPr lang="en-US" altLang="zh-CN" dirty="0"/>
              <a:t>1)NAMES.DEFAULT_DOMAIN(</a:t>
            </a:r>
            <a:r>
              <a:rPr lang="zh-CN" altLang="en-US" dirty="0"/>
              <a:t>客户端参数</a:t>
            </a:r>
            <a:r>
              <a:rPr lang="en-US" altLang="zh-CN" dirty="0"/>
              <a:t>)</a:t>
            </a:r>
          </a:p>
          <a:p>
            <a:pPr marL="0" indent="0">
              <a:lnSpc>
                <a:spcPct val="100000"/>
              </a:lnSpc>
              <a:buNone/>
            </a:pPr>
            <a:r>
              <a:rPr lang="en-US" altLang="zh-CN" dirty="0"/>
              <a:t>NAMES.DEFAULT_DOMAIN</a:t>
            </a:r>
            <a:r>
              <a:rPr lang="zh-CN" altLang="en-US" dirty="0"/>
              <a:t>是域名</a:t>
            </a:r>
            <a:r>
              <a:rPr lang="en-US" altLang="zh-CN" dirty="0"/>
              <a:t>(domain)</a:t>
            </a:r>
            <a:r>
              <a:rPr lang="zh-CN" altLang="en-US" dirty="0"/>
              <a:t>的定义，在用</a:t>
            </a:r>
            <a:r>
              <a:rPr lang="en-US" altLang="zh-CN" dirty="0" err="1"/>
              <a:t>sqlplus</a:t>
            </a:r>
            <a:r>
              <a:rPr lang="zh-CN" altLang="en-US" dirty="0"/>
              <a:t>访问数据库时，会在</a:t>
            </a:r>
            <a:r>
              <a:rPr lang="en-US" altLang="zh-CN" dirty="0"/>
              <a:t>TNS</a:t>
            </a:r>
            <a:r>
              <a:rPr lang="zh-CN" altLang="en-US" dirty="0"/>
              <a:t>别名后面自动加上“</a:t>
            </a:r>
            <a:r>
              <a:rPr lang="en-US" altLang="zh-CN" dirty="0"/>
              <a:t>.domain”</a:t>
            </a:r>
            <a:r>
              <a:rPr lang="zh-CN" altLang="en-US" dirty="0"/>
              <a:t>，比如设置：</a:t>
            </a:r>
            <a:r>
              <a:rPr lang="en-US" altLang="zh-CN" dirty="0"/>
              <a:t>NAMES.DEFAULT_DOMAIN = com.cn</a:t>
            </a:r>
            <a:r>
              <a:rPr lang="zh-CN" altLang="en-US" dirty="0"/>
              <a:t>后，在客户端执行命令：“</a:t>
            </a:r>
            <a:r>
              <a:rPr lang="en-US" altLang="zh-CN" dirty="0" err="1"/>
              <a:t>sqlplus</a:t>
            </a:r>
            <a:r>
              <a:rPr lang="en-US" altLang="zh-CN" dirty="0"/>
              <a:t> username/</a:t>
            </a:r>
            <a:r>
              <a:rPr lang="en-US" altLang="zh-CN" dirty="0" err="1"/>
              <a:t>password@local_dev</a:t>
            </a:r>
            <a:r>
              <a:rPr lang="en-US" altLang="zh-CN" dirty="0"/>
              <a:t>”</a:t>
            </a:r>
            <a:r>
              <a:rPr lang="zh-CN" altLang="en-US" dirty="0"/>
              <a:t>时，会在</a:t>
            </a:r>
            <a:r>
              <a:rPr lang="en-US" altLang="zh-CN" dirty="0"/>
              <a:t>tnsnames.ora</a:t>
            </a:r>
            <a:r>
              <a:rPr lang="zh-CN" altLang="en-US" dirty="0"/>
              <a:t>中寻找</a:t>
            </a:r>
            <a:r>
              <a:rPr lang="en-US" altLang="zh-CN" dirty="0"/>
              <a:t>local_dev.com.cn</a:t>
            </a:r>
            <a:r>
              <a:rPr lang="zh-CN" altLang="en-US" dirty="0"/>
              <a:t>的</a:t>
            </a:r>
            <a:r>
              <a:rPr lang="en-US" altLang="zh-CN" dirty="0"/>
              <a:t>TNS</a:t>
            </a:r>
            <a:r>
              <a:rPr lang="zh-CN" altLang="en-US" dirty="0"/>
              <a:t>名称。相当于在没有定义</a:t>
            </a:r>
            <a:r>
              <a:rPr lang="en-US" altLang="zh-CN" dirty="0"/>
              <a:t>NAMES.DEFAULT_DOMAIN</a:t>
            </a:r>
            <a:r>
              <a:rPr lang="zh-CN" altLang="en-US" dirty="0"/>
              <a:t>时执行：</a:t>
            </a:r>
          </a:p>
          <a:p>
            <a:pPr marL="0" indent="0">
              <a:lnSpc>
                <a:spcPct val="100000"/>
              </a:lnSpc>
              <a:buNone/>
            </a:pPr>
            <a:r>
              <a:rPr lang="en-US" altLang="zh-CN" dirty="0" err="1">
                <a:highlight>
                  <a:srgbClr val="C0C0C0"/>
                </a:highlight>
              </a:rPr>
              <a:t>sqlplus</a:t>
            </a:r>
            <a:r>
              <a:rPr lang="en-US" altLang="zh-CN" dirty="0">
                <a:highlight>
                  <a:srgbClr val="C0C0C0"/>
                </a:highlight>
              </a:rPr>
              <a:t> username/password@local_dev.com.cn</a:t>
            </a:r>
          </a:p>
        </p:txBody>
      </p:sp>
    </p:spTree>
    <p:extLst>
      <p:ext uri="{BB962C8B-B14F-4D97-AF65-F5344CB8AC3E}">
        <p14:creationId xmlns:p14="http://schemas.microsoft.com/office/powerpoint/2010/main" val="334509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3.3.5 </a:t>
            </a:r>
            <a:r>
              <a:rPr lang="en-US" altLang="zh-CN" dirty="0" err="1"/>
              <a:t>sqlnet.ora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dirty="0"/>
              <a:t>2)NAMES.DIRECTORY_PATH(</a:t>
            </a:r>
            <a:r>
              <a:rPr lang="zh-CN" altLang="en-US" dirty="0"/>
              <a:t>客户端参数</a:t>
            </a:r>
            <a:r>
              <a:rPr lang="en-US" altLang="zh-CN" dirty="0"/>
              <a:t>)</a:t>
            </a:r>
          </a:p>
          <a:p>
            <a:pPr marL="0" indent="0">
              <a:lnSpc>
                <a:spcPct val="100000"/>
              </a:lnSpc>
              <a:buNone/>
            </a:pPr>
            <a:r>
              <a:rPr lang="en-US" altLang="zh-CN" dirty="0"/>
              <a:t>NAMES.DIRECTORY_PATH</a:t>
            </a:r>
            <a:r>
              <a:rPr lang="zh-CN" altLang="en-US" dirty="0"/>
              <a:t>定义了在客户端连接数据库时，采用什么样的匹配方式连接地址。比如：</a:t>
            </a:r>
            <a:r>
              <a:rPr lang="en-US" altLang="zh-CN" dirty="0"/>
              <a:t>NAMES.DIRECTORY_PATH= (TNSNAMES</a:t>
            </a:r>
            <a:r>
              <a:rPr lang="zh-CN" altLang="en-US" dirty="0"/>
              <a:t>，</a:t>
            </a:r>
            <a:r>
              <a:rPr lang="en-US" altLang="zh-CN" dirty="0"/>
              <a:t>ONAMES</a:t>
            </a:r>
            <a:r>
              <a:rPr lang="zh-CN" altLang="en-US" dirty="0"/>
              <a:t>，</a:t>
            </a:r>
            <a:r>
              <a:rPr lang="en-US" altLang="zh-CN" dirty="0"/>
              <a:t>HOSTNAME)</a:t>
            </a:r>
            <a:r>
              <a:rPr lang="zh-CN" altLang="en-US" dirty="0"/>
              <a:t>。那么在客户端执行</a:t>
            </a:r>
            <a:r>
              <a:rPr lang="en-US" altLang="zh-CN" dirty="0" err="1"/>
              <a:t>sqlplus</a:t>
            </a:r>
            <a:r>
              <a:rPr lang="en-US" altLang="zh-CN" dirty="0"/>
              <a:t> username/</a:t>
            </a:r>
            <a:r>
              <a:rPr lang="en-US" altLang="zh-CN" dirty="0" err="1"/>
              <a:t>password@local_dev</a:t>
            </a:r>
            <a:r>
              <a:rPr lang="zh-CN" altLang="en-US" dirty="0"/>
              <a:t>连接数据库时，首先采用</a:t>
            </a:r>
            <a:r>
              <a:rPr lang="en-US" altLang="zh-CN" dirty="0"/>
              <a:t>tnsnames.ora</a:t>
            </a:r>
            <a:r>
              <a:rPr lang="zh-CN" altLang="en-US" dirty="0"/>
              <a:t>的</a:t>
            </a:r>
            <a:r>
              <a:rPr lang="en-US" altLang="zh-CN" dirty="0"/>
              <a:t>TNS</a:t>
            </a:r>
            <a:r>
              <a:rPr lang="zh-CN" altLang="en-US" dirty="0"/>
              <a:t>别名配置连接数据库，如果没有连接上，再采用</a:t>
            </a:r>
            <a:r>
              <a:rPr lang="en-US" altLang="zh-CN" dirty="0"/>
              <a:t>ONAMES</a:t>
            </a:r>
            <a:r>
              <a:rPr lang="zh-CN" altLang="en-US" dirty="0"/>
              <a:t>进行解析，最后采用主机名进行解析。</a:t>
            </a:r>
            <a:r>
              <a:rPr lang="en-US" altLang="zh-CN" dirty="0"/>
              <a:t>ONAMES</a:t>
            </a:r>
            <a:r>
              <a:rPr lang="zh-CN" altLang="en-US" dirty="0"/>
              <a:t>表示</a:t>
            </a:r>
            <a:r>
              <a:rPr lang="en-US" altLang="zh-CN" dirty="0"/>
              <a:t>Oracle</a:t>
            </a:r>
            <a:r>
              <a:rPr lang="zh-CN" altLang="en-US" dirty="0"/>
              <a:t>使用自己的名称服务器</a:t>
            </a:r>
            <a:r>
              <a:rPr lang="en-US" altLang="zh-CN" dirty="0"/>
              <a:t>(Oracle Name Server)</a:t>
            </a:r>
            <a:r>
              <a:rPr lang="zh-CN" altLang="en-US" dirty="0"/>
              <a:t>来解析，目前</a:t>
            </a:r>
            <a:r>
              <a:rPr lang="en-US" altLang="zh-CN" dirty="0"/>
              <a:t>Oracle</a:t>
            </a:r>
            <a:r>
              <a:rPr lang="zh-CN" altLang="en-US" dirty="0"/>
              <a:t>建议使用轻量目录访问协议</a:t>
            </a:r>
            <a:r>
              <a:rPr lang="en-US" altLang="zh-CN" dirty="0"/>
              <a:t>LDAP</a:t>
            </a:r>
            <a:r>
              <a:rPr lang="zh-CN" altLang="en-US" dirty="0"/>
              <a:t>来取代</a:t>
            </a:r>
            <a:r>
              <a:rPr lang="en-US" altLang="zh-CN" dirty="0"/>
              <a:t>ONAMES</a:t>
            </a:r>
            <a:r>
              <a:rPr lang="zh-CN" altLang="en-US" dirty="0"/>
              <a:t>，</a:t>
            </a:r>
            <a:r>
              <a:rPr lang="en-US" altLang="zh-CN" dirty="0"/>
              <a:t>HOSTNAME</a:t>
            </a:r>
            <a:r>
              <a:rPr lang="zh-CN" altLang="en-US" dirty="0"/>
              <a:t>表示使用</a:t>
            </a:r>
            <a:r>
              <a:rPr lang="en-US" altLang="zh-CN" dirty="0"/>
              <a:t>host</a:t>
            </a:r>
            <a:r>
              <a:rPr lang="zh-CN" altLang="en-US" dirty="0"/>
              <a:t>文件、</a:t>
            </a:r>
            <a:r>
              <a:rPr lang="en-US" altLang="zh-CN" dirty="0"/>
              <a:t>DNS</a:t>
            </a:r>
            <a:r>
              <a:rPr lang="zh-CN" altLang="en-US" dirty="0"/>
              <a:t>和</a:t>
            </a:r>
            <a:r>
              <a:rPr lang="en-US" altLang="zh-CN" dirty="0"/>
              <a:t>NIS</a:t>
            </a:r>
            <a:r>
              <a:rPr lang="zh-CN" altLang="en-US" dirty="0"/>
              <a:t>等来解析；</a:t>
            </a:r>
          </a:p>
          <a:p>
            <a:pPr marL="0" indent="0">
              <a:lnSpc>
                <a:spcPct val="100000"/>
              </a:lnSpc>
              <a:buNone/>
            </a:pPr>
            <a:endParaRPr lang="en-US" altLang="zh-CN" dirty="0"/>
          </a:p>
        </p:txBody>
      </p:sp>
    </p:spTree>
    <p:extLst>
      <p:ext uri="{BB962C8B-B14F-4D97-AF65-F5344CB8AC3E}">
        <p14:creationId xmlns:p14="http://schemas.microsoft.com/office/powerpoint/2010/main" val="421509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3.3.5 </a:t>
            </a:r>
            <a:r>
              <a:rPr lang="en-US" altLang="zh-CN" dirty="0" err="1"/>
              <a:t>sqlnet.ora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ts val="2280"/>
              </a:lnSpc>
              <a:buNone/>
            </a:pPr>
            <a:r>
              <a:rPr lang="en-US" altLang="zh-CN" dirty="0"/>
              <a:t>3)SQLNET.AUTHENTICATION_SERVICES(</a:t>
            </a:r>
            <a:r>
              <a:rPr lang="zh-CN" altLang="en-US" dirty="0"/>
              <a:t>客户端参数</a:t>
            </a:r>
            <a:r>
              <a:rPr lang="en-US" altLang="zh-CN" dirty="0"/>
              <a:t>)</a:t>
            </a:r>
          </a:p>
          <a:p>
            <a:pPr marL="0" indent="0">
              <a:lnSpc>
                <a:spcPts val="2280"/>
              </a:lnSpc>
              <a:buNone/>
            </a:pPr>
            <a:r>
              <a:rPr lang="en-US" altLang="zh-CN" dirty="0"/>
              <a:t>SQLNET.AUTHENTICATION_SERVICES</a:t>
            </a:r>
            <a:r>
              <a:rPr lang="zh-CN" altLang="en-US" dirty="0"/>
              <a:t>定义登录数据库的认证方式</a:t>
            </a:r>
            <a:r>
              <a:rPr lang="en-US" altLang="zh-CN" dirty="0"/>
              <a:t>(</a:t>
            </a:r>
            <a:r>
              <a:rPr lang="zh-CN" altLang="en-US" dirty="0"/>
              <a:t>数据库身份认证，还是操作系统身份认证</a:t>
            </a:r>
            <a:r>
              <a:rPr lang="en-US" altLang="zh-CN" dirty="0"/>
              <a:t>)</a:t>
            </a:r>
            <a:r>
              <a:rPr lang="zh-CN" altLang="en-US" dirty="0"/>
              <a:t>，</a:t>
            </a:r>
            <a:r>
              <a:rPr lang="en-US" altLang="zh-CN" dirty="0"/>
              <a:t>NONE</a:t>
            </a:r>
            <a:r>
              <a:rPr lang="zh-CN" altLang="en-US" dirty="0"/>
              <a:t>表示数据库方式认证，</a:t>
            </a:r>
            <a:r>
              <a:rPr lang="en-US" altLang="zh-CN" dirty="0"/>
              <a:t>ALL(Linux)</a:t>
            </a:r>
            <a:r>
              <a:rPr lang="zh-CN" altLang="en-US" dirty="0"/>
              <a:t>或者</a:t>
            </a:r>
            <a:r>
              <a:rPr lang="en-US" altLang="zh-CN" dirty="0"/>
              <a:t>NTS(Windows)</a:t>
            </a:r>
            <a:r>
              <a:rPr lang="zh-CN" altLang="en-US" dirty="0"/>
              <a:t>表示操作系统方式认证。</a:t>
            </a:r>
            <a:endParaRPr lang="en-US" altLang="zh-CN" dirty="0"/>
          </a:p>
          <a:p>
            <a:pPr marL="0" indent="0">
              <a:lnSpc>
                <a:spcPts val="2280"/>
              </a:lnSpc>
              <a:buNone/>
            </a:pPr>
            <a:r>
              <a:rPr lang="en-US" altLang="zh-CN" dirty="0"/>
              <a:t>4)</a:t>
            </a:r>
            <a:r>
              <a:rPr lang="en-US" altLang="zh-CN" dirty="0" err="1"/>
              <a:t>tcp.validnode_checking</a:t>
            </a:r>
            <a:r>
              <a:rPr lang="en-US" altLang="zh-CN" dirty="0"/>
              <a:t>=yes(</a:t>
            </a:r>
            <a:r>
              <a:rPr lang="zh-CN" altLang="en-US" dirty="0"/>
              <a:t>服务器端参数</a:t>
            </a:r>
            <a:r>
              <a:rPr lang="en-US" altLang="zh-CN" dirty="0"/>
              <a:t>)</a:t>
            </a:r>
          </a:p>
          <a:p>
            <a:pPr marL="0" indent="0">
              <a:lnSpc>
                <a:spcPts val="2280"/>
              </a:lnSpc>
              <a:buNone/>
            </a:pPr>
            <a:r>
              <a:rPr lang="zh-CN" altLang="en-US" dirty="0"/>
              <a:t>表示启用客户端的</a:t>
            </a:r>
            <a:r>
              <a:rPr lang="en-US" altLang="zh-CN" dirty="0"/>
              <a:t>IP</a:t>
            </a:r>
            <a:r>
              <a:rPr lang="zh-CN" altLang="en-US" dirty="0"/>
              <a:t>检查，非法的</a:t>
            </a:r>
            <a:r>
              <a:rPr lang="en-US" altLang="zh-CN" dirty="0"/>
              <a:t>IP</a:t>
            </a:r>
            <a:r>
              <a:rPr lang="zh-CN" altLang="en-US" dirty="0"/>
              <a:t>将被拒绝访问</a:t>
            </a:r>
            <a:r>
              <a:rPr lang="en-US" altLang="zh-CN" dirty="0"/>
              <a:t>Oracle</a:t>
            </a:r>
            <a:r>
              <a:rPr lang="zh-CN" altLang="en-US" dirty="0"/>
              <a:t>。这个参数与</a:t>
            </a:r>
            <a:r>
              <a:rPr lang="en-US" altLang="zh-CN" dirty="0" err="1"/>
              <a:t>tcp.invited_nodes</a:t>
            </a:r>
            <a:r>
              <a:rPr lang="zh-CN" altLang="en-US" dirty="0"/>
              <a:t>和</a:t>
            </a:r>
            <a:r>
              <a:rPr lang="en-US" altLang="zh-CN" dirty="0" err="1"/>
              <a:t>tcp.excluded_nodes</a:t>
            </a:r>
            <a:r>
              <a:rPr lang="zh-CN" altLang="en-US" dirty="0"/>
              <a:t>参数联合使用。</a:t>
            </a:r>
          </a:p>
          <a:p>
            <a:pPr marL="0" indent="0">
              <a:lnSpc>
                <a:spcPts val="2280"/>
              </a:lnSpc>
              <a:buNone/>
            </a:pPr>
            <a:r>
              <a:rPr lang="en-US" altLang="zh-CN" dirty="0"/>
              <a:t>5)</a:t>
            </a:r>
            <a:r>
              <a:rPr lang="en-US" altLang="zh-CN" dirty="0" err="1"/>
              <a:t>tcp.invited_nodes</a:t>
            </a:r>
            <a:r>
              <a:rPr lang="en-US" altLang="zh-CN" dirty="0"/>
              <a:t>=(IP1</a:t>
            </a:r>
            <a:r>
              <a:rPr lang="zh-CN" altLang="en-US" dirty="0"/>
              <a:t>，</a:t>
            </a:r>
            <a:r>
              <a:rPr lang="en-US" altLang="zh-CN" dirty="0"/>
              <a:t>IP2</a:t>
            </a:r>
            <a:r>
              <a:rPr lang="zh-CN" altLang="en-US" dirty="0"/>
              <a:t>，</a:t>
            </a:r>
            <a:r>
              <a:rPr lang="en-US" altLang="zh-CN" dirty="0"/>
              <a:t>IP3...)(</a:t>
            </a:r>
            <a:r>
              <a:rPr lang="zh-CN" altLang="en-US" dirty="0"/>
              <a:t>服务器端参数</a:t>
            </a:r>
            <a:r>
              <a:rPr lang="en-US" altLang="zh-CN" dirty="0"/>
              <a:t>)</a:t>
            </a:r>
          </a:p>
          <a:p>
            <a:pPr marL="0" indent="0">
              <a:lnSpc>
                <a:spcPts val="2280"/>
              </a:lnSpc>
              <a:buNone/>
            </a:pPr>
            <a:r>
              <a:rPr lang="zh-CN" altLang="en-US" dirty="0"/>
              <a:t>表示允许哪些</a:t>
            </a:r>
            <a:r>
              <a:rPr lang="en-US" altLang="zh-CN" dirty="0"/>
              <a:t>IP</a:t>
            </a:r>
            <a:r>
              <a:rPr lang="zh-CN" altLang="en-US" dirty="0"/>
              <a:t>访问</a:t>
            </a:r>
            <a:r>
              <a:rPr lang="en-US" altLang="zh-CN" dirty="0"/>
              <a:t>Oracle</a:t>
            </a:r>
            <a:r>
              <a:rPr lang="zh-CN" altLang="en-US" dirty="0"/>
              <a:t>。</a:t>
            </a:r>
          </a:p>
          <a:p>
            <a:pPr marL="0" indent="0">
              <a:lnSpc>
                <a:spcPts val="2280"/>
              </a:lnSpc>
              <a:buNone/>
            </a:pPr>
            <a:r>
              <a:rPr lang="en-US" altLang="zh-CN" dirty="0"/>
              <a:t>6)</a:t>
            </a:r>
            <a:r>
              <a:rPr lang="en-US" altLang="zh-CN" dirty="0" err="1"/>
              <a:t>tcp.excluded_nodes</a:t>
            </a:r>
            <a:r>
              <a:rPr lang="en-US" altLang="zh-CN" dirty="0"/>
              <a:t>=(IP1</a:t>
            </a:r>
            <a:r>
              <a:rPr lang="zh-CN" altLang="en-US" dirty="0"/>
              <a:t>，</a:t>
            </a:r>
            <a:r>
              <a:rPr lang="en-US" altLang="zh-CN" dirty="0"/>
              <a:t>IP2</a:t>
            </a:r>
            <a:r>
              <a:rPr lang="zh-CN" altLang="en-US" dirty="0"/>
              <a:t>，</a:t>
            </a:r>
            <a:r>
              <a:rPr lang="en-US" altLang="zh-CN" dirty="0"/>
              <a:t>IP3...)(</a:t>
            </a:r>
            <a:r>
              <a:rPr lang="zh-CN" altLang="en-US" dirty="0"/>
              <a:t>服务器端参数</a:t>
            </a:r>
            <a:r>
              <a:rPr lang="en-US" altLang="zh-CN" dirty="0"/>
              <a:t>)</a:t>
            </a:r>
          </a:p>
          <a:p>
            <a:pPr marL="0" indent="0">
              <a:lnSpc>
                <a:spcPts val="2280"/>
              </a:lnSpc>
              <a:buNone/>
            </a:pPr>
            <a:r>
              <a:rPr lang="zh-CN" altLang="en-US" dirty="0"/>
              <a:t>表示拒绝哪些</a:t>
            </a:r>
            <a:r>
              <a:rPr lang="en-US" altLang="zh-CN" dirty="0"/>
              <a:t>IP</a:t>
            </a:r>
            <a:r>
              <a:rPr lang="zh-CN" altLang="en-US" dirty="0"/>
              <a:t>访问</a:t>
            </a:r>
            <a:r>
              <a:rPr lang="en-US" altLang="zh-CN" dirty="0"/>
              <a:t>Oracle</a:t>
            </a:r>
            <a:r>
              <a:rPr lang="zh-CN" altLang="en-US" dirty="0"/>
              <a:t>。</a:t>
            </a:r>
          </a:p>
          <a:p>
            <a:pPr marL="0" indent="0">
              <a:lnSpc>
                <a:spcPct val="100000"/>
              </a:lnSpc>
              <a:buNone/>
            </a:pPr>
            <a:endParaRPr lang="zh-CN" altLang="en-US" dirty="0"/>
          </a:p>
        </p:txBody>
      </p:sp>
      <p:sp>
        <p:nvSpPr>
          <p:cNvPr id="4" name="卷形: 水平 3">
            <a:extLst>
              <a:ext uri="{FF2B5EF4-FFF2-40B4-BE49-F238E27FC236}">
                <a16:creationId xmlns:a16="http://schemas.microsoft.com/office/drawing/2014/main" id="{E6A2741A-D3BC-4207-8345-8FF1D8BDF7F0}"/>
              </a:ext>
            </a:extLst>
          </p:cNvPr>
          <p:cNvSpPr/>
          <p:nvPr/>
        </p:nvSpPr>
        <p:spPr>
          <a:xfrm>
            <a:off x="2638028" y="1196752"/>
            <a:ext cx="7776864"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注意：服务器端修改这些参数后，需要重新启动</a:t>
            </a:r>
            <a:r>
              <a:rPr lang="en-US" altLang="zh-CN" sz="2400" dirty="0" err="1"/>
              <a:t>lsnrctl</a:t>
            </a:r>
            <a:r>
              <a:rPr lang="zh-CN" altLang="en-US" sz="2400" dirty="0"/>
              <a:t>。</a:t>
            </a:r>
          </a:p>
        </p:txBody>
      </p:sp>
    </p:spTree>
    <p:extLst>
      <p:ext uri="{BB962C8B-B14F-4D97-AF65-F5344CB8AC3E}">
        <p14:creationId xmlns:p14="http://schemas.microsoft.com/office/powerpoint/2010/main" val="17850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a:t>
            </a:r>
            <a:r>
              <a:rPr lang="zh-CN" altLang="en-US" sz="2800" b="1" dirty="0">
                <a:effectLst>
                  <a:glow>
                    <a:srgbClr val="000000"/>
                  </a:glow>
                  <a:outerShdw sx="0" sy="0">
                    <a:srgbClr val="000000"/>
                  </a:outerShdw>
                  <a:reflection stA="0" endPos="0" fadeDir="0" sx="0" sy="0"/>
                </a:effectLst>
              </a:rPr>
              <a:t>示例</a:t>
            </a:r>
            <a:r>
              <a:rPr lang="en-US" altLang="zh-CN" sz="2800" b="1" dirty="0">
                <a:effectLst>
                  <a:glow>
                    <a:srgbClr val="000000"/>
                  </a:glow>
                  <a:outerShdw sx="0" sy="0">
                    <a:srgbClr val="000000"/>
                  </a:outerShdw>
                  <a:reflection stA="0" endPos="0" fadeDir="0" sx="0" sy="0"/>
                </a:effectLst>
              </a:rPr>
              <a:t>3-11】sqlnet.ora</a:t>
            </a:r>
            <a:r>
              <a:rPr lang="zh-CN" altLang="en-US" sz="2800" b="1" dirty="0">
                <a:effectLst>
                  <a:glow>
                    <a:srgbClr val="000000"/>
                  </a:glow>
                  <a:outerShdw sx="0" sy="0">
                    <a:srgbClr val="000000"/>
                  </a:outerShdw>
                  <a:reflection stA="0" endPos="0" fadeDir="0" sx="0" sy="0"/>
                </a:effectLst>
              </a:rPr>
              <a:t>文件内容样例</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801200" cy="5145360"/>
          </a:xfrm>
        </p:spPr>
        <p:txBody>
          <a:bodyPr>
            <a:noAutofit/>
          </a:bodyPr>
          <a:lstStyle/>
          <a:p>
            <a:pPr marL="0" indent="0">
              <a:lnSpc>
                <a:spcPts val="2280"/>
              </a:lnSpc>
              <a:buNone/>
            </a:pPr>
            <a:r>
              <a:rPr lang="zh-CN" altLang="en-US" dirty="0"/>
              <a:t>这个样例不允许</a:t>
            </a:r>
            <a:r>
              <a:rPr lang="en-US" altLang="zh-CN" dirty="0"/>
              <a:t>IP</a:t>
            </a:r>
            <a:r>
              <a:rPr lang="zh-CN" altLang="en-US" dirty="0"/>
              <a:t>地址</a:t>
            </a:r>
            <a:r>
              <a:rPr lang="en-US" altLang="zh-CN" dirty="0"/>
              <a:t>192.168.0.101</a:t>
            </a:r>
            <a:r>
              <a:rPr lang="zh-CN" altLang="en-US" dirty="0"/>
              <a:t>登录：</a:t>
            </a:r>
            <a:endParaRPr lang="en-US" altLang="zh-CN" dirty="0"/>
          </a:p>
          <a:p>
            <a:pPr marL="0" indent="0">
              <a:lnSpc>
                <a:spcPts val="2280"/>
              </a:lnSpc>
              <a:buNone/>
            </a:pPr>
            <a:endParaRPr lang="zh-CN" altLang="en-US" dirty="0"/>
          </a:p>
          <a:p>
            <a:pPr marL="0" indent="0">
              <a:lnSpc>
                <a:spcPct val="100000"/>
              </a:lnSpc>
              <a:buNone/>
            </a:pPr>
            <a:r>
              <a:rPr lang="en-US" altLang="zh-CN" sz="3200" dirty="0"/>
              <a:t>NAMES.DIRECTORY_PATH=(TNSNAMES</a:t>
            </a:r>
            <a:r>
              <a:rPr lang="zh-CN" altLang="en-US" sz="3200" dirty="0"/>
              <a:t>，</a:t>
            </a:r>
            <a:r>
              <a:rPr lang="en-US" altLang="zh-CN" sz="3200" dirty="0"/>
              <a:t>EZCONNECT)</a:t>
            </a:r>
          </a:p>
          <a:p>
            <a:pPr marL="0" indent="0">
              <a:lnSpc>
                <a:spcPct val="100000"/>
              </a:lnSpc>
              <a:buNone/>
            </a:pPr>
            <a:r>
              <a:rPr lang="en-US" altLang="zh-CN" sz="3200" dirty="0"/>
              <a:t>#NAMES.DEFAULT_DOMAIN=com.cn</a:t>
            </a:r>
          </a:p>
          <a:p>
            <a:pPr marL="0" indent="0">
              <a:lnSpc>
                <a:spcPct val="100000"/>
              </a:lnSpc>
              <a:buNone/>
            </a:pPr>
            <a:r>
              <a:rPr lang="en-US" altLang="zh-CN" sz="3200" dirty="0"/>
              <a:t>SQLNET.AUTHENTICATION_SERVICES=(NONE</a:t>
            </a:r>
            <a:r>
              <a:rPr lang="zh-CN" altLang="en-US" sz="3200" dirty="0"/>
              <a:t>，</a:t>
            </a:r>
            <a:r>
              <a:rPr lang="en-US" altLang="zh-CN" sz="3200" dirty="0"/>
              <a:t>ALL)</a:t>
            </a:r>
          </a:p>
          <a:p>
            <a:pPr marL="0" indent="0">
              <a:lnSpc>
                <a:spcPct val="100000"/>
              </a:lnSpc>
              <a:buNone/>
            </a:pPr>
            <a:r>
              <a:rPr lang="en-US" altLang="zh-CN" sz="3200" dirty="0" err="1"/>
              <a:t>tcp.validnode_checking</a:t>
            </a:r>
            <a:r>
              <a:rPr lang="en-US" altLang="zh-CN" sz="3200" dirty="0"/>
              <a:t>=yes</a:t>
            </a:r>
          </a:p>
          <a:p>
            <a:pPr marL="0" indent="0">
              <a:lnSpc>
                <a:spcPct val="100000"/>
              </a:lnSpc>
              <a:buNone/>
            </a:pPr>
            <a:r>
              <a:rPr lang="en-US" altLang="zh-CN" sz="3200" dirty="0" err="1"/>
              <a:t>tcp.excluded_nodes</a:t>
            </a:r>
            <a:r>
              <a:rPr lang="en-US" altLang="zh-CN" sz="3200" dirty="0"/>
              <a:t>=(192.168.0.101)</a:t>
            </a:r>
          </a:p>
        </p:txBody>
      </p:sp>
    </p:spTree>
    <p:extLst>
      <p:ext uri="{BB962C8B-B14F-4D97-AF65-F5344CB8AC3E}">
        <p14:creationId xmlns:p14="http://schemas.microsoft.com/office/powerpoint/2010/main" val="242317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a:bodyPr>
          <a:lstStyle/>
          <a:p>
            <a:r>
              <a:rPr lang="en-US" altLang="zh-CN" b="1" dirty="0">
                <a:effectLst>
                  <a:glow>
                    <a:srgbClr val="000000"/>
                  </a:glow>
                  <a:outerShdw sx="0" sy="0">
                    <a:srgbClr val="000000"/>
                  </a:outerShdw>
                  <a:reflection stA="0" endPos="0" fadeDir="0" sx="0" sy="0"/>
                </a:effectLst>
              </a:rPr>
              <a:t>3.4 </a:t>
            </a:r>
            <a:r>
              <a:rPr lang="en-US" altLang="zh-CN" dirty="0"/>
              <a:t>SQL*Plus</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412776"/>
            <a:ext cx="10945216" cy="5145360"/>
          </a:xfrm>
        </p:spPr>
        <p:txBody>
          <a:bodyPr>
            <a:noAutofit/>
          </a:bodyPr>
          <a:lstStyle/>
          <a:p>
            <a:pPr marL="0" indent="0">
              <a:lnSpc>
                <a:spcPct val="100000"/>
              </a:lnSpc>
              <a:buNone/>
            </a:pPr>
            <a:r>
              <a:rPr lang="en-US" altLang="zh-CN" sz="3200" dirty="0"/>
              <a:t>SQL*Plus</a:t>
            </a:r>
            <a:r>
              <a:rPr lang="zh-CN" altLang="en-US" sz="3200" dirty="0"/>
              <a:t>是与</a:t>
            </a:r>
            <a:r>
              <a:rPr lang="en-US" altLang="zh-CN" sz="3200" dirty="0"/>
              <a:t>Oracle</a:t>
            </a:r>
            <a:r>
              <a:rPr lang="zh-CN" altLang="en-US" sz="3200" dirty="0"/>
              <a:t>进行交互的客户端工具。在</a:t>
            </a:r>
            <a:r>
              <a:rPr lang="en-US" altLang="zh-CN" sz="3200" dirty="0"/>
              <a:t>SQL*Plus</a:t>
            </a:r>
            <a:r>
              <a:rPr lang="zh-CN" altLang="en-US" sz="3200" dirty="0"/>
              <a:t>中，可以运行</a:t>
            </a:r>
            <a:r>
              <a:rPr lang="en-US" altLang="zh-CN" sz="3200" dirty="0"/>
              <a:t>SQL*Plus</a:t>
            </a:r>
            <a:r>
              <a:rPr lang="zh-CN" altLang="en-US" sz="3200" dirty="0"/>
              <a:t>命令、</a:t>
            </a:r>
            <a:r>
              <a:rPr lang="en-US" altLang="zh-CN" sz="3200" dirty="0"/>
              <a:t>SQL</a:t>
            </a:r>
            <a:r>
              <a:rPr lang="zh-CN" altLang="en-US" sz="3200" dirty="0"/>
              <a:t>语句以及</a:t>
            </a:r>
            <a:r>
              <a:rPr lang="en-US" altLang="zh-CN" sz="3200" dirty="0"/>
              <a:t>PL/SQL</a:t>
            </a:r>
            <a:r>
              <a:rPr lang="zh-CN" altLang="en-US" sz="3200" dirty="0"/>
              <a:t>程序。在操作系统中运行命令“</a:t>
            </a:r>
            <a:r>
              <a:rPr lang="en-US" altLang="zh-CN" sz="3200" dirty="0" err="1"/>
              <a:t>sqlplus</a:t>
            </a:r>
            <a:r>
              <a:rPr lang="en-US" altLang="zh-CN" sz="3200" dirty="0"/>
              <a:t>”</a:t>
            </a:r>
            <a:r>
              <a:rPr lang="zh-CN" altLang="en-US" sz="3200" dirty="0"/>
              <a:t>可以打开</a:t>
            </a:r>
            <a:r>
              <a:rPr lang="en-US" altLang="zh-CN" sz="3200" dirty="0"/>
              <a:t>SQL*Plus</a:t>
            </a:r>
            <a:r>
              <a:rPr lang="zh-CN" altLang="en-US" sz="3200" dirty="0"/>
              <a:t>窗口。</a:t>
            </a:r>
          </a:p>
          <a:p>
            <a:pPr marL="0" indent="0">
              <a:lnSpc>
                <a:spcPct val="100000"/>
              </a:lnSpc>
              <a:buNone/>
            </a:pPr>
            <a:r>
              <a:rPr lang="en-US" altLang="zh-CN" sz="3200" dirty="0" err="1"/>
              <a:t>sqlplus</a:t>
            </a:r>
            <a:r>
              <a:rPr lang="zh-CN" altLang="en-US" sz="3200" dirty="0"/>
              <a:t>是基本的，最常用的工具，主要功能有：</a:t>
            </a:r>
          </a:p>
          <a:p>
            <a:pPr marL="0" indent="0">
              <a:lnSpc>
                <a:spcPct val="100000"/>
              </a:lnSpc>
              <a:buNone/>
            </a:pPr>
            <a:r>
              <a:rPr lang="en-US" altLang="zh-CN" sz="3200" dirty="0"/>
              <a:t>(1)</a:t>
            </a:r>
            <a:r>
              <a:rPr lang="zh-CN" altLang="en-US" sz="3200" dirty="0"/>
              <a:t>数据库的维护，如启动、关闭等，这一般在服务器端操作。</a:t>
            </a:r>
          </a:p>
          <a:p>
            <a:pPr marL="0" indent="0">
              <a:lnSpc>
                <a:spcPct val="100000"/>
              </a:lnSpc>
              <a:buNone/>
            </a:pPr>
            <a:r>
              <a:rPr lang="en-US" altLang="zh-CN" sz="3200" dirty="0"/>
              <a:t>(2)</a:t>
            </a:r>
            <a:r>
              <a:rPr lang="zh-CN" altLang="en-US" sz="3200" dirty="0"/>
              <a:t>执行</a:t>
            </a:r>
            <a:r>
              <a:rPr lang="en-US" altLang="zh-CN" sz="3200" dirty="0"/>
              <a:t>SQL</a:t>
            </a:r>
            <a:r>
              <a:rPr lang="zh-CN" altLang="en-US" sz="3200" dirty="0"/>
              <a:t>语句和</a:t>
            </a:r>
            <a:r>
              <a:rPr lang="en-US" altLang="zh-CN" sz="3200" dirty="0"/>
              <a:t>PL/SQL</a:t>
            </a:r>
            <a:r>
              <a:rPr lang="zh-CN" altLang="en-US" sz="3200" dirty="0"/>
              <a:t>语句块。</a:t>
            </a:r>
          </a:p>
          <a:p>
            <a:pPr marL="0" indent="0">
              <a:lnSpc>
                <a:spcPct val="100000"/>
              </a:lnSpc>
              <a:buNone/>
            </a:pPr>
            <a:r>
              <a:rPr lang="en-US" altLang="zh-CN" sz="3200" dirty="0"/>
              <a:t>(3)</a:t>
            </a:r>
            <a:r>
              <a:rPr lang="zh-CN" altLang="en-US" sz="3200" dirty="0"/>
              <a:t>捕获</a:t>
            </a:r>
            <a:r>
              <a:rPr lang="en-US" altLang="zh-CN" sz="3200" dirty="0"/>
              <a:t>PL/SQL</a:t>
            </a:r>
            <a:r>
              <a:rPr lang="zh-CN" altLang="en-US" sz="3200" dirty="0"/>
              <a:t>程序的错误。</a:t>
            </a:r>
            <a:endParaRPr lang="en-US" altLang="zh-CN" sz="3200" dirty="0"/>
          </a:p>
          <a:p>
            <a:pPr marL="0" indent="0">
              <a:lnSpc>
                <a:spcPct val="100000"/>
              </a:lnSpc>
              <a:buNone/>
            </a:pPr>
            <a:r>
              <a:rPr lang="en-US" altLang="zh-CN" sz="3200" dirty="0"/>
              <a:t>(4)</a:t>
            </a:r>
            <a:r>
              <a:rPr lang="zh-CN" altLang="en-US" sz="3200" dirty="0"/>
              <a:t>执行</a:t>
            </a:r>
            <a:r>
              <a:rPr lang="en-US" altLang="zh-CN" sz="3200" dirty="0"/>
              <a:t>SQL</a:t>
            </a:r>
            <a:r>
              <a:rPr lang="zh-CN" altLang="en-US" sz="3200" dirty="0"/>
              <a:t>脚本。</a:t>
            </a:r>
          </a:p>
          <a:p>
            <a:pPr marL="0" indent="0">
              <a:lnSpc>
                <a:spcPts val="2280"/>
              </a:lnSpc>
              <a:buNone/>
            </a:pPr>
            <a:endParaRPr lang="zh-CN" altLang="en-US" dirty="0"/>
          </a:p>
        </p:txBody>
      </p:sp>
    </p:spTree>
    <p:extLst>
      <p:ext uri="{BB962C8B-B14F-4D97-AF65-F5344CB8AC3E}">
        <p14:creationId xmlns:p14="http://schemas.microsoft.com/office/powerpoint/2010/main" val="135069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a:bodyPr>
          <a:lstStyle/>
          <a:p>
            <a:r>
              <a:rPr lang="en-US" altLang="zh-CN" b="1" dirty="0">
                <a:effectLst>
                  <a:glow>
                    <a:srgbClr val="000000"/>
                  </a:glow>
                  <a:outerShdw sx="0" sy="0">
                    <a:srgbClr val="000000"/>
                  </a:outerShdw>
                  <a:reflection stA="0" endPos="0" fadeDir="0" sx="0" sy="0"/>
                </a:effectLst>
              </a:rPr>
              <a:t>3.4 </a:t>
            </a:r>
            <a:r>
              <a:rPr lang="en-US" altLang="zh-CN" dirty="0"/>
              <a:t>SQL*Plus</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412776"/>
            <a:ext cx="10945216" cy="5145360"/>
          </a:xfrm>
        </p:spPr>
        <p:txBody>
          <a:bodyPr>
            <a:noAutofit/>
          </a:bodyPr>
          <a:lstStyle/>
          <a:p>
            <a:pPr marL="0" indent="0">
              <a:lnSpc>
                <a:spcPct val="100000"/>
              </a:lnSpc>
              <a:buNone/>
            </a:pPr>
            <a:r>
              <a:rPr lang="en-US" altLang="zh-CN" sz="3200" dirty="0"/>
              <a:t>(5)</a:t>
            </a:r>
            <a:r>
              <a:rPr lang="zh-CN" altLang="en-US" sz="3200" dirty="0"/>
              <a:t>数据的导出，报表。</a:t>
            </a:r>
          </a:p>
          <a:p>
            <a:pPr marL="0" indent="0">
              <a:lnSpc>
                <a:spcPct val="100000"/>
              </a:lnSpc>
              <a:buNone/>
            </a:pPr>
            <a:r>
              <a:rPr lang="en-US" altLang="zh-CN" sz="3200" dirty="0"/>
              <a:t>(6)</a:t>
            </a:r>
            <a:r>
              <a:rPr lang="zh-CN" altLang="en-US" sz="3200" dirty="0"/>
              <a:t>应用程序开发、测试</a:t>
            </a:r>
            <a:r>
              <a:rPr lang="en-US" altLang="zh-CN" sz="3200" dirty="0"/>
              <a:t>SQL</a:t>
            </a:r>
            <a:r>
              <a:rPr lang="zh-CN" altLang="en-US" sz="3200" dirty="0"/>
              <a:t>语句或者</a:t>
            </a:r>
            <a:r>
              <a:rPr lang="en-US" altLang="zh-CN" sz="3200" dirty="0"/>
              <a:t>PL/SQL</a:t>
            </a:r>
            <a:r>
              <a:rPr lang="zh-CN" altLang="en-US" sz="3200" dirty="0"/>
              <a:t>程序。</a:t>
            </a:r>
          </a:p>
          <a:p>
            <a:pPr marL="0" indent="0">
              <a:lnSpc>
                <a:spcPct val="100000"/>
              </a:lnSpc>
              <a:buNone/>
            </a:pPr>
            <a:r>
              <a:rPr lang="en-US" altLang="zh-CN" sz="3200" dirty="0"/>
              <a:t>(7)</a:t>
            </a:r>
            <a:r>
              <a:rPr lang="zh-CN" altLang="en-US" sz="3200" dirty="0"/>
              <a:t>生成新的</a:t>
            </a:r>
            <a:r>
              <a:rPr lang="en-US" altLang="zh-CN" sz="3200" dirty="0"/>
              <a:t>SQL</a:t>
            </a:r>
            <a:r>
              <a:rPr lang="zh-CN" altLang="en-US" sz="3200" dirty="0"/>
              <a:t>脚本。</a:t>
            </a:r>
          </a:p>
          <a:p>
            <a:pPr marL="0" indent="0">
              <a:lnSpc>
                <a:spcPct val="100000"/>
              </a:lnSpc>
              <a:buNone/>
            </a:pPr>
            <a:r>
              <a:rPr lang="en-US" altLang="zh-CN" sz="3200" dirty="0"/>
              <a:t>(8)</a:t>
            </a:r>
            <a:r>
              <a:rPr lang="zh-CN" altLang="en-US" sz="3200" dirty="0"/>
              <a:t>定义变量。</a:t>
            </a:r>
          </a:p>
          <a:p>
            <a:pPr marL="0" indent="0">
              <a:lnSpc>
                <a:spcPct val="100000"/>
              </a:lnSpc>
              <a:buNone/>
            </a:pPr>
            <a:r>
              <a:rPr lang="en-US" altLang="zh-CN" sz="3200" dirty="0"/>
              <a:t>(9)</a:t>
            </a:r>
            <a:r>
              <a:rPr lang="zh-CN" altLang="en-US" sz="3200" dirty="0"/>
              <a:t>供应用程序调用，如安装程序中进行脚本的安装。</a:t>
            </a:r>
          </a:p>
          <a:p>
            <a:pPr marL="0" indent="0">
              <a:lnSpc>
                <a:spcPct val="100000"/>
              </a:lnSpc>
              <a:buNone/>
            </a:pPr>
            <a:r>
              <a:rPr lang="en-US" altLang="zh-CN" sz="3200" dirty="0"/>
              <a:t>(10)</a:t>
            </a:r>
            <a:r>
              <a:rPr lang="zh-CN" altLang="en-US" sz="3200" dirty="0"/>
              <a:t>用户管理及权限维护等。</a:t>
            </a:r>
          </a:p>
          <a:p>
            <a:pPr marL="0" indent="0">
              <a:lnSpc>
                <a:spcPct val="100000"/>
              </a:lnSpc>
              <a:buNone/>
            </a:pPr>
            <a:r>
              <a:rPr lang="en-US" altLang="zh-CN" sz="3200" dirty="0"/>
              <a:t>(11)</a:t>
            </a:r>
            <a:r>
              <a:rPr lang="zh-CN" altLang="en-US" sz="3200" dirty="0"/>
              <a:t>网络配置。</a:t>
            </a:r>
          </a:p>
          <a:p>
            <a:pPr marL="0" indent="0">
              <a:lnSpc>
                <a:spcPct val="100000"/>
              </a:lnSpc>
              <a:buNone/>
            </a:pPr>
            <a:r>
              <a:rPr lang="en-US" altLang="zh-CN" sz="3200" dirty="0"/>
              <a:t>(12)</a:t>
            </a:r>
            <a:r>
              <a:rPr lang="zh-CN" altLang="en-US" sz="3200" dirty="0"/>
              <a:t>数据恢复。</a:t>
            </a:r>
          </a:p>
        </p:txBody>
      </p:sp>
    </p:spTree>
    <p:extLst>
      <p:ext uri="{BB962C8B-B14F-4D97-AF65-F5344CB8AC3E}">
        <p14:creationId xmlns:p14="http://schemas.microsoft.com/office/powerpoint/2010/main" val="179458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en-US" altLang="zh-CN" sz="3100" dirty="0"/>
              <a:t>3.4.1 SQL*Plus</a:t>
            </a:r>
            <a:r>
              <a:rPr lang="zh-CN" altLang="zh-CN" sz="3100" dirty="0"/>
              <a:t>连接数据库</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145360"/>
          </a:xfrm>
        </p:spPr>
        <p:txBody>
          <a:bodyPr>
            <a:noAutofit/>
          </a:bodyPr>
          <a:lstStyle/>
          <a:p>
            <a:pPr marL="0" indent="0">
              <a:lnSpc>
                <a:spcPct val="100000"/>
              </a:lnSpc>
              <a:buNone/>
            </a:pPr>
            <a:r>
              <a:rPr lang="en-US" altLang="zh-CN" sz="3200" dirty="0" err="1"/>
              <a:t>sqlplus</a:t>
            </a:r>
            <a:r>
              <a:rPr lang="zh-CN" altLang="en-US" sz="3200" dirty="0"/>
              <a:t>命令连接数据库的语法是：</a:t>
            </a:r>
          </a:p>
          <a:p>
            <a:pPr marL="0" indent="0">
              <a:lnSpc>
                <a:spcPct val="100000"/>
              </a:lnSpc>
              <a:buNone/>
            </a:pPr>
            <a:r>
              <a:rPr lang="en-US" altLang="zh-CN" sz="3200" dirty="0" err="1"/>
              <a:t>sqlplus</a:t>
            </a:r>
            <a:r>
              <a:rPr lang="en-US" altLang="zh-CN" sz="3200" dirty="0"/>
              <a:t> {&lt;</a:t>
            </a:r>
            <a:r>
              <a:rPr lang="zh-CN" altLang="en-US" sz="3200" dirty="0"/>
              <a:t>用户名</a:t>
            </a:r>
            <a:r>
              <a:rPr lang="en-US" altLang="zh-CN" sz="3200" dirty="0"/>
              <a:t>&gt;[/&lt;</a:t>
            </a:r>
            <a:r>
              <a:rPr lang="zh-CN" altLang="en-US" sz="3200" dirty="0"/>
              <a:t>密码</a:t>
            </a:r>
            <a:r>
              <a:rPr lang="en-US" altLang="zh-CN" sz="3200" dirty="0"/>
              <a:t>&gt;][@&lt;</a:t>
            </a:r>
            <a:r>
              <a:rPr lang="zh-CN" altLang="en-US" sz="3200" dirty="0"/>
              <a:t>连接标识符</a:t>
            </a:r>
            <a:r>
              <a:rPr lang="en-US" altLang="zh-CN" sz="3200" dirty="0"/>
              <a:t>&gt;] | / }</a:t>
            </a:r>
          </a:p>
          <a:p>
            <a:pPr marL="0" indent="0">
              <a:lnSpc>
                <a:spcPct val="100000"/>
              </a:lnSpc>
              <a:buNone/>
            </a:pPr>
            <a:r>
              <a:rPr lang="en-US" altLang="zh-CN" sz="3200" dirty="0"/>
              <a:t> [AS {SYSDBA | SYSOPER | SYSASM | SYSBACKUP | SYSDG | SYSKM}]</a:t>
            </a:r>
          </a:p>
          <a:p>
            <a:pPr marL="0" indent="0">
              <a:lnSpc>
                <a:spcPct val="100000"/>
              </a:lnSpc>
              <a:buNone/>
            </a:pPr>
            <a:endParaRPr lang="en-US" altLang="zh-CN" sz="3200" dirty="0"/>
          </a:p>
          <a:p>
            <a:pPr marL="0" indent="0">
              <a:lnSpc>
                <a:spcPct val="100000"/>
              </a:lnSpc>
              <a:buNone/>
            </a:pPr>
            <a:r>
              <a:rPr lang="zh-CN" altLang="zh-CN" dirty="0"/>
              <a:t>默认情况下，使用命令</a:t>
            </a:r>
            <a:r>
              <a:rPr lang="en-US" altLang="zh-CN" dirty="0" err="1"/>
              <a:t>sqlplus</a:t>
            </a:r>
            <a:r>
              <a:rPr lang="zh-CN" altLang="zh-CN" dirty="0"/>
              <a:t>命令连接后，就会打开一个</a:t>
            </a:r>
            <a:r>
              <a:rPr lang="en-US" altLang="zh-CN" dirty="0"/>
              <a:t>SQL Plus</a:t>
            </a:r>
            <a:r>
              <a:rPr lang="zh-CN" altLang="zh-CN" dirty="0"/>
              <a:t>窗口，该窗口是一个行编辑器，在“</a:t>
            </a:r>
            <a:r>
              <a:rPr lang="en-US" altLang="zh-CN" dirty="0"/>
              <a:t>SQL&gt;”</a:t>
            </a:r>
            <a:r>
              <a:rPr lang="zh-CN" altLang="zh-CN" dirty="0"/>
              <a:t>提示符后面可以输入</a:t>
            </a:r>
            <a:r>
              <a:rPr lang="en-US" altLang="zh-CN" dirty="0"/>
              <a:t>SQL</a:t>
            </a:r>
            <a:r>
              <a:rPr lang="zh-CN" altLang="zh-CN" dirty="0"/>
              <a:t>语句或者</a:t>
            </a:r>
            <a:r>
              <a:rPr lang="en-US" altLang="zh-CN" dirty="0" err="1"/>
              <a:t>sqlplus</a:t>
            </a:r>
            <a:r>
              <a:rPr lang="zh-CN" altLang="zh-CN" dirty="0"/>
              <a:t>命令。</a:t>
            </a:r>
          </a:p>
          <a:p>
            <a:pPr marL="0" indent="0">
              <a:lnSpc>
                <a:spcPct val="100000"/>
              </a:lnSpc>
              <a:buNone/>
            </a:pPr>
            <a:endParaRPr lang="en-US" altLang="zh-CN" sz="3200" dirty="0"/>
          </a:p>
        </p:txBody>
      </p:sp>
    </p:spTree>
    <p:extLst>
      <p:ext uri="{BB962C8B-B14F-4D97-AF65-F5344CB8AC3E}">
        <p14:creationId xmlns:p14="http://schemas.microsoft.com/office/powerpoint/2010/main" val="20468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sz="3100" dirty="0"/>
              <a:t>   </a:t>
            </a:r>
            <a:r>
              <a:rPr lang="zh-CN" altLang="zh-CN" sz="3100" dirty="0"/>
              <a:t>【示例</a:t>
            </a:r>
            <a:r>
              <a:rPr lang="en-US" altLang="zh-CN" sz="3100" dirty="0"/>
              <a:t>3-12</a:t>
            </a:r>
            <a:r>
              <a:rPr lang="zh-CN" altLang="zh-CN" sz="3100" dirty="0"/>
              <a:t>】</a:t>
            </a:r>
            <a:r>
              <a:rPr lang="en-US" altLang="zh-CN" sz="3100" dirty="0"/>
              <a:t>SYS</a:t>
            </a:r>
            <a:r>
              <a:rPr lang="zh-CN" altLang="zh-CN" sz="3100" dirty="0"/>
              <a:t>用户登录并设置查询格式参数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145360"/>
          </a:xfrm>
        </p:spPr>
        <p:txBody>
          <a:bodyPr>
            <a:noAutofit/>
          </a:bodyPr>
          <a:lstStyle/>
          <a:p>
            <a:pPr marL="0" indent="0">
              <a:lnSpc>
                <a:spcPct val="100000"/>
              </a:lnSpc>
              <a:buNone/>
            </a:pPr>
            <a:r>
              <a:rPr lang="zh-CN" altLang="en-US" sz="3200" dirty="0"/>
              <a:t>本示例不需要输入用户名和密码，以操作系统认证方式登录数据库，但只能在服务器本机登录，不能在远端登录。登录后查询视图</a:t>
            </a:r>
            <a:r>
              <a:rPr lang="en-US" altLang="zh-CN" sz="3200" dirty="0" err="1"/>
              <a:t>v$instance</a:t>
            </a:r>
            <a:r>
              <a:rPr lang="zh-CN" altLang="en-US" sz="3200" dirty="0"/>
              <a:t>，在查询之前用</a:t>
            </a:r>
            <a:r>
              <a:rPr lang="en-US" altLang="zh-CN" sz="3200" dirty="0" err="1"/>
              <a:t>desc</a:t>
            </a:r>
            <a:r>
              <a:rPr lang="zh-CN" altLang="en-US" sz="3200" dirty="0"/>
              <a:t>命令描述</a:t>
            </a:r>
            <a:r>
              <a:rPr lang="en-US" altLang="zh-CN" sz="3200" dirty="0" err="1"/>
              <a:t>v$instance</a:t>
            </a:r>
            <a:r>
              <a:rPr lang="zh-CN" altLang="en-US" sz="3200" dirty="0"/>
              <a:t>的结构，列出所有字段。</a:t>
            </a:r>
            <a:endParaRPr lang="en-US" altLang="zh-CN" sz="3200" dirty="0"/>
          </a:p>
          <a:p>
            <a:pPr marL="0" indent="0">
              <a:lnSpc>
                <a:spcPct val="100000"/>
              </a:lnSpc>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zh-CN" altLang="zh-CN" dirty="0">
              <a:highlight>
                <a:srgbClr val="C0C0C0"/>
              </a:highlight>
            </a:endParaRPr>
          </a:p>
          <a:p>
            <a:pPr marL="0" indent="0">
              <a:lnSpc>
                <a:spcPct val="100000"/>
              </a:lnSpc>
              <a:buNone/>
            </a:pPr>
            <a:r>
              <a:rPr lang="en-US" altLang="zh-CN" dirty="0">
                <a:highlight>
                  <a:srgbClr val="C0C0C0"/>
                </a:highlight>
              </a:rPr>
              <a:t>SQL&gt; </a:t>
            </a:r>
            <a:r>
              <a:rPr lang="en-US" altLang="zh-CN" dirty="0" err="1">
                <a:highlight>
                  <a:srgbClr val="C0C0C0"/>
                </a:highlight>
              </a:rPr>
              <a:t>desc</a:t>
            </a:r>
            <a:r>
              <a:rPr lang="en-US" altLang="zh-CN" dirty="0">
                <a:highlight>
                  <a:srgbClr val="C0C0C0"/>
                </a:highlight>
              </a:rPr>
              <a:t> </a:t>
            </a:r>
            <a:r>
              <a:rPr lang="en-US" altLang="zh-CN" dirty="0" err="1">
                <a:highlight>
                  <a:srgbClr val="C0C0C0"/>
                </a:highlight>
              </a:rPr>
              <a:t>v$instance</a:t>
            </a:r>
            <a:r>
              <a:rPr lang="en-US" altLang="zh-CN" dirty="0">
                <a:highlight>
                  <a:srgbClr val="C0C0C0"/>
                </a:highlight>
              </a:rPr>
              <a:t>;</a:t>
            </a:r>
            <a:endParaRPr lang="zh-CN" altLang="zh-CN" dirty="0">
              <a:highlight>
                <a:srgbClr val="C0C0C0"/>
              </a:highlight>
            </a:endParaRPr>
          </a:p>
          <a:p>
            <a:pPr marL="0" indent="0">
              <a:lnSpc>
                <a:spcPct val="100000"/>
              </a:lnSpc>
              <a:buNone/>
            </a:pPr>
            <a:r>
              <a:rPr lang="en-US" altLang="zh-CN" dirty="0">
                <a:highlight>
                  <a:srgbClr val="C0C0C0"/>
                </a:highlight>
              </a:rPr>
              <a:t>SQL&gt; SELECT </a:t>
            </a:r>
            <a:r>
              <a:rPr lang="en-US" altLang="zh-CN" dirty="0" err="1">
                <a:highlight>
                  <a:srgbClr val="C0C0C0"/>
                </a:highlight>
              </a:rPr>
              <a:t>instance_number</a:t>
            </a:r>
            <a:r>
              <a:rPr lang="zh-CN" altLang="zh-CN" dirty="0">
                <a:highlight>
                  <a:srgbClr val="C0C0C0"/>
                </a:highlight>
              </a:rPr>
              <a:t>，</a:t>
            </a:r>
            <a:r>
              <a:rPr lang="en-US" altLang="zh-CN" dirty="0" err="1">
                <a:highlight>
                  <a:srgbClr val="C0C0C0"/>
                </a:highlight>
              </a:rPr>
              <a:t>host_name</a:t>
            </a:r>
            <a:r>
              <a:rPr lang="zh-CN" altLang="zh-CN" dirty="0">
                <a:highlight>
                  <a:srgbClr val="C0C0C0"/>
                </a:highlight>
              </a:rPr>
              <a:t>，</a:t>
            </a:r>
            <a:r>
              <a:rPr lang="en-US" altLang="zh-CN" dirty="0">
                <a:highlight>
                  <a:srgbClr val="C0C0C0"/>
                </a:highlight>
              </a:rPr>
              <a:t>version</a:t>
            </a:r>
            <a:r>
              <a:rPr lang="zh-CN" altLang="zh-CN" dirty="0">
                <a:highlight>
                  <a:srgbClr val="C0C0C0"/>
                </a:highlight>
              </a:rPr>
              <a:t>，</a:t>
            </a:r>
            <a:r>
              <a:rPr lang="en-US" altLang="zh-CN" dirty="0">
                <a:highlight>
                  <a:srgbClr val="C0C0C0"/>
                </a:highlight>
              </a:rPr>
              <a:t>status</a:t>
            </a:r>
          </a:p>
          <a:p>
            <a:pPr marL="0" indent="0">
              <a:lnSpc>
                <a:spcPct val="100000"/>
              </a:lnSpc>
              <a:buNone/>
            </a:pPr>
            <a:r>
              <a:rPr lang="en-US" altLang="zh-CN" dirty="0">
                <a:highlight>
                  <a:srgbClr val="C0C0C0"/>
                </a:highlight>
              </a:rPr>
              <a:t>FROM </a:t>
            </a:r>
            <a:r>
              <a:rPr lang="en-US" altLang="zh-CN" dirty="0" err="1">
                <a:highlight>
                  <a:srgbClr val="C0C0C0"/>
                </a:highlight>
              </a:rPr>
              <a:t>v$instance</a:t>
            </a:r>
            <a:r>
              <a:rPr lang="zh-CN" altLang="zh-CN" dirty="0">
                <a:highlight>
                  <a:srgbClr val="C0C0C0"/>
                </a:highlight>
              </a:rPr>
              <a:t>；</a:t>
            </a:r>
            <a:endParaRPr lang="en-US" altLang="zh-CN" sz="3200" dirty="0">
              <a:highlight>
                <a:srgbClr val="C0C0C0"/>
              </a:highlight>
            </a:endParaRPr>
          </a:p>
        </p:txBody>
      </p:sp>
    </p:spTree>
    <p:extLst>
      <p:ext uri="{BB962C8B-B14F-4D97-AF65-F5344CB8AC3E}">
        <p14:creationId xmlns:p14="http://schemas.microsoft.com/office/powerpoint/2010/main" val="92138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3.1 </a:t>
            </a:r>
            <a:r>
              <a:rPr lang="en-US" altLang="zh-CN" dirty="0"/>
              <a:t>Oracle Net Services</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5064968"/>
          </a:xfrm>
        </p:spPr>
        <p:txBody>
          <a:bodyPr>
            <a:normAutofit/>
          </a:bodyPr>
          <a:lstStyle/>
          <a:p>
            <a:pPr marL="0" indent="0" hangingPunct="0">
              <a:buNone/>
            </a:pPr>
            <a:r>
              <a:rPr lang="en-US" altLang="zh-CN" sz="2800" dirty="0"/>
              <a:t>5)</a:t>
            </a:r>
            <a:r>
              <a:rPr lang="zh-CN" altLang="en-US" sz="2800" dirty="0"/>
              <a:t>性能和可扩展性</a:t>
            </a:r>
          </a:p>
          <a:p>
            <a:pPr marL="0" indent="0" hangingPunct="0">
              <a:buNone/>
            </a:pPr>
            <a:r>
              <a:rPr lang="zh-CN" altLang="en-US" sz="2800" dirty="0"/>
              <a:t>像数据库驻留连接池</a:t>
            </a:r>
            <a:r>
              <a:rPr lang="en-US" altLang="zh-CN" sz="2800" dirty="0"/>
              <a:t>(</a:t>
            </a:r>
            <a:r>
              <a:rPr lang="zh-CN" altLang="en-US" sz="2800" dirty="0"/>
              <a:t>连接池</a:t>
            </a:r>
            <a:r>
              <a:rPr lang="en-US" altLang="zh-CN" sz="2800" dirty="0"/>
              <a:t>)</a:t>
            </a:r>
            <a:r>
              <a:rPr lang="zh-CN" altLang="en-US" sz="2800" dirty="0"/>
              <a:t>、共享服务器</a:t>
            </a:r>
            <a:r>
              <a:rPr lang="en-US" altLang="zh-CN" sz="2800" dirty="0"/>
              <a:t>(</a:t>
            </a:r>
            <a:r>
              <a:rPr lang="zh-CN" altLang="en-US" sz="2800" dirty="0"/>
              <a:t>会话多路复用</a:t>
            </a:r>
            <a:r>
              <a:rPr lang="en-US" altLang="zh-CN" sz="2800" dirty="0"/>
              <a:t>)</a:t>
            </a:r>
            <a:r>
              <a:rPr lang="zh-CN" altLang="en-US" sz="2800" dirty="0"/>
              <a:t>以及可扩展的事件模型</a:t>
            </a:r>
            <a:r>
              <a:rPr lang="en-US" altLang="zh-CN" sz="2800" dirty="0"/>
              <a:t>(</a:t>
            </a:r>
            <a:r>
              <a:rPr lang="zh-CN" altLang="en-US" sz="2800" dirty="0"/>
              <a:t>轮询</a:t>
            </a:r>
            <a:r>
              <a:rPr lang="en-US" altLang="zh-CN" sz="2800" dirty="0"/>
              <a:t>)</a:t>
            </a:r>
            <a:r>
              <a:rPr lang="zh-CN" altLang="en-US" sz="2800" dirty="0"/>
              <a:t>这样的特性可提高性能和可扩展性。</a:t>
            </a:r>
          </a:p>
          <a:p>
            <a:pPr marL="0" indent="0" hangingPunct="0">
              <a:buNone/>
            </a:pPr>
            <a:r>
              <a:rPr lang="en-US" altLang="zh-CN" sz="2800" dirty="0"/>
              <a:t>6)</a:t>
            </a:r>
            <a:r>
              <a:rPr lang="zh-CN" altLang="en-US" sz="2800" dirty="0"/>
              <a:t>网络安全性</a:t>
            </a:r>
          </a:p>
          <a:p>
            <a:pPr marL="0" indent="0" hangingPunct="0">
              <a:buNone/>
            </a:pPr>
            <a:r>
              <a:rPr lang="en-US" altLang="zh-CN" sz="2800" dirty="0"/>
              <a:t>Oracle Net Services</a:t>
            </a:r>
            <a:r>
              <a:rPr lang="zh-CN" altLang="en-US" sz="2800" dirty="0"/>
              <a:t>使用防火墙访问控制和协议访问控制的特性来实现数据库访问控制。</a:t>
            </a:r>
          </a:p>
          <a:p>
            <a:pPr marL="0" indent="0" hangingPunct="0">
              <a:buNone/>
            </a:pPr>
            <a:r>
              <a:rPr lang="en-US" altLang="zh-CN" sz="2800" dirty="0"/>
              <a:t>7)</a:t>
            </a:r>
            <a:r>
              <a:rPr lang="zh-CN" altLang="en-US" sz="2800" dirty="0"/>
              <a:t>可诊断性</a:t>
            </a:r>
          </a:p>
          <a:p>
            <a:pPr marL="0" indent="0" hangingPunct="0">
              <a:buNone/>
            </a:pPr>
            <a:r>
              <a:rPr lang="en-US" altLang="zh-CN" sz="2800" dirty="0"/>
              <a:t>Trace Assistant</a:t>
            </a:r>
            <a:r>
              <a:rPr lang="zh-CN" altLang="en-US" sz="2800" dirty="0"/>
              <a:t>诊断和性能分析工具会在出现问题时提供有关问题的起源和上下文的详细信息。</a:t>
            </a:r>
          </a:p>
        </p:txBody>
      </p:sp>
    </p:spTree>
    <p:extLst>
      <p:ext uri="{BB962C8B-B14F-4D97-AF65-F5344CB8AC3E}">
        <p14:creationId xmlns:p14="http://schemas.microsoft.com/office/powerpoint/2010/main" val="52137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sz="3100" dirty="0"/>
              <a:t>   </a:t>
            </a:r>
            <a:r>
              <a:rPr lang="zh-CN" altLang="zh-CN" sz="3100" dirty="0"/>
              <a:t>【示例</a:t>
            </a:r>
            <a:r>
              <a:rPr lang="en-US" altLang="zh-CN" sz="3100" dirty="0"/>
              <a:t>3-12</a:t>
            </a:r>
            <a:r>
              <a:rPr lang="zh-CN" altLang="zh-CN" sz="3100" dirty="0"/>
              <a:t>】</a:t>
            </a:r>
            <a:r>
              <a:rPr lang="en-US" altLang="zh-CN" sz="3100" dirty="0"/>
              <a:t>SYS</a:t>
            </a:r>
            <a:r>
              <a:rPr lang="zh-CN" altLang="zh-CN" sz="3100" dirty="0"/>
              <a:t>用户登录并设置查询格式参数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145360"/>
          </a:xfrm>
        </p:spPr>
        <p:txBody>
          <a:bodyPr>
            <a:noAutofit/>
          </a:bodyPr>
          <a:lstStyle/>
          <a:p>
            <a:pPr marL="0" indent="0" hangingPunct="0">
              <a:buNone/>
            </a:pPr>
            <a:r>
              <a:rPr lang="en-US" altLang="zh-CN" dirty="0">
                <a:highlight>
                  <a:srgbClr val="C0C0C0"/>
                </a:highlight>
              </a:rPr>
              <a:t>SQL&gt; show </a:t>
            </a:r>
            <a:r>
              <a:rPr lang="en-US" altLang="zh-CN" dirty="0" err="1">
                <a:highlight>
                  <a:srgbClr val="C0C0C0"/>
                </a:highlight>
              </a:rPr>
              <a:t>linesize</a:t>
            </a:r>
            <a:endParaRPr lang="zh-CN" altLang="zh-CN" dirty="0">
              <a:highlight>
                <a:srgbClr val="C0C0C0"/>
              </a:highlight>
            </a:endParaRPr>
          </a:p>
          <a:p>
            <a:pPr marL="0" indent="0" hangingPunct="0">
              <a:buNone/>
            </a:pPr>
            <a:r>
              <a:rPr lang="en-US" altLang="zh-CN" dirty="0" err="1"/>
              <a:t>linesize</a:t>
            </a:r>
            <a:r>
              <a:rPr lang="en-US" altLang="zh-CN" dirty="0"/>
              <a:t> 80</a:t>
            </a:r>
            <a:endParaRPr lang="zh-CN" altLang="zh-CN" dirty="0"/>
          </a:p>
          <a:p>
            <a:pPr marL="0" indent="0" hangingPunct="0">
              <a:buNone/>
            </a:pPr>
            <a:r>
              <a:rPr lang="en-US" altLang="zh-CN" dirty="0">
                <a:highlight>
                  <a:srgbClr val="C0C0C0"/>
                </a:highlight>
              </a:rPr>
              <a:t>SQL&gt; set </a:t>
            </a:r>
            <a:r>
              <a:rPr lang="en-US" altLang="zh-CN" dirty="0" err="1">
                <a:highlight>
                  <a:srgbClr val="C0C0C0"/>
                </a:highlight>
              </a:rPr>
              <a:t>linesize</a:t>
            </a:r>
            <a:r>
              <a:rPr lang="en-US" altLang="zh-CN" dirty="0">
                <a:highlight>
                  <a:srgbClr val="C0C0C0"/>
                </a:highlight>
              </a:rPr>
              <a:t> 1024</a:t>
            </a:r>
            <a:endParaRPr lang="zh-CN" altLang="zh-CN" dirty="0">
              <a:highlight>
                <a:srgbClr val="C0C0C0"/>
              </a:highlight>
            </a:endParaRPr>
          </a:p>
          <a:p>
            <a:pPr marL="0" indent="0" hangingPunct="0">
              <a:buNone/>
            </a:pPr>
            <a:r>
              <a:rPr lang="en-US" altLang="zh-CN" dirty="0">
                <a:highlight>
                  <a:srgbClr val="C0C0C0"/>
                </a:highlight>
              </a:rPr>
              <a:t>SQL&gt; SELECT </a:t>
            </a:r>
            <a:r>
              <a:rPr lang="en-US" altLang="zh-CN" dirty="0" err="1">
                <a:highlight>
                  <a:srgbClr val="C0C0C0"/>
                </a:highlight>
              </a:rPr>
              <a:t>instance_number</a:t>
            </a:r>
            <a:r>
              <a:rPr lang="zh-CN" altLang="zh-CN" dirty="0">
                <a:highlight>
                  <a:srgbClr val="C0C0C0"/>
                </a:highlight>
              </a:rPr>
              <a:t>，</a:t>
            </a:r>
            <a:r>
              <a:rPr lang="en-US" altLang="zh-CN" dirty="0" err="1">
                <a:highlight>
                  <a:srgbClr val="C0C0C0"/>
                </a:highlight>
              </a:rPr>
              <a:t>host_name</a:t>
            </a:r>
            <a:r>
              <a:rPr lang="zh-CN" altLang="zh-CN" dirty="0">
                <a:highlight>
                  <a:srgbClr val="C0C0C0"/>
                </a:highlight>
              </a:rPr>
              <a:t>，</a:t>
            </a:r>
            <a:r>
              <a:rPr lang="en-US" altLang="zh-CN" dirty="0">
                <a:highlight>
                  <a:srgbClr val="C0C0C0"/>
                </a:highlight>
              </a:rPr>
              <a:t>version</a:t>
            </a:r>
            <a:r>
              <a:rPr lang="zh-CN" altLang="zh-CN" dirty="0">
                <a:highlight>
                  <a:srgbClr val="C0C0C0"/>
                </a:highlight>
              </a:rPr>
              <a:t>，</a:t>
            </a:r>
            <a:r>
              <a:rPr lang="en-US" altLang="zh-CN" dirty="0">
                <a:highlight>
                  <a:srgbClr val="C0C0C0"/>
                </a:highlight>
              </a:rPr>
              <a:t>status</a:t>
            </a:r>
          </a:p>
          <a:p>
            <a:pPr marL="0" indent="0" hangingPunct="0">
              <a:buNone/>
            </a:pPr>
            <a:r>
              <a:rPr lang="en-US" altLang="zh-CN" dirty="0">
                <a:highlight>
                  <a:srgbClr val="C0C0C0"/>
                </a:highlight>
              </a:rPr>
              <a:t>FROM </a:t>
            </a:r>
            <a:r>
              <a:rPr lang="en-US" altLang="zh-CN" dirty="0" err="1">
                <a:highlight>
                  <a:srgbClr val="C0C0C0"/>
                </a:highlight>
              </a:rPr>
              <a:t>v$instance</a:t>
            </a:r>
            <a:r>
              <a:rPr lang="zh-CN" altLang="zh-CN" dirty="0">
                <a:highlight>
                  <a:srgbClr val="C0C0C0"/>
                </a:highlight>
              </a:rPr>
              <a:t>；</a:t>
            </a:r>
            <a:endParaRPr lang="en-US" altLang="zh-CN" dirty="0">
              <a:highlight>
                <a:srgbClr val="C0C0C0"/>
              </a:highlight>
            </a:endParaRPr>
          </a:p>
          <a:p>
            <a:pPr marL="0" indent="0" hangingPunct="0">
              <a:buNone/>
            </a:pPr>
            <a:r>
              <a:rPr lang="en-US" altLang="zh-CN" dirty="0">
                <a:highlight>
                  <a:srgbClr val="C0C0C0"/>
                </a:highlight>
              </a:rPr>
              <a:t>SQL&gt; col </a:t>
            </a:r>
            <a:r>
              <a:rPr lang="en-US" altLang="zh-CN" dirty="0" err="1">
                <a:highlight>
                  <a:srgbClr val="C0C0C0"/>
                </a:highlight>
              </a:rPr>
              <a:t>host_name</a:t>
            </a:r>
            <a:r>
              <a:rPr lang="en-US" altLang="zh-CN" dirty="0">
                <a:highlight>
                  <a:srgbClr val="C0C0C0"/>
                </a:highlight>
              </a:rPr>
              <a:t> format a20</a:t>
            </a:r>
            <a:endParaRPr lang="zh-CN" altLang="zh-CN" dirty="0">
              <a:highlight>
                <a:srgbClr val="C0C0C0"/>
              </a:highlight>
            </a:endParaRPr>
          </a:p>
          <a:p>
            <a:pPr marL="0" indent="0" hangingPunct="0">
              <a:buNone/>
            </a:pPr>
            <a:r>
              <a:rPr lang="en-US" altLang="zh-CN" dirty="0">
                <a:highlight>
                  <a:srgbClr val="C0C0C0"/>
                </a:highlight>
              </a:rPr>
              <a:t>SQL&gt; SELECT </a:t>
            </a:r>
            <a:r>
              <a:rPr lang="en-US" altLang="zh-CN" dirty="0" err="1">
                <a:highlight>
                  <a:srgbClr val="C0C0C0"/>
                </a:highlight>
              </a:rPr>
              <a:t>instance_number</a:t>
            </a:r>
            <a:r>
              <a:rPr lang="zh-CN" altLang="zh-CN" dirty="0">
                <a:highlight>
                  <a:srgbClr val="C0C0C0"/>
                </a:highlight>
              </a:rPr>
              <a:t>，</a:t>
            </a:r>
            <a:r>
              <a:rPr lang="en-US" altLang="zh-CN" dirty="0" err="1">
                <a:highlight>
                  <a:srgbClr val="C0C0C0"/>
                </a:highlight>
              </a:rPr>
              <a:t>host_name</a:t>
            </a:r>
            <a:r>
              <a:rPr lang="zh-CN" altLang="zh-CN" dirty="0">
                <a:highlight>
                  <a:srgbClr val="C0C0C0"/>
                </a:highlight>
              </a:rPr>
              <a:t>，</a:t>
            </a:r>
            <a:r>
              <a:rPr lang="en-US" altLang="zh-CN" dirty="0">
                <a:highlight>
                  <a:srgbClr val="C0C0C0"/>
                </a:highlight>
              </a:rPr>
              <a:t>version</a:t>
            </a:r>
            <a:r>
              <a:rPr lang="zh-CN" altLang="zh-CN" dirty="0">
                <a:highlight>
                  <a:srgbClr val="C0C0C0"/>
                </a:highlight>
              </a:rPr>
              <a:t>，</a:t>
            </a:r>
            <a:r>
              <a:rPr lang="en-US" altLang="zh-CN" dirty="0">
                <a:highlight>
                  <a:srgbClr val="C0C0C0"/>
                </a:highlight>
              </a:rPr>
              <a:t>status</a:t>
            </a:r>
            <a:endParaRPr lang="zh-CN" altLang="zh-CN" dirty="0">
              <a:highlight>
                <a:srgbClr val="C0C0C0"/>
              </a:highlight>
            </a:endParaRPr>
          </a:p>
          <a:p>
            <a:pPr marL="0" indent="0">
              <a:buNone/>
            </a:pPr>
            <a:r>
              <a:rPr lang="en-US" altLang="zh-CN" dirty="0">
                <a:highlight>
                  <a:srgbClr val="C0C0C0"/>
                </a:highlight>
              </a:rPr>
              <a:t>FROM </a:t>
            </a:r>
            <a:r>
              <a:rPr lang="en-US" altLang="zh-CN" dirty="0" err="1">
                <a:highlight>
                  <a:srgbClr val="C0C0C0"/>
                </a:highlight>
              </a:rPr>
              <a:t>v$instance</a:t>
            </a:r>
            <a:r>
              <a:rPr lang="zh-CN" altLang="zh-CN" dirty="0">
                <a:highlight>
                  <a:srgbClr val="C0C0C0"/>
                </a:highlight>
              </a:rPr>
              <a:t>；</a:t>
            </a:r>
            <a:endParaRPr lang="en-US" altLang="zh-CN" dirty="0">
              <a:highlight>
                <a:srgbClr val="C0C0C0"/>
              </a:highlight>
            </a:endParaRPr>
          </a:p>
          <a:p>
            <a:pPr marL="0" indent="0">
              <a:buNone/>
            </a:pPr>
            <a:r>
              <a:rPr lang="en-US" altLang="zh-CN" dirty="0">
                <a:highlight>
                  <a:srgbClr val="C0C0C0"/>
                </a:highlight>
              </a:rPr>
              <a:t>SQL&gt; exit</a:t>
            </a:r>
            <a:endParaRPr lang="zh-CN" altLang="zh-CN" dirty="0">
              <a:highlight>
                <a:srgbClr val="C0C0C0"/>
              </a:highlight>
            </a:endParaRPr>
          </a:p>
          <a:p>
            <a:pPr marL="0" indent="0">
              <a:buNone/>
            </a:pPr>
            <a:r>
              <a:rPr lang="en-US" altLang="zh-CN" dirty="0"/>
              <a:t>$</a:t>
            </a:r>
            <a:endParaRPr lang="zh-CN" altLang="zh-CN" dirty="0"/>
          </a:p>
        </p:txBody>
      </p:sp>
      <p:sp>
        <p:nvSpPr>
          <p:cNvPr id="4" name="对话气泡: 矩形 3">
            <a:extLst>
              <a:ext uri="{FF2B5EF4-FFF2-40B4-BE49-F238E27FC236}">
                <a16:creationId xmlns:a16="http://schemas.microsoft.com/office/drawing/2014/main" id="{CC583C8F-73CA-42B2-ABA7-4F7EEE29D9DD}"/>
              </a:ext>
            </a:extLst>
          </p:cNvPr>
          <p:cNvSpPr/>
          <p:nvPr/>
        </p:nvSpPr>
        <p:spPr>
          <a:xfrm>
            <a:off x="5854451" y="1916832"/>
            <a:ext cx="5016625" cy="864096"/>
          </a:xfrm>
          <a:prstGeom prst="wedgeRectCallout">
            <a:avLst>
              <a:gd name="adj1" fmla="val -83957"/>
              <a:gd name="adj2" fmla="val -50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linesize</a:t>
            </a:r>
            <a:r>
              <a:rPr lang="en-US" altLang="zh-CN" sz="2400" dirty="0"/>
              <a:t> </a:t>
            </a:r>
            <a:r>
              <a:rPr lang="zh-CN" altLang="en-US" sz="2400" dirty="0"/>
              <a:t>每行最多显示的字符数量</a:t>
            </a:r>
            <a:endParaRPr lang="zh-CN" altLang="en-US" sz="4000" dirty="0"/>
          </a:p>
        </p:txBody>
      </p:sp>
      <p:sp>
        <p:nvSpPr>
          <p:cNvPr id="5" name="对话气泡: 矩形 4">
            <a:extLst>
              <a:ext uri="{FF2B5EF4-FFF2-40B4-BE49-F238E27FC236}">
                <a16:creationId xmlns:a16="http://schemas.microsoft.com/office/drawing/2014/main" id="{658B54E9-ABDC-46FD-B5C2-715F296988E0}"/>
              </a:ext>
            </a:extLst>
          </p:cNvPr>
          <p:cNvSpPr/>
          <p:nvPr/>
        </p:nvSpPr>
        <p:spPr>
          <a:xfrm>
            <a:off x="6814492" y="3604544"/>
            <a:ext cx="5016625" cy="864096"/>
          </a:xfrm>
          <a:prstGeom prst="wedgeRectCallout">
            <a:avLst>
              <a:gd name="adj1" fmla="val -65086"/>
              <a:gd name="adj2" fmla="val 56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col: </a:t>
            </a:r>
            <a:r>
              <a:rPr lang="zh-CN" altLang="en-US" sz="2400" dirty="0"/>
              <a:t>设置列的显示格式和宽度</a:t>
            </a:r>
            <a:endParaRPr lang="zh-CN" altLang="en-US" sz="4000" dirty="0"/>
          </a:p>
        </p:txBody>
      </p:sp>
      <p:sp>
        <p:nvSpPr>
          <p:cNvPr id="6" name="对话气泡: 矩形 5">
            <a:extLst>
              <a:ext uri="{FF2B5EF4-FFF2-40B4-BE49-F238E27FC236}">
                <a16:creationId xmlns:a16="http://schemas.microsoft.com/office/drawing/2014/main" id="{06E24457-B7D4-4851-B9B4-AA32CB8F9967}"/>
              </a:ext>
            </a:extLst>
          </p:cNvPr>
          <p:cNvSpPr/>
          <p:nvPr/>
        </p:nvSpPr>
        <p:spPr>
          <a:xfrm>
            <a:off x="4090155" y="5514439"/>
            <a:ext cx="5016625" cy="864096"/>
          </a:xfrm>
          <a:prstGeom prst="wedgeRectCallout">
            <a:avLst>
              <a:gd name="adj1" fmla="val -71091"/>
              <a:gd name="adj2" fmla="val 25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exit</a:t>
            </a:r>
            <a:r>
              <a:rPr lang="zh-CN" altLang="en-US" sz="2400" dirty="0"/>
              <a:t>退出 </a:t>
            </a:r>
            <a:r>
              <a:rPr lang="en-US" altLang="zh-CN" sz="2400" dirty="0" err="1"/>
              <a:t>sqlplus</a:t>
            </a:r>
            <a:r>
              <a:rPr lang="zh-CN" altLang="en-US" sz="2400" dirty="0"/>
              <a:t>，返回</a:t>
            </a:r>
            <a:r>
              <a:rPr lang="en-US" altLang="zh-CN" sz="2400" dirty="0"/>
              <a:t>OS</a:t>
            </a:r>
            <a:endParaRPr lang="zh-CN" altLang="en-US" sz="4000" dirty="0"/>
          </a:p>
        </p:txBody>
      </p:sp>
    </p:spTree>
    <p:extLst>
      <p:ext uri="{BB962C8B-B14F-4D97-AF65-F5344CB8AC3E}">
        <p14:creationId xmlns:p14="http://schemas.microsoft.com/office/powerpoint/2010/main" val="119796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sz="3100" dirty="0"/>
              <a:t>   </a:t>
            </a:r>
            <a:r>
              <a:rPr lang="zh-CN" altLang="zh-CN" sz="3100" dirty="0"/>
              <a:t>【示例</a:t>
            </a:r>
            <a:r>
              <a:rPr lang="en-US" altLang="zh-CN" sz="3100" dirty="0"/>
              <a:t>3-13</a:t>
            </a:r>
            <a:r>
              <a:rPr lang="zh-CN" altLang="zh-CN" sz="3100" dirty="0"/>
              <a:t>】</a:t>
            </a:r>
            <a:r>
              <a:rPr lang="zh-CN" altLang="zh-CN" dirty="0"/>
              <a:t>使用</a:t>
            </a:r>
            <a:r>
              <a:rPr lang="en-US" altLang="zh-CN" dirty="0"/>
              <a:t>Easy Connect</a:t>
            </a:r>
            <a:r>
              <a:rPr lang="zh-CN" altLang="zh-CN" dirty="0"/>
              <a:t>方式登录</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145360"/>
          </a:xfrm>
        </p:spPr>
        <p:txBody>
          <a:bodyPr>
            <a:noAutofit/>
          </a:bodyPr>
          <a:lstStyle/>
          <a:p>
            <a:pPr marL="0" indent="0" hangingPunct="0">
              <a:buNone/>
            </a:pPr>
            <a:r>
              <a:rPr lang="en-US" altLang="zh-CN" dirty="0"/>
              <a:t>Oracle</a:t>
            </a:r>
            <a:r>
              <a:rPr lang="zh-CN" altLang="zh-CN" dirty="0"/>
              <a:t>样例数据库中有一个用户叫人力资源用户</a:t>
            </a:r>
            <a:r>
              <a:rPr lang="en-US" altLang="zh-CN" dirty="0"/>
              <a:t>HR(</a:t>
            </a:r>
            <a:r>
              <a:rPr lang="en-US" altLang="zh-CN" dirty="0" err="1"/>
              <a:t>Humen</a:t>
            </a:r>
            <a:r>
              <a:rPr lang="en-US" altLang="zh-CN" dirty="0"/>
              <a:t> Resource)</a:t>
            </a:r>
            <a:r>
              <a:rPr lang="zh-CN" altLang="zh-CN" dirty="0"/>
              <a:t>，现在以</a:t>
            </a:r>
            <a:r>
              <a:rPr lang="en-US" altLang="zh-CN" dirty="0"/>
              <a:t>Easy Connect</a:t>
            </a:r>
            <a:r>
              <a:rPr lang="zh-CN" altLang="zh-CN" dirty="0"/>
              <a:t>方式登录</a:t>
            </a:r>
            <a:r>
              <a:rPr lang="en-US" altLang="zh-CN" dirty="0"/>
              <a:t>HR</a:t>
            </a:r>
            <a:r>
              <a:rPr lang="zh-CN" altLang="zh-CN" dirty="0"/>
              <a:t>，并查看</a:t>
            </a:r>
            <a:r>
              <a:rPr lang="en-US" altLang="zh-CN" dirty="0"/>
              <a:t>HR</a:t>
            </a:r>
            <a:r>
              <a:rPr lang="zh-CN" altLang="zh-CN" dirty="0"/>
              <a:t>用户的</a:t>
            </a:r>
            <a:r>
              <a:rPr lang="en-US" altLang="zh-CN" dirty="0"/>
              <a:t>Regions</a:t>
            </a:r>
            <a:r>
              <a:rPr lang="zh-CN" altLang="zh-CN" dirty="0"/>
              <a:t>。在安装</a:t>
            </a:r>
            <a:r>
              <a:rPr lang="en-US" altLang="zh-CN" dirty="0"/>
              <a:t>Oracle</a:t>
            </a:r>
            <a:r>
              <a:rPr lang="zh-CN" altLang="zh-CN" dirty="0"/>
              <a:t>时我们选择了将样例数据库安装为</a:t>
            </a:r>
            <a:r>
              <a:rPr lang="en-US" altLang="zh-CN" dirty="0" err="1"/>
              <a:t>pdborcl</a:t>
            </a:r>
            <a:r>
              <a:rPr lang="zh-CN" altLang="zh-CN" dirty="0"/>
              <a:t>，所以应该这样登录：</a:t>
            </a:r>
          </a:p>
          <a:p>
            <a:pPr marL="0" indent="0" hangingPunct="0">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/***@localhost:1521/</a:t>
            </a:r>
            <a:r>
              <a:rPr lang="en-US" altLang="zh-CN" dirty="0" err="1">
                <a:highlight>
                  <a:srgbClr val="C0C0C0"/>
                </a:highlight>
              </a:rPr>
              <a:t>pdborcl</a:t>
            </a:r>
            <a:endParaRPr lang="zh-CN" altLang="zh-CN" dirty="0">
              <a:highlight>
                <a:srgbClr val="C0C0C0"/>
              </a:highlight>
            </a:endParaRPr>
          </a:p>
          <a:p>
            <a:pPr marL="0" indent="0" hangingPunct="0">
              <a:buNone/>
            </a:pPr>
            <a:r>
              <a:rPr lang="en-US" altLang="zh-CN" dirty="0">
                <a:highlight>
                  <a:srgbClr val="C0C0C0"/>
                </a:highlight>
              </a:rPr>
              <a:t>SQL&gt; SELECT * FROM regions</a:t>
            </a:r>
            <a:r>
              <a:rPr lang="zh-CN" altLang="zh-CN" dirty="0">
                <a:highlight>
                  <a:srgbClr val="C0C0C0"/>
                </a:highlight>
              </a:rPr>
              <a:t>；</a:t>
            </a:r>
            <a:endParaRPr lang="en-US" altLang="zh-CN" dirty="0">
              <a:highlight>
                <a:srgbClr val="C0C0C0"/>
              </a:highlight>
            </a:endParaRPr>
          </a:p>
          <a:p>
            <a:pPr marL="0" indent="0" hangingPunct="0">
              <a:buNone/>
            </a:pPr>
            <a:r>
              <a:rPr lang="en-US" altLang="zh-CN" dirty="0"/>
              <a:t>REGION_ID	REGION_NAME</a:t>
            </a:r>
            <a:endParaRPr lang="zh-CN" altLang="zh-CN" dirty="0"/>
          </a:p>
          <a:p>
            <a:pPr marL="0" indent="0" hangingPunct="0">
              <a:buNone/>
            </a:pPr>
            <a:r>
              <a:rPr lang="en-US" altLang="zh-CN" dirty="0"/>
              <a:t>----------	-------------------------</a:t>
            </a:r>
            <a:endParaRPr lang="zh-CN" altLang="zh-CN" dirty="0"/>
          </a:p>
          <a:p>
            <a:pPr marL="0" indent="0">
              <a:buNone/>
            </a:pPr>
            <a:r>
              <a:rPr lang="en-US" altLang="zh-CN" dirty="0"/>
              <a:t>	 1			Europe</a:t>
            </a:r>
            <a:endParaRPr lang="zh-CN" altLang="zh-CN" dirty="0"/>
          </a:p>
          <a:p>
            <a:pPr marL="0" indent="0">
              <a:buNone/>
            </a:pPr>
            <a:r>
              <a:rPr lang="en-US" altLang="zh-CN" dirty="0"/>
              <a:t>	 2			Americas</a:t>
            </a:r>
            <a:endParaRPr lang="zh-CN" altLang="zh-CN" dirty="0"/>
          </a:p>
          <a:p>
            <a:pPr marL="0" indent="0" hangingPunct="0">
              <a:buNone/>
            </a:pPr>
            <a:r>
              <a:rPr lang="en-US" altLang="zh-CN" dirty="0"/>
              <a:t>…</a:t>
            </a:r>
            <a:endParaRPr lang="zh-CN" altLang="zh-CN" dirty="0"/>
          </a:p>
          <a:p>
            <a:pPr marL="457200" indent="-457200">
              <a:lnSpc>
                <a:spcPct val="100000"/>
              </a:lnSpc>
            </a:pPr>
            <a:endParaRPr lang="en-US" altLang="zh-CN" sz="3200" dirty="0"/>
          </a:p>
        </p:txBody>
      </p:sp>
      <p:sp>
        <p:nvSpPr>
          <p:cNvPr id="4" name="对话气泡: 矩形 3">
            <a:extLst>
              <a:ext uri="{FF2B5EF4-FFF2-40B4-BE49-F238E27FC236}">
                <a16:creationId xmlns:a16="http://schemas.microsoft.com/office/drawing/2014/main" id="{7E90C86F-10AE-461D-913A-F3D3D12A7BDA}"/>
              </a:ext>
            </a:extLst>
          </p:cNvPr>
          <p:cNvSpPr/>
          <p:nvPr/>
        </p:nvSpPr>
        <p:spPr>
          <a:xfrm>
            <a:off x="6310436" y="4077072"/>
            <a:ext cx="5640560" cy="1512168"/>
          </a:xfrm>
          <a:prstGeom prst="wedgeRectCallout">
            <a:avLst>
              <a:gd name="adj1" fmla="val -45448"/>
              <a:gd name="adj2" fmla="val -101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r>
              <a:rPr lang="zh-CN" altLang="zh-CN" sz="2400" dirty="0"/>
              <a:t>本例可以在任何能连接到服务器的计算机上执行，只需要将</a:t>
            </a:r>
            <a:r>
              <a:rPr lang="en-US" altLang="zh-CN" sz="2400" dirty="0"/>
              <a:t>localhost</a:t>
            </a:r>
            <a:r>
              <a:rPr lang="zh-CN" altLang="zh-CN" sz="2400" dirty="0"/>
              <a:t>换成服务器的地址即可，并且</a:t>
            </a:r>
            <a:r>
              <a:rPr lang="en-US" altLang="zh-CN" sz="2400" dirty="0"/>
              <a:t>:1521</a:t>
            </a:r>
            <a:r>
              <a:rPr lang="zh-CN" altLang="zh-CN" sz="2400" dirty="0"/>
              <a:t>也可以省略。</a:t>
            </a:r>
          </a:p>
        </p:txBody>
      </p:sp>
    </p:spTree>
    <p:extLst>
      <p:ext uri="{BB962C8B-B14F-4D97-AF65-F5344CB8AC3E}">
        <p14:creationId xmlns:p14="http://schemas.microsoft.com/office/powerpoint/2010/main" val="397336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3.4.2 SQL*Plus</a:t>
            </a:r>
            <a:r>
              <a:rPr lang="zh-CN" altLang="zh-CN" dirty="0"/>
              <a:t>命令列表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2886479"/>
          </a:xfrm>
        </p:spPr>
        <p:txBody>
          <a:bodyPr>
            <a:noAutofit/>
          </a:bodyPr>
          <a:lstStyle/>
          <a:p>
            <a:pPr marL="0" indent="0">
              <a:lnSpc>
                <a:spcPct val="100000"/>
              </a:lnSpc>
              <a:buNone/>
            </a:pPr>
            <a:r>
              <a:rPr lang="zh-CN" altLang="en-US" sz="3200" dirty="0"/>
              <a:t>除了可以在</a:t>
            </a:r>
            <a:r>
              <a:rPr lang="en-US" altLang="zh-CN" sz="3200" dirty="0"/>
              <a:t>SQL*Plus</a:t>
            </a:r>
            <a:r>
              <a:rPr lang="zh-CN" altLang="en-US" sz="3200" dirty="0"/>
              <a:t>窗口中输入和执行</a:t>
            </a:r>
            <a:r>
              <a:rPr lang="en-US" altLang="zh-CN" sz="3200" dirty="0"/>
              <a:t>SQL</a:t>
            </a:r>
            <a:r>
              <a:rPr lang="zh-CN" altLang="en-US" sz="3200" dirty="0"/>
              <a:t>语句之外，还可以输入</a:t>
            </a:r>
            <a:r>
              <a:rPr lang="en-US" altLang="zh-CN" sz="3200" dirty="0"/>
              <a:t>SQL Plus</a:t>
            </a:r>
            <a:r>
              <a:rPr lang="zh-CN" altLang="en-US" sz="3200" dirty="0"/>
              <a:t>特有的命令对</a:t>
            </a:r>
            <a:r>
              <a:rPr lang="en-US" altLang="zh-CN" sz="3200" dirty="0"/>
              <a:t>SQL*Plus</a:t>
            </a:r>
            <a:r>
              <a:rPr lang="zh-CN" altLang="en-US" sz="3200" dirty="0"/>
              <a:t>的输入输出进行配置，对数据库进行管理。</a:t>
            </a:r>
          </a:p>
          <a:p>
            <a:pPr marL="0" indent="0">
              <a:lnSpc>
                <a:spcPct val="100000"/>
              </a:lnSpc>
              <a:buNone/>
            </a:pPr>
            <a:r>
              <a:rPr lang="zh-CN" altLang="en-US" sz="3200" dirty="0"/>
              <a:t>表</a:t>
            </a:r>
            <a:r>
              <a:rPr lang="en-US" altLang="zh-CN" sz="3200" dirty="0"/>
              <a:t>3-1</a:t>
            </a:r>
            <a:r>
              <a:rPr lang="zh-CN" altLang="en-US" sz="3200" dirty="0"/>
              <a:t>是</a:t>
            </a:r>
            <a:r>
              <a:rPr lang="en-US" altLang="zh-CN" sz="3200" dirty="0"/>
              <a:t>SQL Plus</a:t>
            </a:r>
            <a:r>
              <a:rPr lang="zh-CN" altLang="en-US" sz="3200" dirty="0"/>
              <a:t>的常用命令列表，表中给出了常用的</a:t>
            </a:r>
            <a:r>
              <a:rPr lang="en-US" altLang="zh-CN" sz="3200" dirty="0"/>
              <a:t>SQL*Plus</a:t>
            </a:r>
            <a:r>
              <a:rPr lang="zh-CN" altLang="en-US" sz="3200" dirty="0"/>
              <a:t>命令以及基本描述。</a:t>
            </a:r>
            <a:endParaRPr lang="en-US" altLang="zh-CN" sz="3200" dirty="0"/>
          </a:p>
          <a:p>
            <a:pPr marL="0" indent="0">
              <a:lnSpc>
                <a:spcPct val="100000"/>
              </a:lnSpc>
              <a:buNone/>
            </a:pPr>
            <a:endParaRPr lang="zh-CN" altLang="en-US" sz="3200" dirty="0"/>
          </a:p>
          <a:p>
            <a:pPr marL="0" indent="0">
              <a:lnSpc>
                <a:spcPct val="100000"/>
              </a:lnSpc>
              <a:buNone/>
            </a:pPr>
            <a:endParaRPr lang="en-US" altLang="zh-CN" sz="3200" dirty="0"/>
          </a:p>
        </p:txBody>
      </p:sp>
    </p:spTree>
    <p:extLst>
      <p:ext uri="{BB962C8B-B14F-4D97-AF65-F5344CB8AC3E}">
        <p14:creationId xmlns:p14="http://schemas.microsoft.com/office/powerpoint/2010/main" val="33308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zh-CN" altLang="en-US" dirty="0"/>
              <a:t>表</a:t>
            </a:r>
            <a:r>
              <a:rPr lang="en-US" altLang="zh-CN" dirty="0"/>
              <a:t>3-1  SQL*Plus</a:t>
            </a:r>
            <a:r>
              <a:rPr lang="zh-CN" altLang="en-US" dirty="0"/>
              <a:t>常用命令列表 </a:t>
            </a:r>
            <a:endParaRPr lang="zh-CN" altLang="en-US" sz="3100" dirty="0"/>
          </a:p>
        </p:txBody>
      </p:sp>
      <p:graphicFrame>
        <p:nvGraphicFramePr>
          <p:cNvPr id="6" name="表格 5">
            <a:extLst>
              <a:ext uri="{FF2B5EF4-FFF2-40B4-BE49-F238E27FC236}">
                <a16:creationId xmlns:a16="http://schemas.microsoft.com/office/drawing/2014/main" id="{3E451133-418D-4D3E-8E72-FC2E96A82D99}"/>
              </a:ext>
            </a:extLst>
          </p:cNvPr>
          <p:cNvGraphicFramePr>
            <a:graphicFrameLocks noGrp="1"/>
          </p:cNvGraphicFramePr>
          <p:nvPr>
            <p:extLst>
              <p:ext uri="{D42A27DB-BD31-4B8C-83A1-F6EECF244321}">
                <p14:modId xmlns:p14="http://schemas.microsoft.com/office/powerpoint/2010/main" val="2779776642"/>
              </p:ext>
            </p:extLst>
          </p:nvPr>
        </p:nvGraphicFramePr>
        <p:xfrm>
          <a:off x="2061964" y="1556792"/>
          <a:ext cx="8640960" cy="4646202"/>
        </p:xfrm>
        <a:graphic>
          <a:graphicData uri="http://schemas.openxmlformats.org/drawingml/2006/table">
            <a:tbl>
              <a:tblPr firstRow="1" firstCol="1" bandRow="1">
                <a:tableStyleId>{3B4B98B0-60AC-42C2-AFA5-B58CD77FA1E5}</a:tableStyleId>
              </a:tblPr>
              <a:tblGrid>
                <a:gridCol w="2281213">
                  <a:extLst>
                    <a:ext uri="{9D8B030D-6E8A-4147-A177-3AD203B41FA5}">
                      <a16:colId xmlns:a16="http://schemas.microsoft.com/office/drawing/2014/main" val="2675566542"/>
                    </a:ext>
                  </a:extLst>
                </a:gridCol>
                <a:gridCol w="6359747">
                  <a:extLst>
                    <a:ext uri="{9D8B030D-6E8A-4147-A177-3AD203B41FA5}">
                      <a16:colId xmlns:a16="http://schemas.microsoft.com/office/drawing/2014/main" val="83435828"/>
                    </a:ext>
                  </a:extLst>
                </a:gridCol>
              </a:tblGrid>
              <a:tr h="84392">
                <a:tc>
                  <a:txBody>
                    <a:bodyPr/>
                    <a:lstStyle/>
                    <a:p>
                      <a:pPr>
                        <a:spcAft>
                          <a:spcPts val="0"/>
                        </a:spcAft>
                      </a:pPr>
                      <a:r>
                        <a:rPr lang="zh-CN" sz="2000" kern="100" dirty="0">
                          <a:effectLst/>
                        </a:rPr>
                        <a:t>命令</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基本描述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3631317"/>
                  </a:ext>
                </a:extLst>
              </a:tr>
              <a:tr h="84392">
                <a:tc>
                  <a:txBody>
                    <a:bodyPr/>
                    <a:lstStyle/>
                    <a:p>
                      <a:pP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运行指定脚本中的</a:t>
                      </a:r>
                      <a:r>
                        <a:rPr lang="en-US" sz="2000" kern="100">
                          <a:effectLst/>
                        </a:rPr>
                        <a:t>SQL</a:t>
                      </a:r>
                      <a:r>
                        <a:rPr lang="zh-CN" sz="2000" kern="100">
                          <a:effectLst/>
                        </a:rPr>
                        <a:t>语句</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273865486"/>
                  </a:ext>
                </a:extLst>
              </a:tr>
              <a:tr h="139631">
                <a:tc>
                  <a:txBody>
                    <a:bodyPr/>
                    <a:lstStyle/>
                    <a:p>
                      <a:pP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与</a:t>
                      </a:r>
                      <a:r>
                        <a:rPr lang="en-US" sz="2000" kern="100">
                          <a:effectLst/>
                        </a:rPr>
                        <a:t>@</a:t>
                      </a:r>
                      <a:r>
                        <a:rPr lang="zh-CN" sz="2000" kern="100">
                          <a:effectLst/>
                        </a:rPr>
                        <a:t>相似，只是运行前一个脚本相同目录中的文件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556963410"/>
                  </a:ext>
                </a:extLst>
              </a:tr>
              <a:tr h="84392">
                <a:tc>
                  <a:txBody>
                    <a:bodyPr/>
                    <a:lstStyle/>
                    <a:p>
                      <a:pP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执行</a:t>
                      </a:r>
                      <a:r>
                        <a:rPr lang="en-US" sz="2000" kern="100">
                          <a:effectLst/>
                        </a:rPr>
                        <a:t>SQL</a:t>
                      </a:r>
                      <a:r>
                        <a:rPr lang="zh-CN" sz="2000" kern="100">
                          <a:effectLst/>
                        </a:rPr>
                        <a:t>命令或</a:t>
                      </a:r>
                      <a:r>
                        <a:rPr lang="en-US" sz="2000" kern="100">
                          <a:effectLst/>
                        </a:rPr>
                        <a:t>PL/SQL</a:t>
                      </a:r>
                      <a:r>
                        <a:rPr lang="zh-CN" sz="2000" kern="100">
                          <a:effectLst/>
                        </a:rPr>
                        <a:t>块</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973494228"/>
                  </a:ext>
                </a:extLst>
              </a:tr>
              <a:tr h="139631">
                <a:tc>
                  <a:txBody>
                    <a:bodyPr/>
                    <a:lstStyle/>
                    <a:p>
                      <a:pPr>
                        <a:spcAft>
                          <a:spcPts val="0"/>
                        </a:spcAft>
                      </a:pPr>
                      <a:r>
                        <a:rPr lang="en-US" sz="2000" kern="100">
                          <a:effectLst/>
                        </a:rPr>
                        <a:t>accept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读取输入的一行，并把它存储在指定的用户变量中</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037506923"/>
                  </a:ext>
                </a:extLst>
              </a:tr>
              <a:tr h="84392">
                <a:tc>
                  <a:txBody>
                    <a:bodyPr/>
                    <a:lstStyle/>
                    <a:p>
                      <a:pPr>
                        <a:spcAft>
                          <a:spcPts val="0"/>
                        </a:spcAft>
                      </a:pPr>
                      <a:r>
                        <a:rPr lang="en-US" sz="2000" kern="100">
                          <a:effectLst/>
                        </a:rPr>
                        <a:t>append</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向缓冲区中的当前行尾部添加指定的文本</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199164828"/>
                  </a:ext>
                </a:extLst>
              </a:tr>
              <a:tr h="84392">
                <a:tc>
                  <a:txBody>
                    <a:bodyPr/>
                    <a:lstStyle/>
                    <a:p>
                      <a:pPr>
                        <a:spcAft>
                          <a:spcPts val="0"/>
                        </a:spcAft>
                      </a:pPr>
                      <a:r>
                        <a:rPr lang="en-US" sz="2000" kern="100">
                          <a:effectLst/>
                        </a:rPr>
                        <a:t>archive log</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启动</a:t>
                      </a:r>
                      <a:r>
                        <a:rPr lang="en-US" sz="2000" kern="100" dirty="0">
                          <a:effectLst/>
                        </a:rPr>
                        <a:t>(start)</a:t>
                      </a:r>
                      <a:r>
                        <a:rPr lang="zh-CN" sz="2000" kern="100" dirty="0">
                          <a:effectLst/>
                        </a:rPr>
                        <a:t>、停止</a:t>
                      </a:r>
                      <a:r>
                        <a:rPr lang="en-US" sz="2000" kern="100" dirty="0">
                          <a:effectLst/>
                        </a:rPr>
                        <a:t>(stop)</a:t>
                      </a:r>
                      <a:r>
                        <a:rPr lang="zh-CN" sz="2000" kern="100" dirty="0">
                          <a:effectLst/>
                        </a:rPr>
                        <a:t>归档，查看</a:t>
                      </a:r>
                      <a:r>
                        <a:rPr lang="en-US" sz="2000" kern="100" dirty="0">
                          <a:effectLst/>
                        </a:rPr>
                        <a:t>(list)</a:t>
                      </a:r>
                      <a:r>
                        <a:rPr lang="zh-CN" sz="2000" kern="100" dirty="0">
                          <a:effectLst/>
                        </a:rPr>
                        <a:t>归档</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87578095"/>
                  </a:ext>
                </a:extLst>
              </a:tr>
              <a:tr h="84392">
                <a:tc>
                  <a:txBody>
                    <a:bodyPr/>
                    <a:lstStyle/>
                    <a:p>
                      <a:pPr>
                        <a:spcAft>
                          <a:spcPts val="0"/>
                        </a:spcAft>
                      </a:pPr>
                      <a:r>
                        <a:rPr lang="en-US" sz="2000" kern="100">
                          <a:effectLst/>
                        </a:rPr>
                        <a:t>attribute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类似于</a:t>
                      </a:r>
                      <a:r>
                        <a:rPr lang="en-US" sz="2000" kern="100" dirty="0">
                          <a:effectLst/>
                        </a:rPr>
                        <a:t>column</a:t>
                      </a:r>
                      <a:r>
                        <a:rPr lang="zh-CN" sz="2000" kern="100" dirty="0">
                          <a:effectLst/>
                        </a:rPr>
                        <a:t>命令，作用对象为</a:t>
                      </a:r>
                      <a:r>
                        <a:rPr lang="en-US" sz="2000" kern="100" dirty="0">
                          <a:effectLst/>
                        </a:rPr>
                        <a:t>Object Type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770261804"/>
                  </a:ext>
                </a:extLst>
              </a:tr>
              <a:tr h="139631">
                <a:tc>
                  <a:txBody>
                    <a:bodyPr/>
                    <a:lstStyle/>
                    <a:p>
                      <a:pPr>
                        <a:spcAft>
                          <a:spcPts val="0"/>
                        </a:spcAft>
                      </a:pPr>
                      <a:r>
                        <a:rPr lang="en-US" sz="2000" kern="100" dirty="0">
                          <a:effectLst/>
                        </a:rPr>
                        <a:t>break</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对输出结果进行分组显示，如隐藏重复列的值、组分页等</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288635075"/>
                  </a:ext>
                </a:extLst>
              </a:tr>
              <a:tr h="84392">
                <a:tc>
                  <a:txBody>
                    <a:bodyPr/>
                    <a:lstStyle/>
                    <a:p>
                      <a:pPr>
                        <a:spcAft>
                          <a:spcPts val="0"/>
                        </a:spcAft>
                      </a:pPr>
                      <a:r>
                        <a:rPr lang="en-US" sz="2000" kern="100">
                          <a:effectLst/>
                        </a:rPr>
                        <a:t>btitle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在报告页底部设置一个标题及格式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734437270"/>
                  </a:ext>
                </a:extLst>
              </a:tr>
              <a:tr h="84392">
                <a:tc>
                  <a:txBody>
                    <a:bodyPr/>
                    <a:lstStyle/>
                    <a:p>
                      <a:pPr>
                        <a:spcAft>
                          <a:spcPts val="0"/>
                        </a:spcAft>
                      </a:pPr>
                      <a:r>
                        <a:rPr lang="en-US" sz="2000" kern="100">
                          <a:effectLst/>
                        </a:rPr>
                        <a:t>change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在缓冲区中的当前行中进行文本替换</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88483245"/>
                  </a:ext>
                </a:extLst>
              </a:tr>
              <a:tr h="84392">
                <a:tc>
                  <a:txBody>
                    <a:bodyPr/>
                    <a:lstStyle/>
                    <a:p>
                      <a:pPr>
                        <a:spcAft>
                          <a:spcPts val="0"/>
                        </a:spcAft>
                      </a:pPr>
                      <a:r>
                        <a:rPr lang="en-US" sz="2000" kern="100">
                          <a:effectLst/>
                        </a:rPr>
                        <a:t>clear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清除</a:t>
                      </a:r>
                      <a:r>
                        <a:rPr lang="en-US" sz="2000" kern="100">
                          <a:effectLst/>
                        </a:rPr>
                        <a:t>/</a:t>
                      </a:r>
                      <a:r>
                        <a:rPr lang="zh-CN" sz="2000" kern="100">
                          <a:effectLst/>
                        </a:rPr>
                        <a:t>重置</a:t>
                      </a:r>
                      <a:r>
                        <a:rPr lang="en-US" sz="2000" kern="100">
                          <a:effectLst/>
                        </a:rPr>
                        <a:t>break</a:t>
                      </a:r>
                      <a:r>
                        <a:rPr lang="zh-CN" sz="2000" kern="100">
                          <a:effectLst/>
                        </a:rPr>
                        <a:t>或者</a:t>
                      </a:r>
                      <a:r>
                        <a:rPr lang="en-US" sz="2000" kern="100">
                          <a:effectLst/>
                        </a:rPr>
                        <a:t>column</a:t>
                      </a:r>
                      <a:r>
                        <a:rPr lang="zh-CN" sz="2000" kern="100">
                          <a:effectLst/>
                        </a:rPr>
                        <a:t>的格式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194801280"/>
                  </a:ext>
                </a:extLst>
              </a:tr>
              <a:tr h="84392">
                <a:tc>
                  <a:txBody>
                    <a:bodyPr/>
                    <a:lstStyle/>
                    <a:p>
                      <a:pPr>
                        <a:spcAft>
                          <a:spcPts val="0"/>
                        </a:spcAft>
                      </a:pPr>
                      <a:r>
                        <a:rPr lang="en-US" sz="2000" kern="100">
                          <a:effectLst/>
                        </a:rPr>
                        <a:t>column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定义列的别名，输出格式</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009603109"/>
                  </a:ext>
                </a:extLst>
              </a:tr>
            </a:tbl>
          </a:graphicData>
        </a:graphic>
      </p:graphicFrame>
    </p:spTree>
    <p:extLst>
      <p:ext uri="{BB962C8B-B14F-4D97-AF65-F5344CB8AC3E}">
        <p14:creationId xmlns:p14="http://schemas.microsoft.com/office/powerpoint/2010/main" val="230325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zh-CN" altLang="en-US" dirty="0"/>
              <a:t>表</a:t>
            </a:r>
            <a:r>
              <a:rPr lang="en-US" altLang="zh-CN" dirty="0"/>
              <a:t>3-1  SQL*Plus</a:t>
            </a:r>
            <a:r>
              <a:rPr lang="zh-CN" altLang="en-US" dirty="0"/>
              <a:t>常用命令列表 </a:t>
            </a:r>
            <a:endParaRPr lang="zh-CN" altLang="en-US" sz="3100" dirty="0"/>
          </a:p>
        </p:txBody>
      </p:sp>
      <p:graphicFrame>
        <p:nvGraphicFramePr>
          <p:cNvPr id="6" name="表格 5">
            <a:extLst>
              <a:ext uri="{FF2B5EF4-FFF2-40B4-BE49-F238E27FC236}">
                <a16:creationId xmlns:a16="http://schemas.microsoft.com/office/drawing/2014/main" id="{3E451133-418D-4D3E-8E72-FC2E96A82D99}"/>
              </a:ext>
            </a:extLst>
          </p:cNvPr>
          <p:cNvGraphicFramePr>
            <a:graphicFrameLocks noGrp="1"/>
          </p:cNvGraphicFramePr>
          <p:nvPr>
            <p:extLst>
              <p:ext uri="{D42A27DB-BD31-4B8C-83A1-F6EECF244321}">
                <p14:modId xmlns:p14="http://schemas.microsoft.com/office/powerpoint/2010/main" val="1094058686"/>
              </p:ext>
            </p:extLst>
          </p:nvPr>
        </p:nvGraphicFramePr>
        <p:xfrm>
          <a:off x="2422004" y="1556792"/>
          <a:ext cx="8640960" cy="4646202"/>
        </p:xfrm>
        <a:graphic>
          <a:graphicData uri="http://schemas.openxmlformats.org/drawingml/2006/table">
            <a:tbl>
              <a:tblPr firstRow="1" firstCol="1" bandRow="1">
                <a:tableStyleId>{3B4B98B0-60AC-42C2-AFA5-B58CD77FA1E5}</a:tableStyleId>
              </a:tblPr>
              <a:tblGrid>
                <a:gridCol w="2281213">
                  <a:extLst>
                    <a:ext uri="{9D8B030D-6E8A-4147-A177-3AD203B41FA5}">
                      <a16:colId xmlns:a16="http://schemas.microsoft.com/office/drawing/2014/main" val="2675566542"/>
                    </a:ext>
                  </a:extLst>
                </a:gridCol>
                <a:gridCol w="6359747">
                  <a:extLst>
                    <a:ext uri="{9D8B030D-6E8A-4147-A177-3AD203B41FA5}">
                      <a16:colId xmlns:a16="http://schemas.microsoft.com/office/drawing/2014/main" val="83435828"/>
                    </a:ext>
                  </a:extLst>
                </a:gridCol>
              </a:tblGrid>
              <a:tr h="84392">
                <a:tc>
                  <a:txBody>
                    <a:bodyPr/>
                    <a:lstStyle/>
                    <a:p>
                      <a:pPr>
                        <a:spcAft>
                          <a:spcPts val="0"/>
                        </a:spcAft>
                      </a:pPr>
                      <a:r>
                        <a:rPr lang="zh-CN" sz="2000" kern="100" dirty="0">
                          <a:effectLst/>
                        </a:rPr>
                        <a:t>命令</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基本描述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3631317"/>
                  </a:ext>
                </a:extLst>
              </a:tr>
              <a:tr h="84392">
                <a:tc>
                  <a:txBody>
                    <a:bodyPr/>
                    <a:lstStyle/>
                    <a:p>
                      <a:pPr>
                        <a:spcAft>
                          <a:spcPts val="0"/>
                        </a:spcAft>
                      </a:pPr>
                      <a:r>
                        <a:rPr lang="en-US" sz="2000" kern="100" dirty="0">
                          <a:effectLst/>
                        </a:rPr>
                        <a:t>compute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计算或者显示汇总行</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975898531"/>
                  </a:ext>
                </a:extLst>
              </a:tr>
              <a:tr h="84392">
                <a:tc>
                  <a:txBody>
                    <a:bodyPr/>
                    <a:lstStyle/>
                    <a:p>
                      <a:pPr>
                        <a:spcAft>
                          <a:spcPts val="0"/>
                        </a:spcAft>
                      </a:pPr>
                      <a:r>
                        <a:rPr lang="en-US" sz="2000" kern="100" dirty="0">
                          <a:effectLst/>
                        </a:rPr>
                        <a:t>connect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连接到数据库</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816783801"/>
                  </a:ext>
                </a:extLst>
              </a:tr>
              <a:tr h="84392">
                <a:tc>
                  <a:txBody>
                    <a:bodyPr/>
                    <a:lstStyle/>
                    <a:p>
                      <a:pPr>
                        <a:spcAft>
                          <a:spcPts val="0"/>
                        </a:spcAft>
                      </a:pPr>
                      <a:r>
                        <a:rPr lang="en-US" sz="2000" kern="100">
                          <a:effectLst/>
                        </a:rPr>
                        <a:t>copy</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将查询结构复制到本地或者远端数据库表中</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86319538"/>
                  </a:ext>
                </a:extLst>
              </a:tr>
              <a:tr h="84392">
                <a:tc>
                  <a:txBody>
                    <a:bodyPr/>
                    <a:lstStyle/>
                    <a:p>
                      <a:pPr>
                        <a:spcAft>
                          <a:spcPts val="0"/>
                        </a:spcAft>
                      </a:pPr>
                      <a:r>
                        <a:rPr lang="en-US" sz="2000" kern="100">
                          <a:effectLst/>
                        </a:rPr>
                        <a:t>define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定义用户变量</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26510240"/>
                  </a:ext>
                </a:extLst>
              </a:tr>
              <a:tr h="84392">
                <a:tc>
                  <a:txBody>
                    <a:bodyPr/>
                    <a:lstStyle/>
                    <a:p>
                      <a:pPr>
                        <a:spcAft>
                          <a:spcPts val="0"/>
                        </a:spcAft>
                      </a:pPr>
                      <a:r>
                        <a:rPr lang="en-US" sz="2000" kern="100" dirty="0">
                          <a:effectLst/>
                        </a:rPr>
                        <a:t>del</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删除一行或者多行</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408452558"/>
                  </a:ext>
                </a:extLst>
              </a:tr>
              <a:tr h="84392">
                <a:tc>
                  <a:txBody>
                    <a:bodyPr/>
                    <a:lstStyle/>
                    <a:p>
                      <a:pPr>
                        <a:spcAft>
                          <a:spcPts val="0"/>
                        </a:spcAft>
                      </a:pPr>
                      <a:r>
                        <a:rPr lang="en-US" sz="2000" kern="100">
                          <a:effectLst/>
                        </a:rPr>
                        <a:t>describe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显示指定表、视图、过程或者函数的定义</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874553314"/>
                  </a:ext>
                </a:extLst>
              </a:tr>
              <a:tr h="84392">
                <a:tc>
                  <a:txBody>
                    <a:bodyPr/>
                    <a:lstStyle/>
                    <a:p>
                      <a:pPr>
                        <a:spcAft>
                          <a:spcPts val="0"/>
                        </a:spcAft>
                      </a:pPr>
                      <a:r>
                        <a:rPr lang="en-US" sz="2000" kern="100">
                          <a:effectLst/>
                        </a:rPr>
                        <a:t>disconnect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挂起连接，记录当前用户，但并不退出</a:t>
                      </a:r>
                      <a:r>
                        <a:rPr lang="en-US" sz="2000" kern="100" dirty="0">
                          <a:effectLst/>
                        </a:rPr>
                        <a:t>SQL Plus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509529016"/>
                  </a:ext>
                </a:extLst>
              </a:tr>
              <a:tr h="139631">
                <a:tc>
                  <a:txBody>
                    <a:bodyPr/>
                    <a:lstStyle/>
                    <a:p>
                      <a:pPr>
                        <a:spcAft>
                          <a:spcPts val="0"/>
                        </a:spcAft>
                      </a:pPr>
                      <a:r>
                        <a:rPr lang="en-US" sz="2000" kern="100">
                          <a:effectLst/>
                        </a:rPr>
                        <a:t>edit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打开外部文本编辑器，编辑指定文件或者缓冲区中的内容</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016888488"/>
                  </a:ext>
                </a:extLst>
              </a:tr>
              <a:tr h="84392">
                <a:tc>
                  <a:txBody>
                    <a:bodyPr/>
                    <a:lstStyle/>
                    <a:p>
                      <a:pPr>
                        <a:spcAft>
                          <a:spcPts val="0"/>
                        </a:spcAft>
                      </a:pPr>
                      <a:r>
                        <a:rPr lang="en-US" sz="2000" kern="100">
                          <a:effectLst/>
                        </a:rPr>
                        <a:t>execute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执行一条</a:t>
                      </a:r>
                      <a:r>
                        <a:rPr lang="en-US" sz="2000" kern="100" dirty="0">
                          <a:effectLst/>
                        </a:rPr>
                        <a:t>PL/SQL</a:t>
                      </a:r>
                      <a:r>
                        <a:rPr lang="zh-CN" sz="2000" kern="100" dirty="0">
                          <a:effectLst/>
                        </a:rPr>
                        <a:t>语句</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763379652"/>
                  </a:ext>
                </a:extLst>
              </a:tr>
              <a:tr h="84392">
                <a:tc>
                  <a:txBody>
                    <a:bodyPr/>
                    <a:lstStyle/>
                    <a:p>
                      <a:pPr>
                        <a:spcAft>
                          <a:spcPts val="0"/>
                        </a:spcAft>
                      </a:pPr>
                      <a:r>
                        <a:rPr lang="en-US" sz="2000" kern="100">
                          <a:effectLst/>
                        </a:rPr>
                        <a:t>exit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退出</a:t>
                      </a:r>
                      <a:r>
                        <a:rPr lang="en-US" sz="2000" kern="100" dirty="0">
                          <a:effectLst/>
                        </a:rPr>
                        <a:t>SQL Plus</a:t>
                      </a:r>
                      <a:r>
                        <a:rPr lang="zh-CN" sz="2000" kern="100" dirty="0">
                          <a:effectLst/>
                        </a:rPr>
                        <a:t>，返回操作系统</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897528647"/>
                  </a:ext>
                </a:extLst>
              </a:tr>
              <a:tr h="84392">
                <a:tc>
                  <a:txBody>
                    <a:bodyPr/>
                    <a:lstStyle/>
                    <a:p>
                      <a:pPr>
                        <a:spcAft>
                          <a:spcPts val="0"/>
                        </a:spcAft>
                      </a:pPr>
                      <a:r>
                        <a:rPr lang="en-US" sz="2000" kern="100">
                          <a:effectLst/>
                        </a:rPr>
                        <a:t>get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把操作系统文件装载到缓冲区</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166658469"/>
                  </a:ext>
                </a:extLst>
              </a:tr>
              <a:tr h="84392">
                <a:tc>
                  <a:txBody>
                    <a:bodyPr/>
                    <a:lstStyle/>
                    <a:p>
                      <a:pPr>
                        <a:spcAft>
                          <a:spcPts val="0"/>
                        </a:spcAft>
                      </a:pPr>
                      <a:r>
                        <a:rPr lang="en-US" sz="2000" kern="100">
                          <a:effectLst/>
                        </a:rPr>
                        <a:t>help</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访问</a:t>
                      </a:r>
                      <a:r>
                        <a:rPr lang="en-US" sz="2000" kern="100" dirty="0">
                          <a:effectLst/>
                        </a:rPr>
                        <a:t>SQL Plus</a:t>
                      </a:r>
                      <a:r>
                        <a:rPr lang="zh-CN" sz="2000" kern="100" dirty="0">
                          <a:effectLst/>
                        </a:rPr>
                        <a:t>帮助系统</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060218496"/>
                  </a:ext>
                </a:extLst>
              </a:tr>
            </a:tbl>
          </a:graphicData>
        </a:graphic>
      </p:graphicFrame>
    </p:spTree>
    <p:extLst>
      <p:ext uri="{BB962C8B-B14F-4D97-AF65-F5344CB8AC3E}">
        <p14:creationId xmlns:p14="http://schemas.microsoft.com/office/powerpoint/2010/main" val="293106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zh-CN" altLang="en-US" dirty="0"/>
              <a:t>表</a:t>
            </a:r>
            <a:r>
              <a:rPr lang="en-US" altLang="zh-CN" dirty="0"/>
              <a:t>3-1  SQL*Plus</a:t>
            </a:r>
            <a:r>
              <a:rPr lang="zh-CN" altLang="en-US" dirty="0"/>
              <a:t>常用命令列表 </a:t>
            </a:r>
            <a:endParaRPr lang="zh-CN" altLang="en-US" sz="3100" dirty="0"/>
          </a:p>
        </p:txBody>
      </p:sp>
      <p:graphicFrame>
        <p:nvGraphicFramePr>
          <p:cNvPr id="6" name="表格 5">
            <a:extLst>
              <a:ext uri="{FF2B5EF4-FFF2-40B4-BE49-F238E27FC236}">
                <a16:creationId xmlns:a16="http://schemas.microsoft.com/office/drawing/2014/main" id="{3E451133-418D-4D3E-8E72-FC2E96A82D99}"/>
              </a:ext>
            </a:extLst>
          </p:cNvPr>
          <p:cNvGraphicFramePr>
            <a:graphicFrameLocks noGrp="1"/>
          </p:cNvGraphicFramePr>
          <p:nvPr>
            <p:extLst>
              <p:ext uri="{D42A27DB-BD31-4B8C-83A1-F6EECF244321}">
                <p14:modId xmlns:p14="http://schemas.microsoft.com/office/powerpoint/2010/main" val="1421762403"/>
              </p:ext>
            </p:extLst>
          </p:nvPr>
        </p:nvGraphicFramePr>
        <p:xfrm>
          <a:off x="2422004" y="1556792"/>
          <a:ext cx="8640960" cy="4675356"/>
        </p:xfrm>
        <a:graphic>
          <a:graphicData uri="http://schemas.openxmlformats.org/drawingml/2006/table">
            <a:tbl>
              <a:tblPr firstRow="1" firstCol="1" bandRow="1">
                <a:tableStyleId>{3B4B98B0-60AC-42C2-AFA5-B58CD77FA1E5}</a:tableStyleId>
              </a:tblPr>
              <a:tblGrid>
                <a:gridCol w="2281213">
                  <a:extLst>
                    <a:ext uri="{9D8B030D-6E8A-4147-A177-3AD203B41FA5}">
                      <a16:colId xmlns:a16="http://schemas.microsoft.com/office/drawing/2014/main" val="2675566542"/>
                    </a:ext>
                  </a:extLst>
                </a:gridCol>
                <a:gridCol w="6359747">
                  <a:extLst>
                    <a:ext uri="{9D8B030D-6E8A-4147-A177-3AD203B41FA5}">
                      <a16:colId xmlns:a16="http://schemas.microsoft.com/office/drawing/2014/main" val="83435828"/>
                    </a:ext>
                  </a:extLst>
                </a:gridCol>
              </a:tblGrid>
              <a:tr h="84392">
                <a:tc>
                  <a:txBody>
                    <a:bodyPr/>
                    <a:lstStyle/>
                    <a:p>
                      <a:pPr>
                        <a:spcAft>
                          <a:spcPts val="0"/>
                        </a:spcAft>
                      </a:pPr>
                      <a:r>
                        <a:rPr lang="zh-CN" sz="2000" kern="100" dirty="0">
                          <a:effectLst/>
                        </a:rPr>
                        <a:t>命令</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基本描述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3631317"/>
                  </a:ext>
                </a:extLst>
              </a:tr>
              <a:tr h="84392">
                <a:tc>
                  <a:txBody>
                    <a:bodyPr/>
                    <a:lstStyle/>
                    <a:p>
                      <a:pPr>
                        <a:spcAft>
                          <a:spcPts val="0"/>
                        </a:spcAft>
                      </a:pPr>
                      <a:r>
                        <a:rPr lang="en-US" sz="2000" kern="100" dirty="0">
                          <a:effectLst/>
                        </a:rPr>
                        <a:t>host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a:t>
                      </a:r>
                      <a:r>
                        <a:rPr lang="en-US" sz="2000" kern="100">
                          <a:effectLst/>
                        </a:rPr>
                        <a:t>SQL Plus</a:t>
                      </a:r>
                      <a:r>
                        <a:rPr lang="zh-CN" sz="2000" kern="100">
                          <a:effectLst/>
                        </a:rPr>
                        <a:t>环境中运行操作系统命令</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051923129"/>
                  </a:ext>
                </a:extLst>
              </a:tr>
              <a:tr h="84392">
                <a:tc>
                  <a:txBody>
                    <a:bodyPr/>
                    <a:lstStyle/>
                    <a:p>
                      <a:pPr>
                        <a:spcAft>
                          <a:spcPts val="0"/>
                        </a:spcAft>
                      </a:pPr>
                      <a:r>
                        <a:rPr lang="en-US" sz="2000" kern="100" dirty="0">
                          <a:effectLst/>
                        </a:rPr>
                        <a:t>input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在当前行后面添加一行或者多行文本</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792482855"/>
                  </a:ext>
                </a:extLst>
              </a:tr>
              <a:tr h="84392">
                <a:tc>
                  <a:txBody>
                    <a:bodyPr/>
                    <a:lstStyle/>
                    <a:p>
                      <a:pPr>
                        <a:spcAft>
                          <a:spcPts val="0"/>
                        </a:spcAft>
                      </a:pPr>
                      <a:r>
                        <a:rPr lang="en-US" sz="2000" kern="100">
                          <a:effectLst/>
                        </a:rPr>
                        <a:t>list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显示缓冲区的一行或者多行</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502192372"/>
                  </a:ext>
                </a:extLst>
              </a:tr>
              <a:tr h="84392">
                <a:tc>
                  <a:txBody>
                    <a:bodyPr/>
                    <a:lstStyle/>
                    <a:p>
                      <a:pPr>
                        <a:spcAft>
                          <a:spcPts val="0"/>
                        </a:spcAft>
                      </a:pPr>
                      <a:r>
                        <a:rPr lang="en-US" sz="2000" kern="100">
                          <a:effectLst/>
                        </a:rPr>
                        <a:t>password</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修改口令</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935480255"/>
                  </a:ext>
                </a:extLst>
              </a:tr>
              <a:tr h="84392">
                <a:tc>
                  <a:txBody>
                    <a:bodyPr/>
                    <a:lstStyle/>
                    <a:p>
                      <a:pPr>
                        <a:spcAft>
                          <a:spcPts val="0"/>
                        </a:spcAft>
                      </a:pPr>
                      <a:r>
                        <a:rPr lang="en-US" sz="2000" kern="100">
                          <a:effectLst/>
                        </a:rPr>
                        <a:t>pause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暂停显示文本，直到按回车键</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45268592"/>
                  </a:ext>
                </a:extLst>
              </a:tr>
              <a:tr h="84392">
                <a:tc>
                  <a:txBody>
                    <a:bodyPr/>
                    <a:lstStyle/>
                    <a:p>
                      <a:pPr>
                        <a:spcAft>
                          <a:spcPts val="0"/>
                        </a:spcAft>
                      </a:pPr>
                      <a:r>
                        <a:rPr lang="en-US" sz="2000" kern="100">
                          <a:effectLst/>
                        </a:rPr>
                        <a:t>print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显示指定变量的值</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511899774"/>
                  </a:ext>
                </a:extLst>
              </a:tr>
              <a:tr h="84392">
                <a:tc>
                  <a:txBody>
                    <a:bodyPr/>
                    <a:lstStyle/>
                    <a:p>
                      <a:pPr>
                        <a:spcAft>
                          <a:spcPts val="0"/>
                        </a:spcAft>
                      </a:pPr>
                      <a:r>
                        <a:rPr lang="en-US" sz="2000" kern="100">
                          <a:effectLst/>
                        </a:rPr>
                        <a:t>prompt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发送指定信息到屏幕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031374801"/>
                  </a:ext>
                </a:extLst>
              </a:tr>
              <a:tr h="84392">
                <a:tc>
                  <a:txBody>
                    <a:bodyPr/>
                    <a:lstStyle/>
                    <a:p>
                      <a:pPr>
                        <a:spcAft>
                          <a:spcPts val="0"/>
                        </a:spcAft>
                      </a:pPr>
                      <a:r>
                        <a:rPr lang="en-US" sz="2000" kern="100">
                          <a:effectLst/>
                        </a:rPr>
                        <a:t>quit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与</a:t>
                      </a:r>
                      <a:r>
                        <a:rPr lang="en-US" sz="2000" kern="100">
                          <a:effectLst/>
                        </a:rPr>
                        <a:t>exit</a:t>
                      </a:r>
                      <a:r>
                        <a:rPr lang="zh-CN" sz="2000" kern="100">
                          <a:effectLst/>
                        </a:rPr>
                        <a:t>相同</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343071871"/>
                  </a:ext>
                </a:extLst>
              </a:tr>
              <a:tr h="84392">
                <a:tc>
                  <a:txBody>
                    <a:bodyPr/>
                    <a:lstStyle/>
                    <a:p>
                      <a:pPr>
                        <a:spcAft>
                          <a:spcPts val="0"/>
                        </a:spcAft>
                      </a:pPr>
                      <a:r>
                        <a:rPr lang="en-US" sz="2000" kern="100">
                          <a:effectLst/>
                        </a:rPr>
                        <a:t>recover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执行数据库的介质恢复</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5626890"/>
                  </a:ext>
                </a:extLst>
              </a:tr>
              <a:tr h="84392">
                <a:tc>
                  <a:txBody>
                    <a:bodyPr/>
                    <a:lstStyle/>
                    <a:p>
                      <a:pPr>
                        <a:spcAft>
                          <a:spcPts val="0"/>
                        </a:spcAft>
                      </a:pPr>
                      <a:r>
                        <a:rPr lang="en-US" sz="2000" kern="100">
                          <a:effectLst/>
                        </a:rPr>
                        <a:t>remark</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在脚本中标注注释信息的开始</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249463748"/>
                  </a:ext>
                </a:extLst>
              </a:tr>
              <a:tr h="84392">
                <a:tc>
                  <a:txBody>
                    <a:bodyPr/>
                    <a:lstStyle/>
                    <a:p>
                      <a:pPr>
                        <a:spcAft>
                          <a:spcPts val="0"/>
                        </a:spcAft>
                      </a:pPr>
                      <a:r>
                        <a:rPr lang="en-US" sz="2000" kern="100">
                          <a:effectLst/>
                        </a:rPr>
                        <a:t>repfooter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显示、替换或者定义报告底部的页脚格式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792578088"/>
                  </a:ext>
                </a:extLst>
              </a:tr>
              <a:tr h="84392">
                <a:tc>
                  <a:txBody>
                    <a:bodyPr/>
                    <a:lstStyle/>
                    <a:p>
                      <a:pPr>
                        <a:spcAft>
                          <a:spcPts val="0"/>
                        </a:spcAft>
                      </a:pPr>
                      <a:r>
                        <a:rPr lang="en-US" sz="2000" kern="100">
                          <a:effectLst/>
                        </a:rPr>
                        <a:t>repheader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显示、替换或者定义报告顶部的页眉格式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499791300"/>
                  </a:ext>
                </a:extLst>
              </a:tr>
              <a:tr h="84392">
                <a:tc>
                  <a:txBody>
                    <a:bodyPr/>
                    <a:lstStyle/>
                    <a:p>
                      <a:pPr>
                        <a:spcAft>
                          <a:spcPts val="0"/>
                        </a:spcAft>
                      </a:pPr>
                      <a:r>
                        <a:rPr lang="en-US" sz="2000" kern="100" dirty="0">
                          <a:effectLst/>
                        </a:rPr>
                        <a:t>run</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显示并运行当前缓冲区中的</a:t>
                      </a:r>
                      <a:r>
                        <a:rPr lang="en-US" sz="2000" kern="100" dirty="0">
                          <a:effectLst/>
                        </a:rPr>
                        <a:t>SQL</a:t>
                      </a:r>
                      <a:r>
                        <a:rPr lang="zh-CN" sz="2000" kern="100" dirty="0">
                          <a:effectLst/>
                        </a:rPr>
                        <a:t>命令或</a:t>
                      </a:r>
                      <a:r>
                        <a:rPr lang="en-US" sz="2000" kern="100" dirty="0">
                          <a:effectLst/>
                        </a:rPr>
                        <a:t>PL/SQL</a:t>
                      </a:r>
                      <a:r>
                        <a:rPr lang="zh-CN" sz="2000" kern="100" dirty="0">
                          <a:effectLst/>
                        </a:rPr>
                        <a:t>块</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568930584"/>
                  </a:ext>
                </a:extLst>
              </a:tr>
            </a:tbl>
          </a:graphicData>
        </a:graphic>
      </p:graphicFrame>
    </p:spTree>
    <p:extLst>
      <p:ext uri="{BB962C8B-B14F-4D97-AF65-F5344CB8AC3E}">
        <p14:creationId xmlns:p14="http://schemas.microsoft.com/office/powerpoint/2010/main" val="271344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zh-CN" altLang="en-US" dirty="0"/>
              <a:t>表</a:t>
            </a:r>
            <a:r>
              <a:rPr lang="en-US" altLang="zh-CN" dirty="0"/>
              <a:t>3-1  SQL*Plus</a:t>
            </a:r>
            <a:r>
              <a:rPr lang="zh-CN" altLang="en-US" dirty="0"/>
              <a:t>常用命令列表 </a:t>
            </a:r>
            <a:endParaRPr lang="zh-CN" altLang="en-US" sz="3100" dirty="0"/>
          </a:p>
        </p:txBody>
      </p:sp>
      <p:graphicFrame>
        <p:nvGraphicFramePr>
          <p:cNvPr id="6" name="表格 5">
            <a:extLst>
              <a:ext uri="{FF2B5EF4-FFF2-40B4-BE49-F238E27FC236}">
                <a16:creationId xmlns:a16="http://schemas.microsoft.com/office/drawing/2014/main" id="{3E451133-418D-4D3E-8E72-FC2E96A82D99}"/>
              </a:ext>
            </a:extLst>
          </p:cNvPr>
          <p:cNvGraphicFramePr>
            <a:graphicFrameLocks noGrp="1"/>
          </p:cNvGraphicFramePr>
          <p:nvPr>
            <p:extLst>
              <p:ext uri="{D42A27DB-BD31-4B8C-83A1-F6EECF244321}">
                <p14:modId xmlns:p14="http://schemas.microsoft.com/office/powerpoint/2010/main" val="3610577678"/>
              </p:ext>
            </p:extLst>
          </p:nvPr>
        </p:nvGraphicFramePr>
        <p:xfrm>
          <a:off x="2422004" y="1556792"/>
          <a:ext cx="8640960" cy="4341402"/>
        </p:xfrm>
        <a:graphic>
          <a:graphicData uri="http://schemas.openxmlformats.org/drawingml/2006/table">
            <a:tbl>
              <a:tblPr firstRow="1" firstCol="1" bandRow="1">
                <a:tableStyleId>{3B4B98B0-60AC-42C2-AFA5-B58CD77FA1E5}</a:tableStyleId>
              </a:tblPr>
              <a:tblGrid>
                <a:gridCol w="2281213">
                  <a:extLst>
                    <a:ext uri="{9D8B030D-6E8A-4147-A177-3AD203B41FA5}">
                      <a16:colId xmlns:a16="http://schemas.microsoft.com/office/drawing/2014/main" val="2675566542"/>
                    </a:ext>
                  </a:extLst>
                </a:gridCol>
                <a:gridCol w="6359747">
                  <a:extLst>
                    <a:ext uri="{9D8B030D-6E8A-4147-A177-3AD203B41FA5}">
                      <a16:colId xmlns:a16="http://schemas.microsoft.com/office/drawing/2014/main" val="83435828"/>
                    </a:ext>
                  </a:extLst>
                </a:gridCol>
              </a:tblGrid>
              <a:tr h="84392">
                <a:tc>
                  <a:txBody>
                    <a:bodyPr/>
                    <a:lstStyle/>
                    <a:p>
                      <a:pPr>
                        <a:spcAft>
                          <a:spcPts val="0"/>
                        </a:spcAft>
                      </a:pPr>
                      <a:r>
                        <a:rPr lang="zh-CN" sz="2000" kern="100" dirty="0">
                          <a:effectLst/>
                        </a:rPr>
                        <a:t>命令</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基本描述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3631317"/>
                  </a:ext>
                </a:extLst>
              </a:tr>
              <a:tr h="84392">
                <a:tc>
                  <a:txBody>
                    <a:bodyPr/>
                    <a:lstStyle/>
                    <a:p>
                      <a:pPr>
                        <a:spcAft>
                          <a:spcPts val="0"/>
                        </a:spcAft>
                      </a:pPr>
                      <a:r>
                        <a:rPr lang="en-US" sz="2000" kern="100" dirty="0">
                          <a:effectLst/>
                        </a:rPr>
                        <a:t>save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将当前缓冲区中的内容保存为脚本</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735444177"/>
                  </a:ext>
                </a:extLst>
              </a:tr>
              <a:tr h="84392">
                <a:tc>
                  <a:txBody>
                    <a:bodyPr/>
                    <a:lstStyle/>
                    <a:p>
                      <a:pPr>
                        <a:spcAft>
                          <a:spcPts val="0"/>
                        </a:spcAft>
                      </a:pPr>
                      <a:r>
                        <a:rPr lang="en-US" sz="2000" kern="100">
                          <a:effectLst/>
                        </a:rPr>
                        <a:t>set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设置系统变量的值</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147365138"/>
                  </a:ext>
                </a:extLst>
              </a:tr>
              <a:tr h="139631">
                <a:tc>
                  <a:txBody>
                    <a:bodyPr/>
                    <a:lstStyle/>
                    <a:p>
                      <a:pPr>
                        <a:spcAft>
                          <a:spcPts val="0"/>
                        </a:spcAft>
                      </a:pPr>
                      <a:r>
                        <a:rPr lang="en-US" sz="2000" kern="100">
                          <a:effectLst/>
                        </a:rPr>
                        <a:t>show</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a:t>
                      </a:r>
                      <a:r>
                        <a:rPr lang="en-US" sz="2000" kern="100">
                          <a:effectLst/>
                        </a:rPr>
                        <a:t>SQL Plus</a:t>
                      </a:r>
                      <a:r>
                        <a:rPr lang="zh-CN" sz="2000" kern="100">
                          <a:effectLst/>
                        </a:rPr>
                        <a:t>系统变量的值或者当前的</a:t>
                      </a:r>
                      <a:r>
                        <a:rPr lang="en-US" sz="2000" kern="100">
                          <a:effectLst/>
                        </a:rPr>
                        <a:t>SQL Plus</a:t>
                      </a:r>
                      <a:r>
                        <a:rPr lang="zh-CN" sz="2000" kern="100">
                          <a:effectLst/>
                        </a:rPr>
                        <a:t>环境</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562734750"/>
                  </a:ext>
                </a:extLst>
              </a:tr>
              <a:tr h="84392">
                <a:tc>
                  <a:txBody>
                    <a:bodyPr/>
                    <a:lstStyle/>
                    <a:p>
                      <a:pPr>
                        <a:spcAft>
                          <a:spcPts val="0"/>
                        </a:spcAft>
                      </a:pPr>
                      <a:r>
                        <a:rPr lang="en-US" sz="2000" kern="100">
                          <a:effectLst/>
                        </a:rPr>
                        <a:t>shutdown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关闭当前运行的数据库实例或者</a:t>
                      </a:r>
                      <a:r>
                        <a:rPr lang="en-US" sz="2000" kern="100">
                          <a:effectLst/>
                        </a:rPr>
                        <a:t>pdb</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248612078"/>
                  </a:ext>
                </a:extLst>
              </a:tr>
              <a:tr h="84392">
                <a:tc>
                  <a:txBody>
                    <a:bodyPr/>
                    <a:lstStyle/>
                    <a:p>
                      <a:pPr>
                        <a:spcAft>
                          <a:spcPts val="0"/>
                        </a:spcAft>
                      </a:pPr>
                      <a:r>
                        <a:rPr lang="en-US" sz="2000" kern="100">
                          <a:effectLst/>
                        </a:rPr>
                        <a:t>spool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将查询结果保存到文件中</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004814398"/>
                  </a:ext>
                </a:extLst>
              </a:tr>
              <a:tr h="84392">
                <a:tc>
                  <a:txBody>
                    <a:bodyPr/>
                    <a:lstStyle/>
                    <a:p>
                      <a:pPr>
                        <a:spcAft>
                          <a:spcPts val="0"/>
                        </a:spcAft>
                      </a:pPr>
                      <a:r>
                        <a:rPr lang="en-US" sz="2000" kern="100">
                          <a:effectLst/>
                        </a:rPr>
                        <a:t>start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运行指定脚本中的</a:t>
                      </a:r>
                      <a:r>
                        <a:rPr lang="en-US" sz="2000" kern="100">
                          <a:effectLst/>
                        </a:rPr>
                        <a:t>SQL Plus</a:t>
                      </a:r>
                      <a:r>
                        <a:rPr lang="zh-CN" sz="2000" kern="100">
                          <a:effectLst/>
                        </a:rPr>
                        <a:t>语句</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05991518"/>
                  </a:ext>
                </a:extLst>
              </a:tr>
              <a:tr h="84392">
                <a:tc>
                  <a:txBody>
                    <a:bodyPr/>
                    <a:lstStyle/>
                    <a:p>
                      <a:pPr>
                        <a:spcAft>
                          <a:spcPts val="0"/>
                        </a:spcAft>
                      </a:pPr>
                      <a:r>
                        <a:rPr lang="en-US" sz="2000" kern="100">
                          <a:effectLst/>
                        </a:rPr>
                        <a:t>startup</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启动一个</a:t>
                      </a:r>
                      <a:r>
                        <a:rPr lang="en-US" sz="2000" kern="100">
                          <a:effectLst/>
                        </a:rPr>
                        <a:t>Oracle</a:t>
                      </a:r>
                      <a:r>
                        <a:rPr lang="zh-CN" sz="2000" kern="100">
                          <a:effectLst/>
                        </a:rPr>
                        <a:t>实例</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553788223"/>
                  </a:ext>
                </a:extLst>
              </a:tr>
              <a:tr h="84392">
                <a:tc>
                  <a:txBody>
                    <a:bodyPr/>
                    <a:lstStyle/>
                    <a:p>
                      <a:pPr>
                        <a:spcAft>
                          <a:spcPts val="0"/>
                        </a:spcAft>
                      </a:pPr>
                      <a:r>
                        <a:rPr lang="en-US" sz="2000" kern="100">
                          <a:effectLst/>
                        </a:rPr>
                        <a:t>store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将当前</a:t>
                      </a:r>
                      <a:r>
                        <a:rPr lang="en-US" sz="2000" kern="100">
                          <a:effectLst/>
                        </a:rPr>
                        <a:t>SQL Plus</a:t>
                      </a:r>
                      <a:r>
                        <a:rPr lang="zh-CN" sz="2000" kern="100">
                          <a:effectLst/>
                        </a:rPr>
                        <a:t>环境的属性保存为脚本文件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211264051"/>
                  </a:ext>
                </a:extLst>
              </a:tr>
              <a:tr h="84392">
                <a:tc>
                  <a:txBody>
                    <a:bodyPr/>
                    <a:lstStyle/>
                    <a:p>
                      <a:pPr>
                        <a:spcAft>
                          <a:spcPts val="0"/>
                        </a:spcAft>
                      </a:pPr>
                      <a:r>
                        <a:rPr lang="en-US" sz="2000" kern="100">
                          <a:effectLst/>
                        </a:rPr>
                        <a:t>timing</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定义时钟，记录一段时间内的时间数据</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315095549"/>
                  </a:ext>
                </a:extLst>
              </a:tr>
              <a:tr h="84392">
                <a:tc>
                  <a:txBody>
                    <a:bodyPr/>
                    <a:lstStyle/>
                    <a:p>
                      <a:pPr>
                        <a:spcAft>
                          <a:spcPts val="0"/>
                        </a:spcAft>
                      </a:pPr>
                      <a:r>
                        <a:rPr lang="en-US" sz="2000" kern="100">
                          <a:effectLst/>
                        </a:rPr>
                        <a:t>ttitle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显示、替换或者定义指定报告顶部的标题格式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53919236"/>
                  </a:ext>
                </a:extLst>
              </a:tr>
              <a:tr h="84392">
                <a:tc>
                  <a:txBody>
                    <a:bodyPr/>
                    <a:lstStyle/>
                    <a:p>
                      <a:pPr>
                        <a:spcAft>
                          <a:spcPts val="0"/>
                        </a:spcAft>
                      </a:pPr>
                      <a:r>
                        <a:rPr lang="en-US" sz="2000" kern="100">
                          <a:effectLst/>
                        </a:rPr>
                        <a:t>undefine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删除一个或者多个由</a:t>
                      </a:r>
                      <a:r>
                        <a:rPr lang="en-US" sz="2000" kern="100">
                          <a:effectLst/>
                        </a:rPr>
                        <a:t>define</a:t>
                      </a:r>
                      <a:r>
                        <a:rPr lang="zh-CN" sz="2000" kern="100">
                          <a:effectLst/>
                        </a:rPr>
                        <a:t>定义的用户变量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385822775"/>
                  </a:ext>
                </a:extLst>
              </a:tr>
              <a:tr h="84392">
                <a:tc>
                  <a:txBody>
                    <a:bodyPr/>
                    <a:lstStyle/>
                    <a:p>
                      <a:pPr>
                        <a:spcAft>
                          <a:spcPts val="0"/>
                        </a:spcAft>
                      </a:pPr>
                      <a:r>
                        <a:rPr lang="en-US" sz="2000" kern="100">
                          <a:effectLst/>
                        </a:rPr>
                        <a:t>variable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声明一个变量，可以在</a:t>
                      </a:r>
                      <a:r>
                        <a:rPr lang="en-US" sz="2000" kern="100" dirty="0">
                          <a:effectLst/>
                        </a:rPr>
                        <a:t>PL/SQL</a:t>
                      </a:r>
                      <a:r>
                        <a:rPr lang="zh-CN" sz="2000" kern="100" dirty="0">
                          <a:effectLst/>
                        </a:rPr>
                        <a:t>程序中使用</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268629933"/>
                  </a:ext>
                </a:extLst>
              </a:tr>
            </a:tbl>
          </a:graphicData>
        </a:graphic>
      </p:graphicFrame>
    </p:spTree>
    <p:extLst>
      <p:ext uri="{BB962C8B-B14F-4D97-AF65-F5344CB8AC3E}">
        <p14:creationId xmlns:p14="http://schemas.microsoft.com/office/powerpoint/2010/main" val="408308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3.4.3 SQL*Plus</a:t>
            </a:r>
            <a:r>
              <a:rPr lang="zh-CN" altLang="en-US" dirty="0"/>
              <a:t>参数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3750575"/>
          </a:xfrm>
        </p:spPr>
        <p:txBody>
          <a:bodyPr>
            <a:noAutofit/>
          </a:bodyPr>
          <a:lstStyle/>
          <a:p>
            <a:pPr marL="0" indent="0">
              <a:lnSpc>
                <a:spcPct val="150000"/>
              </a:lnSpc>
              <a:buNone/>
            </a:pPr>
            <a:r>
              <a:rPr lang="zh-CN" altLang="en-US" sz="3200" dirty="0"/>
              <a:t>可以在</a:t>
            </a:r>
            <a:r>
              <a:rPr lang="en-US" altLang="zh-CN" sz="3200" dirty="0"/>
              <a:t>SQL*Plus</a:t>
            </a:r>
            <a:r>
              <a:rPr lang="zh-CN" altLang="en-US" sz="3200" dirty="0"/>
              <a:t>窗口中通过</a:t>
            </a:r>
            <a:r>
              <a:rPr lang="en-US" altLang="zh-CN" sz="3200" dirty="0"/>
              <a:t>show</a:t>
            </a:r>
            <a:r>
              <a:rPr lang="zh-CN" altLang="en-US" sz="3200" dirty="0"/>
              <a:t>查看一些参数的值，可以通过</a:t>
            </a:r>
            <a:r>
              <a:rPr lang="en-US" altLang="zh-CN" sz="3200" dirty="0"/>
              <a:t>set</a:t>
            </a:r>
            <a:r>
              <a:rPr lang="zh-CN" altLang="en-US" sz="3200" dirty="0"/>
              <a:t>设置一些参数的值。在使用</a:t>
            </a:r>
            <a:r>
              <a:rPr lang="en-US" altLang="zh-CN" sz="3200" dirty="0"/>
              <a:t>show</a:t>
            </a:r>
            <a:r>
              <a:rPr lang="zh-CN" altLang="en-US" sz="3200" dirty="0"/>
              <a:t>时，可以使用“</a:t>
            </a:r>
            <a:r>
              <a:rPr lang="en-US" altLang="zh-CN" sz="3200" dirty="0"/>
              <a:t>show </a:t>
            </a:r>
            <a:r>
              <a:rPr lang="zh-CN" altLang="en-US" sz="3200" dirty="0"/>
              <a:t>参数名”查看某个参数的值，也可以通过“</a:t>
            </a:r>
            <a:r>
              <a:rPr lang="en-US" altLang="zh-CN" sz="3200" dirty="0"/>
              <a:t>show all”</a:t>
            </a:r>
            <a:r>
              <a:rPr lang="zh-CN" altLang="en-US" sz="3200" dirty="0"/>
              <a:t>查看所有参数的名称和参数值。</a:t>
            </a:r>
            <a:endParaRPr lang="en-US" altLang="zh-CN" sz="3200" dirty="0"/>
          </a:p>
        </p:txBody>
      </p:sp>
    </p:spTree>
    <p:extLst>
      <p:ext uri="{BB962C8B-B14F-4D97-AF65-F5344CB8AC3E}">
        <p14:creationId xmlns:p14="http://schemas.microsoft.com/office/powerpoint/2010/main" val="156076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en-US" altLang="zh-CN" sz="3100" dirty="0"/>
              <a:t>【</a:t>
            </a:r>
            <a:r>
              <a:rPr lang="zh-CN" altLang="en-US" sz="3100" dirty="0"/>
              <a:t>示例</a:t>
            </a:r>
            <a:r>
              <a:rPr lang="en-US" altLang="zh-CN" sz="3100" dirty="0"/>
              <a:t>3-14】</a:t>
            </a:r>
            <a:r>
              <a:rPr lang="zh-CN" altLang="en-US" sz="3100" dirty="0"/>
              <a:t>设置</a:t>
            </a:r>
            <a:r>
              <a:rPr lang="en-US" altLang="zh-CN" sz="3100" dirty="0"/>
              <a:t>TIME</a:t>
            </a:r>
            <a:r>
              <a:rPr lang="zh-CN" altLang="en-US" sz="3100" dirty="0"/>
              <a:t>参数</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4830695"/>
          </a:xfrm>
        </p:spPr>
        <p:txBody>
          <a:bodyPr>
            <a:noAutofit/>
          </a:bodyPr>
          <a:lstStyle/>
          <a:p>
            <a:pPr marL="0" indent="0" hangingPunct="0">
              <a:buNone/>
            </a:pPr>
            <a:r>
              <a:rPr lang="en-US" altLang="zh-CN" sz="3200" dirty="0"/>
              <a:t>TIME</a:t>
            </a:r>
            <a:r>
              <a:rPr lang="zh-CN" altLang="zh-CN" sz="3200" dirty="0"/>
              <a:t>参数为</a:t>
            </a:r>
            <a:r>
              <a:rPr lang="en-US" altLang="zh-CN" sz="3200" dirty="0"/>
              <a:t>ON</a:t>
            </a:r>
            <a:r>
              <a:rPr lang="zh-CN" altLang="zh-CN" sz="3200" dirty="0"/>
              <a:t>时，命令提示符上会显示时间，这有助于观察当前时间。</a:t>
            </a:r>
          </a:p>
          <a:p>
            <a:pPr marL="0" indent="0" hangingPunct="0">
              <a:buNone/>
            </a:pPr>
            <a:r>
              <a:rPr lang="en-US" altLang="zh-CN" sz="3200" dirty="0">
                <a:highlight>
                  <a:srgbClr val="C0C0C0"/>
                </a:highlight>
              </a:rPr>
              <a:t>SQL&gt; show time</a:t>
            </a:r>
            <a:endParaRPr lang="zh-CN" altLang="zh-CN" sz="3200" dirty="0">
              <a:highlight>
                <a:srgbClr val="C0C0C0"/>
              </a:highlight>
            </a:endParaRPr>
          </a:p>
          <a:p>
            <a:pPr marL="0" indent="0" hangingPunct="0">
              <a:buNone/>
            </a:pPr>
            <a:r>
              <a:rPr lang="en-US" altLang="zh-CN" sz="3200" dirty="0"/>
              <a:t>time OFF</a:t>
            </a:r>
            <a:endParaRPr lang="zh-CN" altLang="zh-CN" sz="3200" dirty="0"/>
          </a:p>
          <a:p>
            <a:pPr marL="0" indent="0" hangingPunct="0">
              <a:buNone/>
            </a:pPr>
            <a:r>
              <a:rPr lang="en-US" altLang="zh-CN" sz="3200" dirty="0">
                <a:highlight>
                  <a:srgbClr val="C0C0C0"/>
                </a:highlight>
              </a:rPr>
              <a:t>SQL&gt; set time on</a:t>
            </a:r>
            <a:endParaRPr lang="zh-CN" altLang="zh-CN" sz="3200" dirty="0">
              <a:highlight>
                <a:srgbClr val="C0C0C0"/>
              </a:highlight>
            </a:endParaRPr>
          </a:p>
          <a:p>
            <a:pPr marL="0" indent="0" hangingPunct="0">
              <a:buNone/>
            </a:pPr>
            <a:r>
              <a:rPr lang="en-US" altLang="zh-CN" sz="3200" dirty="0"/>
              <a:t>12</a:t>
            </a:r>
            <a:r>
              <a:rPr lang="zh-CN" altLang="zh-CN" sz="3200" dirty="0"/>
              <a:t>：</a:t>
            </a:r>
            <a:r>
              <a:rPr lang="en-US" altLang="zh-CN" sz="3200" dirty="0"/>
              <a:t>03</a:t>
            </a:r>
            <a:r>
              <a:rPr lang="zh-CN" altLang="zh-CN" sz="3200" dirty="0"/>
              <a:t>：</a:t>
            </a:r>
            <a:r>
              <a:rPr lang="en-US" altLang="zh-CN" sz="3200" dirty="0"/>
              <a:t>57 SQL&gt; show time</a:t>
            </a:r>
            <a:endParaRPr lang="zh-CN" altLang="zh-CN" sz="3200" dirty="0"/>
          </a:p>
          <a:p>
            <a:pPr marL="0" indent="0" hangingPunct="0">
              <a:buNone/>
            </a:pPr>
            <a:r>
              <a:rPr lang="en-US" altLang="zh-CN" sz="3200" dirty="0"/>
              <a:t>time ON</a:t>
            </a:r>
            <a:endParaRPr lang="zh-CN" altLang="zh-CN" sz="3200" dirty="0"/>
          </a:p>
        </p:txBody>
      </p:sp>
    </p:spTree>
    <p:extLst>
      <p:ext uri="{BB962C8B-B14F-4D97-AF65-F5344CB8AC3E}">
        <p14:creationId xmlns:p14="http://schemas.microsoft.com/office/powerpoint/2010/main" val="27952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en-US" altLang="zh-CN" sz="3100" dirty="0"/>
              <a:t>【</a:t>
            </a:r>
            <a:r>
              <a:rPr lang="zh-CN" altLang="en-US" sz="3100" dirty="0"/>
              <a:t>示例</a:t>
            </a:r>
            <a:r>
              <a:rPr lang="en-US" altLang="zh-CN" sz="3100" dirty="0"/>
              <a:t>3-15】</a:t>
            </a:r>
            <a:r>
              <a:rPr lang="zh-CN" altLang="zh-CN" dirty="0"/>
              <a:t>设置</a:t>
            </a:r>
            <a:r>
              <a:rPr lang="en-US" altLang="zh-CN" dirty="0"/>
              <a:t>TIMING</a:t>
            </a:r>
            <a:r>
              <a:rPr lang="zh-CN" altLang="zh-CN" dirty="0"/>
              <a:t>参数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4830695"/>
          </a:xfrm>
        </p:spPr>
        <p:txBody>
          <a:bodyPr>
            <a:noAutofit/>
          </a:bodyPr>
          <a:lstStyle/>
          <a:p>
            <a:pPr marL="0" indent="0" hangingPunct="0">
              <a:buNone/>
            </a:pPr>
            <a:r>
              <a:rPr lang="en-US" altLang="zh-CN" sz="3200" dirty="0"/>
              <a:t>TIMING</a:t>
            </a:r>
            <a:r>
              <a:rPr lang="zh-CN" altLang="zh-CN" sz="3200" dirty="0"/>
              <a:t>参数为</a:t>
            </a:r>
            <a:r>
              <a:rPr lang="en-US" altLang="zh-CN" sz="3200" dirty="0"/>
              <a:t>ON</a:t>
            </a:r>
            <a:r>
              <a:rPr lang="zh-CN" altLang="zh-CN" sz="3200" dirty="0"/>
              <a:t>时，会显示命令执行时间长度。 </a:t>
            </a:r>
          </a:p>
          <a:p>
            <a:pPr marL="0" indent="0" hangingPunct="0">
              <a:buNone/>
            </a:pPr>
            <a:r>
              <a:rPr lang="en-US" altLang="zh-CN" sz="3200" dirty="0">
                <a:highlight>
                  <a:srgbClr val="C0C0C0"/>
                </a:highlight>
              </a:rPr>
              <a:t>SQL&gt; set timing on</a:t>
            </a:r>
            <a:endParaRPr lang="zh-CN" altLang="zh-CN" sz="3200" dirty="0">
              <a:highlight>
                <a:srgbClr val="C0C0C0"/>
              </a:highlight>
            </a:endParaRPr>
          </a:p>
          <a:p>
            <a:pPr marL="0" indent="0" hangingPunct="0">
              <a:buNone/>
            </a:pPr>
            <a:r>
              <a:rPr lang="en-US" altLang="zh-CN" sz="3200" dirty="0">
                <a:highlight>
                  <a:srgbClr val="C0C0C0"/>
                </a:highlight>
              </a:rPr>
              <a:t>SQL&gt; SELECT count(*)FROM jobs</a:t>
            </a:r>
            <a:r>
              <a:rPr lang="zh-CN" altLang="zh-CN" sz="3200" dirty="0">
                <a:highlight>
                  <a:srgbClr val="C0C0C0"/>
                </a:highlight>
              </a:rPr>
              <a:t>；</a:t>
            </a:r>
          </a:p>
          <a:p>
            <a:pPr marL="0" indent="0" hangingPunct="0">
              <a:buNone/>
            </a:pPr>
            <a:r>
              <a:rPr lang="en-US" altLang="zh-CN" sz="3200" dirty="0"/>
              <a:t>  COUNT(*)</a:t>
            </a:r>
            <a:endParaRPr lang="zh-CN" altLang="zh-CN" sz="3200" dirty="0"/>
          </a:p>
          <a:p>
            <a:pPr marL="0" indent="0" hangingPunct="0">
              <a:buNone/>
            </a:pPr>
            <a:r>
              <a:rPr lang="en-US" altLang="zh-CN" sz="3200" dirty="0"/>
              <a:t>----------</a:t>
            </a:r>
            <a:endParaRPr lang="zh-CN" altLang="zh-CN" sz="3200" dirty="0"/>
          </a:p>
          <a:p>
            <a:pPr marL="0" indent="0" hangingPunct="0">
              <a:buNone/>
            </a:pPr>
            <a:r>
              <a:rPr lang="en-US" altLang="zh-CN" sz="3200" dirty="0"/>
              <a:t> 19</a:t>
            </a:r>
            <a:endParaRPr lang="zh-CN" altLang="zh-CN" sz="3200" dirty="0"/>
          </a:p>
          <a:p>
            <a:pPr marL="0" indent="0" hangingPunct="0">
              <a:buNone/>
            </a:pPr>
            <a:r>
              <a:rPr lang="zh-CN" altLang="zh-CN" sz="3200" dirty="0"/>
              <a:t>已用时间：</a:t>
            </a:r>
            <a:r>
              <a:rPr lang="en-US" altLang="zh-CN" sz="3200" dirty="0"/>
              <a:t> 00</a:t>
            </a:r>
            <a:r>
              <a:rPr lang="zh-CN" altLang="zh-CN" sz="3200" dirty="0"/>
              <a:t>：</a:t>
            </a:r>
            <a:r>
              <a:rPr lang="en-US" altLang="zh-CN" sz="3200" dirty="0"/>
              <a:t>00</a:t>
            </a:r>
            <a:r>
              <a:rPr lang="zh-CN" altLang="zh-CN" sz="3200" dirty="0"/>
              <a:t>：</a:t>
            </a:r>
            <a:r>
              <a:rPr lang="en-US" altLang="zh-CN" sz="3200" dirty="0"/>
              <a:t>00.01</a:t>
            </a:r>
            <a:endParaRPr lang="zh-CN" altLang="zh-CN" sz="3200" dirty="0"/>
          </a:p>
        </p:txBody>
      </p:sp>
    </p:spTree>
    <p:extLst>
      <p:ext uri="{BB962C8B-B14F-4D97-AF65-F5344CB8AC3E}">
        <p14:creationId xmlns:p14="http://schemas.microsoft.com/office/powerpoint/2010/main" val="40097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4848944"/>
          </a:xfrm>
        </p:spPr>
        <p:txBody>
          <a:bodyPr>
            <a:normAutofit/>
          </a:bodyPr>
          <a:lstStyle/>
          <a:p>
            <a:pPr marL="0" indent="0" hangingPunct="0">
              <a:lnSpc>
                <a:spcPct val="150000"/>
              </a:lnSpc>
              <a:buNone/>
            </a:pPr>
            <a:r>
              <a:rPr lang="en-US" altLang="zh-CN" sz="2800" dirty="0"/>
              <a:t>Oracle</a:t>
            </a:r>
            <a:r>
              <a:rPr lang="zh-CN" altLang="zh-CN" sz="2800" dirty="0"/>
              <a:t>服务器可以工作在专用服务器模式</a:t>
            </a:r>
            <a:r>
              <a:rPr lang="en-US" altLang="zh-CN" sz="2800" dirty="0"/>
              <a:t>(Dedicated Server)</a:t>
            </a:r>
            <a:r>
              <a:rPr lang="zh-CN" altLang="zh-CN" sz="2800" dirty="0"/>
              <a:t>和共享服务器模式</a:t>
            </a:r>
            <a:r>
              <a:rPr lang="en-US" altLang="zh-CN" sz="2800" dirty="0"/>
              <a:t>(Shared Server)</a:t>
            </a:r>
            <a:r>
              <a:rPr lang="zh-CN" altLang="zh-CN" sz="2800" dirty="0"/>
              <a:t>下或者混合模式下，相对应的，</a:t>
            </a:r>
            <a:r>
              <a:rPr lang="en-US" altLang="zh-CN" sz="2800" dirty="0"/>
              <a:t>Oracle</a:t>
            </a:r>
            <a:r>
              <a:rPr lang="zh-CN" altLang="zh-CN" sz="2800" dirty="0"/>
              <a:t>支持两种数据库连接方式，一种是专用连接方式，另一种是共享连接方式。区别是专用连接方式是一个用户会话对应一个数据库服务器进程，而共享服务器连接方式是多个用户不定向轮流使用一个服务器进程</a:t>
            </a:r>
            <a:r>
              <a:rPr lang="zh-CN" altLang="en-US" sz="2800" dirty="0"/>
              <a:t>。</a:t>
            </a:r>
          </a:p>
        </p:txBody>
      </p:sp>
    </p:spTree>
    <p:extLst>
      <p:ext uri="{BB962C8B-B14F-4D97-AF65-F5344CB8AC3E}">
        <p14:creationId xmlns:p14="http://schemas.microsoft.com/office/powerpoint/2010/main" val="386358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3.4.4 SQL*Plus</a:t>
            </a:r>
            <a:r>
              <a:rPr lang="zh-CN" altLang="zh-CN" dirty="0"/>
              <a:t>替换变量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5622783"/>
          </a:xfrm>
        </p:spPr>
        <p:txBody>
          <a:bodyPr>
            <a:noAutofit/>
          </a:bodyPr>
          <a:lstStyle/>
          <a:p>
            <a:pPr marL="0" indent="0">
              <a:lnSpc>
                <a:spcPct val="100000"/>
              </a:lnSpc>
              <a:buNone/>
            </a:pPr>
            <a:r>
              <a:rPr lang="zh-CN" altLang="en-US" sz="3200" dirty="0"/>
              <a:t>在</a:t>
            </a:r>
            <a:r>
              <a:rPr lang="en-US" altLang="zh-CN" sz="3200" dirty="0"/>
              <a:t>SQL*Plus</a:t>
            </a:r>
            <a:r>
              <a:rPr lang="zh-CN" altLang="en-US" sz="3200" dirty="0"/>
              <a:t>中可以定义一些替换变量，存储临时的数值。对于字符串或者日期类型的替换变量，在使用时必须加上单引号。替换变量可以用于</a:t>
            </a:r>
            <a:r>
              <a:rPr lang="en-US" altLang="zh-CN" sz="3200" dirty="0"/>
              <a:t>WHERE</a:t>
            </a:r>
            <a:r>
              <a:rPr lang="zh-CN" altLang="en-US" sz="3200" dirty="0"/>
              <a:t>子句、</a:t>
            </a:r>
            <a:r>
              <a:rPr lang="en-US" altLang="zh-CN" sz="3200" dirty="0"/>
              <a:t>ORDER BY</a:t>
            </a:r>
            <a:r>
              <a:rPr lang="zh-CN" altLang="en-US" sz="3200" dirty="0"/>
              <a:t>子句以及表的名称的替换。替换变量的定义方式有两种，分别是</a:t>
            </a:r>
            <a:r>
              <a:rPr lang="en-US" altLang="zh-CN" sz="3200" dirty="0"/>
              <a:t>define</a:t>
            </a:r>
            <a:r>
              <a:rPr lang="zh-CN" altLang="en-US" sz="3200" dirty="0"/>
              <a:t>和</a:t>
            </a:r>
            <a:r>
              <a:rPr lang="en-US" altLang="zh-CN" sz="3200" dirty="0"/>
              <a:t>accept</a:t>
            </a:r>
            <a:r>
              <a:rPr lang="zh-CN" altLang="en-US" sz="3200" dirty="0"/>
              <a:t>。</a:t>
            </a:r>
          </a:p>
          <a:p>
            <a:pPr marL="0" indent="0">
              <a:lnSpc>
                <a:spcPct val="100000"/>
              </a:lnSpc>
              <a:buNone/>
            </a:pPr>
            <a:r>
              <a:rPr lang="en-US" altLang="zh-CN" sz="3200" dirty="0"/>
              <a:t>Oracle</a:t>
            </a:r>
            <a:r>
              <a:rPr lang="zh-CN" altLang="en-US" sz="3200" dirty="0"/>
              <a:t>自身定义了一些替换变量，都是以下划线开头的，比如</a:t>
            </a:r>
            <a:r>
              <a:rPr lang="en-US" altLang="zh-CN" sz="3200" dirty="0"/>
              <a:t>_DATE</a:t>
            </a:r>
            <a:r>
              <a:rPr lang="zh-CN" altLang="en-US" sz="3200" dirty="0"/>
              <a:t>等，只需要运行命令</a:t>
            </a:r>
            <a:r>
              <a:rPr lang="en-US" altLang="zh-CN" sz="3200" dirty="0"/>
              <a:t>define</a:t>
            </a:r>
            <a:r>
              <a:rPr lang="zh-CN" altLang="en-US" sz="3200" dirty="0"/>
              <a:t>就能查询出它们的值。</a:t>
            </a:r>
          </a:p>
        </p:txBody>
      </p:sp>
    </p:spTree>
    <p:extLst>
      <p:ext uri="{BB962C8B-B14F-4D97-AF65-F5344CB8AC3E}">
        <p14:creationId xmlns:p14="http://schemas.microsoft.com/office/powerpoint/2010/main" val="403413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3.4.4 SQL*Plus</a:t>
            </a:r>
            <a:r>
              <a:rPr lang="zh-CN" altLang="zh-CN" dirty="0"/>
              <a:t>替换变量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4974711"/>
          </a:xfrm>
        </p:spPr>
        <p:txBody>
          <a:bodyPr>
            <a:noAutofit/>
          </a:bodyPr>
          <a:lstStyle/>
          <a:p>
            <a:pPr marL="0" indent="0">
              <a:lnSpc>
                <a:spcPts val="1900"/>
              </a:lnSpc>
              <a:buNone/>
            </a:pPr>
            <a:r>
              <a:rPr lang="en-US" altLang="zh-CN" sz="2000" dirty="0">
                <a:highlight>
                  <a:srgbClr val="C0C0C0"/>
                </a:highlight>
              </a:rPr>
              <a:t>SQL&gt; define</a:t>
            </a:r>
          </a:p>
          <a:p>
            <a:pPr marL="0" indent="0">
              <a:lnSpc>
                <a:spcPts val="1900"/>
              </a:lnSpc>
              <a:buNone/>
            </a:pPr>
            <a:r>
              <a:rPr lang="en-US" altLang="zh-CN" sz="2000" dirty="0"/>
              <a:t>DEFINE _DATE        = "2017-02-21 00</a:t>
            </a:r>
            <a:r>
              <a:rPr lang="zh-CN" altLang="en-US" sz="2000" dirty="0"/>
              <a:t>：</a:t>
            </a:r>
            <a:r>
              <a:rPr lang="en-US" altLang="zh-CN" sz="2000" dirty="0"/>
              <a:t>52</a:t>
            </a:r>
            <a:r>
              <a:rPr lang="zh-CN" altLang="en-US" sz="2000" dirty="0"/>
              <a:t>：</a:t>
            </a:r>
            <a:r>
              <a:rPr lang="en-US" altLang="zh-CN" sz="2000" dirty="0"/>
              <a:t>38" (CHAR)</a:t>
            </a:r>
          </a:p>
          <a:p>
            <a:pPr marL="0" indent="0">
              <a:lnSpc>
                <a:spcPts val="1900"/>
              </a:lnSpc>
              <a:buNone/>
            </a:pPr>
            <a:r>
              <a:rPr lang="en-US" altLang="zh-CN" sz="2000" dirty="0"/>
              <a:t>DEFINE _CONNECT_IDENTIFIER = "localhost/</a:t>
            </a:r>
            <a:r>
              <a:rPr lang="en-US" altLang="zh-CN" sz="2000" dirty="0" err="1"/>
              <a:t>pdborcl</a:t>
            </a:r>
            <a:r>
              <a:rPr lang="en-US" altLang="zh-CN" sz="2000" dirty="0"/>
              <a:t>" (CHAR)</a:t>
            </a:r>
          </a:p>
          <a:p>
            <a:pPr marL="0" indent="0">
              <a:lnSpc>
                <a:spcPts val="1900"/>
              </a:lnSpc>
              <a:buNone/>
            </a:pPr>
            <a:r>
              <a:rPr lang="en-US" altLang="zh-CN" sz="2000" dirty="0"/>
              <a:t>DEFINE _USER        = "HR" (CHAR)</a:t>
            </a:r>
          </a:p>
          <a:p>
            <a:pPr marL="0" indent="0">
              <a:lnSpc>
                <a:spcPts val="1900"/>
              </a:lnSpc>
              <a:buNone/>
            </a:pPr>
            <a:r>
              <a:rPr lang="en-US" altLang="zh-CN" sz="2000" dirty="0"/>
              <a:t>DEFINE _PRIVILEGE      = "" (CHAR)</a:t>
            </a:r>
          </a:p>
          <a:p>
            <a:pPr marL="0" indent="0">
              <a:lnSpc>
                <a:spcPts val="1900"/>
              </a:lnSpc>
              <a:buNone/>
            </a:pPr>
            <a:r>
              <a:rPr lang="en-US" altLang="zh-CN" sz="2000" dirty="0"/>
              <a:t>DEFINE _SQLPLUS_RELEASE = "1201000200" (CHAR)</a:t>
            </a:r>
          </a:p>
          <a:p>
            <a:pPr marL="0" indent="0">
              <a:lnSpc>
                <a:spcPts val="1900"/>
              </a:lnSpc>
              <a:buNone/>
            </a:pPr>
            <a:r>
              <a:rPr lang="en-US" altLang="zh-CN" sz="2000" dirty="0"/>
              <a:t>DEFINE _EDITOR        = "</a:t>
            </a:r>
            <a:r>
              <a:rPr lang="en-US" altLang="zh-CN" sz="2000" dirty="0" err="1"/>
              <a:t>ed</a:t>
            </a:r>
            <a:r>
              <a:rPr lang="en-US" altLang="zh-CN" sz="2000" dirty="0"/>
              <a:t>" (CHAR)</a:t>
            </a:r>
          </a:p>
          <a:p>
            <a:pPr marL="0" indent="0">
              <a:lnSpc>
                <a:spcPts val="1900"/>
              </a:lnSpc>
              <a:buNone/>
            </a:pPr>
            <a:r>
              <a:rPr lang="en-US" altLang="zh-CN" sz="2000" dirty="0"/>
              <a:t>DEFINE _O_VERSION      = "Oracle Database 12c Enterprise Edition Release 12.1.0.2.0 - 64bit Production</a:t>
            </a:r>
          </a:p>
          <a:p>
            <a:pPr marL="0" indent="0">
              <a:lnSpc>
                <a:spcPts val="1900"/>
              </a:lnSpc>
              <a:buNone/>
            </a:pPr>
            <a:r>
              <a:rPr lang="en-US" altLang="zh-CN" sz="2000" dirty="0"/>
              <a:t>With the Partitioning</a:t>
            </a:r>
            <a:r>
              <a:rPr lang="zh-CN" altLang="en-US" sz="2000" dirty="0"/>
              <a:t>，</a:t>
            </a:r>
            <a:r>
              <a:rPr lang="en-US" altLang="zh-CN" sz="2000" dirty="0"/>
              <a:t>OLAP</a:t>
            </a:r>
            <a:r>
              <a:rPr lang="zh-CN" altLang="en-US" sz="2000" dirty="0"/>
              <a:t>，</a:t>
            </a:r>
            <a:r>
              <a:rPr lang="en-US" altLang="zh-CN" sz="2000" dirty="0"/>
              <a:t>Advanced Analytics and Real Application Testing options" (CHAR)</a:t>
            </a:r>
          </a:p>
          <a:p>
            <a:pPr marL="0" indent="0">
              <a:lnSpc>
                <a:spcPts val="1900"/>
              </a:lnSpc>
              <a:buNone/>
            </a:pPr>
            <a:r>
              <a:rPr lang="en-US" altLang="zh-CN" sz="2000" dirty="0"/>
              <a:t>DEFINE _O_RELEASE      = "1201000200" (CHAR)</a:t>
            </a:r>
          </a:p>
        </p:txBody>
      </p:sp>
    </p:spTree>
    <p:extLst>
      <p:ext uri="{BB962C8B-B14F-4D97-AF65-F5344CB8AC3E}">
        <p14:creationId xmlns:p14="http://schemas.microsoft.com/office/powerpoint/2010/main" val="43163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zh-CN" altLang="en-US" dirty="0"/>
              <a:t>示例</a:t>
            </a:r>
            <a:r>
              <a:rPr lang="en-US" altLang="zh-CN" dirty="0"/>
              <a:t>3-16】</a:t>
            </a:r>
            <a:r>
              <a:rPr lang="zh-CN" altLang="en-US" dirty="0"/>
              <a:t>通过替换变量</a:t>
            </a:r>
            <a:r>
              <a:rPr lang="en-US" altLang="zh-CN" dirty="0"/>
              <a:t>JOB</a:t>
            </a:r>
            <a:r>
              <a:rPr lang="zh-CN" altLang="en-US" dirty="0"/>
              <a:t>查询</a:t>
            </a:r>
            <a:r>
              <a:rPr lang="en-US" altLang="zh-CN" dirty="0"/>
              <a:t>jobs</a:t>
            </a:r>
            <a:r>
              <a:rPr lang="zh-CN" altLang="en-US" dirty="0"/>
              <a:t>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4974711"/>
          </a:xfrm>
        </p:spPr>
        <p:txBody>
          <a:bodyPr>
            <a:noAutofit/>
          </a:bodyPr>
          <a:lstStyle/>
          <a:p>
            <a:pPr marL="0" indent="0">
              <a:lnSpc>
                <a:spcPts val="1900"/>
              </a:lnSpc>
              <a:buNone/>
            </a:pPr>
            <a:r>
              <a:rPr lang="zh-CN" altLang="en-US" sz="2000" dirty="0"/>
              <a:t>本示例第一次是精确查询出</a:t>
            </a:r>
            <a:r>
              <a:rPr lang="en-US" altLang="zh-CN" sz="2000" dirty="0" err="1"/>
              <a:t>job_id</a:t>
            </a:r>
            <a:r>
              <a:rPr lang="zh-CN" altLang="en-US" sz="2000" dirty="0"/>
              <a:t>等于</a:t>
            </a:r>
            <a:r>
              <a:rPr lang="en-US" altLang="zh-CN" sz="2000" dirty="0"/>
              <a:t>MK_MAN</a:t>
            </a:r>
            <a:r>
              <a:rPr lang="zh-CN" altLang="en-US" sz="2000" dirty="0"/>
              <a:t>的工作，第二次是模糊查询出</a:t>
            </a:r>
            <a:r>
              <a:rPr lang="en-US" altLang="zh-CN" sz="2000" dirty="0" err="1"/>
              <a:t>job_id</a:t>
            </a:r>
            <a:r>
              <a:rPr lang="zh-CN" altLang="en-US" sz="2000" dirty="0"/>
              <a:t>以</a:t>
            </a:r>
            <a:r>
              <a:rPr lang="en-US" altLang="zh-CN" sz="2000" dirty="0"/>
              <a:t>MK</a:t>
            </a:r>
            <a:r>
              <a:rPr lang="zh-CN" altLang="en-US" sz="2000" dirty="0"/>
              <a:t>开头的所有工作。</a:t>
            </a:r>
          </a:p>
          <a:p>
            <a:pPr marL="0" indent="0">
              <a:lnSpc>
                <a:spcPts val="1900"/>
              </a:lnSpc>
              <a:buNone/>
            </a:pPr>
            <a:r>
              <a:rPr lang="en-US" altLang="zh-CN" sz="2000" dirty="0"/>
              <a:t>SQL&gt; </a:t>
            </a:r>
            <a:r>
              <a:rPr lang="en-US" altLang="zh-CN" sz="2000" dirty="0">
                <a:highlight>
                  <a:srgbClr val="FFFF00"/>
                </a:highlight>
              </a:rPr>
              <a:t>define job</a:t>
            </a:r>
            <a:r>
              <a:rPr lang="en-US" altLang="zh-CN" sz="2000" dirty="0">
                <a:highlight>
                  <a:srgbClr val="C0C0C0"/>
                </a:highlight>
              </a:rPr>
              <a:t>='MK_MAN'</a:t>
            </a:r>
          </a:p>
          <a:p>
            <a:pPr marL="0" indent="0">
              <a:lnSpc>
                <a:spcPts val="1900"/>
              </a:lnSpc>
              <a:buNone/>
            </a:pPr>
            <a:r>
              <a:rPr lang="en-US" altLang="zh-CN" sz="2000" dirty="0"/>
              <a:t>SQL&gt; </a:t>
            </a:r>
            <a:r>
              <a:rPr lang="en-US" altLang="zh-CN" sz="2000" dirty="0">
                <a:highlight>
                  <a:srgbClr val="C0C0C0"/>
                </a:highlight>
              </a:rPr>
              <a:t>SELECT * FROM jobs WHERE  </a:t>
            </a:r>
            <a:r>
              <a:rPr lang="en-US" altLang="zh-CN" sz="2000" dirty="0" err="1">
                <a:highlight>
                  <a:srgbClr val="C0C0C0"/>
                </a:highlight>
              </a:rPr>
              <a:t>job_id</a:t>
            </a:r>
            <a:r>
              <a:rPr lang="en-US" altLang="zh-CN" sz="2000" dirty="0">
                <a:highlight>
                  <a:srgbClr val="C0C0C0"/>
                </a:highlight>
              </a:rPr>
              <a:t>=</a:t>
            </a:r>
            <a:r>
              <a:rPr lang="en-US" altLang="zh-CN" sz="2000" dirty="0"/>
              <a:t>'</a:t>
            </a:r>
            <a:r>
              <a:rPr lang="en-US" altLang="zh-CN" sz="2000" dirty="0">
                <a:highlight>
                  <a:srgbClr val="FFFF00"/>
                </a:highlight>
              </a:rPr>
              <a:t>&amp;job</a:t>
            </a:r>
            <a:r>
              <a:rPr lang="en-US" altLang="zh-CN" sz="2000" dirty="0"/>
              <a:t>'</a:t>
            </a:r>
            <a:r>
              <a:rPr lang="zh-CN" altLang="en-US" sz="2000" dirty="0"/>
              <a:t>；</a:t>
            </a:r>
          </a:p>
          <a:p>
            <a:pPr marL="0" indent="0">
              <a:lnSpc>
                <a:spcPts val="1900"/>
              </a:lnSpc>
              <a:buNone/>
            </a:pPr>
            <a:r>
              <a:rPr lang="en-US" altLang="zh-CN" sz="2000" dirty="0"/>
              <a:t>old   1</a:t>
            </a:r>
            <a:r>
              <a:rPr lang="zh-CN" altLang="en-US" sz="2000" dirty="0"/>
              <a:t>：</a:t>
            </a:r>
            <a:r>
              <a:rPr lang="en-US" altLang="zh-CN" sz="2000" dirty="0"/>
              <a:t>SELECT * FROM jobs WHERE  </a:t>
            </a:r>
            <a:r>
              <a:rPr lang="en-US" altLang="zh-CN" sz="2000" dirty="0" err="1"/>
              <a:t>job_id</a:t>
            </a:r>
            <a:r>
              <a:rPr lang="en-US" altLang="zh-CN" sz="2000" dirty="0"/>
              <a:t>='&amp;job'</a:t>
            </a:r>
          </a:p>
          <a:p>
            <a:pPr marL="0" indent="0">
              <a:lnSpc>
                <a:spcPts val="1900"/>
              </a:lnSpc>
              <a:buNone/>
            </a:pPr>
            <a:r>
              <a:rPr lang="en-US" altLang="zh-CN" sz="2000" dirty="0"/>
              <a:t>new   1</a:t>
            </a:r>
            <a:r>
              <a:rPr lang="zh-CN" altLang="en-US" sz="2000" dirty="0"/>
              <a:t>：</a:t>
            </a:r>
            <a:r>
              <a:rPr lang="en-US" altLang="zh-CN" sz="2000" dirty="0"/>
              <a:t>SELECT * FROM jobs WHERE  </a:t>
            </a:r>
            <a:r>
              <a:rPr lang="en-US" altLang="zh-CN" sz="2000" dirty="0" err="1"/>
              <a:t>job_id</a:t>
            </a:r>
            <a:r>
              <a:rPr lang="en-US" altLang="zh-CN" sz="2000" dirty="0"/>
              <a:t>='MK_MAN’</a:t>
            </a:r>
          </a:p>
          <a:p>
            <a:pPr marL="0" indent="0">
              <a:lnSpc>
                <a:spcPts val="1900"/>
              </a:lnSpc>
              <a:buNone/>
            </a:pPr>
            <a:r>
              <a:rPr lang="en-US" altLang="zh-CN" sz="2000" dirty="0"/>
              <a:t>…</a:t>
            </a:r>
          </a:p>
          <a:p>
            <a:pPr marL="0" indent="0" hangingPunct="0">
              <a:buNone/>
            </a:pPr>
            <a:r>
              <a:rPr lang="en-US" altLang="zh-CN" sz="2000" dirty="0"/>
              <a:t>SQL&gt; </a:t>
            </a:r>
            <a:r>
              <a:rPr lang="en-US" altLang="zh-CN" sz="2000" dirty="0">
                <a:highlight>
                  <a:srgbClr val="FFFF00"/>
                </a:highlight>
              </a:rPr>
              <a:t>define job</a:t>
            </a:r>
            <a:r>
              <a:rPr lang="en-US" altLang="zh-CN" sz="2000" dirty="0">
                <a:highlight>
                  <a:srgbClr val="C0C0C0"/>
                </a:highlight>
              </a:rPr>
              <a:t>='MK%'</a:t>
            </a:r>
            <a:endParaRPr lang="zh-CN" altLang="zh-CN" sz="2000" dirty="0">
              <a:highlight>
                <a:srgbClr val="C0C0C0"/>
              </a:highlight>
            </a:endParaRPr>
          </a:p>
          <a:p>
            <a:pPr marL="0" indent="0" hangingPunct="0">
              <a:buNone/>
            </a:pPr>
            <a:r>
              <a:rPr lang="en-US" altLang="zh-CN" sz="2000" dirty="0"/>
              <a:t>SQL&gt; </a:t>
            </a:r>
            <a:r>
              <a:rPr lang="en-US" altLang="zh-CN" sz="2000" dirty="0">
                <a:highlight>
                  <a:srgbClr val="C0C0C0"/>
                </a:highlight>
              </a:rPr>
              <a:t>SELECT * FROM jobs WHERE  </a:t>
            </a:r>
            <a:r>
              <a:rPr lang="en-US" altLang="zh-CN" sz="2000" dirty="0" err="1">
                <a:highlight>
                  <a:srgbClr val="C0C0C0"/>
                </a:highlight>
              </a:rPr>
              <a:t>job_id</a:t>
            </a:r>
            <a:r>
              <a:rPr lang="en-US" altLang="zh-CN" sz="2000" dirty="0">
                <a:highlight>
                  <a:srgbClr val="C0C0C0"/>
                </a:highlight>
              </a:rPr>
              <a:t> like '&amp;job'</a:t>
            </a:r>
            <a:r>
              <a:rPr lang="zh-CN" altLang="zh-CN" sz="2000" dirty="0">
                <a:highlight>
                  <a:srgbClr val="C0C0C0"/>
                </a:highlight>
              </a:rPr>
              <a:t>；</a:t>
            </a:r>
          </a:p>
          <a:p>
            <a:pPr marL="0" indent="0" hangingPunct="0">
              <a:buNone/>
            </a:pPr>
            <a:r>
              <a:rPr lang="en-US" altLang="zh-CN" sz="2000" dirty="0"/>
              <a:t>old   1</a:t>
            </a:r>
            <a:r>
              <a:rPr lang="zh-CN" altLang="zh-CN" sz="2000" dirty="0"/>
              <a:t>：</a:t>
            </a:r>
            <a:r>
              <a:rPr lang="en-US" altLang="zh-CN" sz="2000" dirty="0"/>
              <a:t>SELECT * FROM jobs WHERE  </a:t>
            </a:r>
            <a:r>
              <a:rPr lang="en-US" altLang="zh-CN" sz="2000" dirty="0" err="1"/>
              <a:t>job_id</a:t>
            </a:r>
            <a:r>
              <a:rPr lang="en-US" altLang="zh-CN" sz="2000" dirty="0"/>
              <a:t> like '&amp;job'</a:t>
            </a:r>
            <a:endParaRPr lang="zh-CN" altLang="zh-CN" sz="2000" dirty="0"/>
          </a:p>
          <a:p>
            <a:pPr marL="0" indent="0" hangingPunct="0">
              <a:buNone/>
            </a:pPr>
            <a:r>
              <a:rPr lang="en-US" altLang="zh-CN" sz="2000" dirty="0"/>
              <a:t>new   1</a:t>
            </a:r>
            <a:r>
              <a:rPr lang="zh-CN" altLang="zh-CN" sz="2000" dirty="0"/>
              <a:t>：</a:t>
            </a:r>
            <a:r>
              <a:rPr lang="en-US" altLang="zh-CN" sz="2000" dirty="0"/>
              <a:t>SELECT * FROM jobs WHERE  </a:t>
            </a:r>
            <a:r>
              <a:rPr lang="en-US" altLang="zh-CN" sz="2000" dirty="0" err="1"/>
              <a:t>job_id</a:t>
            </a:r>
            <a:r>
              <a:rPr lang="en-US" altLang="zh-CN" sz="2000" dirty="0"/>
              <a:t> like 'MK%'</a:t>
            </a:r>
            <a:endParaRPr lang="zh-CN" altLang="zh-CN" sz="2000" dirty="0"/>
          </a:p>
          <a:p>
            <a:pPr marL="0" indent="0">
              <a:lnSpc>
                <a:spcPts val="1900"/>
              </a:lnSpc>
              <a:buNone/>
            </a:pPr>
            <a:endParaRPr lang="en-US" altLang="zh-CN" sz="2000" dirty="0"/>
          </a:p>
        </p:txBody>
      </p:sp>
    </p:spTree>
    <p:extLst>
      <p:ext uri="{BB962C8B-B14F-4D97-AF65-F5344CB8AC3E}">
        <p14:creationId xmlns:p14="http://schemas.microsoft.com/office/powerpoint/2010/main" val="31358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zh-CN" altLang="en-US" dirty="0"/>
              <a:t>示例</a:t>
            </a:r>
            <a:r>
              <a:rPr lang="en-US" altLang="zh-CN" dirty="0"/>
              <a:t>3-17】</a:t>
            </a:r>
            <a:r>
              <a:rPr lang="zh-CN" altLang="en-US" dirty="0"/>
              <a:t>使用</a:t>
            </a:r>
            <a:r>
              <a:rPr lang="en-US" altLang="zh-CN" dirty="0"/>
              <a:t>accept</a:t>
            </a:r>
            <a:r>
              <a:rPr lang="zh-CN" altLang="en-US" dirty="0"/>
              <a:t>定义替换变量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4974711"/>
          </a:xfrm>
        </p:spPr>
        <p:txBody>
          <a:bodyPr>
            <a:noAutofit/>
          </a:bodyPr>
          <a:lstStyle/>
          <a:p>
            <a:pPr marL="0" indent="0">
              <a:lnSpc>
                <a:spcPct val="100000"/>
              </a:lnSpc>
              <a:buNone/>
            </a:pPr>
            <a:r>
              <a:rPr lang="zh-CN" altLang="en-US" dirty="0"/>
              <a:t>使用</a:t>
            </a:r>
            <a:r>
              <a:rPr lang="en-US" altLang="zh-CN" dirty="0"/>
              <a:t>accept</a:t>
            </a:r>
            <a:r>
              <a:rPr lang="zh-CN" altLang="en-US" dirty="0"/>
              <a:t>可以定义替换变量的类型和提示字符串。本例也是定义</a:t>
            </a:r>
            <a:r>
              <a:rPr lang="en-US" altLang="zh-CN" dirty="0"/>
              <a:t>job</a:t>
            </a:r>
            <a:r>
              <a:rPr lang="zh-CN" altLang="en-US" dirty="0"/>
              <a:t>替换变量，它的类型是</a:t>
            </a:r>
            <a:r>
              <a:rPr lang="en-US" altLang="zh-CN" dirty="0"/>
              <a:t>char</a:t>
            </a:r>
            <a:r>
              <a:rPr lang="zh-CN" altLang="en-US" dirty="0"/>
              <a:t>，在输入值时有一个提示字符串“</a:t>
            </a:r>
            <a:r>
              <a:rPr lang="en-US" altLang="zh-CN" dirty="0" err="1"/>
              <a:t>job_id</a:t>
            </a:r>
            <a:r>
              <a:rPr lang="zh-CN" altLang="en-US" dirty="0"/>
              <a:t>：”。</a:t>
            </a:r>
          </a:p>
          <a:p>
            <a:pPr marL="0" indent="0">
              <a:lnSpc>
                <a:spcPct val="100000"/>
              </a:lnSpc>
              <a:buNone/>
            </a:pPr>
            <a:r>
              <a:rPr lang="en-US" altLang="zh-CN" sz="2800" dirty="0"/>
              <a:t>SQL&gt; </a:t>
            </a:r>
            <a:r>
              <a:rPr lang="en-US" altLang="zh-CN" sz="2800" dirty="0">
                <a:highlight>
                  <a:srgbClr val="FFFF00"/>
                </a:highlight>
              </a:rPr>
              <a:t>accept job </a:t>
            </a:r>
            <a:r>
              <a:rPr lang="en-US" altLang="zh-CN" sz="2800" dirty="0">
                <a:highlight>
                  <a:srgbClr val="C0C0C0"/>
                </a:highlight>
              </a:rPr>
              <a:t>char prompt '</a:t>
            </a:r>
            <a:r>
              <a:rPr lang="en-US" altLang="zh-CN" sz="2800" dirty="0" err="1">
                <a:highlight>
                  <a:srgbClr val="C0C0C0"/>
                </a:highlight>
              </a:rPr>
              <a:t>job_id</a:t>
            </a:r>
            <a:r>
              <a:rPr lang="zh-CN" altLang="en-US" sz="2800" dirty="0">
                <a:highlight>
                  <a:srgbClr val="C0C0C0"/>
                </a:highlight>
              </a:rPr>
              <a:t>：</a:t>
            </a:r>
            <a:r>
              <a:rPr lang="en-US" altLang="zh-CN" sz="2800" dirty="0">
                <a:highlight>
                  <a:srgbClr val="C0C0C0"/>
                </a:highlight>
              </a:rPr>
              <a:t>'</a:t>
            </a:r>
          </a:p>
          <a:p>
            <a:pPr marL="0" indent="0">
              <a:lnSpc>
                <a:spcPct val="100000"/>
              </a:lnSpc>
              <a:buNone/>
            </a:pPr>
            <a:r>
              <a:rPr lang="en-US" altLang="zh-CN" sz="2800" dirty="0" err="1"/>
              <a:t>job_id</a:t>
            </a:r>
            <a:r>
              <a:rPr lang="zh-CN" altLang="en-US" sz="2800" dirty="0"/>
              <a:t>：</a:t>
            </a:r>
            <a:r>
              <a:rPr lang="en-US" altLang="zh-CN" sz="2800" dirty="0"/>
              <a:t>MK_MAN</a:t>
            </a:r>
          </a:p>
          <a:p>
            <a:pPr marL="0" indent="0">
              <a:lnSpc>
                <a:spcPct val="100000"/>
              </a:lnSpc>
              <a:buNone/>
            </a:pPr>
            <a:r>
              <a:rPr lang="en-US" altLang="zh-CN" sz="2800" dirty="0"/>
              <a:t>SQL&gt; </a:t>
            </a:r>
            <a:r>
              <a:rPr lang="en-US" altLang="zh-CN" sz="2800" dirty="0">
                <a:highlight>
                  <a:srgbClr val="C0C0C0"/>
                </a:highlight>
              </a:rPr>
              <a:t>SELECT * FROM jobs WHERE  </a:t>
            </a:r>
            <a:r>
              <a:rPr lang="en-US" altLang="zh-CN" sz="2800" dirty="0" err="1">
                <a:highlight>
                  <a:srgbClr val="C0C0C0"/>
                </a:highlight>
              </a:rPr>
              <a:t>job_id</a:t>
            </a:r>
            <a:r>
              <a:rPr lang="en-US" altLang="zh-CN" sz="2800" dirty="0">
                <a:highlight>
                  <a:srgbClr val="C0C0C0"/>
                </a:highlight>
              </a:rPr>
              <a:t> like</a:t>
            </a:r>
            <a:r>
              <a:rPr lang="en-US" altLang="zh-CN" sz="2800" dirty="0"/>
              <a:t> '</a:t>
            </a:r>
            <a:r>
              <a:rPr lang="en-US" altLang="zh-CN" sz="2800" dirty="0">
                <a:highlight>
                  <a:srgbClr val="FFFF00"/>
                </a:highlight>
              </a:rPr>
              <a:t>&amp;job</a:t>
            </a:r>
            <a:r>
              <a:rPr lang="en-US" altLang="zh-CN" sz="2800" dirty="0"/>
              <a:t>'</a:t>
            </a:r>
            <a:r>
              <a:rPr lang="zh-CN" altLang="en-US" sz="2800" dirty="0"/>
              <a:t>；</a:t>
            </a:r>
          </a:p>
          <a:p>
            <a:pPr marL="0" indent="0">
              <a:lnSpc>
                <a:spcPct val="100000"/>
              </a:lnSpc>
              <a:buNone/>
            </a:pPr>
            <a:r>
              <a:rPr lang="en-US" altLang="zh-CN" sz="2800" dirty="0"/>
              <a:t>old   1</a:t>
            </a:r>
            <a:r>
              <a:rPr lang="zh-CN" altLang="en-US" sz="2800" dirty="0"/>
              <a:t>：</a:t>
            </a:r>
            <a:r>
              <a:rPr lang="en-US" altLang="zh-CN" sz="2800" dirty="0"/>
              <a:t>SELECT * FROM jobs WHERE  </a:t>
            </a:r>
            <a:r>
              <a:rPr lang="en-US" altLang="zh-CN" sz="2800" dirty="0" err="1"/>
              <a:t>job_id</a:t>
            </a:r>
            <a:r>
              <a:rPr lang="en-US" altLang="zh-CN" sz="2800" dirty="0"/>
              <a:t> like '&amp;job'</a:t>
            </a:r>
          </a:p>
          <a:p>
            <a:pPr marL="0" indent="0">
              <a:lnSpc>
                <a:spcPct val="100000"/>
              </a:lnSpc>
              <a:buNone/>
            </a:pPr>
            <a:r>
              <a:rPr lang="en-US" altLang="zh-CN" sz="2800" dirty="0"/>
              <a:t>new   1</a:t>
            </a:r>
            <a:r>
              <a:rPr lang="zh-CN" altLang="en-US" sz="2800" dirty="0"/>
              <a:t>：</a:t>
            </a:r>
            <a:r>
              <a:rPr lang="en-US" altLang="zh-CN" sz="2800" dirty="0"/>
              <a:t>SELECT * FROM jobs WHERE  </a:t>
            </a:r>
            <a:r>
              <a:rPr lang="en-US" altLang="zh-CN" sz="2800" dirty="0" err="1"/>
              <a:t>job_id</a:t>
            </a:r>
            <a:r>
              <a:rPr lang="en-US" altLang="zh-CN" sz="2800" dirty="0"/>
              <a:t> like 'MK_MAN’</a:t>
            </a:r>
          </a:p>
          <a:p>
            <a:pPr marL="0" indent="0">
              <a:lnSpc>
                <a:spcPct val="100000"/>
              </a:lnSpc>
              <a:buNone/>
            </a:pPr>
            <a:r>
              <a:rPr lang="en-US" altLang="zh-CN" sz="2800" dirty="0"/>
              <a:t>…</a:t>
            </a:r>
            <a:endParaRPr lang="en-US" altLang="zh-CN" sz="2000" dirty="0"/>
          </a:p>
        </p:txBody>
      </p:sp>
    </p:spTree>
    <p:extLst>
      <p:ext uri="{BB962C8B-B14F-4D97-AF65-F5344CB8AC3E}">
        <p14:creationId xmlns:p14="http://schemas.microsoft.com/office/powerpoint/2010/main" val="291006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3.4.5</a:t>
            </a:r>
            <a:r>
              <a:rPr lang="zh-CN" altLang="en-US" dirty="0"/>
              <a:t>绑定变量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4974711"/>
          </a:xfrm>
        </p:spPr>
        <p:txBody>
          <a:bodyPr>
            <a:noAutofit/>
          </a:bodyPr>
          <a:lstStyle/>
          <a:p>
            <a:pPr marL="0" indent="0">
              <a:lnSpc>
                <a:spcPct val="100000"/>
              </a:lnSpc>
              <a:buNone/>
            </a:pPr>
            <a:r>
              <a:rPr lang="en-US" altLang="zh-CN" dirty="0"/>
              <a:t>Oracle SQL*Plus</a:t>
            </a:r>
            <a:r>
              <a:rPr lang="zh-CN" altLang="en-US" dirty="0"/>
              <a:t>还允许另一种类型的变量：绑定变量</a:t>
            </a:r>
            <a:r>
              <a:rPr lang="en-US" altLang="zh-CN" dirty="0"/>
              <a:t>(bind variable)</a:t>
            </a:r>
            <a:r>
              <a:rPr lang="zh-CN" altLang="en-US" dirty="0"/>
              <a:t>。这种变量的值可以被方便地修改，可以通过</a:t>
            </a:r>
            <a:r>
              <a:rPr lang="en-US" altLang="zh-CN" dirty="0"/>
              <a:t>print</a:t>
            </a:r>
            <a:r>
              <a:rPr lang="zh-CN" altLang="en-US" dirty="0"/>
              <a:t>语句输出。</a:t>
            </a:r>
          </a:p>
          <a:p>
            <a:pPr marL="0" indent="0">
              <a:lnSpc>
                <a:spcPts val="2400"/>
              </a:lnSpc>
              <a:buNone/>
            </a:pPr>
            <a:r>
              <a:rPr lang="en-US" altLang="zh-CN" dirty="0"/>
              <a:t>【</a:t>
            </a:r>
            <a:r>
              <a:rPr lang="zh-CN" altLang="en-US" dirty="0"/>
              <a:t>示例</a:t>
            </a:r>
            <a:r>
              <a:rPr lang="en-US" altLang="zh-CN" dirty="0"/>
              <a:t>3-18】</a:t>
            </a:r>
            <a:r>
              <a:rPr lang="zh-CN" altLang="en-US" dirty="0"/>
              <a:t>绑定变量的使用</a:t>
            </a:r>
          </a:p>
          <a:p>
            <a:pPr marL="0" indent="0">
              <a:lnSpc>
                <a:spcPts val="2400"/>
              </a:lnSpc>
              <a:buNone/>
            </a:pPr>
            <a:r>
              <a:rPr lang="zh-CN" altLang="en-US" dirty="0"/>
              <a:t>本例定义绑定变量</a:t>
            </a:r>
            <a:r>
              <a:rPr lang="en-US" altLang="zh-CN" dirty="0" err="1"/>
              <a:t>region_id</a:t>
            </a:r>
            <a:r>
              <a:rPr lang="zh-CN" altLang="en-US" dirty="0"/>
              <a:t>，然后多次给它赋不同的值。</a:t>
            </a:r>
            <a:endParaRPr lang="en-US" altLang="zh-CN" dirty="0"/>
          </a:p>
          <a:p>
            <a:pPr marL="0" indent="0">
              <a:lnSpc>
                <a:spcPts val="2400"/>
              </a:lnSpc>
              <a:buNone/>
            </a:pPr>
            <a:r>
              <a:rPr lang="en-US" altLang="zh-CN" dirty="0"/>
              <a:t>SQL</a:t>
            </a:r>
            <a:r>
              <a:rPr lang="en-US" altLang="zh-CN" dirty="0">
                <a:highlight>
                  <a:srgbClr val="FFFF00"/>
                </a:highlight>
              </a:rPr>
              <a:t>&gt; </a:t>
            </a:r>
            <a:r>
              <a:rPr lang="en-US" altLang="zh-CN" dirty="0" err="1">
                <a:highlight>
                  <a:srgbClr val="FFFF00"/>
                </a:highlight>
              </a:rPr>
              <a:t>var</a:t>
            </a:r>
            <a:r>
              <a:rPr lang="en-US" altLang="zh-CN" dirty="0">
                <a:highlight>
                  <a:srgbClr val="FFFF00"/>
                </a:highlight>
              </a:rPr>
              <a:t> </a:t>
            </a:r>
            <a:r>
              <a:rPr lang="en-US" altLang="zh-CN" dirty="0" err="1">
                <a:highlight>
                  <a:srgbClr val="FFFF00"/>
                </a:highlight>
              </a:rPr>
              <a:t>region_id</a:t>
            </a:r>
            <a:r>
              <a:rPr lang="en-US" altLang="zh-CN" dirty="0">
                <a:highlight>
                  <a:srgbClr val="FFFF00"/>
                </a:highlight>
              </a:rPr>
              <a:t> number</a:t>
            </a:r>
            <a:r>
              <a:rPr lang="zh-CN" altLang="en-US" dirty="0"/>
              <a:t>；</a:t>
            </a:r>
          </a:p>
          <a:p>
            <a:pPr marL="0" indent="0">
              <a:lnSpc>
                <a:spcPts val="2400"/>
              </a:lnSpc>
              <a:buNone/>
            </a:pPr>
            <a:r>
              <a:rPr lang="en-US" altLang="zh-CN" dirty="0"/>
              <a:t>SQL&gt; </a:t>
            </a:r>
            <a:r>
              <a:rPr lang="en-US" altLang="zh-CN" dirty="0">
                <a:highlight>
                  <a:srgbClr val="C0C0C0"/>
                </a:highlight>
              </a:rPr>
              <a:t>EXEC :</a:t>
            </a:r>
            <a:r>
              <a:rPr lang="en-US" altLang="zh-CN" dirty="0" err="1">
                <a:highlight>
                  <a:srgbClr val="C0C0C0"/>
                </a:highlight>
              </a:rPr>
              <a:t>region_id</a:t>
            </a:r>
            <a:r>
              <a:rPr lang="en-US" altLang="zh-CN" dirty="0">
                <a:highlight>
                  <a:srgbClr val="C0C0C0"/>
                </a:highlight>
              </a:rPr>
              <a:t>:= 1</a:t>
            </a:r>
            <a:r>
              <a:rPr lang="zh-CN" altLang="en-US" dirty="0">
                <a:highlight>
                  <a:srgbClr val="C0C0C0"/>
                </a:highlight>
              </a:rPr>
              <a:t>；</a:t>
            </a:r>
          </a:p>
          <a:p>
            <a:pPr marL="0" indent="0">
              <a:lnSpc>
                <a:spcPts val="2400"/>
              </a:lnSpc>
              <a:buNone/>
            </a:pPr>
            <a:r>
              <a:rPr lang="en-US" altLang="zh-CN" dirty="0"/>
              <a:t>PL/SQL procedure successfully completed.</a:t>
            </a:r>
          </a:p>
          <a:p>
            <a:pPr marL="0" indent="0">
              <a:lnSpc>
                <a:spcPts val="2400"/>
              </a:lnSpc>
              <a:buNone/>
            </a:pPr>
            <a:r>
              <a:rPr lang="en-US" altLang="zh-CN" dirty="0"/>
              <a:t>SQL&gt; </a:t>
            </a:r>
            <a:r>
              <a:rPr lang="en-US" altLang="zh-CN" dirty="0">
                <a:highlight>
                  <a:srgbClr val="C0C0C0"/>
                </a:highlight>
              </a:rPr>
              <a:t>SELECT * FROM regions WHERE  </a:t>
            </a:r>
            <a:r>
              <a:rPr lang="en-US" altLang="zh-CN" dirty="0" err="1">
                <a:highlight>
                  <a:srgbClr val="C0C0C0"/>
                </a:highlight>
              </a:rPr>
              <a:t>region_id</a:t>
            </a:r>
            <a:r>
              <a:rPr lang="en-US" altLang="zh-CN" dirty="0">
                <a:highlight>
                  <a:srgbClr val="C0C0C0"/>
                </a:highlight>
              </a:rPr>
              <a:t> =</a:t>
            </a:r>
            <a:r>
              <a:rPr lang="zh-CN" altLang="en-US" dirty="0">
                <a:highlight>
                  <a:srgbClr val="FFFF00"/>
                </a:highlight>
              </a:rPr>
              <a:t>：</a:t>
            </a:r>
            <a:r>
              <a:rPr lang="en-US" altLang="zh-CN" dirty="0" err="1">
                <a:highlight>
                  <a:srgbClr val="FFFF00"/>
                </a:highlight>
              </a:rPr>
              <a:t>region_id</a:t>
            </a:r>
            <a:r>
              <a:rPr lang="zh-CN" altLang="en-US" dirty="0"/>
              <a:t>；</a:t>
            </a:r>
          </a:p>
          <a:p>
            <a:pPr marL="0" indent="0">
              <a:lnSpc>
                <a:spcPts val="2400"/>
              </a:lnSpc>
              <a:buNone/>
            </a:pPr>
            <a:r>
              <a:rPr lang="en-US" altLang="zh-CN" dirty="0"/>
              <a:t>…</a:t>
            </a:r>
          </a:p>
          <a:p>
            <a:pPr marL="0" indent="0">
              <a:lnSpc>
                <a:spcPts val="2400"/>
              </a:lnSpc>
              <a:buNone/>
            </a:pPr>
            <a:r>
              <a:rPr lang="en-US" altLang="zh-CN" dirty="0"/>
              <a:t>SQL&gt; </a:t>
            </a:r>
            <a:r>
              <a:rPr lang="en-US" altLang="zh-CN" dirty="0">
                <a:highlight>
                  <a:srgbClr val="C0C0C0"/>
                </a:highlight>
              </a:rPr>
              <a:t>print </a:t>
            </a:r>
            <a:r>
              <a:rPr lang="en-US" altLang="zh-CN" dirty="0" err="1">
                <a:highlight>
                  <a:srgbClr val="C0C0C0"/>
                </a:highlight>
              </a:rPr>
              <a:t>region_id</a:t>
            </a:r>
            <a:endParaRPr lang="zh-CN" altLang="zh-CN" dirty="0">
              <a:highlight>
                <a:srgbClr val="C0C0C0"/>
              </a:highlight>
            </a:endParaRPr>
          </a:p>
          <a:p>
            <a:pPr marL="0" indent="0">
              <a:lnSpc>
                <a:spcPct val="100000"/>
              </a:lnSpc>
              <a:buNone/>
            </a:pPr>
            <a:endParaRPr lang="zh-CN" altLang="en-US" dirty="0"/>
          </a:p>
        </p:txBody>
      </p:sp>
      <p:sp>
        <p:nvSpPr>
          <p:cNvPr id="4" name="卷形: 水平 3">
            <a:extLst>
              <a:ext uri="{FF2B5EF4-FFF2-40B4-BE49-F238E27FC236}">
                <a16:creationId xmlns:a16="http://schemas.microsoft.com/office/drawing/2014/main" id="{FC95FA24-D185-4590-B9AF-A29310B3715B}"/>
              </a:ext>
            </a:extLst>
          </p:cNvPr>
          <p:cNvSpPr/>
          <p:nvPr/>
        </p:nvSpPr>
        <p:spPr>
          <a:xfrm>
            <a:off x="2038028" y="1547935"/>
            <a:ext cx="8064896" cy="468052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注意：绑定变量与替换变量不同，绑定变量不是简单替换，而是真正的变量，上例的查询语句：</a:t>
            </a:r>
            <a:r>
              <a:rPr lang="en-US" altLang="zh-CN" sz="2400" dirty="0"/>
              <a:t>SELECT * FROM regions WHERE  </a:t>
            </a:r>
            <a:r>
              <a:rPr lang="en-US" altLang="zh-CN" sz="2400" dirty="0" err="1"/>
              <a:t>region_id</a:t>
            </a:r>
            <a:r>
              <a:rPr lang="en-US" altLang="zh-CN" sz="2400" dirty="0"/>
              <a:t> =:</a:t>
            </a:r>
            <a:r>
              <a:rPr lang="en-US" altLang="zh-CN" sz="2400" dirty="0" err="1"/>
              <a:t>region_id</a:t>
            </a:r>
            <a:r>
              <a:rPr lang="zh-CN" altLang="en-US" sz="2400" dirty="0"/>
              <a:t>；执行了两次，由于完全相同，会被看作是同一条语句，</a:t>
            </a:r>
            <a:r>
              <a:rPr lang="en-US" altLang="zh-CN" sz="2400" dirty="0"/>
              <a:t>Oracle</a:t>
            </a:r>
            <a:r>
              <a:rPr lang="zh-CN" altLang="en-US" sz="2400" dirty="0"/>
              <a:t>不会重复编译，因此它的效率比使用替换变量高。</a:t>
            </a:r>
          </a:p>
        </p:txBody>
      </p:sp>
    </p:spTree>
    <p:extLst>
      <p:ext uri="{BB962C8B-B14F-4D97-AF65-F5344CB8AC3E}">
        <p14:creationId xmlns:p14="http://schemas.microsoft.com/office/powerpoint/2010/main" val="235037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3.4.6 </a:t>
            </a:r>
            <a:r>
              <a:rPr lang="zh-CN" altLang="zh-CN" dirty="0"/>
              <a:t>预设变量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4974711"/>
          </a:xfrm>
        </p:spPr>
        <p:txBody>
          <a:bodyPr>
            <a:noAutofit/>
          </a:bodyPr>
          <a:lstStyle/>
          <a:p>
            <a:pPr marL="0" indent="0">
              <a:lnSpc>
                <a:spcPct val="100000"/>
              </a:lnSpc>
              <a:buNone/>
            </a:pPr>
            <a:r>
              <a:rPr lang="zh-CN" altLang="en-US" dirty="0"/>
              <a:t>有些值我们可能经常要改变，如果每次启动</a:t>
            </a:r>
            <a:r>
              <a:rPr lang="en-US" altLang="zh-CN" dirty="0" err="1"/>
              <a:t>sqlplus</a:t>
            </a:r>
            <a:r>
              <a:rPr lang="zh-CN" altLang="en-US" dirty="0"/>
              <a:t>去重新设定就不是很方便。</a:t>
            </a:r>
            <a:r>
              <a:rPr lang="en-US" altLang="zh-CN" dirty="0"/>
              <a:t>Oracle</a:t>
            </a:r>
            <a:r>
              <a:rPr lang="zh-CN" altLang="en-US" dirty="0"/>
              <a:t>在启动</a:t>
            </a:r>
            <a:r>
              <a:rPr lang="en-US" altLang="zh-CN" dirty="0" err="1"/>
              <a:t>sqlplus</a:t>
            </a:r>
            <a:r>
              <a:rPr lang="zh-CN" altLang="en-US" dirty="0"/>
              <a:t>之后会自动调用</a:t>
            </a:r>
            <a:r>
              <a:rPr lang="en-US" altLang="zh-CN" dirty="0" err="1"/>
              <a:t>glogin.sql</a:t>
            </a:r>
            <a:r>
              <a:rPr lang="zh-CN" altLang="en-US" dirty="0"/>
              <a:t>文件，我们可以修改这个文件，这样就不用每次都去设置了。</a:t>
            </a:r>
            <a:r>
              <a:rPr lang="en-US" altLang="zh-CN" dirty="0" err="1">
                <a:highlight>
                  <a:srgbClr val="FFFF00"/>
                </a:highlight>
              </a:rPr>
              <a:t>glogin.sql</a:t>
            </a:r>
            <a:r>
              <a:rPr lang="zh-CN" altLang="en-US" dirty="0">
                <a:highlight>
                  <a:srgbClr val="FFFF00"/>
                </a:highlight>
              </a:rPr>
              <a:t>文件</a:t>
            </a:r>
            <a:r>
              <a:rPr lang="zh-CN" altLang="en-US" dirty="0"/>
              <a:t>在目录</a:t>
            </a:r>
            <a:r>
              <a:rPr lang="en-US" altLang="zh-CN" dirty="0"/>
              <a:t>$ORACLE_HOME/</a:t>
            </a:r>
            <a:r>
              <a:rPr lang="en-US" altLang="zh-CN" dirty="0" err="1"/>
              <a:t>sqlplus</a:t>
            </a:r>
            <a:r>
              <a:rPr lang="en-US" altLang="zh-CN" dirty="0"/>
              <a:t>/admin/</a:t>
            </a:r>
            <a:r>
              <a:rPr lang="zh-CN" altLang="en-US" dirty="0"/>
              <a:t>中。下面是这个文件的典型设置：</a:t>
            </a:r>
          </a:p>
          <a:p>
            <a:pPr marL="0" indent="0">
              <a:lnSpc>
                <a:spcPts val="2200"/>
              </a:lnSpc>
              <a:buNone/>
            </a:pPr>
            <a:r>
              <a:rPr lang="en-US" altLang="zh-CN" dirty="0"/>
              <a:t>set </a:t>
            </a:r>
            <a:r>
              <a:rPr lang="en-US" altLang="zh-CN" dirty="0" err="1"/>
              <a:t>sqlprompt</a:t>
            </a:r>
            <a:r>
              <a:rPr lang="en-US" altLang="zh-CN" dirty="0"/>
              <a:t> "_user'@'_</a:t>
            </a:r>
            <a:r>
              <a:rPr lang="en-US" altLang="zh-CN" dirty="0" err="1"/>
              <a:t>connect_identifier</a:t>
            </a:r>
            <a:r>
              <a:rPr lang="en-US" altLang="zh-CN" dirty="0"/>
              <a:t>&gt; "</a:t>
            </a:r>
          </a:p>
          <a:p>
            <a:pPr marL="0" indent="0">
              <a:lnSpc>
                <a:spcPts val="2200"/>
              </a:lnSpc>
              <a:buNone/>
            </a:pPr>
            <a:r>
              <a:rPr lang="en-US" altLang="zh-CN" dirty="0"/>
              <a:t>set </a:t>
            </a:r>
            <a:r>
              <a:rPr lang="en-US" altLang="zh-CN" dirty="0" err="1"/>
              <a:t>linesize</a:t>
            </a:r>
            <a:r>
              <a:rPr lang="en-US" altLang="zh-CN" dirty="0"/>
              <a:t> 1000 </a:t>
            </a:r>
            <a:r>
              <a:rPr lang="zh-CN" altLang="en-US" dirty="0"/>
              <a:t>；</a:t>
            </a:r>
          </a:p>
          <a:p>
            <a:pPr marL="0" indent="0">
              <a:lnSpc>
                <a:spcPts val="2200"/>
              </a:lnSpc>
              <a:buNone/>
            </a:pPr>
            <a:r>
              <a:rPr lang="en-US" altLang="zh-CN" dirty="0"/>
              <a:t>set </a:t>
            </a:r>
            <a:r>
              <a:rPr lang="en-US" altLang="zh-CN" dirty="0" err="1"/>
              <a:t>pagesize</a:t>
            </a:r>
            <a:r>
              <a:rPr lang="en-US" altLang="zh-CN" dirty="0"/>
              <a:t> 100</a:t>
            </a:r>
            <a:r>
              <a:rPr lang="zh-CN" altLang="en-US" dirty="0"/>
              <a:t>；</a:t>
            </a:r>
          </a:p>
          <a:p>
            <a:pPr marL="0" indent="0">
              <a:lnSpc>
                <a:spcPts val="2200"/>
              </a:lnSpc>
              <a:buNone/>
            </a:pPr>
            <a:r>
              <a:rPr lang="en-US" altLang="zh-CN" dirty="0"/>
              <a:t>set </a:t>
            </a:r>
            <a:r>
              <a:rPr lang="en-US" altLang="zh-CN" dirty="0" err="1"/>
              <a:t>serveroutput</a:t>
            </a:r>
            <a:r>
              <a:rPr lang="en-US" altLang="zh-CN" dirty="0"/>
              <a:t> on</a:t>
            </a:r>
            <a:r>
              <a:rPr lang="zh-CN" altLang="en-US" dirty="0"/>
              <a:t>；</a:t>
            </a:r>
          </a:p>
          <a:p>
            <a:pPr marL="0" indent="0">
              <a:lnSpc>
                <a:spcPts val="2200"/>
              </a:lnSpc>
              <a:buNone/>
            </a:pPr>
            <a:r>
              <a:rPr lang="en-US" altLang="zh-CN" dirty="0"/>
              <a:t>ALTER SESSION SET NLS_DATE_FORMAT='YYYY-MM-DD HH24</a:t>
            </a:r>
            <a:r>
              <a:rPr lang="zh-CN" altLang="en-US" dirty="0"/>
              <a:t>：</a:t>
            </a:r>
            <a:r>
              <a:rPr lang="en-US" altLang="zh-CN" dirty="0"/>
              <a:t>MI</a:t>
            </a:r>
            <a:r>
              <a:rPr lang="zh-CN" altLang="en-US" dirty="0"/>
              <a:t>：</a:t>
            </a:r>
            <a:r>
              <a:rPr lang="en-US" altLang="zh-CN" dirty="0"/>
              <a:t>SS'</a:t>
            </a:r>
            <a:r>
              <a:rPr lang="zh-CN" altLang="en-US" dirty="0"/>
              <a:t>；</a:t>
            </a:r>
          </a:p>
          <a:p>
            <a:pPr marL="0" indent="0">
              <a:lnSpc>
                <a:spcPct val="100000"/>
              </a:lnSpc>
              <a:buNone/>
            </a:pPr>
            <a:r>
              <a:rPr lang="zh-CN" altLang="en-US" dirty="0"/>
              <a:t>这样设置以后，提示符变更为用户</a:t>
            </a:r>
            <a:r>
              <a:rPr lang="en-US" altLang="zh-CN" dirty="0"/>
              <a:t>@</a:t>
            </a:r>
            <a:r>
              <a:rPr lang="zh-CN" altLang="en-US" dirty="0"/>
              <a:t>连接标识符，每行的宽度为</a:t>
            </a:r>
            <a:r>
              <a:rPr lang="en-US" altLang="zh-CN" dirty="0"/>
              <a:t>1000</a:t>
            </a:r>
            <a:r>
              <a:rPr lang="zh-CN" altLang="en-US" dirty="0"/>
              <a:t>，每</a:t>
            </a:r>
            <a:r>
              <a:rPr lang="en-US" altLang="zh-CN" dirty="0"/>
              <a:t>100</a:t>
            </a:r>
            <a:r>
              <a:rPr lang="zh-CN" altLang="en-US" dirty="0"/>
              <a:t>条记录一页，允许显示</a:t>
            </a:r>
            <a:r>
              <a:rPr lang="en-US" altLang="zh-CN" dirty="0" err="1"/>
              <a:t>dbms_output</a:t>
            </a:r>
            <a:r>
              <a:rPr lang="zh-CN" altLang="en-US" dirty="0"/>
              <a:t>的输出，日期格式为年</a:t>
            </a:r>
            <a:r>
              <a:rPr lang="en-US" altLang="zh-CN" dirty="0"/>
              <a:t>-</a:t>
            </a:r>
            <a:r>
              <a:rPr lang="zh-CN" altLang="en-US" dirty="0"/>
              <a:t>月</a:t>
            </a:r>
            <a:r>
              <a:rPr lang="en-US" altLang="zh-CN" dirty="0"/>
              <a:t>-</a:t>
            </a:r>
            <a:r>
              <a:rPr lang="zh-CN" altLang="en-US" dirty="0"/>
              <a:t>日 时：分：秒。</a:t>
            </a:r>
          </a:p>
        </p:txBody>
      </p:sp>
    </p:spTree>
    <p:extLst>
      <p:ext uri="{BB962C8B-B14F-4D97-AF65-F5344CB8AC3E}">
        <p14:creationId xmlns:p14="http://schemas.microsoft.com/office/powerpoint/2010/main" val="33869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3.4.7 PL/SQL</a:t>
            </a:r>
            <a:r>
              <a:rPr lang="zh-CN" altLang="en-US" dirty="0"/>
              <a:t>程序的运行</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4974711"/>
          </a:xfrm>
        </p:spPr>
        <p:txBody>
          <a:bodyPr>
            <a:noAutofit/>
          </a:bodyPr>
          <a:lstStyle/>
          <a:p>
            <a:pPr marL="0" indent="0">
              <a:lnSpc>
                <a:spcPct val="100000"/>
              </a:lnSpc>
              <a:buNone/>
            </a:pPr>
            <a:r>
              <a:rPr lang="en-US" altLang="zh-CN" dirty="0"/>
              <a:t>PL/SQL</a:t>
            </a:r>
            <a:r>
              <a:rPr lang="zh-CN" altLang="en-US" dirty="0"/>
              <a:t>和</a:t>
            </a:r>
            <a:r>
              <a:rPr lang="en-US" altLang="zh-CN" dirty="0"/>
              <a:t>SQL</a:t>
            </a:r>
            <a:r>
              <a:rPr lang="zh-CN" altLang="en-US" dirty="0"/>
              <a:t>语句不同，它是指</a:t>
            </a:r>
            <a:r>
              <a:rPr lang="en-US" altLang="zh-CN" dirty="0"/>
              <a:t>SQL</a:t>
            </a:r>
            <a:r>
              <a:rPr lang="zh-CN" altLang="en-US" dirty="0"/>
              <a:t>的编程语言。</a:t>
            </a:r>
            <a:r>
              <a:rPr lang="en-US" altLang="zh-CN" dirty="0"/>
              <a:t>PL/SQL</a:t>
            </a:r>
            <a:r>
              <a:rPr lang="zh-CN" altLang="en-US" dirty="0"/>
              <a:t>是由多个语句块组成“程序块”，一次性批量执行。</a:t>
            </a:r>
            <a:r>
              <a:rPr lang="en-US" altLang="zh-CN" dirty="0"/>
              <a:t>PL/SQL</a:t>
            </a:r>
            <a:r>
              <a:rPr lang="zh-CN" altLang="en-US" dirty="0"/>
              <a:t>程序块结构是：</a:t>
            </a:r>
          </a:p>
          <a:p>
            <a:pPr marL="0" indent="0">
              <a:lnSpc>
                <a:spcPts val="2000"/>
              </a:lnSpc>
              <a:buNone/>
            </a:pPr>
            <a:r>
              <a:rPr lang="en-US" altLang="zh-CN" dirty="0"/>
              <a:t>DECLARE</a:t>
            </a:r>
          </a:p>
          <a:p>
            <a:pPr marL="0" indent="0">
              <a:lnSpc>
                <a:spcPts val="2000"/>
              </a:lnSpc>
              <a:buNone/>
            </a:pPr>
            <a:r>
              <a:rPr lang="en-US" altLang="zh-CN" dirty="0"/>
              <a:t>   </a:t>
            </a:r>
            <a:r>
              <a:rPr lang="zh-CN" altLang="en-US" dirty="0"/>
              <a:t>变量定义</a:t>
            </a:r>
          </a:p>
          <a:p>
            <a:pPr marL="0" indent="0">
              <a:lnSpc>
                <a:spcPts val="2000"/>
              </a:lnSpc>
              <a:buNone/>
            </a:pPr>
            <a:r>
              <a:rPr lang="en-US" altLang="zh-CN" dirty="0"/>
              <a:t>BEGIN</a:t>
            </a:r>
          </a:p>
          <a:p>
            <a:pPr marL="0" indent="0">
              <a:lnSpc>
                <a:spcPts val="2000"/>
              </a:lnSpc>
              <a:buNone/>
            </a:pPr>
            <a:r>
              <a:rPr lang="en-US" altLang="zh-CN" dirty="0"/>
              <a:t>   </a:t>
            </a:r>
            <a:r>
              <a:rPr lang="zh-CN" altLang="en-US" dirty="0"/>
              <a:t>语句</a:t>
            </a:r>
          </a:p>
          <a:p>
            <a:pPr marL="0" indent="0">
              <a:lnSpc>
                <a:spcPts val="2000"/>
              </a:lnSpc>
              <a:buNone/>
            </a:pPr>
            <a:r>
              <a:rPr lang="en-US" altLang="zh-CN" dirty="0"/>
              <a:t>END</a:t>
            </a:r>
            <a:r>
              <a:rPr lang="zh-CN" altLang="en-US" dirty="0"/>
              <a:t>；</a:t>
            </a:r>
          </a:p>
          <a:p>
            <a:pPr marL="0" indent="0">
              <a:lnSpc>
                <a:spcPts val="2000"/>
              </a:lnSpc>
              <a:buNone/>
            </a:pPr>
            <a:r>
              <a:rPr lang="en-US" altLang="zh-CN" dirty="0"/>
              <a:t>/</a:t>
            </a:r>
          </a:p>
          <a:p>
            <a:pPr marL="0" indent="0">
              <a:lnSpc>
                <a:spcPct val="100000"/>
              </a:lnSpc>
              <a:buNone/>
            </a:pPr>
            <a:r>
              <a:rPr lang="zh-CN" altLang="en-US" dirty="0"/>
              <a:t>每个变量定义和每条语句都必须以分号结束，变量定义部分是可选的。在</a:t>
            </a:r>
            <a:r>
              <a:rPr lang="en-US" altLang="zh-CN" dirty="0"/>
              <a:t>PL/SQL</a:t>
            </a:r>
            <a:r>
              <a:rPr lang="zh-CN" altLang="en-US" dirty="0"/>
              <a:t>程序中，可以使用程序包</a:t>
            </a:r>
            <a:r>
              <a:rPr lang="en-US" altLang="zh-CN" dirty="0" err="1"/>
              <a:t>dbms_output</a:t>
            </a:r>
            <a:r>
              <a:rPr lang="zh-CN" altLang="en-US" dirty="0"/>
              <a:t>输出变量的值，在输出值之前还必须要设置</a:t>
            </a:r>
            <a:r>
              <a:rPr lang="en-US" altLang="zh-CN" dirty="0" err="1"/>
              <a:t>serveroutput</a:t>
            </a:r>
            <a:r>
              <a:rPr lang="zh-CN" altLang="en-US" dirty="0"/>
              <a:t>参数值为</a:t>
            </a:r>
            <a:r>
              <a:rPr lang="en-US" altLang="zh-CN" dirty="0"/>
              <a:t>on</a:t>
            </a:r>
            <a:r>
              <a:rPr lang="zh-CN" altLang="en-US" dirty="0"/>
              <a:t>。</a:t>
            </a:r>
          </a:p>
        </p:txBody>
      </p:sp>
      <p:sp>
        <p:nvSpPr>
          <p:cNvPr id="4" name="对话气泡: 矩形 3">
            <a:extLst>
              <a:ext uri="{FF2B5EF4-FFF2-40B4-BE49-F238E27FC236}">
                <a16:creationId xmlns:a16="http://schemas.microsoft.com/office/drawing/2014/main" id="{1519AD5C-667B-4922-A18D-E83980CC0728}"/>
              </a:ext>
            </a:extLst>
          </p:cNvPr>
          <p:cNvSpPr/>
          <p:nvPr/>
        </p:nvSpPr>
        <p:spPr>
          <a:xfrm>
            <a:off x="2724794" y="4437112"/>
            <a:ext cx="3312368" cy="864096"/>
          </a:xfrm>
          <a:prstGeom prst="wedgeRectCallout">
            <a:avLst>
              <a:gd name="adj1" fmla="val -71091"/>
              <a:gd name="adj2" fmla="val 25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  </a:t>
            </a:r>
            <a:r>
              <a:rPr lang="zh-CN" altLang="en-US" sz="2400" dirty="0"/>
              <a:t>表示开始运行</a:t>
            </a:r>
            <a:endParaRPr lang="zh-CN" altLang="en-US" sz="4000" dirty="0"/>
          </a:p>
        </p:txBody>
      </p:sp>
    </p:spTree>
    <p:extLst>
      <p:ext uri="{BB962C8B-B14F-4D97-AF65-F5344CB8AC3E}">
        <p14:creationId xmlns:p14="http://schemas.microsoft.com/office/powerpoint/2010/main" val="28523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zh-CN" altLang="zh-CN" sz="3100" b="1" dirty="0"/>
              <a:t>【示例</a:t>
            </a:r>
            <a:r>
              <a:rPr lang="en-US" altLang="zh-CN" sz="3100" b="1" dirty="0"/>
              <a:t>3-19</a:t>
            </a:r>
            <a:r>
              <a:rPr lang="zh-CN" altLang="zh-CN" sz="3100" b="1" dirty="0"/>
              <a:t>】编辑并运行</a:t>
            </a:r>
            <a:r>
              <a:rPr lang="en-US" altLang="zh-CN" sz="3100" b="1" dirty="0"/>
              <a:t>PL/SQL</a:t>
            </a:r>
            <a:r>
              <a:rPr lang="zh-CN" altLang="zh-CN" sz="3100" b="1" dirty="0"/>
              <a:t>程序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a:lnSpc>
                <a:spcPct val="100000"/>
              </a:lnSpc>
              <a:buNone/>
            </a:pPr>
            <a:r>
              <a:rPr lang="zh-CN" altLang="en-US" dirty="0"/>
              <a:t>本例定义了一个变量</a:t>
            </a:r>
            <a:r>
              <a:rPr lang="en-US" altLang="zh-CN" dirty="0"/>
              <a:t>a</a:t>
            </a:r>
            <a:r>
              <a:rPr lang="zh-CN" altLang="en-US" dirty="0"/>
              <a:t>，然后将</a:t>
            </a:r>
            <a:r>
              <a:rPr lang="en-US" altLang="zh-CN" dirty="0"/>
              <a:t>1+2</a:t>
            </a:r>
            <a:r>
              <a:rPr lang="zh-CN" altLang="en-US" dirty="0"/>
              <a:t>的运算结果赋值给</a:t>
            </a:r>
            <a:r>
              <a:rPr lang="en-US" altLang="zh-CN" dirty="0"/>
              <a:t>a</a:t>
            </a:r>
            <a:r>
              <a:rPr lang="zh-CN" altLang="en-US" dirty="0"/>
              <a:t>，最后打印输出变量</a:t>
            </a:r>
            <a:r>
              <a:rPr lang="en-US" altLang="zh-CN" dirty="0"/>
              <a:t>a</a:t>
            </a:r>
            <a:r>
              <a:rPr lang="zh-CN" altLang="en-US" dirty="0"/>
              <a:t>的值：</a:t>
            </a:r>
          </a:p>
          <a:p>
            <a:pPr marL="0" indent="0">
              <a:lnSpc>
                <a:spcPts val="2000"/>
              </a:lnSpc>
              <a:buNone/>
            </a:pPr>
            <a:r>
              <a:rPr lang="en-US" altLang="zh-CN" dirty="0">
                <a:highlight>
                  <a:srgbClr val="C0C0C0"/>
                </a:highlight>
              </a:rPr>
              <a:t>SQL&gt; set </a:t>
            </a:r>
            <a:r>
              <a:rPr lang="en-US" altLang="zh-CN" dirty="0" err="1">
                <a:highlight>
                  <a:srgbClr val="C0C0C0"/>
                </a:highlight>
              </a:rPr>
              <a:t>serveroutput</a:t>
            </a:r>
            <a:r>
              <a:rPr lang="en-US" altLang="zh-CN" dirty="0">
                <a:highlight>
                  <a:srgbClr val="C0C0C0"/>
                </a:highlight>
              </a:rPr>
              <a:t> on</a:t>
            </a:r>
          </a:p>
          <a:p>
            <a:pPr marL="0" indent="0">
              <a:lnSpc>
                <a:spcPts val="2000"/>
              </a:lnSpc>
              <a:buNone/>
            </a:pPr>
            <a:r>
              <a:rPr lang="en-US" altLang="zh-CN" dirty="0">
                <a:highlight>
                  <a:srgbClr val="C0C0C0"/>
                </a:highlight>
              </a:rPr>
              <a:t>SQL&gt; DECLARE </a:t>
            </a:r>
          </a:p>
          <a:p>
            <a:pPr marL="0" indent="0">
              <a:lnSpc>
                <a:spcPts val="2000"/>
              </a:lnSpc>
              <a:buNone/>
            </a:pPr>
            <a:r>
              <a:rPr lang="en-US" altLang="zh-CN" dirty="0">
                <a:highlight>
                  <a:srgbClr val="FFFF00"/>
                </a:highlight>
              </a:rPr>
              <a:t>2</a:t>
            </a:r>
            <a:r>
              <a:rPr lang="en-US" altLang="zh-CN" dirty="0"/>
              <a:t>  a NUMBER</a:t>
            </a:r>
            <a:r>
              <a:rPr lang="zh-CN" altLang="en-US" dirty="0"/>
              <a:t>；</a:t>
            </a:r>
          </a:p>
          <a:p>
            <a:pPr marL="0" indent="0">
              <a:lnSpc>
                <a:spcPts val="2000"/>
              </a:lnSpc>
              <a:buNone/>
            </a:pPr>
            <a:r>
              <a:rPr lang="en-US" altLang="zh-CN" dirty="0">
                <a:highlight>
                  <a:srgbClr val="FFFF00"/>
                </a:highlight>
              </a:rPr>
              <a:t>3</a:t>
            </a:r>
            <a:r>
              <a:rPr lang="en-US" altLang="zh-CN" dirty="0"/>
              <a:t>  BEGIN</a:t>
            </a:r>
          </a:p>
          <a:p>
            <a:pPr marL="0" indent="0">
              <a:lnSpc>
                <a:spcPts val="2000"/>
              </a:lnSpc>
              <a:buNone/>
            </a:pPr>
            <a:r>
              <a:rPr lang="en-US" altLang="zh-CN" dirty="0">
                <a:highlight>
                  <a:srgbClr val="FFFF00"/>
                </a:highlight>
              </a:rPr>
              <a:t>4</a:t>
            </a:r>
            <a:r>
              <a:rPr lang="en-US" altLang="zh-CN" dirty="0"/>
              <a:t>     a</a:t>
            </a:r>
            <a:r>
              <a:rPr lang="zh-CN" altLang="en-US" dirty="0"/>
              <a:t>：</a:t>
            </a:r>
            <a:r>
              <a:rPr lang="en-US" altLang="zh-CN" dirty="0"/>
              <a:t>= 1+2</a:t>
            </a:r>
            <a:r>
              <a:rPr lang="zh-CN" altLang="en-US" dirty="0"/>
              <a:t>；</a:t>
            </a:r>
          </a:p>
          <a:p>
            <a:pPr marL="0" indent="0">
              <a:lnSpc>
                <a:spcPts val="2000"/>
              </a:lnSpc>
              <a:buNone/>
            </a:pPr>
            <a:r>
              <a:rPr lang="en-US" altLang="zh-CN" dirty="0">
                <a:highlight>
                  <a:srgbClr val="FFFF00"/>
                </a:highlight>
              </a:rPr>
              <a:t>5</a:t>
            </a:r>
            <a:r>
              <a:rPr lang="en-US" altLang="zh-CN" dirty="0"/>
              <a:t>     </a:t>
            </a:r>
            <a:r>
              <a:rPr lang="en-US" altLang="zh-CN" dirty="0" err="1"/>
              <a:t>DBMS_OUTPUT.put_line</a:t>
            </a:r>
            <a:r>
              <a:rPr lang="en-US" altLang="zh-CN" dirty="0"/>
              <a:t>(a)</a:t>
            </a:r>
            <a:r>
              <a:rPr lang="zh-CN" altLang="en-US" dirty="0"/>
              <a:t>；</a:t>
            </a:r>
          </a:p>
          <a:p>
            <a:pPr marL="0" indent="0">
              <a:lnSpc>
                <a:spcPts val="2000"/>
              </a:lnSpc>
              <a:buNone/>
            </a:pPr>
            <a:r>
              <a:rPr lang="en-US" altLang="zh-CN" dirty="0">
                <a:highlight>
                  <a:srgbClr val="FFFF00"/>
                </a:highlight>
              </a:rPr>
              <a:t>6</a:t>
            </a:r>
            <a:r>
              <a:rPr lang="en-US" altLang="zh-CN" dirty="0"/>
              <a:t>  END</a:t>
            </a:r>
            <a:r>
              <a:rPr lang="zh-CN" altLang="en-US" dirty="0"/>
              <a:t>；</a:t>
            </a:r>
          </a:p>
          <a:p>
            <a:pPr marL="0" indent="0">
              <a:lnSpc>
                <a:spcPts val="2000"/>
              </a:lnSpc>
              <a:buNone/>
            </a:pPr>
            <a:r>
              <a:rPr lang="en-US" altLang="zh-CN" dirty="0">
                <a:highlight>
                  <a:srgbClr val="FFFF00"/>
                </a:highlight>
              </a:rPr>
              <a:t>7</a:t>
            </a:r>
            <a:r>
              <a:rPr lang="en-US" altLang="zh-CN" dirty="0"/>
              <a:t>  /</a:t>
            </a:r>
          </a:p>
          <a:p>
            <a:pPr marL="0" indent="0">
              <a:lnSpc>
                <a:spcPts val="2000"/>
              </a:lnSpc>
              <a:buNone/>
            </a:pPr>
            <a:r>
              <a:rPr lang="en-US" altLang="zh-CN" dirty="0"/>
              <a:t>3</a:t>
            </a:r>
          </a:p>
          <a:p>
            <a:pPr marL="0" indent="0">
              <a:lnSpc>
                <a:spcPct val="100000"/>
              </a:lnSpc>
              <a:buNone/>
            </a:pPr>
            <a:endParaRPr lang="zh-CN" altLang="en-US" dirty="0"/>
          </a:p>
        </p:txBody>
      </p:sp>
      <p:sp>
        <p:nvSpPr>
          <p:cNvPr id="4" name="对话气泡: 矩形 3">
            <a:extLst>
              <a:ext uri="{FF2B5EF4-FFF2-40B4-BE49-F238E27FC236}">
                <a16:creationId xmlns:a16="http://schemas.microsoft.com/office/drawing/2014/main" id="{1519AD5C-667B-4922-A18D-E83980CC0728}"/>
              </a:ext>
            </a:extLst>
          </p:cNvPr>
          <p:cNvSpPr/>
          <p:nvPr/>
        </p:nvSpPr>
        <p:spPr>
          <a:xfrm>
            <a:off x="3646140" y="3245901"/>
            <a:ext cx="3912368" cy="864096"/>
          </a:xfrm>
          <a:prstGeom prst="wedgeRectCallout">
            <a:avLst>
              <a:gd name="adj1" fmla="val -106061"/>
              <a:gd name="adj2" fmla="val 301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行号仅仅是提示符，不是程序语句的一部分！</a:t>
            </a:r>
            <a:endParaRPr lang="zh-CN" altLang="en-US" sz="4000" dirty="0"/>
          </a:p>
        </p:txBody>
      </p:sp>
      <p:sp>
        <p:nvSpPr>
          <p:cNvPr id="5" name="对话气泡: 矩形 4">
            <a:extLst>
              <a:ext uri="{FF2B5EF4-FFF2-40B4-BE49-F238E27FC236}">
                <a16:creationId xmlns:a16="http://schemas.microsoft.com/office/drawing/2014/main" id="{59F27AED-6669-4127-8D96-FFA7EDCDEFFA}"/>
              </a:ext>
            </a:extLst>
          </p:cNvPr>
          <p:cNvSpPr/>
          <p:nvPr/>
        </p:nvSpPr>
        <p:spPr>
          <a:xfrm>
            <a:off x="2710036" y="5661248"/>
            <a:ext cx="4176464" cy="864096"/>
          </a:xfrm>
          <a:prstGeom prst="wedgeRectCallout">
            <a:avLst>
              <a:gd name="adj1" fmla="val -75247"/>
              <a:gd name="adj2" fmla="val 35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r>
              <a:rPr lang="zh-CN" altLang="en-US" sz="2800" dirty="0"/>
              <a:t>是程序运行时由</a:t>
            </a:r>
            <a:r>
              <a:rPr lang="en-US" altLang="zh-CN" sz="2800" dirty="0" err="1"/>
              <a:t>put_line</a:t>
            </a:r>
            <a:r>
              <a:rPr lang="en-US" altLang="zh-CN" sz="2800" dirty="0"/>
              <a:t>()</a:t>
            </a:r>
            <a:r>
              <a:rPr lang="zh-CN" altLang="en-US" sz="2800" dirty="0"/>
              <a:t>函数输出的结果</a:t>
            </a:r>
          </a:p>
        </p:txBody>
      </p:sp>
    </p:spTree>
    <p:extLst>
      <p:ext uri="{BB962C8B-B14F-4D97-AF65-F5344CB8AC3E}">
        <p14:creationId xmlns:p14="http://schemas.microsoft.com/office/powerpoint/2010/main" val="14339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zh-CN" altLang="zh-CN" sz="3100" b="1" dirty="0"/>
              <a:t>【示例</a:t>
            </a:r>
            <a:r>
              <a:rPr lang="en-US" altLang="zh-CN" sz="3100" b="1" dirty="0"/>
              <a:t>3-19</a:t>
            </a:r>
            <a:r>
              <a:rPr lang="zh-CN" altLang="zh-CN" sz="3100" b="1" dirty="0"/>
              <a:t>】编辑并运行</a:t>
            </a:r>
            <a:r>
              <a:rPr lang="en-US" altLang="zh-CN" sz="3100" b="1" dirty="0"/>
              <a:t>PL/SQL</a:t>
            </a:r>
            <a:r>
              <a:rPr lang="zh-CN" altLang="zh-CN" sz="3100" b="1" dirty="0"/>
              <a:t>程序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a:lnSpc>
                <a:spcPts val="2000"/>
              </a:lnSpc>
              <a:buNone/>
            </a:pPr>
            <a:endParaRPr lang="en-US" altLang="zh-CN" dirty="0"/>
          </a:p>
          <a:p>
            <a:pPr marL="0" indent="0">
              <a:lnSpc>
                <a:spcPts val="2000"/>
              </a:lnSpc>
              <a:buNone/>
            </a:pPr>
            <a:r>
              <a:rPr lang="en-US" altLang="zh-CN" dirty="0"/>
              <a:t>SQL&gt; //</a:t>
            </a:r>
          </a:p>
          <a:p>
            <a:pPr marL="0" indent="0">
              <a:lnSpc>
                <a:spcPts val="2000"/>
              </a:lnSpc>
              <a:buNone/>
            </a:pPr>
            <a:endParaRPr lang="en-US" altLang="zh-CN" dirty="0"/>
          </a:p>
          <a:p>
            <a:pPr marL="0" indent="0">
              <a:lnSpc>
                <a:spcPts val="2000"/>
              </a:lnSpc>
              <a:buNone/>
            </a:pPr>
            <a:r>
              <a:rPr lang="en-US" altLang="zh-CN" dirty="0"/>
              <a:t>3</a:t>
            </a:r>
          </a:p>
          <a:p>
            <a:pPr marL="0" indent="0">
              <a:lnSpc>
                <a:spcPct val="100000"/>
              </a:lnSpc>
              <a:buNone/>
            </a:pPr>
            <a:endParaRPr lang="zh-CN" altLang="en-US" dirty="0"/>
          </a:p>
        </p:txBody>
      </p:sp>
      <p:sp>
        <p:nvSpPr>
          <p:cNvPr id="4" name="对话气泡: 矩形 3">
            <a:extLst>
              <a:ext uri="{FF2B5EF4-FFF2-40B4-BE49-F238E27FC236}">
                <a16:creationId xmlns:a16="http://schemas.microsoft.com/office/drawing/2014/main" id="{1519AD5C-667B-4922-A18D-E83980CC0728}"/>
              </a:ext>
            </a:extLst>
          </p:cNvPr>
          <p:cNvSpPr/>
          <p:nvPr/>
        </p:nvSpPr>
        <p:spPr>
          <a:xfrm>
            <a:off x="3574132" y="1844824"/>
            <a:ext cx="3960440" cy="1584176"/>
          </a:xfrm>
          <a:prstGeom prst="wedgeRectCallout">
            <a:avLst>
              <a:gd name="adj1" fmla="val -72657"/>
              <a:gd name="adj2" fmla="val -244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t>/</a:t>
            </a:r>
            <a:r>
              <a:rPr lang="zh-CN" altLang="en-US" sz="2800" dirty="0"/>
              <a:t>表示运行程序</a:t>
            </a:r>
            <a:endParaRPr lang="en-US" altLang="zh-CN" sz="2800" dirty="0"/>
          </a:p>
          <a:p>
            <a:r>
              <a:rPr lang="en-US" altLang="zh-CN" sz="2800" dirty="0"/>
              <a:t>//</a:t>
            </a:r>
            <a:r>
              <a:rPr lang="zh-CN" altLang="en-US" sz="2800" dirty="0"/>
              <a:t>表示再次运行程序</a:t>
            </a:r>
            <a:endParaRPr lang="en-US" altLang="zh-CN" sz="2800" dirty="0"/>
          </a:p>
          <a:p>
            <a:r>
              <a:rPr lang="zh-CN" altLang="en-US" sz="2800" dirty="0"/>
              <a:t>一样输出结果</a:t>
            </a:r>
            <a:r>
              <a:rPr lang="en-US" altLang="zh-CN" sz="2800" dirty="0"/>
              <a:t>3</a:t>
            </a:r>
            <a:endParaRPr lang="zh-CN" altLang="en-US" sz="2800" dirty="0"/>
          </a:p>
        </p:txBody>
      </p:sp>
    </p:spTree>
    <p:extLst>
      <p:ext uri="{BB962C8B-B14F-4D97-AF65-F5344CB8AC3E}">
        <p14:creationId xmlns:p14="http://schemas.microsoft.com/office/powerpoint/2010/main" val="349306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br>
              <a:rPr lang="en-US" altLang="zh-CN" dirty="0"/>
            </a:br>
            <a:r>
              <a:rPr lang="en-US" altLang="zh-CN" dirty="0"/>
              <a:t>   </a:t>
            </a:r>
            <a:r>
              <a:rPr lang="zh-CN" altLang="zh-CN" sz="3100" b="1" dirty="0"/>
              <a:t>【示例</a:t>
            </a:r>
            <a:r>
              <a:rPr lang="en-US" altLang="zh-CN" sz="3100" b="1" dirty="0"/>
              <a:t>3-19</a:t>
            </a:r>
            <a:r>
              <a:rPr lang="zh-CN" altLang="zh-CN" sz="3100" b="1" dirty="0"/>
              <a:t>】编辑并运行</a:t>
            </a:r>
            <a:r>
              <a:rPr lang="en-US" altLang="zh-CN" sz="3100" b="1" dirty="0"/>
              <a:t>PL/SQL</a:t>
            </a:r>
            <a:r>
              <a:rPr lang="zh-CN" altLang="zh-CN" sz="3100" b="1" dirty="0"/>
              <a:t>程序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hangingPunct="0">
              <a:buNone/>
            </a:pPr>
            <a:r>
              <a:rPr lang="zh-CN" altLang="zh-CN" dirty="0"/>
              <a:t>如果</a:t>
            </a:r>
            <a:r>
              <a:rPr lang="en-US" altLang="zh-CN" dirty="0"/>
              <a:t>PL/SQL</a:t>
            </a:r>
            <a:r>
              <a:rPr lang="zh-CN" altLang="zh-CN" dirty="0"/>
              <a:t>程序比较复杂，行数多，在</a:t>
            </a:r>
            <a:r>
              <a:rPr lang="en-US" altLang="zh-CN" dirty="0" err="1"/>
              <a:t>sqlplus</a:t>
            </a:r>
            <a:r>
              <a:rPr lang="zh-CN" altLang="zh-CN" dirty="0"/>
              <a:t>窗口中编写代码非常不方便，这时候可以在</a:t>
            </a:r>
            <a:r>
              <a:rPr lang="en-US" altLang="zh-CN" dirty="0" err="1"/>
              <a:t>sqlplus</a:t>
            </a:r>
            <a:r>
              <a:rPr lang="zh-CN" altLang="zh-CN" dirty="0"/>
              <a:t>外面用其他工具先将程序代码保存为一个文本文件，然后在</a:t>
            </a:r>
            <a:r>
              <a:rPr lang="en-US" altLang="zh-CN" dirty="0" err="1"/>
              <a:t>sqlplus</a:t>
            </a:r>
            <a:r>
              <a:rPr lang="zh-CN" altLang="zh-CN" dirty="0"/>
              <a:t>中运行这个文件即可。比如，将上面的代码放在文件</a:t>
            </a:r>
            <a:r>
              <a:rPr lang="en-US" altLang="zh-CN" dirty="0" err="1"/>
              <a:t>a.sql</a:t>
            </a:r>
            <a:r>
              <a:rPr lang="zh-CN" altLang="zh-CN" dirty="0"/>
              <a:t>中，然后运行</a:t>
            </a:r>
            <a:r>
              <a:rPr lang="en-US" altLang="zh-CN" dirty="0"/>
              <a:t>@</a:t>
            </a:r>
            <a:r>
              <a:rPr lang="en-US" altLang="zh-CN" dirty="0" err="1"/>
              <a:t>a.sql</a:t>
            </a:r>
            <a:r>
              <a:rPr lang="zh-CN" altLang="zh-CN" dirty="0"/>
              <a:t>，一样可以达到同样的目的。</a:t>
            </a:r>
          </a:p>
          <a:p>
            <a:pPr marL="0" indent="0" hangingPunct="0">
              <a:buNone/>
            </a:pPr>
            <a:r>
              <a:rPr lang="en-US" altLang="zh-CN" dirty="0">
                <a:highlight>
                  <a:srgbClr val="C0C0C0"/>
                </a:highlight>
              </a:rPr>
              <a:t>SQL&gt; @</a:t>
            </a:r>
            <a:r>
              <a:rPr lang="en-US" altLang="zh-CN" dirty="0" err="1">
                <a:highlight>
                  <a:srgbClr val="C0C0C0"/>
                </a:highlight>
              </a:rPr>
              <a:t>a.sql</a:t>
            </a:r>
            <a:endParaRPr lang="zh-CN" altLang="zh-CN" dirty="0">
              <a:highlight>
                <a:srgbClr val="C0C0C0"/>
              </a:highlight>
            </a:endParaRPr>
          </a:p>
          <a:p>
            <a:pPr marL="0" indent="0" hangingPunct="0">
              <a:buNone/>
            </a:pPr>
            <a:r>
              <a:rPr lang="en-US" altLang="zh-CN" dirty="0"/>
              <a:t>3</a:t>
            </a:r>
            <a:endParaRPr lang="zh-CN" altLang="zh-CN" dirty="0"/>
          </a:p>
        </p:txBody>
      </p:sp>
    </p:spTree>
    <p:extLst>
      <p:ext uri="{BB962C8B-B14F-4D97-AF65-F5344CB8AC3E}">
        <p14:creationId xmlns:p14="http://schemas.microsoft.com/office/powerpoint/2010/main" val="92179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3.2.1</a:t>
            </a:r>
            <a:r>
              <a:rPr lang="zh-CN" altLang="zh-CN" sz="2800" dirty="0"/>
              <a:t>专用服务器模式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1176536"/>
          </a:xfrm>
        </p:spPr>
        <p:txBody>
          <a:bodyPr>
            <a:normAutofit/>
          </a:bodyPr>
          <a:lstStyle/>
          <a:p>
            <a:pPr marL="0" indent="0" hangingPunct="0">
              <a:buNone/>
            </a:pPr>
            <a:r>
              <a:rPr lang="en-US" altLang="zh-CN" dirty="0"/>
              <a:t>Oracle</a:t>
            </a:r>
            <a:r>
              <a:rPr lang="zh-CN" altLang="zh-CN" dirty="0"/>
              <a:t>默认的连接是专用连接方式，一个客户端会话</a:t>
            </a:r>
            <a:r>
              <a:rPr lang="en-US" altLang="zh-CN" dirty="0"/>
              <a:t>(session)</a:t>
            </a:r>
            <a:r>
              <a:rPr lang="zh-CN" altLang="zh-CN" dirty="0"/>
              <a:t>对应一个服务器进程，优点是减少竞争，对于较长事务很有用，但是会耗费更多的</a:t>
            </a:r>
            <a:r>
              <a:rPr lang="en-US" altLang="zh-CN" dirty="0"/>
              <a:t>SGA</a:t>
            </a:r>
            <a:r>
              <a:rPr lang="zh-CN" altLang="zh-CN" dirty="0"/>
              <a:t>资源。图</a:t>
            </a:r>
            <a:r>
              <a:rPr lang="en-US" altLang="zh-CN" dirty="0"/>
              <a:t>3-1</a:t>
            </a:r>
            <a:r>
              <a:rPr lang="zh-CN" altLang="zh-CN" dirty="0"/>
              <a:t>是专用连接方式。</a:t>
            </a:r>
          </a:p>
        </p:txBody>
      </p:sp>
      <p:grpSp>
        <p:nvGrpSpPr>
          <p:cNvPr id="4" name="画布 7">
            <a:extLst>
              <a:ext uri="{FF2B5EF4-FFF2-40B4-BE49-F238E27FC236}">
                <a16:creationId xmlns:a16="http://schemas.microsoft.com/office/drawing/2014/main" id="{24F4E51F-A0D9-4CE0-9405-CD2DBB7C3753}"/>
              </a:ext>
            </a:extLst>
          </p:cNvPr>
          <p:cNvGrpSpPr/>
          <p:nvPr/>
        </p:nvGrpSpPr>
        <p:grpSpPr>
          <a:xfrm>
            <a:off x="1536394" y="2893377"/>
            <a:ext cx="8590466" cy="2695863"/>
            <a:chOff x="0" y="0"/>
            <a:chExt cx="4520565" cy="1071245"/>
          </a:xfrm>
        </p:grpSpPr>
        <p:sp>
          <p:nvSpPr>
            <p:cNvPr id="5" name="矩形 4">
              <a:extLst>
                <a:ext uri="{FF2B5EF4-FFF2-40B4-BE49-F238E27FC236}">
                  <a16:creationId xmlns:a16="http://schemas.microsoft.com/office/drawing/2014/main" id="{7A472E9F-E5F3-4EB9-90A9-50263FF6DE1C}"/>
                </a:ext>
              </a:extLst>
            </p:cNvPr>
            <p:cNvSpPr/>
            <p:nvPr/>
          </p:nvSpPr>
          <p:spPr>
            <a:xfrm>
              <a:off x="0" y="0"/>
              <a:ext cx="4520565" cy="1071245"/>
            </a:xfrm>
            <a:prstGeom prst="rect">
              <a:avLst/>
            </a:prstGeom>
          </p:spPr>
        </p:sp>
        <p:sp>
          <p:nvSpPr>
            <p:cNvPr id="6" name="矩形: 圆角 5">
              <a:extLst>
                <a:ext uri="{FF2B5EF4-FFF2-40B4-BE49-F238E27FC236}">
                  <a16:creationId xmlns:a16="http://schemas.microsoft.com/office/drawing/2014/main" id="{32A33305-3272-4C3B-A0D4-F5F31617C593}"/>
                </a:ext>
              </a:extLst>
            </p:cNvPr>
            <p:cNvSpPr/>
            <p:nvPr/>
          </p:nvSpPr>
          <p:spPr>
            <a:xfrm>
              <a:off x="86545" y="66231"/>
              <a:ext cx="759809"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客户端</a:t>
              </a:r>
              <a:r>
                <a:rPr lang="en-US" sz="1600" kern="100">
                  <a:solidFill>
                    <a:srgbClr val="000000"/>
                  </a:solidFill>
                  <a:effectLst/>
                  <a:latin typeface="Times New Roman" panose="02020603050405020304" pitchFamily="18" charset="0"/>
                  <a:ea typeface="宋体" panose="02010600030101010101" pitchFamily="2" charset="-122"/>
                </a:rPr>
                <a:t>1</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B20EC66B-AEB5-41D6-A312-FB9769661BD3}"/>
                </a:ext>
              </a:extLst>
            </p:cNvPr>
            <p:cNvSpPr/>
            <p:nvPr/>
          </p:nvSpPr>
          <p:spPr>
            <a:xfrm>
              <a:off x="1788512" y="66231"/>
              <a:ext cx="1136675"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专用服务器进程</a:t>
              </a:r>
              <a:r>
                <a:rPr lang="en-US" sz="1600" kern="100">
                  <a:solidFill>
                    <a:srgbClr val="000000"/>
                  </a:solidFill>
                  <a:effectLst/>
                  <a:latin typeface="Times New Roman" panose="02020603050405020304" pitchFamily="18" charset="0"/>
                  <a:ea typeface="宋体" panose="02010600030101010101" pitchFamily="2" charset="-122"/>
                </a:rPr>
                <a:t>1</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52C8B867-10CE-43F9-95EF-306D9383179D}"/>
                </a:ext>
              </a:extLst>
            </p:cNvPr>
            <p:cNvSpPr/>
            <p:nvPr/>
          </p:nvSpPr>
          <p:spPr>
            <a:xfrm>
              <a:off x="3411457" y="116638"/>
              <a:ext cx="1020332" cy="880122"/>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81410" tIns="40705" rIns="81410" bIns="40705" numCol="1" spcCol="0" rtlCol="0" fromWordArt="0" anchor="ctr" anchorCtr="0" forceAA="0" compatLnSpc="1">
              <a:prstTxWarp prst="textNoShape">
                <a:avLst/>
              </a:prstTxWarp>
              <a:noAutofit/>
            </a:bodyPr>
            <a:lstStyle/>
            <a:p>
              <a:pPr algn="ctr">
                <a:lnSpc>
                  <a:spcPts val="12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rPr>
                <a:t>SGA</a:t>
              </a:r>
              <a:endParaRPr lang="zh-CN" sz="1600" kern="100">
                <a:solidFill>
                  <a:srgbClr val="000000"/>
                </a:solidFill>
                <a:effectLst/>
                <a:latin typeface="Times New Roman" panose="02020603050405020304" pitchFamily="18" charset="0"/>
                <a:ea typeface="宋体" panose="02010600030101010101" pitchFamily="2" charset="-122"/>
              </a:endParaRPr>
            </a:p>
          </p:txBody>
        </p:sp>
        <p:cxnSp>
          <p:nvCxnSpPr>
            <p:cNvPr id="9" name="直接箭头连接符 8">
              <a:extLst>
                <a:ext uri="{FF2B5EF4-FFF2-40B4-BE49-F238E27FC236}">
                  <a16:creationId xmlns:a16="http://schemas.microsoft.com/office/drawing/2014/main" id="{B476AE36-BAF1-4870-AA44-7A3F42F00EE9}"/>
                </a:ext>
              </a:extLst>
            </p:cNvPr>
            <p:cNvCxnSpPr>
              <a:stCxn id="6" idx="3"/>
              <a:endCxn id="7" idx="1"/>
            </p:cNvCxnSpPr>
            <p:nvPr/>
          </p:nvCxnSpPr>
          <p:spPr>
            <a:xfrm>
              <a:off x="846354" y="163517"/>
              <a:ext cx="94216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5E7270A-5850-433F-9B0C-F86DAFB1CA86}"/>
                </a:ext>
              </a:extLst>
            </p:cNvPr>
            <p:cNvCxnSpPr>
              <a:stCxn id="7" idx="3"/>
            </p:cNvCxnSpPr>
            <p:nvPr/>
          </p:nvCxnSpPr>
          <p:spPr>
            <a:xfrm>
              <a:off x="2924844" y="163524"/>
              <a:ext cx="486218" cy="14053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38B2AACA-8125-4958-A511-DDAD33DAF535}"/>
                </a:ext>
              </a:extLst>
            </p:cNvPr>
            <p:cNvSpPr/>
            <p:nvPr/>
          </p:nvSpPr>
          <p:spPr>
            <a:xfrm>
              <a:off x="98704" y="451069"/>
              <a:ext cx="759809"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客户端</a:t>
              </a:r>
              <a:r>
                <a:rPr lang="en-US" sz="1600" kern="100">
                  <a:solidFill>
                    <a:srgbClr val="000000"/>
                  </a:solidFill>
                  <a:effectLst/>
                  <a:latin typeface="Times New Roman" panose="02020603050405020304" pitchFamily="18" charset="0"/>
                  <a:ea typeface="宋体" panose="02010600030101010101" pitchFamily="2" charset="-122"/>
                </a:rPr>
                <a:t>2</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12" name="矩形: 圆角 11">
              <a:extLst>
                <a:ext uri="{FF2B5EF4-FFF2-40B4-BE49-F238E27FC236}">
                  <a16:creationId xmlns:a16="http://schemas.microsoft.com/office/drawing/2014/main" id="{3D2BFEFD-6A82-4461-AE22-58ACBE085179}"/>
                </a:ext>
              </a:extLst>
            </p:cNvPr>
            <p:cNvSpPr/>
            <p:nvPr/>
          </p:nvSpPr>
          <p:spPr>
            <a:xfrm>
              <a:off x="1800666" y="451069"/>
              <a:ext cx="1136675"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专用服务器进程</a:t>
              </a:r>
              <a:r>
                <a:rPr lang="en-US" sz="1600" kern="100">
                  <a:solidFill>
                    <a:srgbClr val="000000"/>
                  </a:solidFill>
                  <a:effectLst/>
                  <a:latin typeface="Times New Roman" panose="02020603050405020304" pitchFamily="18" charset="0"/>
                  <a:ea typeface="宋体" panose="02010600030101010101" pitchFamily="2" charset="-122"/>
                </a:rPr>
                <a:t>2</a:t>
              </a:r>
              <a:endParaRPr lang="zh-CN" sz="1600" kern="100">
                <a:solidFill>
                  <a:srgbClr val="000000"/>
                </a:solidFill>
                <a:effectLst/>
                <a:latin typeface="Times New Roman" panose="02020603050405020304" pitchFamily="18" charset="0"/>
                <a:ea typeface="宋体" panose="02010600030101010101" pitchFamily="2" charset="-122"/>
              </a:endParaRPr>
            </a:p>
          </p:txBody>
        </p:sp>
        <p:cxnSp>
          <p:nvCxnSpPr>
            <p:cNvPr id="13" name="直接箭头连接符 12">
              <a:extLst>
                <a:ext uri="{FF2B5EF4-FFF2-40B4-BE49-F238E27FC236}">
                  <a16:creationId xmlns:a16="http://schemas.microsoft.com/office/drawing/2014/main" id="{7E84027E-75F0-41F7-ABC1-4ACC2257E453}"/>
                </a:ext>
              </a:extLst>
            </p:cNvPr>
            <p:cNvCxnSpPr>
              <a:stCxn id="11" idx="3"/>
              <a:endCxn id="12" idx="1"/>
            </p:cNvCxnSpPr>
            <p:nvPr/>
          </p:nvCxnSpPr>
          <p:spPr>
            <a:xfrm>
              <a:off x="858512" y="548357"/>
              <a:ext cx="94216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A312D8C-3824-44AD-8B84-D711A278AD1E}"/>
                </a:ext>
              </a:extLst>
            </p:cNvPr>
            <p:cNvCxnSpPr>
              <a:stCxn id="12" idx="3"/>
              <a:endCxn id="8" idx="1"/>
            </p:cNvCxnSpPr>
            <p:nvPr/>
          </p:nvCxnSpPr>
          <p:spPr>
            <a:xfrm>
              <a:off x="2937340" y="548361"/>
              <a:ext cx="474118" cy="83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45106032-73C0-4062-AE5D-650FFA304B3C}"/>
                </a:ext>
              </a:extLst>
            </p:cNvPr>
            <p:cNvSpPr/>
            <p:nvPr/>
          </p:nvSpPr>
          <p:spPr>
            <a:xfrm>
              <a:off x="98704" y="859653"/>
              <a:ext cx="759809"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客户端</a:t>
              </a:r>
              <a:r>
                <a:rPr lang="en-US" sz="1600" kern="100">
                  <a:solidFill>
                    <a:srgbClr val="000000"/>
                  </a:solidFill>
                  <a:effectLst/>
                  <a:latin typeface="Times New Roman" panose="02020603050405020304" pitchFamily="18" charset="0"/>
                  <a:ea typeface="宋体" panose="02010600030101010101" pitchFamily="2" charset="-122"/>
                </a:rPr>
                <a:t>3</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16" name="矩形: 圆角 15">
              <a:extLst>
                <a:ext uri="{FF2B5EF4-FFF2-40B4-BE49-F238E27FC236}">
                  <a16:creationId xmlns:a16="http://schemas.microsoft.com/office/drawing/2014/main" id="{70221878-8F05-4933-A77B-7B9C1382F39C}"/>
                </a:ext>
              </a:extLst>
            </p:cNvPr>
            <p:cNvSpPr/>
            <p:nvPr/>
          </p:nvSpPr>
          <p:spPr>
            <a:xfrm>
              <a:off x="1800666" y="859653"/>
              <a:ext cx="1136675"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专用服务器进程</a:t>
              </a:r>
              <a:r>
                <a:rPr lang="en-US" sz="1600" kern="100">
                  <a:solidFill>
                    <a:srgbClr val="000000"/>
                  </a:solidFill>
                  <a:effectLst/>
                  <a:latin typeface="Times New Roman" panose="02020603050405020304" pitchFamily="18" charset="0"/>
                  <a:ea typeface="宋体" panose="02010600030101010101" pitchFamily="2" charset="-122"/>
                </a:rPr>
                <a:t>3</a:t>
              </a:r>
              <a:endParaRPr lang="zh-CN" sz="1600" kern="100">
                <a:solidFill>
                  <a:srgbClr val="000000"/>
                </a:solidFill>
                <a:effectLst/>
                <a:latin typeface="Times New Roman" panose="02020603050405020304" pitchFamily="18" charset="0"/>
                <a:ea typeface="宋体" panose="02010600030101010101" pitchFamily="2" charset="-122"/>
              </a:endParaRPr>
            </a:p>
          </p:txBody>
        </p:sp>
        <p:cxnSp>
          <p:nvCxnSpPr>
            <p:cNvPr id="17" name="直接箭头连接符 16">
              <a:extLst>
                <a:ext uri="{FF2B5EF4-FFF2-40B4-BE49-F238E27FC236}">
                  <a16:creationId xmlns:a16="http://schemas.microsoft.com/office/drawing/2014/main" id="{2488591D-D0D3-4C8C-8DD1-F725C0E617FB}"/>
                </a:ext>
              </a:extLst>
            </p:cNvPr>
            <p:cNvCxnSpPr>
              <a:stCxn id="15" idx="3"/>
              <a:endCxn id="16" idx="1"/>
            </p:cNvCxnSpPr>
            <p:nvPr/>
          </p:nvCxnSpPr>
          <p:spPr>
            <a:xfrm>
              <a:off x="858512" y="956940"/>
              <a:ext cx="94216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2C5B151-32BB-4558-8BA1-C87F6389FB56}"/>
                </a:ext>
              </a:extLst>
            </p:cNvPr>
            <p:cNvCxnSpPr>
              <a:stCxn id="16" idx="3"/>
            </p:cNvCxnSpPr>
            <p:nvPr/>
          </p:nvCxnSpPr>
          <p:spPr>
            <a:xfrm flipV="1">
              <a:off x="2937010" y="814289"/>
              <a:ext cx="473665" cy="14265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B2F9D271-FBE8-4081-843C-E355E6B58E11}"/>
                </a:ext>
              </a:extLst>
            </p:cNvPr>
            <p:cNvSpPr/>
            <p:nvPr/>
          </p:nvSpPr>
          <p:spPr>
            <a:xfrm>
              <a:off x="919180" y="0"/>
              <a:ext cx="759809" cy="190734"/>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rPr>
                <a:t>Oracle Net</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20" name="矩形: 圆角 19">
              <a:extLst>
                <a:ext uri="{FF2B5EF4-FFF2-40B4-BE49-F238E27FC236}">
                  <a16:creationId xmlns:a16="http://schemas.microsoft.com/office/drawing/2014/main" id="{A25AAD05-D62B-451F-99BD-2A6E6551B9B3}"/>
                </a:ext>
              </a:extLst>
            </p:cNvPr>
            <p:cNvSpPr/>
            <p:nvPr/>
          </p:nvSpPr>
          <p:spPr>
            <a:xfrm>
              <a:off x="907033" y="353419"/>
              <a:ext cx="759809" cy="175369"/>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rPr>
                <a:t>Oracle Net</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21" name="矩形: 圆角 20">
              <a:extLst>
                <a:ext uri="{FF2B5EF4-FFF2-40B4-BE49-F238E27FC236}">
                  <a16:creationId xmlns:a16="http://schemas.microsoft.com/office/drawing/2014/main" id="{BFE36262-825E-4EB0-867B-622181115CA2}"/>
                </a:ext>
              </a:extLst>
            </p:cNvPr>
            <p:cNvSpPr/>
            <p:nvPr/>
          </p:nvSpPr>
          <p:spPr>
            <a:xfrm>
              <a:off x="919195" y="740496"/>
              <a:ext cx="759809" cy="186015"/>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rPr>
                <a:t>Oracle Net</a:t>
              </a:r>
              <a:endParaRPr lang="zh-CN" sz="1600" kern="100">
                <a:solidFill>
                  <a:srgbClr val="000000"/>
                </a:solidFill>
                <a:effectLst/>
                <a:latin typeface="Times New Roman" panose="02020603050405020304" pitchFamily="18" charset="0"/>
                <a:ea typeface="宋体" panose="02010600030101010101" pitchFamily="2" charset="-122"/>
              </a:endParaRPr>
            </a:p>
          </p:txBody>
        </p:sp>
      </p:grpSp>
      <p:sp>
        <p:nvSpPr>
          <p:cNvPr id="22" name="矩形 21">
            <a:extLst>
              <a:ext uri="{FF2B5EF4-FFF2-40B4-BE49-F238E27FC236}">
                <a16:creationId xmlns:a16="http://schemas.microsoft.com/office/drawing/2014/main" id="{FCE79DE8-7ABB-418C-99CF-F3EEF444C0F2}"/>
              </a:ext>
            </a:extLst>
          </p:cNvPr>
          <p:cNvSpPr/>
          <p:nvPr/>
        </p:nvSpPr>
        <p:spPr>
          <a:xfrm>
            <a:off x="4604368" y="5899891"/>
            <a:ext cx="2454518" cy="297517"/>
          </a:xfrm>
          <a:prstGeom prst="rect">
            <a:avLst/>
          </a:prstGeom>
        </p:spPr>
        <p:txBody>
          <a:bodyPr wrap="none">
            <a:spAutoFit/>
          </a:bodyPr>
          <a:lstStyle/>
          <a:p>
            <a:pPr indent="228600" algn="ctr" hangingPunct="0">
              <a:lnSpc>
                <a:spcPts val="1600"/>
              </a:lnSpc>
              <a:spcAft>
                <a:spcPts val="600"/>
              </a:spcAft>
            </a:pPr>
            <a:r>
              <a:rPr lang="zh-CN" altLang="zh-CN" dirty="0">
                <a:latin typeface="Times New Roman" panose="02020603050405020304" pitchFamily="18" charset="0"/>
                <a:ea typeface="宋体" panose="02010600030101010101" pitchFamily="2" charset="-122"/>
                <a:cs typeface="宋体" panose="02010600030101010101" pitchFamily="2" charset="-122"/>
              </a:rPr>
              <a:t>图</a:t>
            </a:r>
            <a:r>
              <a:rPr lang="en-US" altLang="zh-CN" dirty="0">
                <a:latin typeface="Times New Roman" panose="02020603050405020304" pitchFamily="18" charset="0"/>
                <a:ea typeface="宋体" panose="02010600030101010101" pitchFamily="2" charset="-122"/>
                <a:cs typeface="宋体" panose="02010600030101010101" pitchFamily="2" charset="-122"/>
              </a:rPr>
              <a:t>3-1  </a:t>
            </a:r>
            <a:r>
              <a:rPr lang="zh-CN" altLang="zh-CN" dirty="0">
                <a:latin typeface="Times New Roman" panose="02020603050405020304" pitchFamily="18" charset="0"/>
                <a:ea typeface="宋体" panose="02010600030101010101" pitchFamily="2" charset="-122"/>
                <a:cs typeface="宋体" panose="02010600030101010101" pitchFamily="2" charset="-122"/>
              </a:rPr>
              <a:t>专用连接模式</a:t>
            </a:r>
          </a:p>
        </p:txBody>
      </p:sp>
    </p:spTree>
    <p:extLst>
      <p:ext uri="{BB962C8B-B14F-4D97-AF65-F5344CB8AC3E}">
        <p14:creationId xmlns:p14="http://schemas.microsoft.com/office/powerpoint/2010/main" val="40439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hangingPunct="0">
              <a:buNone/>
            </a:pPr>
            <a:r>
              <a:rPr lang="en-US" altLang="zh-CN" sz="3200" dirty="0"/>
              <a:t>Oracle SQL Developer</a:t>
            </a:r>
            <a:r>
              <a:rPr lang="zh-CN" altLang="en-US" sz="3200" dirty="0"/>
              <a:t>是一个免费的</a:t>
            </a:r>
            <a:r>
              <a:rPr lang="en-US" altLang="zh-CN" sz="3200" dirty="0"/>
              <a:t>GUI</a:t>
            </a:r>
            <a:r>
              <a:rPr lang="zh-CN" altLang="en-US" sz="3200" dirty="0"/>
              <a:t>图形界面的管理和开发工具，可以提高工作效率并简化数据库开发任务。</a:t>
            </a:r>
            <a:r>
              <a:rPr lang="en-US" altLang="zh-CN" sz="3200" dirty="0"/>
              <a:t>SQL Developer</a:t>
            </a:r>
            <a:r>
              <a:rPr lang="zh-CN" altLang="en-US" sz="3200" dirty="0"/>
              <a:t>可以在没有安装数据库的客户端上运行，支持 </a:t>
            </a:r>
            <a:r>
              <a:rPr lang="en-US" altLang="zh-CN" sz="3200" dirty="0"/>
              <a:t>Windows</a:t>
            </a:r>
            <a:r>
              <a:rPr lang="zh-CN" altLang="en-US" sz="3200" dirty="0"/>
              <a:t>、</a:t>
            </a:r>
            <a:r>
              <a:rPr lang="en-US" altLang="zh-CN" sz="3200" dirty="0"/>
              <a:t>Linux </a:t>
            </a:r>
            <a:r>
              <a:rPr lang="zh-CN" altLang="en-US" sz="3200" dirty="0"/>
              <a:t>和 </a:t>
            </a:r>
            <a:r>
              <a:rPr lang="en-US" altLang="zh-CN" sz="3200" dirty="0"/>
              <a:t>Mac OS X </a:t>
            </a:r>
            <a:r>
              <a:rPr lang="zh-CN" altLang="en-US" sz="3200" dirty="0"/>
              <a:t>系统。</a:t>
            </a:r>
          </a:p>
          <a:p>
            <a:pPr marL="0" indent="0" hangingPunct="0">
              <a:buNone/>
            </a:pPr>
            <a:r>
              <a:rPr lang="zh-CN" altLang="en-US" sz="3200" dirty="0"/>
              <a:t>可以在</a:t>
            </a:r>
            <a:r>
              <a:rPr lang="en-US" altLang="zh-CN" sz="3200" dirty="0"/>
              <a:t>Oracle</a:t>
            </a:r>
            <a:r>
              <a:rPr lang="zh-CN" altLang="en-US" sz="3200" dirty="0"/>
              <a:t>官方网站上下载，直接使用，无需安装。</a:t>
            </a:r>
            <a:r>
              <a:rPr lang="en-US" altLang="zh-CN" sz="3200" dirty="0"/>
              <a:t>Oracle SQL Developer</a:t>
            </a:r>
            <a:r>
              <a:rPr lang="zh-CN" altLang="en-US" sz="3200" dirty="0"/>
              <a:t>是基于</a:t>
            </a:r>
            <a:r>
              <a:rPr lang="en-US" altLang="zh-CN" sz="3200" dirty="0"/>
              <a:t>Java</a:t>
            </a:r>
            <a:r>
              <a:rPr lang="zh-CN" altLang="en-US" sz="3200" dirty="0"/>
              <a:t>的应用程序，如果客户端没有安装</a:t>
            </a:r>
            <a:r>
              <a:rPr lang="en-US" altLang="zh-CN" sz="3200" dirty="0"/>
              <a:t>Java</a:t>
            </a:r>
            <a:r>
              <a:rPr lang="zh-CN" altLang="en-US" sz="3200" dirty="0"/>
              <a:t>，就需要下载带自带有</a:t>
            </a:r>
            <a:r>
              <a:rPr lang="en-US" altLang="zh-CN" sz="3200" dirty="0"/>
              <a:t>Java</a:t>
            </a:r>
            <a:r>
              <a:rPr lang="zh-CN" altLang="en-US" sz="3200" dirty="0"/>
              <a:t>的</a:t>
            </a:r>
            <a:r>
              <a:rPr lang="en-US" altLang="zh-CN" sz="3200" dirty="0"/>
              <a:t>SQL Developer</a:t>
            </a:r>
            <a:r>
              <a:rPr lang="zh-CN" altLang="en-US" sz="3200" dirty="0"/>
              <a:t>，如果客户端已经安装了</a:t>
            </a:r>
            <a:r>
              <a:rPr lang="en-US" altLang="zh-CN" sz="3200" dirty="0"/>
              <a:t>Java</a:t>
            </a:r>
            <a:r>
              <a:rPr lang="zh-CN" altLang="en-US" sz="3200" dirty="0"/>
              <a:t>，就可以下载不带</a:t>
            </a:r>
            <a:r>
              <a:rPr lang="en-US" altLang="zh-CN" sz="3200" dirty="0"/>
              <a:t>Java</a:t>
            </a:r>
            <a:r>
              <a:rPr lang="zh-CN" altLang="en-US" sz="3200" dirty="0"/>
              <a:t>的版本。</a:t>
            </a:r>
          </a:p>
        </p:txBody>
      </p:sp>
    </p:spTree>
    <p:extLst>
      <p:ext uri="{BB962C8B-B14F-4D97-AF65-F5344CB8AC3E}">
        <p14:creationId xmlns:p14="http://schemas.microsoft.com/office/powerpoint/2010/main" val="394877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3100" b="1" dirty="0"/>
              <a:t>3.5.1  SQL Developer</a:t>
            </a:r>
            <a:r>
              <a:rPr lang="zh-CN" altLang="zh-CN" sz="3100" b="1" dirty="0"/>
              <a:t>连接</a:t>
            </a:r>
            <a:r>
              <a:rPr lang="en-US" altLang="zh-CN" sz="3100" b="1" dirty="0"/>
              <a:t>Oracle</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hangingPunct="0">
              <a:buNone/>
            </a:pPr>
            <a:r>
              <a:rPr lang="en-US" altLang="zh-CN" sz="3200" dirty="0"/>
              <a:t>SQL Developer</a:t>
            </a:r>
            <a:r>
              <a:rPr lang="zh-CN" altLang="en-US" sz="3200" dirty="0"/>
              <a:t>连接</a:t>
            </a:r>
            <a:r>
              <a:rPr lang="en-US" altLang="zh-CN" sz="3200" dirty="0"/>
              <a:t>Oracle</a:t>
            </a:r>
            <a:r>
              <a:rPr lang="zh-CN" altLang="en-US" sz="3200" dirty="0"/>
              <a:t>的方式比较多，常用的有两种，分别是基本方式和</a:t>
            </a:r>
            <a:r>
              <a:rPr lang="en-US" altLang="zh-CN" sz="3200" dirty="0"/>
              <a:t>TNS</a:t>
            </a:r>
            <a:r>
              <a:rPr lang="zh-CN" altLang="en-US" sz="3200" dirty="0"/>
              <a:t>方式。</a:t>
            </a:r>
          </a:p>
          <a:p>
            <a:pPr marL="0" indent="0" hangingPunct="0">
              <a:buNone/>
            </a:pPr>
            <a:r>
              <a:rPr lang="en-US" altLang="zh-CN" sz="3200" dirty="0"/>
              <a:t>【</a:t>
            </a:r>
            <a:r>
              <a:rPr lang="zh-CN" altLang="en-US" sz="3200" dirty="0"/>
              <a:t>示例</a:t>
            </a:r>
            <a:r>
              <a:rPr lang="en-US" altLang="zh-CN" sz="3200" dirty="0"/>
              <a:t>3-20】</a:t>
            </a:r>
            <a:r>
              <a:rPr lang="zh-CN" altLang="en-US" sz="3200" dirty="0"/>
              <a:t>基本方式连接</a:t>
            </a:r>
            <a:r>
              <a:rPr lang="en-US" altLang="zh-CN" sz="3200" dirty="0"/>
              <a:t>Oracle</a:t>
            </a:r>
          </a:p>
          <a:p>
            <a:pPr marL="0" indent="0" hangingPunct="0">
              <a:buNone/>
            </a:pPr>
            <a:r>
              <a:rPr lang="zh-CN" altLang="en-US" sz="3200" dirty="0"/>
              <a:t>如图</a:t>
            </a:r>
            <a:r>
              <a:rPr lang="en-US" altLang="zh-CN" sz="3200" dirty="0"/>
              <a:t>3-4</a:t>
            </a:r>
            <a:r>
              <a:rPr lang="zh-CN" altLang="en-US" sz="3200" dirty="0"/>
              <a:t>所示，以基本方式连接</a:t>
            </a:r>
            <a:r>
              <a:rPr lang="en-US" altLang="zh-CN" sz="3200" dirty="0"/>
              <a:t>Oracle</a:t>
            </a:r>
            <a:r>
              <a:rPr lang="zh-CN" altLang="en-US" sz="3200" dirty="0"/>
              <a:t>，需要输入连接名。连接名与数据库无关，便于记忆即可，还需要输入用户名和口令，需要输入主机名、端口号、服务名或者数据库的</a:t>
            </a:r>
            <a:r>
              <a:rPr lang="en-US" altLang="zh-CN" sz="3200" dirty="0"/>
              <a:t>SID</a:t>
            </a:r>
            <a:r>
              <a:rPr lang="zh-CN" altLang="en-US" sz="3200" dirty="0"/>
              <a:t>名称。服务名和</a:t>
            </a:r>
            <a:r>
              <a:rPr lang="en-US" altLang="zh-CN" sz="3200" dirty="0"/>
              <a:t>SID</a:t>
            </a:r>
            <a:r>
              <a:rPr lang="zh-CN" altLang="en-US" sz="3200" dirty="0"/>
              <a:t>名称是安装</a:t>
            </a:r>
            <a:r>
              <a:rPr lang="en-US" altLang="zh-CN" sz="3200" dirty="0"/>
              <a:t>Oracle</a:t>
            </a:r>
            <a:r>
              <a:rPr lang="zh-CN" altLang="en-US" sz="3200" dirty="0"/>
              <a:t>时输入的名称，</a:t>
            </a:r>
            <a:r>
              <a:rPr lang="en-US" altLang="zh-CN" sz="3200" dirty="0"/>
              <a:t>SID</a:t>
            </a:r>
            <a:r>
              <a:rPr lang="zh-CN" altLang="en-US" sz="3200" dirty="0"/>
              <a:t>只能是</a:t>
            </a:r>
            <a:r>
              <a:rPr lang="en-US" altLang="zh-CN" sz="3200" dirty="0"/>
              <a:t>CDB</a:t>
            </a:r>
            <a:r>
              <a:rPr lang="zh-CN" altLang="en-US" sz="3200" dirty="0"/>
              <a:t>的名称，服务名可以是</a:t>
            </a:r>
            <a:r>
              <a:rPr lang="en-US" altLang="zh-CN" sz="3200" dirty="0"/>
              <a:t>PDB</a:t>
            </a:r>
            <a:r>
              <a:rPr lang="zh-CN" altLang="en-US" sz="3200" dirty="0"/>
              <a:t>名称。一旦登录成功，连接名就会保存起来，下次直接通过这个连接名就可以立即连接到</a:t>
            </a:r>
            <a:r>
              <a:rPr lang="en-US" altLang="zh-CN" sz="3200" dirty="0"/>
              <a:t>Oracle</a:t>
            </a:r>
            <a:r>
              <a:rPr lang="zh-CN" altLang="en-US" sz="3200" dirty="0"/>
              <a:t>。</a:t>
            </a:r>
          </a:p>
        </p:txBody>
      </p:sp>
    </p:spTree>
    <p:extLst>
      <p:ext uri="{BB962C8B-B14F-4D97-AF65-F5344CB8AC3E}">
        <p14:creationId xmlns:p14="http://schemas.microsoft.com/office/powerpoint/2010/main" val="400359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zh-CN" altLang="en-US" sz="2800" dirty="0"/>
              <a:t>图</a:t>
            </a:r>
            <a:r>
              <a:rPr lang="en-US" altLang="zh-CN" sz="2800" dirty="0"/>
              <a:t>3-3  SQL Developer</a:t>
            </a:r>
            <a:r>
              <a:rPr lang="zh-CN" altLang="en-US" sz="2800" dirty="0"/>
              <a:t>运行界面</a:t>
            </a:r>
          </a:p>
        </p:txBody>
      </p:sp>
      <p:pic>
        <p:nvPicPr>
          <p:cNvPr id="6" name="图片 5">
            <a:extLst>
              <a:ext uri="{FF2B5EF4-FFF2-40B4-BE49-F238E27FC236}">
                <a16:creationId xmlns:a16="http://schemas.microsoft.com/office/drawing/2014/main" id="{67099EEE-C3F2-46A4-AA77-9135778DAD4B}"/>
              </a:ext>
            </a:extLst>
          </p:cNvPr>
          <p:cNvPicPr/>
          <p:nvPr/>
        </p:nvPicPr>
        <p:blipFill>
          <a:blip r:embed="rId2"/>
          <a:stretch>
            <a:fillRect/>
          </a:stretch>
        </p:blipFill>
        <p:spPr>
          <a:xfrm>
            <a:off x="2998068" y="1861287"/>
            <a:ext cx="5832648" cy="4812552"/>
          </a:xfrm>
          <a:prstGeom prst="rect">
            <a:avLst/>
          </a:prstGeom>
        </p:spPr>
      </p:pic>
    </p:spTree>
    <p:extLst>
      <p:ext uri="{BB962C8B-B14F-4D97-AF65-F5344CB8AC3E}">
        <p14:creationId xmlns:p14="http://schemas.microsoft.com/office/powerpoint/2010/main" val="328683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zh-CN" altLang="en-US" sz="2800" dirty="0"/>
              <a:t>图</a:t>
            </a:r>
            <a:r>
              <a:rPr lang="en-US" altLang="zh-CN" sz="2800" dirty="0"/>
              <a:t>3-4  SQL Developer</a:t>
            </a:r>
            <a:r>
              <a:rPr lang="zh-CN" altLang="en-US" sz="2800" dirty="0"/>
              <a:t>基本方式连接</a:t>
            </a:r>
          </a:p>
        </p:txBody>
      </p:sp>
      <p:pic>
        <p:nvPicPr>
          <p:cNvPr id="4" name="图片 3">
            <a:extLst>
              <a:ext uri="{FF2B5EF4-FFF2-40B4-BE49-F238E27FC236}">
                <a16:creationId xmlns:a16="http://schemas.microsoft.com/office/drawing/2014/main" id="{6E5C6AD6-985B-4C43-B22A-31693D8CB97C}"/>
              </a:ext>
            </a:extLst>
          </p:cNvPr>
          <p:cNvPicPr/>
          <p:nvPr/>
        </p:nvPicPr>
        <p:blipFill>
          <a:blip r:embed="rId2"/>
          <a:stretch>
            <a:fillRect/>
          </a:stretch>
        </p:blipFill>
        <p:spPr>
          <a:xfrm>
            <a:off x="2133972" y="1844824"/>
            <a:ext cx="8705779" cy="4824536"/>
          </a:xfrm>
          <a:prstGeom prst="rect">
            <a:avLst/>
          </a:prstGeom>
        </p:spPr>
      </p:pic>
      <p:sp>
        <p:nvSpPr>
          <p:cNvPr id="5" name="对话气泡: 矩形 4">
            <a:extLst>
              <a:ext uri="{FF2B5EF4-FFF2-40B4-BE49-F238E27FC236}">
                <a16:creationId xmlns:a16="http://schemas.microsoft.com/office/drawing/2014/main" id="{8C6EDF82-2542-48E8-B1FF-ED322464D58E}"/>
              </a:ext>
            </a:extLst>
          </p:cNvPr>
          <p:cNvSpPr/>
          <p:nvPr/>
        </p:nvSpPr>
        <p:spPr>
          <a:xfrm>
            <a:off x="7390556" y="3573016"/>
            <a:ext cx="4104456" cy="2515697"/>
          </a:xfrm>
          <a:prstGeom prst="wedgeRectCallout">
            <a:avLst>
              <a:gd name="adj1" fmla="val -41542"/>
              <a:gd name="adj2" fmla="val 58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t>注意：在所有参数输入完成后，最好单击“测试”按钮，看看界面左下角是否出现“状态：成功”的文字。如果出现了，表示所有参数都正确。</a:t>
            </a:r>
            <a:endParaRPr lang="zh-CN" altLang="en-US" sz="4800" dirty="0"/>
          </a:p>
        </p:txBody>
      </p:sp>
    </p:spTree>
    <p:extLst>
      <p:ext uri="{BB962C8B-B14F-4D97-AF65-F5344CB8AC3E}">
        <p14:creationId xmlns:p14="http://schemas.microsoft.com/office/powerpoint/2010/main" val="318345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a:t>
            </a:r>
            <a:r>
              <a:rPr lang="zh-CN" altLang="en-US" sz="2800" dirty="0"/>
              <a:t>示例</a:t>
            </a:r>
            <a:r>
              <a:rPr lang="en-US" altLang="zh-CN" sz="2800" dirty="0"/>
              <a:t>3-21】TNS</a:t>
            </a:r>
            <a:r>
              <a:rPr lang="zh-CN" altLang="en-US" sz="2800" dirty="0"/>
              <a:t>简易连接标识符方式连接</a:t>
            </a:r>
            <a:r>
              <a:rPr lang="en-US" altLang="zh-CN" sz="2800" dirty="0"/>
              <a:t>Oracle</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97868" y="2348880"/>
            <a:ext cx="10225136" cy="3528392"/>
          </a:xfrm>
        </p:spPr>
        <p:txBody>
          <a:bodyPr>
            <a:noAutofit/>
          </a:bodyPr>
          <a:lstStyle/>
          <a:p>
            <a:pPr marL="0" indent="0" hangingPunct="0">
              <a:buNone/>
            </a:pPr>
            <a:r>
              <a:rPr lang="zh-CN" altLang="en-US" sz="3200" dirty="0"/>
              <a:t>连接类型要选择“</a:t>
            </a:r>
            <a:r>
              <a:rPr lang="en-US" altLang="zh-CN" sz="3200" dirty="0"/>
              <a:t>TNS”</a:t>
            </a:r>
            <a:r>
              <a:rPr lang="zh-CN" altLang="en-US" sz="3200" dirty="0"/>
              <a:t>，在连接标识符输入框中输入“主机名：端口号</a:t>
            </a:r>
            <a:r>
              <a:rPr lang="en-US" altLang="zh-CN" sz="3200" dirty="0"/>
              <a:t>/</a:t>
            </a:r>
            <a:r>
              <a:rPr lang="zh-CN" altLang="en-US" sz="3200" dirty="0"/>
              <a:t>服务名</a:t>
            </a:r>
            <a:r>
              <a:rPr lang="en-US" altLang="zh-CN" sz="3200" dirty="0"/>
              <a:t>[/</a:t>
            </a:r>
            <a:r>
              <a:rPr lang="zh-CN" altLang="en-US" sz="3200" dirty="0"/>
              <a:t>实例名</a:t>
            </a:r>
            <a:r>
              <a:rPr lang="en-US" altLang="zh-CN" sz="3200" dirty="0"/>
              <a:t>]”</a:t>
            </a:r>
            <a:r>
              <a:rPr lang="zh-CN" altLang="en-US" sz="3200" dirty="0"/>
              <a:t>。如果服务名在主机中是唯一的，则实例名可以省略，如图</a:t>
            </a:r>
            <a:r>
              <a:rPr lang="en-US" altLang="zh-CN" sz="3200" dirty="0"/>
              <a:t>3-5</a:t>
            </a:r>
            <a:r>
              <a:rPr lang="zh-CN" altLang="en-US" sz="3200" dirty="0"/>
              <a:t>所示。</a:t>
            </a:r>
          </a:p>
        </p:txBody>
      </p:sp>
    </p:spTree>
    <p:extLst>
      <p:ext uri="{BB962C8B-B14F-4D97-AF65-F5344CB8AC3E}">
        <p14:creationId xmlns:p14="http://schemas.microsoft.com/office/powerpoint/2010/main" val="265822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zh-CN" altLang="en-US" sz="2800" dirty="0"/>
              <a:t>图</a:t>
            </a:r>
            <a:r>
              <a:rPr lang="en-US" altLang="zh-CN" sz="2800" dirty="0"/>
              <a:t>3-5  SQL Developer</a:t>
            </a:r>
            <a:r>
              <a:rPr lang="zh-CN" altLang="en-US" sz="2800" dirty="0"/>
              <a:t>以连接标识符简易连接</a:t>
            </a:r>
          </a:p>
        </p:txBody>
      </p:sp>
      <p:pic>
        <p:nvPicPr>
          <p:cNvPr id="6" name="图片 5">
            <a:extLst>
              <a:ext uri="{FF2B5EF4-FFF2-40B4-BE49-F238E27FC236}">
                <a16:creationId xmlns:a16="http://schemas.microsoft.com/office/drawing/2014/main" id="{B27AB56B-B9C0-421D-AF9A-AF4316511964}"/>
              </a:ext>
            </a:extLst>
          </p:cNvPr>
          <p:cNvPicPr/>
          <p:nvPr/>
        </p:nvPicPr>
        <p:blipFill>
          <a:blip r:embed="rId2"/>
          <a:stretch>
            <a:fillRect/>
          </a:stretch>
        </p:blipFill>
        <p:spPr>
          <a:xfrm>
            <a:off x="1855856" y="1857839"/>
            <a:ext cx="8573256" cy="4752528"/>
          </a:xfrm>
          <a:prstGeom prst="rect">
            <a:avLst/>
          </a:prstGeom>
        </p:spPr>
      </p:pic>
    </p:spTree>
    <p:extLst>
      <p:ext uri="{BB962C8B-B14F-4D97-AF65-F5344CB8AC3E}">
        <p14:creationId xmlns:p14="http://schemas.microsoft.com/office/powerpoint/2010/main" val="251504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a:t>
            </a:r>
            <a:r>
              <a:rPr lang="zh-CN" altLang="en-US" sz="2800" dirty="0"/>
              <a:t>示例</a:t>
            </a:r>
            <a:r>
              <a:rPr lang="en-US" altLang="zh-CN" sz="2800" dirty="0"/>
              <a:t>3-22】</a:t>
            </a:r>
            <a:r>
              <a:rPr lang="en-US" altLang="zh-CN" dirty="0"/>
              <a:t>TNS</a:t>
            </a:r>
            <a:r>
              <a:rPr lang="zh-CN" altLang="zh-CN" dirty="0"/>
              <a:t>网络别名方式登录</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97868" y="2348880"/>
            <a:ext cx="10225136" cy="3528392"/>
          </a:xfrm>
        </p:spPr>
        <p:txBody>
          <a:bodyPr>
            <a:noAutofit/>
          </a:bodyPr>
          <a:lstStyle/>
          <a:p>
            <a:pPr marL="0" indent="0" hangingPunct="0">
              <a:buNone/>
            </a:pPr>
            <a:r>
              <a:rPr lang="zh-CN" altLang="en-US" sz="3200" dirty="0"/>
              <a:t>上面两种方式都需要明确输入主机名、端口号、服务名。</a:t>
            </a:r>
            <a:r>
              <a:rPr lang="en-US" altLang="zh-CN" sz="3200" dirty="0"/>
              <a:t>Oracle</a:t>
            </a:r>
            <a:r>
              <a:rPr lang="zh-CN" altLang="en-US" sz="3200" dirty="0"/>
              <a:t>也支持</a:t>
            </a:r>
            <a:r>
              <a:rPr lang="en-US" altLang="zh-CN" sz="3200" dirty="0"/>
              <a:t>TNS</a:t>
            </a:r>
            <a:r>
              <a:rPr lang="zh-CN" altLang="en-US" sz="3200" dirty="0"/>
              <a:t>网络别名方式登录，所以</a:t>
            </a:r>
            <a:r>
              <a:rPr lang="en-US" altLang="zh-CN" sz="3200" dirty="0"/>
              <a:t>TNS</a:t>
            </a:r>
            <a:r>
              <a:rPr lang="zh-CN" altLang="en-US" sz="3200" dirty="0"/>
              <a:t>网络别名就是将连接标识符按</a:t>
            </a:r>
            <a:r>
              <a:rPr lang="en-US" altLang="zh-CN" sz="3200" dirty="0"/>
              <a:t>TNS</a:t>
            </a:r>
            <a:r>
              <a:rPr lang="zh-CN" altLang="en-US" sz="3200" dirty="0"/>
              <a:t>命名规则将主机名、端口号、服务名存储在自定义的文本文件中，同时取一个名称。在登录时就可以直接采用该名称，从而在</a:t>
            </a:r>
            <a:r>
              <a:rPr lang="en-US" altLang="zh-CN" sz="3200" dirty="0"/>
              <a:t>SQL Developer</a:t>
            </a:r>
            <a:r>
              <a:rPr lang="zh-CN" altLang="en-US" sz="3200" dirty="0"/>
              <a:t>界面中屏蔽掉具体的服务信息。本列所用的网络别名是</a:t>
            </a:r>
            <a:r>
              <a:rPr lang="en-US" altLang="zh-CN" sz="3200" dirty="0"/>
              <a:t>LOCAL_ORCL_PDBORCL</a:t>
            </a:r>
            <a:r>
              <a:rPr lang="zh-CN" altLang="en-US" sz="3200" dirty="0"/>
              <a:t>。</a:t>
            </a:r>
          </a:p>
        </p:txBody>
      </p:sp>
    </p:spTree>
    <p:extLst>
      <p:ext uri="{BB962C8B-B14F-4D97-AF65-F5344CB8AC3E}">
        <p14:creationId xmlns:p14="http://schemas.microsoft.com/office/powerpoint/2010/main" val="164016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zh-CN" altLang="en-US" sz="2800" dirty="0"/>
              <a:t>图</a:t>
            </a:r>
            <a:r>
              <a:rPr lang="en-US" altLang="zh-CN" sz="2800" dirty="0"/>
              <a:t>3-6 </a:t>
            </a:r>
            <a:r>
              <a:rPr lang="zh-CN" altLang="en-US" sz="2800" dirty="0"/>
              <a:t>使用网络别名方式连接</a:t>
            </a:r>
          </a:p>
        </p:txBody>
      </p:sp>
      <p:pic>
        <p:nvPicPr>
          <p:cNvPr id="4" name="图片 3">
            <a:extLst>
              <a:ext uri="{FF2B5EF4-FFF2-40B4-BE49-F238E27FC236}">
                <a16:creationId xmlns:a16="http://schemas.microsoft.com/office/drawing/2014/main" id="{D6046B4A-226B-4F40-A5CC-3C7749892556}"/>
              </a:ext>
            </a:extLst>
          </p:cNvPr>
          <p:cNvPicPr/>
          <p:nvPr/>
        </p:nvPicPr>
        <p:blipFill>
          <a:blip r:embed="rId2"/>
          <a:stretch>
            <a:fillRect/>
          </a:stretch>
        </p:blipFill>
        <p:spPr>
          <a:xfrm>
            <a:off x="1773932" y="1772816"/>
            <a:ext cx="8893852" cy="4929871"/>
          </a:xfrm>
          <a:prstGeom prst="rect">
            <a:avLst/>
          </a:prstGeom>
        </p:spPr>
      </p:pic>
    </p:spTree>
    <p:extLst>
      <p:ext uri="{BB962C8B-B14F-4D97-AF65-F5344CB8AC3E}">
        <p14:creationId xmlns:p14="http://schemas.microsoft.com/office/powerpoint/2010/main" val="123150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a:t>
            </a:r>
            <a:r>
              <a:rPr lang="zh-CN" altLang="en-US" sz="2800" dirty="0"/>
              <a:t>示例</a:t>
            </a:r>
            <a:r>
              <a:rPr lang="en-US" altLang="zh-CN" sz="2800" dirty="0"/>
              <a:t>3-22】</a:t>
            </a:r>
            <a:r>
              <a:rPr lang="en-US" altLang="zh-CN" dirty="0"/>
              <a:t>TNS</a:t>
            </a:r>
            <a:r>
              <a:rPr lang="zh-CN" altLang="zh-CN" dirty="0"/>
              <a:t>网络别名方式登录</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25860" y="1916832"/>
            <a:ext cx="10873208" cy="5328592"/>
          </a:xfrm>
        </p:spPr>
        <p:txBody>
          <a:bodyPr>
            <a:noAutofit/>
          </a:bodyPr>
          <a:lstStyle/>
          <a:p>
            <a:pPr marL="0" indent="0" hangingPunct="0">
              <a:buNone/>
            </a:pPr>
            <a:r>
              <a:rPr lang="zh-CN" altLang="en-US" dirty="0"/>
              <a:t>在本例中，自定义的</a:t>
            </a:r>
            <a:r>
              <a:rPr lang="en-US" altLang="zh-CN" dirty="0"/>
              <a:t>TNS</a:t>
            </a:r>
            <a:r>
              <a:rPr lang="zh-CN" altLang="en-US" dirty="0"/>
              <a:t>文本文件的名称和存储目录都是任意指定的，为了让</a:t>
            </a:r>
            <a:r>
              <a:rPr lang="en-US" altLang="zh-CN" dirty="0"/>
              <a:t>SQL Developer</a:t>
            </a:r>
            <a:r>
              <a:rPr lang="zh-CN" altLang="en-US" dirty="0"/>
              <a:t>能够识别到这个文件，必须设置</a:t>
            </a:r>
            <a:r>
              <a:rPr lang="en-US" altLang="zh-CN" dirty="0"/>
              <a:t>Windows</a:t>
            </a:r>
            <a:r>
              <a:rPr lang="zh-CN" altLang="en-US" dirty="0"/>
              <a:t>环境变量</a:t>
            </a:r>
            <a:r>
              <a:rPr lang="en-US" altLang="zh-CN" dirty="0"/>
              <a:t>TNS_ADMIN</a:t>
            </a:r>
            <a:r>
              <a:rPr lang="zh-CN" altLang="en-US" dirty="0"/>
              <a:t>的值为该文件所在目录，</a:t>
            </a:r>
            <a:r>
              <a:rPr lang="en-US" altLang="zh-CN" dirty="0"/>
              <a:t>Oracle SQL Developer</a:t>
            </a:r>
            <a:r>
              <a:rPr lang="zh-CN" altLang="en-US" dirty="0"/>
              <a:t>会访问这个目录中的所有文件，所以在具体存储时，存储</a:t>
            </a:r>
            <a:r>
              <a:rPr lang="en-US" altLang="zh-CN" dirty="0"/>
              <a:t>TNS</a:t>
            </a:r>
            <a:r>
              <a:rPr lang="zh-CN" altLang="en-US" dirty="0"/>
              <a:t>文件的目录最好只存储</a:t>
            </a:r>
            <a:r>
              <a:rPr lang="en-US" altLang="zh-CN" dirty="0"/>
              <a:t>TNS</a:t>
            </a:r>
            <a:r>
              <a:rPr lang="zh-CN" altLang="en-US" dirty="0"/>
              <a:t>文件。本例中</a:t>
            </a:r>
            <a:r>
              <a:rPr lang="en-US" altLang="zh-CN" dirty="0"/>
              <a:t>TNS</a:t>
            </a:r>
            <a:r>
              <a:rPr lang="zh-CN" altLang="en-US" dirty="0"/>
              <a:t>文本文件的内容是：</a:t>
            </a:r>
          </a:p>
          <a:p>
            <a:pPr marL="0" indent="0" hangingPunct="0">
              <a:lnSpc>
                <a:spcPts val="1500"/>
              </a:lnSpc>
              <a:buNone/>
            </a:pPr>
            <a:r>
              <a:rPr lang="en-US" altLang="zh-CN" dirty="0">
                <a:highlight>
                  <a:srgbClr val="FFFF00"/>
                </a:highlight>
              </a:rPr>
              <a:t>LOCAL_ORCL_PDBORCL</a:t>
            </a:r>
            <a:r>
              <a:rPr lang="en-US" altLang="zh-CN" dirty="0"/>
              <a:t>=</a:t>
            </a:r>
          </a:p>
          <a:p>
            <a:pPr marL="0" indent="0" hangingPunct="0">
              <a:lnSpc>
                <a:spcPts val="1500"/>
              </a:lnSpc>
              <a:buNone/>
            </a:pPr>
            <a:r>
              <a:rPr lang="en-US" altLang="zh-CN" dirty="0"/>
              <a:t>  (DESCRIPTION =</a:t>
            </a:r>
          </a:p>
          <a:p>
            <a:pPr marL="0" indent="0" hangingPunct="0">
              <a:lnSpc>
                <a:spcPts val="1500"/>
              </a:lnSpc>
              <a:buNone/>
            </a:pPr>
            <a:r>
              <a:rPr lang="en-US" altLang="zh-CN" dirty="0"/>
              <a:t>    (ADDRESS = (PROTOCOL = TCP)(HOST = 192.168.0.50)(PORT = 1521))</a:t>
            </a:r>
          </a:p>
          <a:p>
            <a:pPr marL="0" indent="0" hangingPunct="0">
              <a:lnSpc>
                <a:spcPts val="1500"/>
              </a:lnSpc>
              <a:buNone/>
            </a:pPr>
            <a:r>
              <a:rPr lang="en-US" altLang="zh-CN" dirty="0"/>
              <a:t>    (CONNECT_DATA =</a:t>
            </a:r>
          </a:p>
          <a:p>
            <a:pPr marL="0" indent="0" hangingPunct="0">
              <a:lnSpc>
                <a:spcPts val="1500"/>
              </a:lnSpc>
              <a:buNone/>
            </a:pPr>
            <a:r>
              <a:rPr lang="en-US" altLang="zh-CN" dirty="0"/>
              <a:t>      (SERVER = DEDICATED)</a:t>
            </a:r>
          </a:p>
          <a:p>
            <a:pPr marL="0" indent="0" hangingPunct="0">
              <a:lnSpc>
                <a:spcPts val="1500"/>
              </a:lnSpc>
              <a:buNone/>
            </a:pPr>
            <a:r>
              <a:rPr lang="en-US" altLang="zh-CN" dirty="0"/>
              <a:t>      (SERVICE_NAME = </a:t>
            </a:r>
            <a:r>
              <a:rPr lang="en-US" altLang="zh-CN" dirty="0" err="1"/>
              <a:t>pdborcl</a:t>
            </a:r>
            <a:r>
              <a:rPr lang="en-US" altLang="zh-CN" dirty="0"/>
              <a:t>)</a:t>
            </a:r>
          </a:p>
          <a:p>
            <a:pPr marL="0" indent="0" hangingPunct="0">
              <a:lnSpc>
                <a:spcPts val="1500"/>
              </a:lnSpc>
              <a:buNone/>
            </a:pPr>
            <a:r>
              <a:rPr lang="en-US" altLang="zh-CN" dirty="0"/>
              <a:t>      (INSTANCE_NAME = </a:t>
            </a:r>
            <a:r>
              <a:rPr lang="en-US" altLang="zh-CN" dirty="0" err="1"/>
              <a:t>orcl</a:t>
            </a:r>
            <a:r>
              <a:rPr lang="en-US" altLang="zh-CN" dirty="0"/>
              <a:t>)</a:t>
            </a:r>
          </a:p>
          <a:p>
            <a:pPr marL="0" indent="0" hangingPunct="0">
              <a:lnSpc>
                <a:spcPts val="1500"/>
              </a:lnSpc>
              <a:buNone/>
            </a:pPr>
            <a:r>
              <a:rPr lang="en-US" altLang="zh-CN" dirty="0"/>
              <a:t>    )</a:t>
            </a:r>
            <a:r>
              <a:rPr lang="zh-CN" altLang="en-US" dirty="0"/>
              <a:t>）</a:t>
            </a:r>
            <a:endParaRPr lang="en-US" altLang="zh-CN" dirty="0"/>
          </a:p>
        </p:txBody>
      </p:sp>
    </p:spTree>
    <p:extLst>
      <p:ext uri="{BB962C8B-B14F-4D97-AF65-F5344CB8AC3E}">
        <p14:creationId xmlns:p14="http://schemas.microsoft.com/office/powerpoint/2010/main" val="196899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3.5.2  Data Modeler</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25860" y="1916832"/>
            <a:ext cx="10873208" cy="5328592"/>
          </a:xfrm>
        </p:spPr>
        <p:txBody>
          <a:bodyPr>
            <a:noAutofit/>
          </a:bodyPr>
          <a:lstStyle/>
          <a:p>
            <a:pPr marL="0" indent="0" hangingPunct="0">
              <a:buNone/>
            </a:pPr>
            <a:r>
              <a:rPr lang="en-US" altLang="zh-CN" dirty="0"/>
              <a:t>Oracle SQL Developer </a:t>
            </a:r>
            <a:r>
              <a:rPr lang="zh-CN" altLang="en-US" dirty="0"/>
              <a:t>中有一个功能模块</a:t>
            </a:r>
            <a:r>
              <a:rPr lang="en-US" altLang="zh-CN" dirty="0"/>
              <a:t>Data Modeler</a:t>
            </a:r>
            <a:r>
              <a:rPr lang="zh-CN" altLang="en-US" dirty="0"/>
              <a:t>，它的作用是提供广泛的数据建模能力，功能有：</a:t>
            </a:r>
          </a:p>
          <a:p>
            <a:pPr marL="0" indent="0" hangingPunct="0">
              <a:buNone/>
            </a:pPr>
            <a:r>
              <a:rPr lang="en-US" altLang="zh-CN" dirty="0"/>
              <a:t>(1)</a:t>
            </a:r>
            <a:r>
              <a:rPr lang="zh-CN" altLang="en-US" dirty="0"/>
              <a:t>捕捉业务规则和信息。</a:t>
            </a:r>
          </a:p>
          <a:p>
            <a:pPr marL="0" indent="0" hangingPunct="0">
              <a:buNone/>
            </a:pPr>
            <a:r>
              <a:rPr lang="en-US" altLang="zh-CN" dirty="0"/>
              <a:t>(2)</a:t>
            </a:r>
            <a:r>
              <a:rPr lang="zh-CN" altLang="en-US" dirty="0"/>
              <a:t>创建流程模型、逻辑模型、关系模型、物理模型和多维模型。</a:t>
            </a:r>
          </a:p>
          <a:p>
            <a:pPr marL="0" indent="0" hangingPunct="0">
              <a:buNone/>
            </a:pPr>
            <a:r>
              <a:rPr lang="en-US" altLang="zh-CN" dirty="0"/>
              <a:t>(3)</a:t>
            </a:r>
            <a:r>
              <a:rPr lang="zh-CN" altLang="en-US" dirty="0"/>
              <a:t>从各种源导入数据模型，如</a:t>
            </a:r>
            <a:r>
              <a:rPr lang="en-US" altLang="zh-CN" dirty="0"/>
              <a:t>Oracle Designer</a:t>
            </a:r>
            <a:r>
              <a:rPr lang="zh-CN" altLang="en-US" dirty="0"/>
              <a:t>、</a:t>
            </a:r>
            <a:r>
              <a:rPr lang="en-US" altLang="zh-CN" dirty="0"/>
              <a:t>VAR</a:t>
            </a:r>
            <a:r>
              <a:rPr lang="zh-CN" altLang="en-US" dirty="0"/>
              <a:t>文件、</a:t>
            </a:r>
            <a:r>
              <a:rPr lang="en-US" altLang="zh-CN" dirty="0"/>
              <a:t>Erwin</a:t>
            </a:r>
            <a:r>
              <a:rPr lang="zh-CN" altLang="en-US" dirty="0"/>
              <a:t>等。</a:t>
            </a:r>
          </a:p>
          <a:p>
            <a:pPr marL="0" indent="0" hangingPunct="0">
              <a:buNone/>
            </a:pPr>
            <a:r>
              <a:rPr lang="en-US" altLang="zh-CN" dirty="0"/>
              <a:t>(4)</a:t>
            </a:r>
            <a:r>
              <a:rPr lang="zh-CN" altLang="en-US" dirty="0"/>
              <a:t>应用设计规则来检查和实现设计的完整性和一致性。</a:t>
            </a:r>
          </a:p>
          <a:p>
            <a:pPr marL="0" indent="0" hangingPunct="0">
              <a:buNone/>
            </a:pPr>
            <a:r>
              <a:rPr lang="en-US" altLang="zh-CN" dirty="0"/>
              <a:t>(5)</a:t>
            </a:r>
            <a:r>
              <a:rPr lang="zh-CN" altLang="en-US" dirty="0"/>
              <a:t>将元数据信息存储在</a:t>
            </a:r>
            <a:r>
              <a:rPr lang="en-US" altLang="zh-CN" dirty="0"/>
              <a:t>XML</a:t>
            </a:r>
            <a:r>
              <a:rPr lang="zh-CN" altLang="en-US" dirty="0"/>
              <a:t>文件中。</a:t>
            </a:r>
          </a:p>
          <a:p>
            <a:pPr marL="0" indent="0" hangingPunct="0">
              <a:buNone/>
            </a:pPr>
            <a:r>
              <a:rPr lang="en-US" altLang="zh-CN" dirty="0"/>
              <a:t>(6)</a:t>
            </a:r>
            <a:r>
              <a:rPr lang="zh-CN" altLang="en-US" dirty="0"/>
              <a:t>同步关系模型与数据字典。</a:t>
            </a:r>
          </a:p>
          <a:p>
            <a:pPr marL="0" indent="0" hangingPunct="0">
              <a:buNone/>
            </a:pPr>
            <a:r>
              <a:rPr lang="en-US" altLang="zh-CN" dirty="0"/>
              <a:t>(7)</a:t>
            </a:r>
            <a:r>
              <a:rPr lang="zh-CN" altLang="en-US" dirty="0"/>
              <a:t>在逻辑模型与关系模型之间进行正向和反向工程设计。</a:t>
            </a:r>
          </a:p>
        </p:txBody>
      </p:sp>
    </p:spTree>
    <p:extLst>
      <p:ext uri="{BB962C8B-B14F-4D97-AF65-F5344CB8AC3E}">
        <p14:creationId xmlns:p14="http://schemas.microsoft.com/office/powerpoint/2010/main" val="31343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3.2.1</a:t>
            </a:r>
            <a:r>
              <a:rPr lang="zh-CN" altLang="zh-CN" sz="2800" dirty="0"/>
              <a:t>专用服务器模式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5064968"/>
          </a:xfrm>
        </p:spPr>
        <p:txBody>
          <a:bodyPr>
            <a:normAutofit/>
          </a:bodyPr>
          <a:lstStyle/>
          <a:p>
            <a:pPr marL="0" indent="0" hangingPunct="0">
              <a:lnSpc>
                <a:spcPct val="150000"/>
              </a:lnSpc>
              <a:buNone/>
            </a:pPr>
            <a:r>
              <a:rPr lang="zh-CN" altLang="zh-CN" sz="2800" dirty="0"/>
              <a:t>当用户登录时，总会创建一个进程来为会话提供专门的服务。每当一个新会话建立，监听程序就会创建新的专用服务器来提供专门服务，会话与专门服务器一一对应。用户的客户进程会通过某种网络通道与专门服务器直接通信，来响应提交的</a:t>
            </a:r>
            <a:r>
              <a:rPr lang="en-US" altLang="zh-CN" sz="2800" dirty="0"/>
              <a:t>SQL</a:t>
            </a:r>
            <a:r>
              <a:rPr lang="zh-CN" altLang="zh-CN" sz="2800" dirty="0"/>
              <a:t>、</a:t>
            </a:r>
            <a:r>
              <a:rPr lang="en-US" altLang="zh-CN" sz="2800" dirty="0"/>
              <a:t>PL/SQL</a:t>
            </a:r>
            <a:r>
              <a:rPr lang="zh-CN" altLang="zh-CN" sz="2800" dirty="0"/>
              <a:t>调用。</a:t>
            </a:r>
          </a:p>
        </p:txBody>
      </p:sp>
    </p:spTree>
    <p:extLst>
      <p:ext uri="{BB962C8B-B14F-4D97-AF65-F5344CB8AC3E}">
        <p14:creationId xmlns:p14="http://schemas.microsoft.com/office/powerpoint/2010/main" val="392130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a:t>
            </a:r>
            <a:r>
              <a:rPr lang="zh-CN" altLang="en-US" sz="2800" dirty="0"/>
              <a:t>示例</a:t>
            </a:r>
            <a:r>
              <a:rPr lang="en-US" altLang="zh-CN" sz="2800" dirty="0"/>
              <a:t>3-23】</a:t>
            </a:r>
            <a:r>
              <a:rPr lang="zh-CN" altLang="en-US" sz="2800" dirty="0"/>
              <a:t>生成</a:t>
            </a:r>
            <a:r>
              <a:rPr lang="en-US" altLang="zh-CN" sz="2800" dirty="0" err="1"/>
              <a:t>hr</a:t>
            </a:r>
            <a:r>
              <a:rPr lang="zh-CN" altLang="en-US" sz="2800" dirty="0"/>
              <a:t>用户的关系模型</a:t>
            </a:r>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25860" y="1916832"/>
            <a:ext cx="10873208" cy="3600400"/>
          </a:xfrm>
        </p:spPr>
        <p:txBody>
          <a:bodyPr>
            <a:noAutofit/>
          </a:bodyPr>
          <a:lstStyle/>
          <a:p>
            <a:pPr marL="0" indent="0" hangingPunct="0">
              <a:buNone/>
            </a:pPr>
            <a:r>
              <a:rPr lang="zh-CN" altLang="en-US" sz="3600" dirty="0"/>
              <a:t>从菜单的文件</a:t>
            </a:r>
            <a:r>
              <a:rPr lang="en-US" altLang="zh-CN" sz="3600" dirty="0"/>
              <a:t>Data Modeler </a:t>
            </a:r>
            <a:r>
              <a:rPr lang="en-US" altLang="zh-CN" sz="3600" dirty="0">
                <a:sym typeface="Wingdings" panose="05000000000000000000" pitchFamily="2" charset="2"/>
              </a:rPr>
              <a:t></a:t>
            </a:r>
            <a:r>
              <a:rPr lang="zh-CN" altLang="en-US" sz="3600" dirty="0"/>
              <a:t>导入</a:t>
            </a:r>
            <a:r>
              <a:rPr lang="en-US" altLang="zh-CN" sz="3600" dirty="0">
                <a:sym typeface="Wingdings" panose="05000000000000000000" pitchFamily="2" charset="2"/>
              </a:rPr>
              <a:t></a:t>
            </a:r>
            <a:r>
              <a:rPr lang="zh-CN" altLang="en-US" sz="3600" dirty="0"/>
              <a:t>数据字典，选择连接名称。图</a:t>
            </a:r>
            <a:r>
              <a:rPr lang="en-US" altLang="zh-CN" sz="3600" dirty="0"/>
              <a:t>3-7</a:t>
            </a:r>
            <a:r>
              <a:rPr lang="zh-CN" altLang="en-US" sz="3600" dirty="0"/>
              <a:t>到图</a:t>
            </a:r>
            <a:r>
              <a:rPr lang="en-US" altLang="zh-CN" sz="3600" dirty="0"/>
              <a:t>3-12</a:t>
            </a:r>
            <a:r>
              <a:rPr lang="zh-CN" altLang="en-US" sz="3600" dirty="0"/>
              <a:t>演示了生成关系模型的全过程，从图</a:t>
            </a:r>
            <a:r>
              <a:rPr lang="en-US" altLang="zh-CN" sz="3600" dirty="0"/>
              <a:t>3-12</a:t>
            </a:r>
            <a:r>
              <a:rPr lang="zh-CN" altLang="en-US" sz="3600" dirty="0"/>
              <a:t>可以直观看出表的名称、表的字段以及表间的主外键关联、约束名称等信息。</a:t>
            </a:r>
          </a:p>
        </p:txBody>
      </p:sp>
    </p:spTree>
    <p:extLst>
      <p:ext uri="{BB962C8B-B14F-4D97-AF65-F5344CB8AC3E}">
        <p14:creationId xmlns:p14="http://schemas.microsoft.com/office/powerpoint/2010/main" val="180037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800" dirty="0"/>
              <a:t>图</a:t>
            </a:r>
            <a:r>
              <a:rPr lang="en-US" altLang="zh-CN" sz="2800" dirty="0"/>
              <a:t>3.7 </a:t>
            </a:r>
            <a:r>
              <a:rPr lang="zh-CN" altLang="zh-CN" sz="2800" dirty="0"/>
              <a:t>选择连接名称</a:t>
            </a:r>
            <a:endParaRPr lang="zh-CN" altLang="en-US" sz="2800" dirty="0"/>
          </a:p>
        </p:txBody>
      </p:sp>
      <p:pic>
        <p:nvPicPr>
          <p:cNvPr id="7" name="图片 6">
            <a:extLst>
              <a:ext uri="{FF2B5EF4-FFF2-40B4-BE49-F238E27FC236}">
                <a16:creationId xmlns:a16="http://schemas.microsoft.com/office/drawing/2014/main" id="{8C9DCE99-6795-4A30-BAC2-374B23C280A4}"/>
              </a:ext>
            </a:extLst>
          </p:cNvPr>
          <p:cNvPicPr/>
          <p:nvPr/>
        </p:nvPicPr>
        <p:blipFill>
          <a:blip r:embed="rId2"/>
          <a:stretch>
            <a:fillRect/>
          </a:stretch>
        </p:blipFill>
        <p:spPr>
          <a:xfrm>
            <a:off x="1099729" y="520579"/>
            <a:ext cx="6912768" cy="5816842"/>
          </a:xfrm>
          <a:prstGeom prst="rect">
            <a:avLst/>
          </a:prstGeom>
        </p:spPr>
      </p:pic>
    </p:spTree>
    <p:extLst>
      <p:ext uri="{BB962C8B-B14F-4D97-AF65-F5344CB8AC3E}">
        <p14:creationId xmlns:p14="http://schemas.microsoft.com/office/powerpoint/2010/main" val="421516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800" dirty="0"/>
              <a:t>图</a:t>
            </a:r>
            <a:r>
              <a:rPr lang="en-US" altLang="zh-CN" sz="2800" dirty="0"/>
              <a:t>3.8 </a:t>
            </a:r>
            <a:r>
              <a:rPr lang="zh-CN" altLang="en-US" sz="2800" dirty="0"/>
              <a:t>选择方案</a:t>
            </a:r>
            <a:r>
              <a:rPr lang="en-US" altLang="zh-CN" sz="2800" dirty="0"/>
              <a:t>(</a:t>
            </a:r>
            <a:r>
              <a:rPr lang="zh-CN" altLang="en-US" sz="2800" dirty="0"/>
              <a:t>用户</a:t>
            </a:r>
            <a:r>
              <a:rPr lang="en-US" altLang="zh-CN" sz="2800" dirty="0"/>
              <a:t>)</a:t>
            </a:r>
            <a:endParaRPr lang="zh-CN" altLang="en-US" sz="2800" dirty="0"/>
          </a:p>
        </p:txBody>
      </p:sp>
      <p:pic>
        <p:nvPicPr>
          <p:cNvPr id="5" name="图片 4">
            <a:extLst>
              <a:ext uri="{FF2B5EF4-FFF2-40B4-BE49-F238E27FC236}">
                <a16:creationId xmlns:a16="http://schemas.microsoft.com/office/drawing/2014/main" id="{E7692CC4-3E15-4DE5-896B-9B4B01F75677}"/>
              </a:ext>
            </a:extLst>
          </p:cNvPr>
          <p:cNvPicPr/>
          <p:nvPr/>
        </p:nvPicPr>
        <p:blipFill>
          <a:blip r:embed="rId2"/>
          <a:stretch>
            <a:fillRect/>
          </a:stretch>
        </p:blipFill>
        <p:spPr>
          <a:xfrm>
            <a:off x="837828" y="764704"/>
            <a:ext cx="7200799" cy="4665908"/>
          </a:xfrm>
          <a:prstGeom prst="rect">
            <a:avLst/>
          </a:prstGeom>
        </p:spPr>
      </p:pic>
    </p:spTree>
    <p:extLst>
      <p:ext uri="{BB962C8B-B14F-4D97-AF65-F5344CB8AC3E}">
        <p14:creationId xmlns:p14="http://schemas.microsoft.com/office/powerpoint/2010/main" val="368222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800" dirty="0"/>
              <a:t>图</a:t>
            </a:r>
            <a:r>
              <a:rPr lang="en-US" altLang="zh-CN" sz="2800" dirty="0"/>
              <a:t>3.9 </a:t>
            </a:r>
            <a:r>
              <a:rPr lang="zh-CN" altLang="en-US" sz="2800" dirty="0"/>
              <a:t>选择对象</a:t>
            </a:r>
          </a:p>
        </p:txBody>
      </p:sp>
      <p:pic>
        <p:nvPicPr>
          <p:cNvPr id="6" name="图片 5">
            <a:extLst>
              <a:ext uri="{FF2B5EF4-FFF2-40B4-BE49-F238E27FC236}">
                <a16:creationId xmlns:a16="http://schemas.microsoft.com/office/drawing/2014/main" id="{09F78C03-C2CC-474B-86E3-AE701EA7C04A}"/>
              </a:ext>
            </a:extLst>
          </p:cNvPr>
          <p:cNvPicPr/>
          <p:nvPr/>
        </p:nvPicPr>
        <p:blipFill>
          <a:blip r:embed="rId2"/>
          <a:stretch>
            <a:fillRect/>
          </a:stretch>
        </p:blipFill>
        <p:spPr>
          <a:xfrm>
            <a:off x="909836" y="770736"/>
            <a:ext cx="7103447" cy="4602480"/>
          </a:xfrm>
          <a:prstGeom prst="rect">
            <a:avLst/>
          </a:prstGeom>
        </p:spPr>
      </p:pic>
    </p:spTree>
    <p:extLst>
      <p:ext uri="{BB962C8B-B14F-4D97-AF65-F5344CB8AC3E}">
        <p14:creationId xmlns:p14="http://schemas.microsoft.com/office/powerpoint/2010/main" val="259977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000" dirty="0"/>
              <a:t>图</a:t>
            </a:r>
            <a:r>
              <a:rPr lang="en-US" altLang="zh-CN" sz="2000" dirty="0"/>
              <a:t>3.10 </a:t>
            </a:r>
            <a:r>
              <a:rPr lang="zh-CN" altLang="zh-CN" sz="2000" dirty="0"/>
              <a:t>选择“完成”按钮</a:t>
            </a:r>
            <a:endParaRPr lang="zh-CN" altLang="en-US" sz="2000" dirty="0"/>
          </a:p>
        </p:txBody>
      </p:sp>
      <p:pic>
        <p:nvPicPr>
          <p:cNvPr id="5" name="图片 4">
            <a:extLst>
              <a:ext uri="{FF2B5EF4-FFF2-40B4-BE49-F238E27FC236}">
                <a16:creationId xmlns:a16="http://schemas.microsoft.com/office/drawing/2014/main" id="{22CF71E2-F68D-4900-BFD6-5BF3B8FB3F72}"/>
              </a:ext>
            </a:extLst>
          </p:cNvPr>
          <p:cNvPicPr/>
          <p:nvPr/>
        </p:nvPicPr>
        <p:blipFill>
          <a:blip r:embed="rId2"/>
          <a:stretch>
            <a:fillRect/>
          </a:stretch>
        </p:blipFill>
        <p:spPr>
          <a:xfrm>
            <a:off x="888949" y="692696"/>
            <a:ext cx="7149678" cy="4632434"/>
          </a:xfrm>
          <a:prstGeom prst="rect">
            <a:avLst/>
          </a:prstGeom>
        </p:spPr>
      </p:pic>
    </p:spTree>
    <p:extLst>
      <p:ext uri="{BB962C8B-B14F-4D97-AF65-F5344CB8AC3E}">
        <p14:creationId xmlns:p14="http://schemas.microsoft.com/office/powerpoint/2010/main" val="90940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400" dirty="0"/>
              <a:t>图</a:t>
            </a:r>
            <a:r>
              <a:rPr lang="en-US" altLang="zh-CN" sz="2400" dirty="0"/>
              <a:t>3.11</a:t>
            </a:r>
            <a:r>
              <a:rPr lang="zh-CN" altLang="zh-CN" sz="2400" dirty="0"/>
              <a:t>在比较模型中选择“合并”</a:t>
            </a:r>
            <a:endParaRPr lang="zh-CN" altLang="en-US" sz="2400" dirty="0"/>
          </a:p>
        </p:txBody>
      </p:sp>
      <p:pic>
        <p:nvPicPr>
          <p:cNvPr id="6" name="图片 5">
            <a:extLst>
              <a:ext uri="{FF2B5EF4-FFF2-40B4-BE49-F238E27FC236}">
                <a16:creationId xmlns:a16="http://schemas.microsoft.com/office/drawing/2014/main" id="{C2271286-428F-4575-8225-7F55ADEB3FF1}"/>
              </a:ext>
            </a:extLst>
          </p:cNvPr>
          <p:cNvPicPr/>
          <p:nvPr/>
        </p:nvPicPr>
        <p:blipFill>
          <a:blip r:embed="rId2"/>
          <a:stretch>
            <a:fillRect/>
          </a:stretch>
        </p:blipFill>
        <p:spPr>
          <a:xfrm>
            <a:off x="910989" y="404664"/>
            <a:ext cx="7128792" cy="5118023"/>
          </a:xfrm>
          <a:prstGeom prst="rect">
            <a:avLst/>
          </a:prstGeom>
        </p:spPr>
      </p:pic>
    </p:spTree>
    <p:extLst>
      <p:ext uri="{BB962C8B-B14F-4D97-AF65-F5344CB8AC3E}">
        <p14:creationId xmlns:p14="http://schemas.microsoft.com/office/powerpoint/2010/main" val="157970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800" dirty="0"/>
              <a:t>图</a:t>
            </a:r>
            <a:r>
              <a:rPr lang="en-US" altLang="zh-CN" sz="2800" dirty="0"/>
              <a:t>3.12 </a:t>
            </a:r>
            <a:r>
              <a:rPr lang="zh-CN" altLang="zh-CN" sz="2800" dirty="0"/>
              <a:t>表的关系模型</a:t>
            </a:r>
            <a:endParaRPr lang="zh-CN" altLang="en-US" sz="2800" dirty="0"/>
          </a:p>
        </p:txBody>
      </p:sp>
      <p:pic>
        <p:nvPicPr>
          <p:cNvPr id="5" name="图片 4">
            <a:extLst>
              <a:ext uri="{FF2B5EF4-FFF2-40B4-BE49-F238E27FC236}">
                <a16:creationId xmlns:a16="http://schemas.microsoft.com/office/drawing/2014/main" id="{9B98D30C-78FF-4CF5-9265-57A3EA70141D}"/>
              </a:ext>
            </a:extLst>
          </p:cNvPr>
          <p:cNvPicPr/>
          <p:nvPr/>
        </p:nvPicPr>
        <p:blipFill>
          <a:blip r:embed="rId2"/>
          <a:stretch>
            <a:fillRect/>
          </a:stretch>
        </p:blipFill>
        <p:spPr>
          <a:xfrm>
            <a:off x="988420" y="476672"/>
            <a:ext cx="7122216" cy="5357718"/>
          </a:xfrm>
          <a:prstGeom prst="rect">
            <a:avLst/>
          </a:prstGeom>
        </p:spPr>
      </p:pic>
    </p:spTree>
    <p:extLst>
      <p:ext uri="{BB962C8B-B14F-4D97-AF65-F5344CB8AC3E}">
        <p14:creationId xmlns:p14="http://schemas.microsoft.com/office/powerpoint/2010/main" val="146328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97868" y="404664"/>
            <a:ext cx="9601200" cy="864096"/>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3852" y="1268760"/>
            <a:ext cx="10873208" cy="3600400"/>
          </a:xfrm>
        </p:spPr>
        <p:txBody>
          <a:bodyPr>
            <a:noAutofit/>
          </a:bodyPr>
          <a:lstStyle/>
          <a:p>
            <a:pPr marL="0" indent="0" hangingPunct="0">
              <a:buNone/>
            </a:pPr>
            <a:r>
              <a:rPr lang="zh-CN" altLang="en-US" sz="2800" dirty="0"/>
              <a:t>执行计划是数据库根据</a:t>
            </a:r>
            <a:r>
              <a:rPr lang="en-US" altLang="zh-CN" sz="2800" dirty="0"/>
              <a:t>SQL</a:t>
            </a:r>
            <a:r>
              <a:rPr lang="zh-CN" altLang="en-US" sz="2800" dirty="0"/>
              <a:t>语句和相关表的统计信息作出的一个最有效的执行计划和查询方案，目的是以最快的方式查询出结果。查询方案是由查询优化器自动分析产生的。</a:t>
            </a:r>
            <a:r>
              <a:rPr lang="en-US" altLang="zh-CN" sz="2800" dirty="0"/>
              <a:t>Oracle</a:t>
            </a:r>
            <a:r>
              <a:rPr lang="zh-CN" altLang="en-US" sz="2800" dirty="0"/>
              <a:t>的优化器有两种优化方式，即基于规则的优化方式</a:t>
            </a:r>
            <a:r>
              <a:rPr lang="en-US" altLang="zh-CN" sz="2800" dirty="0"/>
              <a:t>(Rule-Based Optimization</a:t>
            </a:r>
            <a:r>
              <a:rPr lang="zh-CN" altLang="en-US" sz="2800" dirty="0"/>
              <a:t>，</a:t>
            </a:r>
            <a:r>
              <a:rPr lang="en-US" altLang="zh-CN" sz="2800" dirty="0"/>
              <a:t>RBO)</a:t>
            </a:r>
            <a:r>
              <a:rPr lang="zh-CN" altLang="en-US" sz="2800" dirty="0"/>
              <a:t>和基于成本的优化方式</a:t>
            </a:r>
            <a:r>
              <a:rPr lang="en-US" altLang="zh-CN" sz="2800" dirty="0"/>
              <a:t>(Cost-Based Optimization</a:t>
            </a:r>
            <a:r>
              <a:rPr lang="zh-CN" altLang="en-US" sz="2800" dirty="0"/>
              <a:t>，</a:t>
            </a:r>
            <a:r>
              <a:rPr lang="en-US" altLang="zh-CN" sz="2800" dirty="0"/>
              <a:t>CBO)</a:t>
            </a:r>
            <a:r>
              <a:rPr lang="zh-CN" altLang="en-US" sz="2800" dirty="0"/>
              <a:t>，</a:t>
            </a:r>
            <a:r>
              <a:rPr lang="en-US" altLang="zh-CN" sz="2800" dirty="0"/>
              <a:t>Oracle 12c</a:t>
            </a:r>
            <a:r>
              <a:rPr lang="zh-CN" altLang="en-US" sz="2800" dirty="0"/>
              <a:t>推荐用</a:t>
            </a:r>
            <a:r>
              <a:rPr lang="en-US" altLang="zh-CN" sz="2800" dirty="0"/>
              <a:t>CBO</a:t>
            </a:r>
            <a:r>
              <a:rPr lang="zh-CN" altLang="en-US" sz="2800" dirty="0"/>
              <a:t>的方式。</a:t>
            </a:r>
          </a:p>
          <a:p>
            <a:pPr marL="0" indent="0" hangingPunct="0">
              <a:buNone/>
            </a:pPr>
            <a:r>
              <a:rPr lang="en-US" altLang="zh-CN" sz="2800" dirty="0"/>
              <a:t>CBO</a:t>
            </a:r>
            <a:r>
              <a:rPr lang="zh-CN" altLang="en-US" sz="2800" dirty="0"/>
              <a:t>方式根据表的统计信息分析来决定</a:t>
            </a:r>
            <a:r>
              <a:rPr lang="en-US" altLang="zh-CN" sz="2800" dirty="0"/>
              <a:t>SQL</a:t>
            </a:r>
            <a:r>
              <a:rPr lang="zh-CN" altLang="en-US" sz="2800" dirty="0"/>
              <a:t>语句的执行计划，比如：如果一条</a:t>
            </a:r>
            <a:r>
              <a:rPr lang="en-US" altLang="zh-CN" sz="2800" dirty="0"/>
              <a:t>SQL</a:t>
            </a:r>
            <a:r>
              <a:rPr lang="zh-CN" altLang="en-US" sz="2800" dirty="0"/>
              <a:t>语句从</a:t>
            </a:r>
            <a:r>
              <a:rPr lang="en-US" altLang="zh-CN" sz="2800" dirty="0"/>
              <a:t>10</a:t>
            </a:r>
            <a:r>
              <a:rPr lang="zh-CN" altLang="en-US" sz="2800" dirty="0"/>
              <a:t>万条记录的表中查</a:t>
            </a:r>
            <a:r>
              <a:rPr lang="en-US" altLang="zh-CN" sz="2800" dirty="0"/>
              <a:t>1</a:t>
            </a:r>
            <a:r>
              <a:rPr lang="zh-CN" altLang="en-US" sz="2800" dirty="0"/>
              <a:t>条记录，那查询优化器会选择“索引查找”方式，如果该表只剩下</a:t>
            </a:r>
            <a:r>
              <a:rPr lang="en-US" altLang="zh-CN" sz="2800" dirty="0"/>
              <a:t>5000</a:t>
            </a:r>
            <a:r>
              <a:rPr lang="zh-CN" altLang="en-US" sz="2800" dirty="0"/>
              <a:t>条记录了，那查询优化器就会改变方案，采用“全表扫描”方式。</a:t>
            </a:r>
          </a:p>
          <a:p>
            <a:pPr marL="0" indent="0" hangingPunct="0">
              <a:buNone/>
            </a:pPr>
            <a:r>
              <a:rPr lang="zh-CN" altLang="en-US" sz="2800" dirty="0"/>
              <a:t>表的统计信息包括列的离散度、列的直方图、索引的可用性以及索引上的聚簇因子。当这些信息是真实完整的情况下，</a:t>
            </a:r>
            <a:r>
              <a:rPr lang="en-US" altLang="zh-CN" sz="2800" dirty="0"/>
              <a:t>CBO</a:t>
            </a:r>
            <a:r>
              <a:rPr lang="zh-CN" altLang="en-US" sz="2800" dirty="0"/>
              <a:t>优化器通常都可以制定出最优的执行计划。</a:t>
            </a:r>
          </a:p>
        </p:txBody>
      </p:sp>
    </p:spTree>
    <p:extLst>
      <p:ext uri="{BB962C8B-B14F-4D97-AF65-F5344CB8AC3E}">
        <p14:creationId xmlns:p14="http://schemas.microsoft.com/office/powerpoint/2010/main" val="236359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3.6.1 </a:t>
            </a:r>
            <a:r>
              <a:rPr lang="zh-CN" altLang="zh-CN" sz="3100" dirty="0"/>
              <a:t>授予查询执行计划的权限</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3600400"/>
          </a:xfrm>
        </p:spPr>
        <p:txBody>
          <a:bodyPr>
            <a:noAutofit/>
          </a:bodyPr>
          <a:lstStyle/>
          <a:p>
            <a:pPr marL="0" indent="0" hangingPunct="0">
              <a:buNone/>
            </a:pPr>
            <a:r>
              <a:rPr lang="zh-CN" altLang="en-US" sz="2800" dirty="0"/>
              <a:t>普通用户不允许查询执行计划，必须有</a:t>
            </a:r>
            <a:r>
              <a:rPr lang="en-US" altLang="zh-CN" sz="2800" dirty="0" err="1"/>
              <a:t>plustrace</a:t>
            </a:r>
            <a:r>
              <a:rPr lang="zh-CN" altLang="en-US" sz="2800" dirty="0"/>
              <a:t>角色才可以。</a:t>
            </a:r>
            <a:r>
              <a:rPr lang="en-US" altLang="zh-CN" sz="2800" dirty="0"/>
              <a:t>Oracle</a:t>
            </a:r>
            <a:r>
              <a:rPr lang="zh-CN" altLang="en-US" sz="2800" dirty="0"/>
              <a:t>的插接式数据库本身并没有默认创建</a:t>
            </a:r>
            <a:r>
              <a:rPr lang="en-US" altLang="zh-CN" sz="2800" dirty="0" err="1"/>
              <a:t>plustrace</a:t>
            </a:r>
            <a:r>
              <a:rPr lang="zh-CN" altLang="en-US" sz="2800" dirty="0"/>
              <a:t>角色，所以需要首先在</a:t>
            </a:r>
            <a:r>
              <a:rPr lang="en-US" altLang="zh-CN" sz="2800" dirty="0" err="1"/>
              <a:t>pdborcl</a:t>
            </a:r>
            <a:r>
              <a:rPr lang="zh-CN" altLang="en-US" sz="2800" dirty="0"/>
              <a:t>数据库中创建角色</a:t>
            </a:r>
            <a:r>
              <a:rPr lang="en-US" altLang="zh-CN" sz="2800" dirty="0" err="1"/>
              <a:t>plustrace</a:t>
            </a:r>
            <a:r>
              <a:rPr lang="zh-CN" altLang="en-US" sz="2800" dirty="0"/>
              <a:t>，方法是用</a:t>
            </a:r>
            <a:r>
              <a:rPr lang="en-US" altLang="zh-CN" sz="2800" dirty="0"/>
              <a:t>sys</a:t>
            </a:r>
            <a:r>
              <a:rPr lang="zh-CN" altLang="en-US" sz="2800" dirty="0"/>
              <a:t>登录到</a:t>
            </a:r>
            <a:r>
              <a:rPr lang="en-US" altLang="zh-CN" sz="2800" dirty="0"/>
              <a:t>PDB</a:t>
            </a:r>
            <a:r>
              <a:rPr lang="zh-CN" altLang="en-US" sz="2800" dirty="0"/>
              <a:t>数据库，然后运行</a:t>
            </a:r>
            <a:r>
              <a:rPr lang="en-US" altLang="zh-CN" sz="2800" dirty="0"/>
              <a:t>$ORACLE_HOME/</a:t>
            </a:r>
            <a:r>
              <a:rPr lang="en-US" altLang="zh-CN" sz="2800" dirty="0" err="1"/>
              <a:t>sqlplus</a:t>
            </a:r>
            <a:r>
              <a:rPr lang="en-US" altLang="zh-CN" sz="2800" dirty="0"/>
              <a:t>/admin/</a:t>
            </a:r>
            <a:r>
              <a:rPr lang="en-US" altLang="zh-CN" sz="2800" dirty="0" err="1"/>
              <a:t>plustrce.sql</a:t>
            </a:r>
            <a:r>
              <a:rPr lang="zh-CN" altLang="en-US" sz="2800" dirty="0"/>
              <a:t>脚本文件，最后通过“</a:t>
            </a:r>
            <a:r>
              <a:rPr lang="en-US" altLang="zh-CN" sz="2800" dirty="0"/>
              <a:t>GRANT </a:t>
            </a:r>
            <a:r>
              <a:rPr lang="en-US" altLang="zh-CN" sz="2800" dirty="0" err="1"/>
              <a:t>plustrace</a:t>
            </a:r>
            <a:r>
              <a:rPr lang="en-US" altLang="zh-CN" sz="2800" dirty="0"/>
              <a:t> to </a:t>
            </a:r>
            <a:r>
              <a:rPr lang="zh-CN" altLang="en-US" sz="2800" dirty="0"/>
              <a:t>用户名；”命令将</a:t>
            </a:r>
            <a:r>
              <a:rPr lang="en-US" altLang="zh-CN" sz="2800" dirty="0" err="1"/>
              <a:t>plustrace</a:t>
            </a:r>
            <a:r>
              <a:rPr lang="zh-CN" altLang="en-US" sz="2800" dirty="0"/>
              <a:t>赋予用户。</a:t>
            </a:r>
          </a:p>
        </p:txBody>
      </p:sp>
    </p:spTree>
    <p:extLst>
      <p:ext uri="{BB962C8B-B14F-4D97-AF65-F5344CB8AC3E}">
        <p14:creationId xmlns:p14="http://schemas.microsoft.com/office/powerpoint/2010/main" val="284380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3-24</a:t>
            </a:r>
            <a:r>
              <a:rPr lang="zh-CN" altLang="zh-CN" sz="3100" dirty="0"/>
              <a:t>】给</a:t>
            </a:r>
            <a:r>
              <a:rPr lang="en-US" altLang="zh-CN" sz="3100" dirty="0" err="1"/>
              <a:t>hr</a:t>
            </a:r>
            <a:r>
              <a:rPr lang="zh-CN" altLang="zh-CN" sz="3100" dirty="0"/>
              <a:t>授予</a:t>
            </a:r>
            <a:r>
              <a:rPr lang="en-US" altLang="zh-CN" sz="3100" dirty="0" err="1"/>
              <a:t>plustrace</a:t>
            </a:r>
            <a:r>
              <a:rPr lang="zh-CN" altLang="zh-CN" sz="3100" dirty="0"/>
              <a:t>角色权限</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229200"/>
          </a:xfrm>
        </p:spPr>
        <p:txBody>
          <a:bodyPr>
            <a:noAutofit/>
          </a:bodyPr>
          <a:lstStyle/>
          <a:p>
            <a:pPr marL="0" indent="0" hangingPunct="0">
              <a:buNone/>
            </a:pPr>
            <a:r>
              <a:rPr lang="en-US" altLang="zh-CN" sz="2800" dirty="0">
                <a:highlight>
                  <a:srgbClr val="C0C0C0"/>
                </a:highlight>
              </a:rPr>
              <a:t>$ </a:t>
            </a:r>
            <a:r>
              <a:rPr lang="en-US" altLang="zh-CN" sz="2800" dirty="0" err="1">
                <a:highlight>
                  <a:srgbClr val="C0C0C0"/>
                </a:highlight>
              </a:rPr>
              <a:t>sqlplus</a:t>
            </a:r>
            <a:r>
              <a:rPr lang="en-US" altLang="zh-CN" sz="2800" dirty="0">
                <a:highlight>
                  <a:srgbClr val="C0C0C0"/>
                </a:highlight>
              </a:rPr>
              <a:t> sys/***@localhost/</a:t>
            </a:r>
            <a:r>
              <a:rPr lang="en-US" altLang="zh-CN" sz="2800" dirty="0" err="1">
                <a:highlight>
                  <a:srgbClr val="C0C0C0"/>
                </a:highlight>
              </a:rPr>
              <a:t>pdborcl</a:t>
            </a:r>
            <a:r>
              <a:rPr lang="en-US" altLang="zh-CN" sz="2800" dirty="0">
                <a:highlight>
                  <a:srgbClr val="C0C0C0"/>
                </a:highlight>
              </a:rPr>
              <a:t> as </a:t>
            </a:r>
            <a:r>
              <a:rPr lang="en-US" altLang="zh-CN" sz="2800" dirty="0" err="1">
                <a:highlight>
                  <a:srgbClr val="C0C0C0"/>
                </a:highlight>
              </a:rPr>
              <a:t>sysdba</a:t>
            </a:r>
            <a:endParaRPr lang="en-US" altLang="zh-CN" sz="2800" dirty="0">
              <a:highlight>
                <a:srgbClr val="C0C0C0"/>
              </a:highlight>
            </a:endParaRPr>
          </a:p>
          <a:p>
            <a:pPr marL="0" indent="0" hangingPunct="0">
              <a:buNone/>
            </a:pPr>
            <a:r>
              <a:rPr lang="en-US" altLang="zh-CN" sz="2800" dirty="0">
                <a:highlight>
                  <a:srgbClr val="C0C0C0"/>
                </a:highlight>
              </a:rPr>
              <a:t>SQL&gt; @$ORACLE_HOME/</a:t>
            </a:r>
            <a:r>
              <a:rPr lang="en-US" altLang="zh-CN" sz="2800" dirty="0" err="1">
                <a:highlight>
                  <a:srgbClr val="C0C0C0"/>
                </a:highlight>
              </a:rPr>
              <a:t>sqlplus</a:t>
            </a:r>
            <a:r>
              <a:rPr lang="en-US" altLang="zh-CN" sz="2800" dirty="0">
                <a:highlight>
                  <a:srgbClr val="C0C0C0"/>
                </a:highlight>
              </a:rPr>
              <a:t>/admin/</a:t>
            </a:r>
            <a:r>
              <a:rPr lang="en-US" altLang="zh-CN" sz="2800" dirty="0" err="1">
                <a:highlight>
                  <a:srgbClr val="C0C0C0"/>
                </a:highlight>
              </a:rPr>
              <a:t>plustrce.sql</a:t>
            </a:r>
            <a:endParaRPr lang="en-US" altLang="zh-CN" sz="2800" dirty="0">
              <a:highlight>
                <a:srgbClr val="C0C0C0"/>
              </a:highlight>
            </a:endParaRPr>
          </a:p>
          <a:p>
            <a:pPr marL="0" indent="0" hangingPunct="0">
              <a:buNone/>
            </a:pPr>
            <a:r>
              <a:rPr lang="en-US" altLang="zh-CN" sz="2800" dirty="0">
                <a:highlight>
                  <a:srgbClr val="C0C0C0"/>
                </a:highlight>
              </a:rPr>
              <a:t>SQL&gt; create role </a:t>
            </a:r>
            <a:r>
              <a:rPr lang="en-US" altLang="zh-CN" sz="2800" dirty="0" err="1">
                <a:highlight>
                  <a:srgbClr val="C0C0C0"/>
                </a:highlight>
              </a:rPr>
              <a:t>plustrace</a:t>
            </a:r>
            <a:r>
              <a:rPr lang="zh-CN" altLang="en-US" sz="2800" dirty="0">
                <a:highlight>
                  <a:srgbClr val="C0C0C0"/>
                </a:highlight>
              </a:rPr>
              <a:t>；</a:t>
            </a:r>
          </a:p>
          <a:p>
            <a:pPr marL="0" indent="0" hangingPunct="0">
              <a:buNone/>
            </a:pPr>
            <a:r>
              <a:rPr lang="en-US" altLang="zh-CN" sz="2800" dirty="0">
                <a:highlight>
                  <a:srgbClr val="C0C0C0"/>
                </a:highlight>
              </a:rPr>
              <a:t>SQL&gt; GRANT SELECT ON v_$</a:t>
            </a:r>
            <a:r>
              <a:rPr lang="en-US" altLang="zh-CN" sz="2800" dirty="0" err="1">
                <a:highlight>
                  <a:srgbClr val="C0C0C0"/>
                </a:highlight>
              </a:rPr>
              <a:t>sesstat</a:t>
            </a:r>
            <a:r>
              <a:rPr lang="en-US" altLang="zh-CN" sz="2800" dirty="0">
                <a:highlight>
                  <a:srgbClr val="C0C0C0"/>
                </a:highlight>
              </a:rPr>
              <a:t> TO </a:t>
            </a:r>
            <a:r>
              <a:rPr lang="en-US" altLang="zh-CN" sz="2800" dirty="0" err="1">
                <a:highlight>
                  <a:srgbClr val="C0C0C0"/>
                </a:highlight>
              </a:rPr>
              <a:t>plustrace</a:t>
            </a:r>
            <a:r>
              <a:rPr lang="zh-CN" altLang="en-US" sz="2800" dirty="0">
                <a:highlight>
                  <a:srgbClr val="C0C0C0"/>
                </a:highlight>
              </a:rPr>
              <a:t>；</a:t>
            </a:r>
            <a:endParaRPr lang="en-US" altLang="zh-CN" sz="2800" dirty="0">
              <a:highlight>
                <a:srgbClr val="C0C0C0"/>
              </a:highlight>
            </a:endParaRPr>
          </a:p>
          <a:p>
            <a:pPr marL="0" indent="0" hangingPunct="0">
              <a:buNone/>
            </a:pPr>
            <a:r>
              <a:rPr lang="en-US" altLang="zh-CN" sz="2800" dirty="0">
                <a:highlight>
                  <a:srgbClr val="C0C0C0"/>
                </a:highlight>
              </a:rPr>
              <a:t>SQL&gt; GRANT SELECT ON v_$</a:t>
            </a:r>
            <a:r>
              <a:rPr lang="en-US" altLang="zh-CN" sz="2800" dirty="0" err="1">
                <a:highlight>
                  <a:srgbClr val="C0C0C0"/>
                </a:highlight>
              </a:rPr>
              <a:t>statname</a:t>
            </a:r>
            <a:r>
              <a:rPr lang="en-US" altLang="zh-CN" sz="2800" dirty="0">
                <a:highlight>
                  <a:srgbClr val="C0C0C0"/>
                </a:highlight>
              </a:rPr>
              <a:t> TO </a:t>
            </a:r>
            <a:r>
              <a:rPr lang="en-US" altLang="zh-CN" sz="2800" dirty="0" err="1">
                <a:highlight>
                  <a:srgbClr val="C0C0C0"/>
                </a:highlight>
              </a:rPr>
              <a:t>plustrace</a:t>
            </a:r>
            <a:r>
              <a:rPr lang="zh-CN" altLang="en-US" sz="2800" dirty="0">
                <a:highlight>
                  <a:srgbClr val="C0C0C0"/>
                </a:highlight>
              </a:rPr>
              <a:t>；</a:t>
            </a:r>
          </a:p>
          <a:p>
            <a:pPr marL="0" indent="0" hangingPunct="0">
              <a:buNone/>
            </a:pPr>
            <a:r>
              <a:rPr lang="en-US" altLang="zh-CN" sz="2800" dirty="0">
                <a:highlight>
                  <a:srgbClr val="C0C0C0"/>
                </a:highlight>
              </a:rPr>
              <a:t>SQL&gt; GRANT SELECT ON v_$</a:t>
            </a:r>
            <a:r>
              <a:rPr lang="en-US" altLang="zh-CN" sz="2800" dirty="0" err="1">
                <a:highlight>
                  <a:srgbClr val="C0C0C0"/>
                </a:highlight>
              </a:rPr>
              <a:t>mystat</a:t>
            </a:r>
            <a:r>
              <a:rPr lang="en-US" altLang="zh-CN" sz="2800" dirty="0">
                <a:highlight>
                  <a:srgbClr val="C0C0C0"/>
                </a:highlight>
              </a:rPr>
              <a:t> TO </a:t>
            </a:r>
            <a:r>
              <a:rPr lang="en-US" altLang="zh-CN" sz="2800" dirty="0" err="1">
                <a:highlight>
                  <a:srgbClr val="C0C0C0"/>
                </a:highlight>
              </a:rPr>
              <a:t>plustrace</a:t>
            </a:r>
            <a:r>
              <a:rPr lang="zh-CN" altLang="en-US" sz="2800" dirty="0">
                <a:highlight>
                  <a:srgbClr val="C0C0C0"/>
                </a:highlight>
              </a:rPr>
              <a:t>；</a:t>
            </a:r>
          </a:p>
          <a:p>
            <a:pPr marL="0" indent="0" hangingPunct="0">
              <a:buNone/>
            </a:pPr>
            <a:r>
              <a:rPr lang="en-US" altLang="zh-CN" sz="2800" dirty="0">
                <a:highlight>
                  <a:srgbClr val="C0C0C0"/>
                </a:highlight>
              </a:rPr>
              <a:t>SQL&gt; GRANT </a:t>
            </a:r>
            <a:r>
              <a:rPr lang="en-US" altLang="zh-CN" sz="2800" dirty="0" err="1">
                <a:highlight>
                  <a:srgbClr val="C0C0C0"/>
                </a:highlight>
              </a:rPr>
              <a:t>plustrace</a:t>
            </a:r>
            <a:r>
              <a:rPr lang="en-US" altLang="zh-CN" sz="2800" dirty="0">
                <a:highlight>
                  <a:srgbClr val="C0C0C0"/>
                </a:highlight>
              </a:rPr>
              <a:t> TO dba WITH ADMIN OPTION</a:t>
            </a:r>
            <a:r>
              <a:rPr lang="zh-CN" altLang="en-US" sz="2800" dirty="0">
                <a:highlight>
                  <a:srgbClr val="C0C0C0"/>
                </a:highlight>
              </a:rPr>
              <a:t>；</a:t>
            </a:r>
          </a:p>
        </p:txBody>
      </p:sp>
    </p:spTree>
    <p:extLst>
      <p:ext uri="{BB962C8B-B14F-4D97-AF65-F5344CB8AC3E}">
        <p14:creationId xmlns:p14="http://schemas.microsoft.com/office/powerpoint/2010/main" val="254639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3.2.1 </a:t>
            </a:r>
            <a:r>
              <a:rPr lang="zh-CN" altLang="en-US" sz="2800" b="1" dirty="0">
                <a:effectLst>
                  <a:glow>
                    <a:srgbClr val="000000"/>
                  </a:glow>
                  <a:outerShdw sx="0" sy="0">
                    <a:srgbClr val="000000"/>
                  </a:outerShdw>
                  <a:reflection stA="0" endPos="0" fadeDir="0" sx="0" sy="0"/>
                </a:effectLst>
              </a:rPr>
              <a:t>共享服务器模式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676400"/>
            <a:ext cx="9913167" cy="1968624"/>
          </a:xfrm>
        </p:spPr>
        <p:txBody>
          <a:bodyPr>
            <a:normAutofit/>
          </a:bodyPr>
          <a:lstStyle/>
          <a:p>
            <a:pPr marL="0" indent="0" hangingPunct="0">
              <a:lnSpc>
                <a:spcPct val="100000"/>
              </a:lnSpc>
              <a:buNone/>
            </a:pPr>
            <a:r>
              <a:rPr lang="zh-CN" altLang="en-US" dirty="0"/>
              <a:t>在连接用户数比较多，事务比较小，但会话多的情况下，可以采用共享服务器模式方式连接数据库，这种方式中可供使用的连接数是一定的，通过资源调度器</a:t>
            </a:r>
            <a:r>
              <a:rPr lang="en-US" altLang="zh-CN" dirty="0"/>
              <a:t>(Dispatchers)</a:t>
            </a:r>
            <a:r>
              <a:rPr lang="zh-CN" altLang="en-US" dirty="0"/>
              <a:t>来动态管理会话与实例建立连接，这些连接供所有的会话共享，可以有效的减少资源负载。如图</a:t>
            </a:r>
            <a:r>
              <a:rPr lang="en-US" altLang="zh-CN" dirty="0"/>
              <a:t>3-2</a:t>
            </a:r>
            <a:r>
              <a:rPr lang="zh-CN" altLang="en-US" dirty="0"/>
              <a:t>所示：</a:t>
            </a:r>
            <a:endParaRPr lang="zh-CN" altLang="zh-CN" dirty="0"/>
          </a:p>
        </p:txBody>
      </p:sp>
      <p:grpSp>
        <p:nvGrpSpPr>
          <p:cNvPr id="5" name="画布 37">
            <a:extLst>
              <a:ext uri="{FF2B5EF4-FFF2-40B4-BE49-F238E27FC236}">
                <a16:creationId xmlns:a16="http://schemas.microsoft.com/office/drawing/2014/main" id="{5E3FBA80-0946-4C27-85B3-DD095EB00293}"/>
              </a:ext>
            </a:extLst>
          </p:cNvPr>
          <p:cNvGrpSpPr/>
          <p:nvPr/>
        </p:nvGrpSpPr>
        <p:grpSpPr>
          <a:xfrm>
            <a:off x="1917948" y="3284984"/>
            <a:ext cx="8296797" cy="2664296"/>
            <a:chOff x="0" y="0"/>
            <a:chExt cx="5204343" cy="1340485"/>
          </a:xfrm>
        </p:grpSpPr>
        <p:sp>
          <p:nvSpPr>
            <p:cNvPr id="6" name="矩形 5">
              <a:extLst>
                <a:ext uri="{FF2B5EF4-FFF2-40B4-BE49-F238E27FC236}">
                  <a16:creationId xmlns:a16="http://schemas.microsoft.com/office/drawing/2014/main" id="{E94768CB-58C4-40E8-A39C-5C8B852FB1FB}"/>
                </a:ext>
              </a:extLst>
            </p:cNvPr>
            <p:cNvSpPr/>
            <p:nvPr/>
          </p:nvSpPr>
          <p:spPr>
            <a:xfrm>
              <a:off x="0" y="0"/>
              <a:ext cx="5149215" cy="1340485"/>
            </a:xfrm>
            <a:prstGeom prst="rect">
              <a:avLst/>
            </a:prstGeom>
          </p:spPr>
        </p:sp>
        <p:sp>
          <p:nvSpPr>
            <p:cNvPr id="7" name="矩形: 圆角 6">
              <a:extLst>
                <a:ext uri="{FF2B5EF4-FFF2-40B4-BE49-F238E27FC236}">
                  <a16:creationId xmlns:a16="http://schemas.microsoft.com/office/drawing/2014/main" id="{1BF7AD3F-B5D9-4F05-8B57-D037C596C37C}"/>
                </a:ext>
              </a:extLst>
            </p:cNvPr>
            <p:cNvSpPr/>
            <p:nvPr/>
          </p:nvSpPr>
          <p:spPr>
            <a:xfrm>
              <a:off x="41483" y="249668"/>
              <a:ext cx="852985" cy="175547"/>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客户端</a:t>
              </a:r>
              <a:r>
                <a:rPr lang="en-US" sz="2000" kern="100" dirty="0">
                  <a:solidFill>
                    <a:srgbClr val="000000"/>
                  </a:solidFill>
                  <a:effectLst/>
                  <a:latin typeface="Times New Roman" panose="02020603050405020304" pitchFamily="18" charset="0"/>
                  <a:ea typeface="宋体" panose="02010600030101010101" pitchFamily="2" charset="-122"/>
                </a:rPr>
                <a:t>1</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sp>
          <p:nvSpPr>
            <p:cNvPr id="8" name="矩形: 圆角 7">
              <a:extLst>
                <a:ext uri="{FF2B5EF4-FFF2-40B4-BE49-F238E27FC236}">
                  <a16:creationId xmlns:a16="http://schemas.microsoft.com/office/drawing/2014/main" id="{A613FFF2-4877-4697-AAC7-E4FD0352F7E8}"/>
                </a:ext>
              </a:extLst>
            </p:cNvPr>
            <p:cNvSpPr/>
            <p:nvPr/>
          </p:nvSpPr>
          <p:spPr>
            <a:xfrm>
              <a:off x="1685983" y="513235"/>
              <a:ext cx="628855" cy="337602"/>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调度器</a:t>
              </a:r>
              <a:r>
                <a:rPr lang="en-US" sz="2000" kern="100">
                  <a:solidFill>
                    <a:srgbClr val="000000"/>
                  </a:solidFill>
                  <a:effectLst/>
                  <a:latin typeface="Times New Roman" panose="02020603050405020304" pitchFamily="18" charset="0"/>
                  <a:ea typeface="宋体" panose="02010600030101010101" pitchFamily="2" charset="-122"/>
                </a:rPr>
                <a:t>1</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9" name="直接箭头连接符 8">
              <a:extLst>
                <a:ext uri="{FF2B5EF4-FFF2-40B4-BE49-F238E27FC236}">
                  <a16:creationId xmlns:a16="http://schemas.microsoft.com/office/drawing/2014/main" id="{69B52A27-7C76-4A4E-8E6D-6EFF6E0D7DA4}"/>
                </a:ext>
              </a:extLst>
            </p:cNvPr>
            <p:cNvCxnSpPr>
              <a:stCxn id="7" idx="3"/>
            </p:cNvCxnSpPr>
            <p:nvPr/>
          </p:nvCxnSpPr>
          <p:spPr>
            <a:xfrm>
              <a:off x="894360" y="337442"/>
              <a:ext cx="801353" cy="20870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656A97E5-3F8D-41EF-B4BA-76B2083AE93A}"/>
                </a:ext>
              </a:extLst>
            </p:cNvPr>
            <p:cNvSpPr/>
            <p:nvPr/>
          </p:nvSpPr>
          <p:spPr>
            <a:xfrm>
              <a:off x="55129" y="596861"/>
              <a:ext cx="852985" cy="175547"/>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客户端</a:t>
              </a:r>
              <a:r>
                <a:rPr lang="en-US" sz="2000" kern="100">
                  <a:solidFill>
                    <a:srgbClr val="000000"/>
                  </a:solidFill>
                  <a:effectLst/>
                  <a:latin typeface="Times New Roman" panose="02020603050405020304" pitchFamily="18" charset="0"/>
                  <a:ea typeface="宋体" panose="02010600030101010101" pitchFamily="2" charset="-122"/>
                </a:rPr>
                <a:t>2</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11" name="直接箭头连接符 10">
              <a:extLst>
                <a:ext uri="{FF2B5EF4-FFF2-40B4-BE49-F238E27FC236}">
                  <a16:creationId xmlns:a16="http://schemas.microsoft.com/office/drawing/2014/main" id="{AA00C665-7459-4F07-92F2-6732760FFC87}"/>
                </a:ext>
              </a:extLst>
            </p:cNvPr>
            <p:cNvCxnSpPr>
              <a:stCxn id="10" idx="3"/>
              <a:endCxn id="8" idx="1"/>
            </p:cNvCxnSpPr>
            <p:nvPr/>
          </p:nvCxnSpPr>
          <p:spPr>
            <a:xfrm flipV="1">
              <a:off x="908110" y="682034"/>
              <a:ext cx="777861" cy="26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282EC191-E23A-4918-9766-93CE332E4FFA}"/>
                </a:ext>
              </a:extLst>
            </p:cNvPr>
            <p:cNvSpPr/>
            <p:nvPr/>
          </p:nvSpPr>
          <p:spPr>
            <a:xfrm>
              <a:off x="55129" y="965478"/>
              <a:ext cx="852985" cy="175547"/>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客户端</a:t>
              </a:r>
              <a:r>
                <a:rPr lang="en-US" sz="2000" kern="100">
                  <a:solidFill>
                    <a:srgbClr val="000000"/>
                  </a:solidFill>
                  <a:effectLst/>
                  <a:latin typeface="Times New Roman" panose="02020603050405020304" pitchFamily="18" charset="0"/>
                  <a:ea typeface="宋体" panose="02010600030101010101" pitchFamily="2" charset="-122"/>
                </a:rPr>
                <a:t>3</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13" name="直接箭头连接符 12">
              <a:extLst>
                <a:ext uri="{FF2B5EF4-FFF2-40B4-BE49-F238E27FC236}">
                  <a16:creationId xmlns:a16="http://schemas.microsoft.com/office/drawing/2014/main" id="{55ECBAF4-13FE-4168-8814-B10E514AD953}"/>
                </a:ext>
              </a:extLst>
            </p:cNvPr>
            <p:cNvCxnSpPr>
              <a:stCxn id="12" idx="3"/>
            </p:cNvCxnSpPr>
            <p:nvPr/>
          </p:nvCxnSpPr>
          <p:spPr>
            <a:xfrm flipV="1">
              <a:off x="907992" y="827673"/>
              <a:ext cx="787500" cy="2255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7CE17C74-56E6-4E28-BE3B-9C5988498668}"/>
                </a:ext>
              </a:extLst>
            </p:cNvPr>
            <p:cNvSpPr/>
            <p:nvPr/>
          </p:nvSpPr>
          <p:spPr>
            <a:xfrm>
              <a:off x="886474" y="218188"/>
              <a:ext cx="852985" cy="207020"/>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dirty="0">
                  <a:solidFill>
                    <a:srgbClr val="000000"/>
                  </a:solidFill>
                  <a:effectLst/>
                  <a:latin typeface="Times New Roman" panose="02020603050405020304" pitchFamily="18" charset="0"/>
                  <a:ea typeface="宋体" panose="02010600030101010101" pitchFamily="2" charset="-122"/>
                </a:rPr>
                <a:t>Oracle Net</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sp>
          <p:nvSpPr>
            <p:cNvPr id="15" name="矩形: 圆角 14">
              <a:extLst>
                <a:ext uri="{FF2B5EF4-FFF2-40B4-BE49-F238E27FC236}">
                  <a16:creationId xmlns:a16="http://schemas.microsoft.com/office/drawing/2014/main" id="{A175AB5A-7F3F-4D14-A964-2E91267788A1}"/>
                </a:ext>
              </a:extLst>
            </p:cNvPr>
            <p:cNvSpPr/>
            <p:nvPr/>
          </p:nvSpPr>
          <p:spPr>
            <a:xfrm>
              <a:off x="832998" y="513227"/>
              <a:ext cx="852985" cy="195726"/>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Oracle Net</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6" name="矩形: 圆角 15">
              <a:extLst>
                <a:ext uri="{FF2B5EF4-FFF2-40B4-BE49-F238E27FC236}">
                  <a16:creationId xmlns:a16="http://schemas.microsoft.com/office/drawing/2014/main" id="{24E52CEA-0F3A-4D4E-A51D-45B863A8FED2}"/>
                </a:ext>
              </a:extLst>
            </p:cNvPr>
            <p:cNvSpPr/>
            <p:nvPr/>
          </p:nvSpPr>
          <p:spPr>
            <a:xfrm>
              <a:off x="921719" y="935593"/>
              <a:ext cx="852985" cy="205418"/>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Oracle Net</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nvGrpSpPr>
            <p:cNvPr id="17" name="组合 16">
              <a:extLst>
                <a:ext uri="{FF2B5EF4-FFF2-40B4-BE49-F238E27FC236}">
                  <a16:creationId xmlns:a16="http://schemas.microsoft.com/office/drawing/2014/main" id="{51696533-89EC-483D-BAC9-9B133A2D26EB}"/>
                </a:ext>
              </a:extLst>
            </p:cNvPr>
            <p:cNvGrpSpPr/>
            <p:nvPr/>
          </p:nvGrpSpPr>
          <p:grpSpPr>
            <a:xfrm>
              <a:off x="2674907" y="75329"/>
              <a:ext cx="1146412" cy="1232736"/>
              <a:chOff x="2769909" y="131761"/>
              <a:chExt cx="1146412" cy="2156362"/>
            </a:xfrm>
          </p:grpSpPr>
          <p:sp>
            <p:nvSpPr>
              <p:cNvPr id="26" name="矩形 25">
                <a:extLst>
                  <a:ext uri="{FF2B5EF4-FFF2-40B4-BE49-F238E27FC236}">
                    <a16:creationId xmlns:a16="http://schemas.microsoft.com/office/drawing/2014/main" id="{B57BD6AE-6B8B-48EC-834A-AD7234D23AB5}"/>
                  </a:ext>
                </a:extLst>
              </p:cNvPr>
              <p:cNvSpPr/>
              <p:nvPr/>
            </p:nvSpPr>
            <p:spPr>
              <a:xfrm>
                <a:off x="2769909" y="131761"/>
                <a:ext cx="1146412" cy="2156362"/>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000" kern="100" dirty="0">
                    <a:solidFill>
                      <a:srgbClr val="000000"/>
                    </a:solidFill>
                    <a:effectLst/>
                    <a:latin typeface="Times New Roman" panose="02020603050405020304" pitchFamily="18" charset="0"/>
                    <a:ea typeface="宋体" panose="02010600030101010101" pitchFamily="2" charset="-122"/>
                  </a:rPr>
                  <a:t>SGA</a:t>
                </a:r>
                <a:endParaRPr lang="zh-CN" sz="2000" kern="100" dirty="0">
                  <a:solidFill>
                    <a:srgbClr val="000000"/>
                  </a:solidFill>
                  <a:effectLst/>
                  <a:latin typeface="Times New Roman" panose="02020603050405020304" pitchFamily="18" charset="0"/>
                  <a:ea typeface="宋体" panose="02010600030101010101" pitchFamily="2" charset="-122"/>
                </a:endParaRPr>
              </a:p>
              <a:p>
                <a:pPr indent="355600"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a:p>
                <a:pPr indent="355600"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a:p>
                <a:pPr indent="355600"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p:txBody>
          </p:sp>
          <p:sp>
            <p:nvSpPr>
              <p:cNvPr id="27" name="矩形: 圆角 26">
                <a:extLst>
                  <a:ext uri="{FF2B5EF4-FFF2-40B4-BE49-F238E27FC236}">
                    <a16:creationId xmlns:a16="http://schemas.microsoft.com/office/drawing/2014/main" id="{CFCBAA87-B792-43AF-9570-C3B2D7F9361E}"/>
                  </a:ext>
                </a:extLst>
              </p:cNvPr>
              <p:cNvSpPr/>
              <p:nvPr/>
            </p:nvSpPr>
            <p:spPr>
              <a:xfrm>
                <a:off x="2925672" y="993444"/>
                <a:ext cx="852985" cy="30707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请求队列</a:t>
                </a:r>
              </a:p>
            </p:txBody>
          </p:sp>
          <p:sp>
            <p:nvSpPr>
              <p:cNvPr id="28" name="矩形: 圆角 27">
                <a:extLst>
                  <a:ext uri="{FF2B5EF4-FFF2-40B4-BE49-F238E27FC236}">
                    <a16:creationId xmlns:a16="http://schemas.microsoft.com/office/drawing/2014/main" id="{D63C54B8-B2A8-484E-9C33-3DBCC6E8CB3D}"/>
                  </a:ext>
                </a:extLst>
              </p:cNvPr>
              <p:cNvSpPr/>
              <p:nvPr/>
            </p:nvSpPr>
            <p:spPr>
              <a:xfrm>
                <a:off x="2916147" y="1491161"/>
                <a:ext cx="852985" cy="30707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响应队列</a:t>
                </a:r>
              </a:p>
            </p:txBody>
          </p:sp>
        </p:grpSp>
        <p:sp>
          <p:nvSpPr>
            <p:cNvPr id="18" name="矩形: 圆角 17">
              <a:extLst>
                <a:ext uri="{FF2B5EF4-FFF2-40B4-BE49-F238E27FC236}">
                  <a16:creationId xmlns:a16="http://schemas.microsoft.com/office/drawing/2014/main" id="{4AE74399-833E-4C0F-B862-17F324014140}"/>
                </a:ext>
              </a:extLst>
            </p:cNvPr>
            <p:cNvSpPr/>
            <p:nvPr/>
          </p:nvSpPr>
          <p:spPr>
            <a:xfrm>
              <a:off x="4262779" y="398297"/>
              <a:ext cx="927919" cy="34503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共享服务器</a:t>
              </a:r>
            </a:p>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进程</a:t>
              </a:r>
              <a:r>
                <a:rPr lang="en-US" sz="2000" kern="100" dirty="0">
                  <a:solidFill>
                    <a:srgbClr val="000000"/>
                  </a:solidFill>
                  <a:effectLst/>
                  <a:latin typeface="Times New Roman" panose="02020603050405020304" pitchFamily="18" charset="0"/>
                  <a:ea typeface="宋体" panose="02010600030101010101" pitchFamily="2" charset="-122"/>
                </a:rPr>
                <a:t>1</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sp>
          <p:nvSpPr>
            <p:cNvPr id="19" name="矩形: 圆角 18">
              <a:extLst>
                <a:ext uri="{FF2B5EF4-FFF2-40B4-BE49-F238E27FC236}">
                  <a16:creationId xmlns:a16="http://schemas.microsoft.com/office/drawing/2014/main" id="{7AE8CDF8-C854-439C-8744-CF3FA6747425}"/>
                </a:ext>
              </a:extLst>
            </p:cNvPr>
            <p:cNvSpPr/>
            <p:nvPr/>
          </p:nvSpPr>
          <p:spPr>
            <a:xfrm>
              <a:off x="4271727" y="826619"/>
              <a:ext cx="932616" cy="351442"/>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共享服务器</a:t>
              </a:r>
            </a:p>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进程</a:t>
              </a:r>
              <a:r>
                <a:rPr lang="en-US" sz="2000" kern="100" dirty="0">
                  <a:solidFill>
                    <a:srgbClr val="000000"/>
                  </a:solidFill>
                  <a:effectLst/>
                  <a:latin typeface="Times New Roman" panose="02020603050405020304" pitchFamily="18" charset="0"/>
                  <a:ea typeface="宋体" panose="02010600030101010101" pitchFamily="2" charset="-122"/>
                </a:rPr>
                <a:t>2</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cxnSp>
          <p:nvCxnSpPr>
            <p:cNvPr id="20" name="直接箭头连接符 19">
              <a:extLst>
                <a:ext uri="{FF2B5EF4-FFF2-40B4-BE49-F238E27FC236}">
                  <a16:creationId xmlns:a16="http://schemas.microsoft.com/office/drawing/2014/main" id="{2CC2607C-54FB-4FF5-85E8-E3819E619871}"/>
                </a:ext>
              </a:extLst>
            </p:cNvPr>
            <p:cNvCxnSpPr>
              <a:stCxn id="8" idx="3"/>
              <a:endCxn id="27" idx="1"/>
            </p:cNvCxnSpPr>
            <p:nvPr/>
          </p:nvCxnSpPr>
          <p:spPr>
            <a:xfrm flipV="1">
              <a:off x="2314838" y="655701"/>
              <a:ext cx="515847" cy="2633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56A9B5B-7A67-4E4D-BA14-FCE691A79A9E}"/>
                </a:ext>
              </a:extLst>
            </p:cNvPr>
            <p:cNvCxnSpPr>
              <a:cxnSpLocks/>
              <a:stCxn id="27" idx="3"/>
              <a:endCxn id="18" idx="1"/>
            </p:cNvCxnSpPr>
            <p:nvPr/>
          </p:nvCxnSpPr>
          <p:spPr>
            <a:xfrm flipV="1">
              <a:off x="3683655" y="570815"/>
              <a:ext cx="579125" cy="8488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281C9A0-AD1D-4348-8253-71E7D9897EE6}"/>
                </a:ext>
              </a:extLst>
            </p:cNvPr>
            <p:cNvCxnSpPr>
              <a:cxnSpLocks/>
              <a:stCxn id="27" idx="3"/>
              <a:endCxn id="19" idx="1"/>
            </p:cNvCxnSpPr>
            <p:nvPr/>
          </p:nvCxnSpPr>
          <p:spPr>
            <a:xfrm>
              <a:off x="3683655" y="655704"/>
              <a:ext cx="588073" cy="34663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867C995-F498-4B41-AAA0-4720DC02E39B}"/>
                </a:ext>
              </a:extLst>
            </p:cNvPr>
            <p:cNvCxnSpPr>
              <a:cxnSpLocks/>
              <a:stCxn id="18" idx="1"/>
              <a:endCxn id="28" idx="3"/>
            </p:cNvCxnSpPr>
            <p:nvPr/>
          </p:nvCxnSpPr>
          <p:spPr>
            <a:xfrm flipH="1">
              <a:off x="3674130" y="570815"/>
              <a:ext cx="588649" cy="36942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F1FDE9B4-0E79-4EAD-B59A-E5A32BFE8BA2}"/>
                </a:ext>
              </a:extLst>
            </p:cNvPr>
            <p:cNvCxnSpPr/>
            <p:nvPr/>
          </p:nvCxnSpPr>
          <p:spPr>
            <a:xfrm flipH="1" flipV="1">
              <a:off x="3695948" y="940235"/>
              <a:ext cx="566816" cy="877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96C60D1-B580-4C39-866A-DFF76400D715}"/>
                </a:ext>
              </a:extLst>
            </p:cNvPr>
            <p:cNvCxnSpPr>
              <a:stCxn id="28" idx="1"/>
              <a:endCxn id="8" idx="3"/>
            </p:cNvCxnSpPr>
            <p:nvPr/>
          </p:nvCxnSpPr>
          <p:spPr>
            <a:xfrm flipH="1" flipV="1">
              <a:off x="2314823" y="682036"/>
              <a:ext cx="506322" cy="2582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矩形 28">
            <a:extLst>
              <a:ext uri="{FF2B5EF4-FFF2-40B4-BE49-F238E27FC236}">
                <a16:creationId xmlns:a16="http://schemas.microsoft.com/office/drawing/2014/main" id="{A2DEDFA9-EC06-4DE2-BAE5-0DF58A39984A}"/>
              </a:ext>
            </a:extLst>
          </p:cNvPr>
          <p:cNvSpPr/>
          <p:nvPr/>
        </p:nvSpPr>
        <p:spPr>
          <a:xfrm>
            <a:off x="4582244" y="6315423"/>
            <a:ext cx="2685351" cy="297517"/>
          </a:xfrm>
          <a:prstGeom prst="rect">
            <a:avLst/>
          </a:prstGeom>
        </p:spPr>
        <p:txBody>
          <a:bodyPr wrap="none">
            <a:spAutoFit/>
          </a:bodyPr>
          <a:lstStyle/>
          <a:p>
            <a:pPr indent="228600" algn="ctr" hangingPunct="0">
              <a:lnSpc>
                <a:spcPts val="1600"/>
              </a:lnSpc>
              <a:spcAft>
                <a:spcPts val="600"/>
              </a:spcAft>
            </a:pPr>
            <a:r>
              <a:rPr lang="zh-CN" altLang="zh-CN" dirty="0">
                <a:latin typeface="Times New Roman" panose="02020603050405020304" pitchFamily="18" charset="0"/>
                <a:ea typeface="宋体" panose="02010600030101010101" pitchFamily="2" charset="-122"/>
                <a:cs typeface="宋体" panose="02010600030101010101" pitchFamily="2" charset="-122"/>
              </a:rPr>
              <a:t>图</a:t>
            </a:r>
            <a:r>
              <a:rPr lang="en-US" altLang="zh-CN" dirty="0">
                <a:latin typeface="Times New Roman" panose="02020603050405020304" pitchFamily="18" charset="0"/>
                <a:ea typeface="宋体" panose="02010600030101010101" pitchFamily="2" charset="-122"/>
                <a:cs typeface="宋体" panose="02010600030101010101" pitchFamily="2" charset="-122"/>
              </a:rPr>
              <a:t>3-2  </a:t>
            </a:r>
            <a:r>
              <a:rPr lang="zh-CN" altLang="zh-CN" dirty="0">
                <a:latin typeface="Times New Roman" panose="02020603050405020304" pitchFamily="18" charset="0"/>
                <a:ea typeface="宋体" panose="02010600030101010101" pitchFamily="2" charset="-122"/>
                <a:cs typeface="宋体" panose="02010600030101010101" pitchFamily="2" charset="-122"/>
              </a:rPr>
              <a:t>共享服务器模式</a:t>
            </a:r>
          </a:p>
        </p:txBody>
      </p:sp>
    </p:spTree>
    <p:extLst>
      <p:ext uri="{BB962C8B-B14F-4D97-AF65-F5344CB8AC3E}">
        <p14:creationId xmlns:p14="http://schemas.microsoft.com/office/powerpoint/2010/main" val="15457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3-24</a:t>
            </a:r>
            <a:r>
              <a:rPr lang="zh-CN" altLang="zh-CN" sz="3100" dirty="0"/>
              <a:t>】给</a:t>
            </a:r>
            <a:r>
              <a:rPr lang="en-US" altLang="zh-CN" sz="3100" dirty="0" err="1"/>
              <a:t>hr</a:t>
            </a:r>
            <a:r>
              <a:rPr lang="zh-CN" altLang="zh-CN" sz="3100" dirty="0"/>
              <a:t>授予</a:t>
            </a:r>
            <a:r>
              <a:rPr lang="en-US" altLang="zh-CN" sz="3100" dirty="0" err="1"/>
              <a:t>plustrace</a:t>
            </a:r>
            <a:r>
              <a:rPr lang="zh-CN" altLang="zh-CN" sz="3100" dirty="0"/>
              <a:t>角色权限</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229200"/>
          </a:xfrm>
        </p:spPr>
        <p:txBody>
          <a:bodyPr>
            <a:noAutofit/>
          </a:bodyPr>
          <a:lstStyle/>
          <a:p>
            <a:pPr marL="0" indent="0" hangingPunct="0">
              <a:buNone/>
            </a:pPr>
            <a:r>
              <a:rPr lang="en-US" altLang="zh-CN" sz="2800" dirty="0">
                <a:highlight>
                  <a:srgbClr val="C0C0C0"/>
                </a:highlight>
              </a:rPr>
              <a:t>SQL&gt; set echo off</a:t>
            </a:r>
          </a:p>
          <a:p>
            <a:pPr marL="0" indent="0" hangingPunct="0">
              <a:buNone/>
            </a:pPr>
            <a:r>
              <a:rPr lang="en-US" altLang="zh-CN" sz="2800" dirty="0">
                <a:highlight>
                  <a:srgbClr val="C0C0C0"/>
                </a:highlight>
              </a:rPr>
              <a:t>SQL&gt; GRANT </a:t>
            </a:r>
            <a:r>
              <a:rPr lang="en-US" altLang="zh-CN" sz="2800" dirty="0" err="1">
                <a:highlight>
                  <a:srgbClr val="C0C0C0"/>
                </a:highlight>
              </a:rPr>
              <a:t>plustrace</a:t>
            </a:r>
            <a:r>
              <a:rPr lang="en-US" altLang="zh-CN" sz="2800" dirty="0">
                <a:highlight>
                  <a:srgbClr val="C0C0C0"/>
                </a:highlight>
              </a:rPr>
              <a:t> TO </a:t>
            </a:r>
            <a:r>
              <a:rPr lang="en-US" altLang="zh-CN" sz="2800" dirty="0" err="1">
                <a:highlight>
                  <a:srgbClr val="C0C0C0"/>
                </a:highlight>
              </a:rPr>
              <a:t>hr</a:t>
            </a:r>
            <a:r>
              <a:rPr lang="zh-CN" altLang="en-US" sz="2800" dirty="0">
                <a:highlight>
                  <a:srgbClr val="C0C0C0"/>
                </a:highlight>
              </a:rPr>
              <a:t>；</a:t>
            </a:r>
            <a:endParaRPr lang="en-US" altLang="zh-CN" sz="2800" dirty="0">
              <a:highlight>
                <a:srgbClr val="C0C0C0"/>
              </a:highlight>
            </a:endParaRPr>
          </a:p>
          <a:p>
            <a:pPr marL="0" indent="0" hangingPunct="0">
              <a:buNone/>
            </a:pPr>
            <a:r>
              <a:rPr lang="en-US" altLang="zh-CN" sz="2800" dirty="0">
                <a:highlight>
                  <a:srgbClr val="C0C0C0"/>
                </a:highlight>
              </a:rPr>
              <a:t>SQL&gt;GRANT SELECT ON v_$</a:t>
            </a:r>
            <a:r>
              <a:rPr lang="en-US" altLang="zh-CN" sz="2800" dirty="0" err="1">
                <a:highlight>
                  <a:srgbClr val="C0C0C0"/>
                </a:highlight>
              </a:rPr>
              <a:t>sql</a:t>
            </a:r>
            <a:r>
              <a:rPr lang="en-US" altLang="zh-CN" sz="2800" dirty="0">
                <a:highlight>
                  <a:srgbClr val="C0C0C0"/>
                </a:highlight>
              </a:rPr>
              <a:t> TO </a:t>
            </a:r>
            <a:r>
              <a:rPr lang="en-US" altLang="zh-CN" sz="2800" dirty="0" err="1">
                <a:highlight>
                  <a:srgbClr val="C0C0C0"/>
                </a:highlight>
              </a:rPr>
              <a:t>scott</a:t>
            </a:r>
            <a:r>
              <a:rPr lang="zh-CN" altLang="en-US" sz="2800" dirty="0">
                <a:highlight>
                  <a:srgbClr val="C0C0C0"/>
                </a:highlight>
              </a:rPr>
              <a:t>；</a:t>
            </a:r>
          </a:p>
          <a:p>
            <a:pPr marL="0" indent="0" hangingPunct="0">
              <a:buNone/>
            </a:pPr>
            <a:r>
              <a:rPr lang="en-US" altLang="zh-CN" sz="2800" dirty="0">
                <a:highlight>
                  <a:srgbClr val="C0C0C0"/>
                </a:highlight>
              </a:rPr>
              <a:t>SQL&gt;GRANT SELECT ON v_$</a:t>
            </a:r>
            <a:r>
              <a:rPr lang="en-US" altLang="zh-CN" sz="2800" dirty="0" err="1">
                <a:highlight>
                  <a:srgbClr val="C0C0C0"/>
                </a:highlight>
              </a:rPr>
              <a:t>sql_plan</a:t>
            </a:r>
            <a:r>
              <a:rPr lang="en-US" altLang="zh-CN" sz="2800" dirty="0">
                <a:highlight>
                  <a:srgbClr val="C0C0C0"/>
                </a:highlight>
              </a:rPr>
              <a:t> TO </a:t>
            </a:r>
            <a:r>
              <a:rPr lang="en-US" altLang="zh-CN" sz="2800" dirty="0" err="1">
                <a:highlight>
                  <a:srgbClr val="C0C0C0"/>
                </a:highlight>
              </a:rPr>
              <a:t>scott</a:t>
            </a:r>
            <a:r>
              <a:rPr lang="zh-CN" altLang="en-US" sz="2800" dirty="0">
                <a:highlight>
                  <a:srgbClr val="C0C0C0"/>
                </a:highlight>
              </a:rPr>
              <a:t>；</a:t>
            </a:r>
          </a:p>
          <a:p>
            <a:pPr marL="0" indent="0" hangingPunct="0">
              <a:buNone/>
            </a:pPr>
            <a:r>
              <a:rPr lang="en-US" altLang="zh-CN" sz="2800" dirty="0">
                <a:highlight>
                  <a:srgbClr val="C0C0C0"/>
                </a:highlight>
              </a:rPr>
              <a:t>SQL&gt;GRANT SELECT ON v_$</a:t>
            </a:r>
            <a:r>
              <a:rPr lang="en-US" altLang="zh-CN" sz="2800" dirty="0" err="1">
                <a:highlight>
                  <a:srgbClr val="C0C0C0"/>
                </a:highlight>
              </a:rPr>
              <a:t>sql_plan_statistics_all</a:t>
            </a:r>
            <a:r>
              <a:rPr lang="en-US" altLang="zh-CN" sz="2800" dirty="0">
                <a:highlight>
                  <a:srgbClr val="C0C0C0"/>
                </a:highlight>
              </a:rPr>
              <a:t> TO </a:t>
            </a:r>
            <a:r>
              <a:rPr lang="en-US" altLang="zh-CN" sz="2800" dirty="0" err="1">
                <a:highlight>
                  <a:srgbClr val="C0C0C0"/>
                </a:highlight>
              </a:rPr>
              <a:t>scott</a:t>
            </a:r>
            <a:r>
              <a:rPr lang="zh-CN" altLang="en-US" sz="2800" dirty="0">
                <a:highlight>
                  <a:srgbClr val="C0C0C0"/>
                </a:highlight>
              </a:rPr>
              <a:t>；</a:t>
            </a:r>
          </a:p>
          <a:p>
            <a:pPr marL="0" indent="0" hangingPunct="0">
              <a:buNone/>
            </a:pPr>
            <a:r>
              <a:rPr lang="en-US" altLang="zh-CN" sz="2800" dirty="0">
                <a:highlight>
                  <a:srgbClr val="C0C0C0"/>
                </a:highlight>
              </a:rPr>
              <a:t>SQL&gt;GRANT SELECT ON </a:t>
            </a:r>
            <a:r>
              <a:rPr lang="en-US" altLang="zh-CN" sz="2800" dirty="0" err="1">
                <a:highlight>
                  <a:srgbClr val="C0C0C0"/>
                </a:highlight>
              </a:rPr>
              <a:t>v_$session</a:t>
            </a:r>
            <a:r>
              <a:rPr lang="en-US" altLang="zh-CN" sz="2800" dirty="0">
                <a:highlight>
                  <a:srgbClr val="C0C0C0"/>
                </a:highlight>
              </a:rPr>
              <a:t> TO </a:t>
            </a:r>
            <a:r>
              <a:rPr lang="en-US" altLang="zh-CN" sz="2800" dirty="0" err="1">
                <a:highlight>
                  <a:srgbClr val="C0C0C0"/>
                </a:highlight>
              </a:rPr>
              <a:t>scott</a:t>
            </a:r>
            <a:r>
              <a:rPr lang="zh-CN" altLang="en-US" sz="2800" dirty="0">
                <a:highlight>
                  <a:srgbClr val="C0C0C0"/>
                </a:highlight>
              </a:rPr>
              <a:t>；</a:t>
            </a:r>
          </a:p>
          <a:p>
            <a:pPr marL="0" indent="0" hangingPunct="0">
              <a:buNone/>
            </a:pPr>
            <a:r>
              <a:rPr lang="en-US" altLang="zh-CN" sz="2800" dirty="0">
                <a:highlight>
                  <a:srgbClr val="C0C0C0"/>
                </a:highlight>
              </a:rPr>
              <a:t>SQL&gt;GRANT SELECT ON </a:t>
            </a:r>
            <a:r>
              <a:rPr lang="en-US" altLang="zh-CN" sz="2800" dirty="0" err="1">
                <a:highlight>
                  <a:srgbClr val="C0C0C0"/>
                </a:highlight>
              </a:rPr>
              <a:t>v_$parameter</a:t>
            </a:r>
            <a:r>
              <a:rPr lang="en-US" altLang="zh-CN" sz="2800" dirty="0">
                <a:highlight>
                  <a:srgbClr val="C0C0C0"/>
                </a:highlight>
              </a:rPr>
              <a:t> TO </a:t>
            </a:r>
            <a:r>
              <a:rPr lang="en-US" altLang="zh-CN" sz="2800" dirty="0" err="1">
                <a:highlight>
                  <a:srgbClr val="C0C0C0"/>
                </a:highlight>
              </a:rPr>
              <a:t>scott</a:t>
            </a:r>
            <a:r>
              <a:rPr lang="zh-CN" altLang="en-US" sz="2800" dirty="0">
                <a:highlight>
                  <a:srgbClr val="C0C0C0"/>
                </a:highlight>
              </a:rPr>
              <a:t>；</a:t>
            </a:r>
          </a:p>
        </p:txBody>
      </p:sp>
    </p:spTree>
    <p:extLst>
      <p:ext uri="{BB962C8B-B14F-4D97-AF65-F5344CB8AC3E}">
        <p14:creationId xmlns:p14="http://schemas.microsoft.com/office/powerpoint/2010/main" val="323194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3.6.2 </a:t>
            </a:r>
            <a:r>
              <a:rPr lang="zh-CN" altLang="zh-CN" dirty="0"/>
              <a:t>分析和比较执行计划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040560"/>
          </a:xfrm>
        </p:spPr>
        <p:txBody>
          <a:bodyPr>
            <a:noAutofit/>
          </a:bodyPr>
          <a:lstStyle/>
          <a:p>
            <a:pPr marL="0" indent="0" hangingPunct="0">
              <a:buNone/>
            </a:pPr>
            <a:r>
              <a:rPr lang="en-US" altLang="zh-CN" dirty="0" err="1"/>
              <a:t>hr</a:t>
            </a:r>
            <a:r>
              <a:rPr lang="zh-CN" altLang="en-US" dirty="0"/>
              <a:t>用户被授予了</a:t>
            </a:r>
            <a:r>
              <a:rPr lang="en-US" altLang="zh-CN" dirty="0" err="1"/>
              <a:t>plustrace</a:t>
            </a:r>
            <a:r>
              <a:rPr lang="zh-CN" altLang="en-US" dirty="0"/>
              <a:t>后，就可以查看</a:t>
            </a:r>
            <a:r>
              <a:rPr lang="en-US" altLang="zh-CN" dirty="0"/>
              <a:t>SQL</a:t>
            </a:r>
            <a:r>
              <a:rPr lang="zh-CN" altLang="en-US" dirty="0"/>
              <a:t>语句的执行计划了。在</a:t>
            </a:r>
            <a:r>
              <a:rPr lang="en-US" altLang="zh-CN" dirty="0" err="1"/>
              <a:t>sqlplus</a:t>
            </a:r>
            <a:r>
              <a:rPr lang="zh-CN" altLang="en-US" dirty="0"/>
              <a:t>中查询执行计划是通过设置</a:t>
            </a:r>
            <a:r>
              <a:rPr lang="en-US" altLang="zh-CN" dirty="0" err="1"/>
              <a:t>autotrace</a:t>
            </a:r>
            <a:r>
              <a:rPr lang="zh-CN" altLang="en-US" dirty="0"/>
              <a:t>参数的值来进行的。</a:t>
            </a:r>
            <a:r>
              <a:rPr lang="en-US" altLang="zh-CN" dirty="0"/>
              <a:t>set </a:t>
            </a:r>
            <a:r>
              <a:rPr lang="en-US" altLang="zh-CN" dirty="0" err="1"/>
              <a:t>autotrace</a:t>
            </a:r>
            <a:r>
              <a:rPr lang="zh-CN" altLang="en-US" dirty="0"/>
              <a:t>的选项和各种组合情况有：</a:t>
            </a:r>
          </a:p>
          <a:p>
            <a:pPr marL="0" indent="0" hangingPunct="0">
              <a:lnSpc>
                <a:spcPts val="2100"/>
              </a:lnSpc>
              <a:buNone/>
            </a:pPr>
            <a:r>
              <a:rPr lang="en-US" altLang="zh-CN" dirty="0"/>
              <a:t>SET AUTOT[RACE] {OFF | ON | TRACE[ONLY]} [EXP[LAIN]] [STAT[ISTICS]]</a:t>
            </a:r>
          </a:p>
          <a:p>
            <a:pPr marL="0" indent="0" hangingPunct="0">
              <a:lnSpc>
                <a:spcPts val="2100"/>
              </a:lnSpc>
              <a:buNone/>
            </a:pPr>
            <a:r>
              <a:rPr lang="en-US" altLang="zh-CN" dirty="0"/>
              <a:t>set </a:t>
            </a:r>
            <a:r>
              <a:rPr lang="en-US" altLang="zh-CN" dirty="0" err="1"/>
              <a:t>autotrace</a:t>
            </a:r>
            <a:r>
              <a:rPr lang="en-US" altLang="zh-CN" dirty="0"/>
              <a:t> off</a:t>
            </a:r>
            <a:r>
              <a:rPr lang="zh-CN" altLang="en-US" dirty="0"/>
              <a:t>：缺省值，将不生成</a:t>
            </a:r>
            <a:r>
              <a:rPr lang="en-US" altLang="zh-CN" dirty="0" err="1"/>
              <a:t>autotrace</a:t>
            </a:r>
            <a:r>
              <a:rPr lang="en-US" altLang="zh-CN" dirty="0"/>
              <a:t> </a:t>
            </a:r>
            <a:r>
              <a:rPr lang="zh-CN" altLang="en-US" dirty="0"/>
              <a:t>报告。</a:t>
            </a:r>
          </a:p>
          <a:p>
            <a:pPr marL="0" indent="0" hangingPunct="0">
              <a:lnSpc>
                <a:spcPts val="2100"/>
              </a:lnSpc>
              <a:buNone/>
            </a:pPr>
            <a:r>
              <a:rPr lang="en-US" altLang="zh-CN" dirty="0"/>
              <a:t>set </a:t>
            </a:r>
            <a:r>
              <a:rPr lang="en-US" altLang="zh-CN" dirty="0" err="1"/>
              <a:t>autotrace</a:t>
            </a:r>
            <a:r>
              <a:rPr lang="en-US" altLang="zh-CN" dirty="0"/>
              <a:t> on</a:t>
            </a:r>
            <a:r>
              <a:rPr lang="zh-CN" altLang="en-US" dirty="0"/>
              <a:t>：输出查询结果，显示执行计划和统计信息。</a:t>
            </a:r>
          </a:p>
          <a:p>
            <a:pPr marL="0" indent="0" hangingPunct="0">
              <a:lnSpc>
                <a:spcPts val="2100"/>
              </a:lnSpc>
              <a:buNone/>
            </a:pPr>
            <a:r>
              <a:rPr lang="en-US" altLang="zh-CN" dirty="0"/>
              <a:t>set </a:t>
            </a:r>
            <a:r>
              <a:rPr lang="en-US" altLang="zh-CN" dirty="0" err="1"/>
              <a:t>autotrace</a:t>
            </a:r>
            <a:r>
              <a:rPr lang="en-US" altLang="zh-CN" dirty="0"/>
              <a:t> </a:t>
            </a:r>
            <a:r>
              <a:rPr lang="en-US" altLang="zh-CN" dirty="0" err="1"/>
              <a:t>traceonly</a:t>
            </a:r>
            <a:r>
              <a:rPr lang="zh-CN" altLang="en-US" dirty="0"/>
              <a:t>：不输出查询结果，只显示执行计划和统计信息。</a:t>
            </a:r>
          </a:p>
          <a:p>
            <a:pPr marL="0" indent="0" hangingPunct="0">
              <a:lnSpc>
                <a:spcPts val="2100"/>
              </a:lnSpc>
              <a:buNone/>
            </a:pPr>
            <a:r>
              <a:rPr lang="en-US" altLang="zh-CN" dirty="0"/>
              <a:t>set </a:t>
            </a:r>
            <a:r>
              <a:rPr lang="en-US" altLang="zh-CN" dirty="0" err="1"/>
              <a:t>autotrace</a:t>
            </a:r>
            <a:r>
              <a:rPr lang="en-US" altLang="zh-CN" dirty="0"/>
              <a:t> </a:t>
            </a:r>
            <a:r>
              <a:rPr lang="en-US" altLang="zh-CN" dirty="0" err="1"/>
              <a:t>traceonly</a:t>
            </a:r>
            <a:r>
              <a:rPr lang="en-US" altLang="zh-CN" dirty="0"/>
              <a:t> explain</a:t>
            </a:r>
            <a:r>
              <a:rPr lang="zh-CN" altLang="en-US" dirty="0"/>
              <a:t>：不输出查询结果，只显示执行计划。</a:t>
            </a:r>
          </a:p>
          <a:p>
            <a:pPr marL="0" indent="0" hangingPunct="0">
              <a:lnSpc>
                <a:spcPts val="2100"/>
              </a:lnSpc>
              <a:buNone/>
            </a:pPr>
            <a:r>
              <a:rPr lang="en-US" altLang="zh-CN" dirty="0"/>
              <a:t>set </a:t>
            </a:r>
            <a:r>
              <a:rPr lang="en-US" altLang="zh-CN" dirty="0" err="1"/>
              <a:t>autotrace</a:t>
            </a:r>
            <a:r>
              <a:rPr lang="en-US" altLang="zh-CN" dirty="0"/>
              <a:t> </a:t>
            </a:r>
            <a:r>
              <a:rPr lang="en-US" altLang="zh-CN" dirty="0" err="1"/>
              <a:t>traceonly</a:t>
            </a:r>
            <a:r>
              <a:rPr lang="en-US" altLang="zh-CN" dirty="0"/>
              <a:t> statistics</a:t>
            </a:r>
            <a:r>
              <a:rPr lang="zh-CN" altLang="en-US" dirty="0"/>
              <a:t>：不输出查询结果，只显示统计信息。</a:t>
            </a:r>
          </a:p>
          <a:p>
            <a:pPr marL="0" indent="0" hangingPunct="0">
              <a:lnSpc>
                <a:spcPts val="2100"/>
              </a:lnSpc>
              <a:buNone/>
            </a:pPr>
            <a:r>
              <a:rPr lang="en-US" altLang="zh-CN" dirty="0"/>
              <a:t>set </a:t>
            </a:r>
            <a:r>
              <a:rPr lang="en-US" altLang="zh-CN" dirty="0" err="1"/>
              <a:t>autotrace</a:t>
            </a:r>
            <a:r>
              <a:rPr lang="en-US" altLang="zh-CN" dirty="0"/>
              <a:t> on explain</a:t>
            </a:r>
            <a:r>
              <a:rPr lang="zh-CN" altLang="en-US" dirty="0"/>
              <a:t>：输出查询结果和显示执行计划。</a:t>
            </a:r>
          </a:p>
          <a:p>
            <a:pPr marL="0" indent="0" hangingPunct="0">
              <a:lnSpc>
                <a:spcPts val="2100"/>
              </a:lnSpc>
              <a:buNone/>
            </a:pPr>
            <a:r>
              <a:rPr lang="en-US" altLang="zh-CN" dirty="0"/>
              <a:t>set </a:t>
            </a:r>
            <a:r>
              <a:rPr lang="en-US" altLang="zh-CN" dirty="0" err="1"/>
              <a:t>autotrace</a:t>
            </a:r>
            <a:r>
              <a:rPr lang="en-US" altLang="zh-CN" dirty="0"/>
              <a:t> on statistics</a:t>
            </a:r>
            <a:r>
              <a:rPr lang="zh-CN" altLang="en-US" dirty="0"/>
              <a:t>：输出查询结果和显示统计信息</a:t>
            </a:r>
          </a:p>
        </p:txBody>
      </p:sp>
    </p:spTree>
    <p:extLst>
      <p:ext uri="{BB962C8B-B14F-4D97-AF65-F5344CB8AC3E}">
        <p14:creationId xmlns:p14="http://schemas.microsoft.com/office/powerpoint/2010/main" val="347551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229200"/>
          </a:xfrm>
        </p:spPr>
        <p:txBody>
          <a:bodyPr>
            <a:noAutofit/>
          </a:bodyPr>
          <a:lstStyle/>
          <a:p>
            <a:pPr marL="0" indent="0" hangingPunct="0">
              <a:buNone/>
            </a:pPr>
            <a:r>
              <a:rPr lang="en-US" altLang="zh-CN" sz="3200" dirty="0" err="1"/>
              <a:t>hr</a:t>
            </a:r>
            <a:r>
              <a:rPr lang="zh-CN" altLang="en-US" sz="3200" dirty="0"/>
              <a:t>用户有一个员工表</a:t>
            </a:r>
            <a:r>
              <a:rPr lang="en-US" altLang="zh-CN" sz="3200" dirty="0"/>
              <a:t>employees</a:t>
            </a:r>
            <a:r>
              <a:rPr lang="zh-CN" altLang="en-US" sz="3200" dirty="0"/>
              <a:t>，有三个字段属性：</a:t>
            </a:r>
            <a:r>
              <a:rPr lang="en-US" altLang="zh-CN" sz="3200" dirty="0" err="1"/>
              <a:t>employee_id</a:t>
            </a:r>
            <a:r>
              <a:rPr lang="zh-CN" altLang="en-US" sz="3200" dirty="0"/>
              <a:t>、</a:t>
            </a:r>
            <a:r>
              <a:rPr lang="en-US" altLang="zh-CN" sz="3200" dirty="0" err="1"/>
              <a:t>first_name</a:t>
            </a:r>
            <a:r>
              <a:rPr lang="zh-CN" altLang="en-US" sz="3200" dirty="0"/>
              <a:t>和</a:t>
            </a:r>
            <a:r>
              <a:rPr lang="en-US" altLang="zh-CN" sz="3200" dirty="0" err="1"/>
              <a:t>manager_id</a:t>
            </a:r>
            <a:r>
              <a:rPr lang="zh-CN" altLang="en-US" sz="3200" dirty="0"/>
              <a:t>，分别表示员工号、姓名、员工的管理员号，其中员工的管理员号也代表一个员工，管理员的信息也在员工表中。本例除了要查询每个员工的这三个属性外，还要查询出管理员的</a:t>
            </a:r>
            <a:r>
              <a:rPr lang="en-US" altLang="zh-CN" sz="3200" dirty="0" err="1"/>
              <a:t>first_name</a:t>
            </a:r>
            <a:r>
              <a:rPr lang="zh-CN" altLang="en-US" sz="3200" dirty="0"/>
              <a:t>，把这个管理员的</a:t>
            </a:r>
            <a:r>
              <a:rPr lang="en-US" altLang="zh-CN" sz="3200" dirty="0" err="1"/>
              <a:t>first_name</a:t>
            </a:r>
            <a:r>
              <a:rPr lang="zh-CN" altLang="en-US" sz="3200" dirty="0"/>
              <a:t>命名为</a:t>
            </a:r>
            <a:r>
              <a:rPr lang="en-US" altLang="zh-CN" sz="3200" dirty="0" err="1"/>
              <a:t>manager_name</a:t>
            </a:r>
            <a:r>
              <a:rPr lang="zh-CN" altLang="en-US" sz="3200" dirty="0"/>
              <a:t>。</a:t>
            </a:r>
          </a:p>
        </p:txBody>
      </p:sp>
    </p:spTree>
    <p:extLst>
      <p:ext uri="{BB962C8B-B14F-4D97-AF65-F5344CB8AC3E}">
        <p14:creationId xmlns:p14="http://schemas.microsoft.com/office/powerpoint/2010/main" val="302718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229200"/>
          </a:xfrm>
        </p:spPr>
        <p:txBody>
          <a:bodyPr>
            <a:noAutofit/>
          </a:bodyPr>
          <a:lstStyle/>
          <a:p>
            <a:pPr marL="0" indent="0" hangingPunct="0">
              <a:lnSpc>
                <a:spcPct val="100000"/>
              </a:lnSpc>
              <a:spcBef>
                <a:spcPts val="0"/>
              </a:spcBef>
              <a:buNone/>
            </a:pPr>
            <a:r>
              <a:rPr lang="en-US" altLang="zh-CN" sz="2000" dirty="0"/>
              <a:t>SQL&gt; </a:t>
            </a:r>
            <a:r>
              <a:rPr lang="en-US" altLang="zh-CN" sz="2000" dirty="0">
                <a:highlight>
                  <a:srgbClr val="FFFF00"/>
                </a:highlight>
              </a:rPr>
              <a:t>SET AUTOTRACE ON</a:t>
            </a:r>
            <a:endParaRPr lang="zh-CN" altLang="zh-CN" sz="2000" dirty="0">
              <a:highlight>
                <a:srgbClr val="FFFF00"/>
              </a:highlight>
            </a:endParaRPr>
          </a:p>
          <a:p>
            <a:pPr marL="0" indent="0" hangingPunct="0">
              <a:lnSpc>
                <a:spcPct val="100000"/>
              </a:lnSpc>
              <a:spcBef>
                <a:spcPts val="0"/>
              </a:spcBef>
              <a:buNone/>
            </a:pPr>
            <a:r>
              <a:rPr lang="en-US" altLang="zh-CN" sz="2000" dirty="0"/>
              <a:t>SQL&gt; </a:t>
            </a:r>
            <a:r>
              <a:rPr lang="en-US" altLang="zh-CN" sz="2000" dirty="0">
                <a:highlight>
                  <a:srgbClr val="C0C0C0"/>
                </a:highlight>
              </a:rPr>
              <a:t>SELECT </a:t>
            </a:r>
            <a:r>
              <a:rPr lang="en-US" altLang="zh-CN" sz="2000" dirty="0" err="1">
                <a:highlight>
                  <a:srgbClr val="C0C0C0"/>
                </a:highlight>
              </a:rPr>
              <a:t>e.EMPLOYEE_ID</a:t>
            </a:r>
            <a:r>
              <a:rPr lang="zh-CN" altLang="zh-CN" sz="2000" dirty="0">
                <a:highlight>
                  <a:srgbClr val="C0C0C0"/>
                </a:highlight>
              </a:rPr>
              <a:t>，</a:t>
            </a:r>
            <a:r>
              <a:rPr lang="en-US" altLang="zh-CN" sz="2000" dirty="0" err="1">
                <a:highlight>
                  <a:srgbClr val="C0C0C0"/>
                </a:highlight>
              </a:rPr>
              <a:t>e.FIRST_NAME</a:t>
            </a:r>
            <a:r>
              <a:rPr lang="zh-CN" altLang="zh-CN" sz="2000" dirty="0">
                <a:highlight>
                  <a:srgbClr val="C0C0C0"/>
                </a:highlight>
              </a:rPr>
              <a:t>，</a:t>
            </a:r>
            <a:r>
              <a:rPr lang="en-US" altLang="zh-CN" sz="2000" dirty="0" err="1">
                <a:highlight>
                  <a:srgbClr val="C0C0C0"/>
                </a:highlight>
              </a:rPr>
              <a:t>e.MANAGER_ID</a:t>
            </a:r>
            <a:r>
              <a:rPr lang="zh-CN" altLang="zh-CN" sz="2000" dirty="0">
                <a:highlight>
                  <a:srgbClr val="C0C0C0"/>
                </a:highlight>
              </a:rPr>
              <a:t>，</a:t>
            </a:r>
          </a:p>
          <a:p>
            <a:pPr marL="0" indent="0" hangingPunct="0">
              <a:lnSpc>
                <a:spcPct val="100000"/>
              </a:lnSpc>
              <a:spcBef>
                <a:spcPts val="0"/>
              </a:spcBef>
              <a:buNone/>
            </a:pPr>
            <a:r>
              <a:rPr lang="en-US" altLang="zh-CN" sz="2000" dirty="0">
                <a:highlight>
                  <a:srgbClr val="C0C0C0"/>
                </a:highlight>
              </a:rPr>
              <a:t>    (SELECT M.FIRST_NAME FROM employees m WHERE  </a:t>
            </a:r>
            <a:r>
              <a:rPr lang="en-US" altLang="zh-CN" sz="2000" dirty="0" err="1">
                <a:highlight>
                  <a:srgbClr val="C0C0C0"/>
                </a:highlight>
              </a:rPr>
              <a:t>m.EMPLOYEE_ID</a:t>
            </a:r>
            <a:r>
              <a:rPr lang="en-US" altLang="zh-CN" sz="2000" dirty="0">
                <a:highlight>
                  <a:srgbClr val="C0C0C0"/>
                </a:highlight>
              </a:rPr>
              <a:t>=</a:t>
            </a:r>
            <a:r>
              <a:rPr lang="en-US" altLang="zh-CN" sz="2000" dirty="0" err="1">
                <a:highlight>
                  <a:srgbClr val="C0C0C0"/>
                </a:highlight>
              </a:rPr>
              <a:t>e.MANAGER_ID</a:t>
            </a:r>
            <a:r>
              <a:rPr lang="en-US" altLang="zh-CN" sz="2000" dirty="0">
                <a:highlight>
                  <a:srgbClr val="C0C0C0"/>
                </a:highlight>
              </a:rPr>
              <a:t>)</a:t>
            </a:r>
            <a:endParaRPr lang="zh-CN" altLang="zh-CN" sz="2000" dirty="0">
              <a:highlight>
                <a:srgbClr val="C0C0C0"/>
              </a:highlight>
            </a:endParaRPr>
          </a:p>
          <a:p>
            <a:pPr marL="0" indent="0" hangingPunct="0">
              <a:lnSpc>
                <a:spcPct val="100000"/>
              </a:lnSpc>
              <a:spcBef>
                <a:spcPts val="0"/>
              </a:spcBef>
              <a:buNone/>
            </a:pPr>
            <a:r>
              <a:rPr lang="en-US" altLang="zh-CN" sz="2000" dirty="0">
                <a:highlight>
                  <a:srgbClr val="C0C0C0"/>
                </a:highlight>
              </a:rPr>
              <a:t>    AS MANAGER_NAME FROM </a:t>
            </a:r>
            <a:r>
              <a:rPr lang="en-US" altLang="zh-CN" sz="2000" dirty="0" err="1">
                <a:highlight>
                  <a:srgbClr val="C0C0C0"/>
                </a:highlight>
              </a:rPr>
              <a:t>hr.employees</a:t>
            </a:r>
            <a:r>
              <a:rPr lang="en-US" altLang="zh-CN" sz="2000" dirty="0">
                <a:highlight>
                  <a:srgbClr val="C0C0C0"/>
                </a:highlight>
              </a:rPr>
              <a:t> e ORDER BY </a:t>
            </a:r>
            <a:r>
              <a:rPr lang="en-US" altLang="zh-CN" sz="2000" dirty="0" err="1">
                <a:highlight>
                  <a:srgbClr val="C0C0C0"/>
                </a:highlight>
              </a:rPr>
              <a:t>e.EMPLOYEE_ID</a:t>
            </a:r>
            <a:r>
              <a:rPr lang="zh-CN" altLang="zh-CN" sz="2000" dirty="0">
                <a:highlight>
                  <a:srgbClr val="C0C0C0"/>
                </a:highlight>
              </a:rPr>
              <a:t>；</a:t>
            </a:r>
          </a:p>
          <a:p>
            <a:pPr marL="0" indent="0" hangingPunct="0">
              <a:lnSpc>
                <a:spcPct val="100000"/>
              </a:lnSpc>
              <a:spcBef>
                <a:spcPts val="0"/>
              </a:spcBef>
              <a:buNone/>
            </a:pPr>
            <a:r>
              <a:rPr lang="en-US" altLang="zh-CN" sz="2000" dirty="0"/>
              <a:t>EMPLOYEE_ID	FIRST_NAME				MANAGER_ID MANAGER_NAME</a:t>
            </a:r>
            <a:endParaRPr lang="zh-CN" altLang="zh-CN" sz="2000" dirty="0"/>
          </a:p>
          <a:p>
            <a:pPr marL="0" indent="0" hangingPunct="0">
              <a:lnSpc>
                <a:spcPct val="100000"/>
              </a:lnSpc>
              <a:spcBef>
                <a:spcPts val="0"/>
              </a:spcBef>
              <a:buNone/>
            </a:pPr>
            <a:r>
              <a:rPr lang="en-US" altLang="zh-CN" sz="2000" dirty="0"/>
              <a:t>-----------	--------------------	-------	--------------------</a:t>
            </a:r>
            <a:endParaRPr lang="zh-CN" altLang="zh-CN" sz="2000" dirty="0"/>
          </a:p>
          <a:p>
            <a:pPr marL="0" indent="0" hangingPunct="0">
              <a:lnSpc>
                <a:spcPct val="100000"/>
              </a:lnSpc>
              <a:spcBef>
                <a:spcPts val="0"/>
              </a:spcBef>
              <a:buNone/>
            </a:pPr>
            <a:r>
              <a:rPr lang="en-US" altLang="zh-CN" sz="2000" dirty="0"/>
              <a:t> 100			Steven</a:t>
            </a:r>
            <a:endParaRPr lang="zh-CN" altLang="zh-CN" sz="2000" dirty="0"/>
          </a:p>
          <a:p>
            <a:pPr marL="0" indent="0" hangingPunct="0">
              <a:lnSpc>
                <a:spcPct val="100000"/>
              </a:lnSpc>
              <a:spcBef>
                <a:spcPts val="0"/>
              </a:spcBef>
              <a:buNone/>
            </a:pPr>
            <a:r>
              <a:rPr lang="en-US" altLang="zh-CN" sz="2000" dirty="0"/>
              <a:t> 101			</a:t>
            </a:r>
            <a:r>
              <a:rPr lang="en-US" altLang="zh-CN" sz="2000" dirty="0" err="1"/>
              <a:t>Neena</a:t>
            </a:r>
            <a:r>
              <a:rPr lang="en-US" altLang="zh-CN" sz="2000" dirty="0"/>
              <a:t>					100		Steven</a:t>
            </a:r>
            <a:endParaRPr lang="zh-CN" altLang="zh-CN" sz="2000" dirty="0"/>
          </a:p>
          <a:p>
            <a:pPr marL="0" indent="0" hangingPunct="0">
              <a:lnSpc>
                <a:spcPct val="100000"/>
              </a:lnSpc>
              <a:spcBef>
                <a:spcPts val="0"/>
              </a:spcBef>
              <a:buNone/>
            </a:pPr>
            <a:r>
              <a:rPr lang="en-US" altLang="zh-CN" sz="2000" dirty="0"/>
              <a:t> 102			Lex						100		Steven</a:t>
            </a:r>
            <a:endParaRPr lang="zh-CN" altLang="zh-CN" sz="2000" dirty="0"/>
          </a:p>
          <a:p>
            <a:pPr marL="0" indent="0" hangingPunct="0">
              <a:lnSpc>
                <a:spcPct val="100000"/>
              </a:lnSpc>
              <a:spcBef>
                <a:spcPts val="0"/>
              </a:spcBef>
              <a:buNone/>
            </a:pPr>
            <a:r>
              <a:rPr lang="en-US" altLang="zh-CN" sz="2000" dirty="0"/>
              <a:t> 103			Alexander				102		Lex</a:t>
            </a:r>
            <a:endParaRPr lang="zh-CN" altLang="zh-CN" sz="2000" dirty="0"/>
          </a:p>
          <a:p>
            <a:pPr marL="0" indent="0" hangingPunct="0">
              <a:lnSpc>
                <a:spcPct val="100000"/>
              </a:lnSpc>
              <a:spcBef>
                <a:spcPts val="0"/>
              </a:spcBef>
              <a:buNone/>
            </a:pPr>
            <a:r>
              <a:rPr lang="en-US" altLang="zh-CN" sz="2000" dirty="0"/>
              <a:t> 104			Bruce					103		Alexander</a:t>
            </a:r>
            <a:endParaRPr lang="zh-CN" altLang="zh-CN" sz="2000" dirty="0"/>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107 rows selected.</a:t>
            </a:r>
            <a:endParaRPr lang="zh-CN" altLang="zh-CN" sz="2000" dirty="0"/>
          </a:p>
          <a:p>
            <a:pPr marL="0" indent="0" hangingPunct="0">
              <a:lnSpc>
                <a:spcPct val="100000"/>
              </a:lnSpc>
              <a:spcBef>
                <a:spcPts val="0"/>
              </a:spcBef>
              <a:buNone/>
            </a:pPr>
            <a:endParaRPr lang="zh-CN" altLang="zh-CN" sz="2000" dirty="0"/>
          </a:p>
          <a:p>
            <a:pPr marL="0" indent="0" hangingPunct="0">
              <a:buNone/>
            </a:pPr>
            <a:endParaRPr lang="zh-CN" altLang="en-US" sz="3200" dirty="0"/>
          </a:p>
        </p:txBody>
      </p:sp>
    </p:spTree>
    <p:extLst>
      <p:ext uri="{BB962C8B-B14F-4D97-AF65-F5344CB8AC3E}">
        <p14:creationId xmlns:p14="http://schemas.microsoft.com/office/powerpoint/2010/main" val="3178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904656"/>
          </a:xfrm>
        </p:spPr>
        <p:txBody>
          <a:bodyPr>
            <a:noAutofit/>
          </a:bodyPr>
          <a:lstStyle/>
          <a:p>
            <a:pPr marL="0" indent="0" hangingPunct="0">
              <a:lnSpc>
                <a:spcPct val="100000"/>
              </a:lnSpc>
              <a:spcBef>
                <a:spcPts val="0"/>
              </a:spcBef>
              <a:buNone/>
            </a:pPr>
            <a:r>
              <a:rPr lang="en-US" altLang="zh-CN" sz="1400" dirty="0"/>
              <a:t>| Id  | Operation                    | Name           | Rows  | Bytes | Cost (%CPU)| Time    |</a:t>
            </a:r>
          </a:p>
          <a:p>
            <a:pPr marL="0" indent="0" hangingPunct="0">
              <a:lnSpc>
                <a:spcPct val="100000"/>
              </a:lnSpc>
              <a:spcBef>
                <a:spcPts val="0"/>
              </a:spcBef>
              <a:buNone/>
            </a:pPr>
            <a:r>
              <a:rPr lang="en-US" altLang="zh-CN" sz="1400" dirty="0"/>
              <a:t>-----------------------------------------------------------------------</a:t>
            </a:r>
          </a:p>
          <a:p>
            <a:pPr marL="0" indent="0" hangingPunct="0">
              <a:lnSpc>
                <a:spcPct val="100000"/>
              </a:lnSpc>
              <a:spcBef>
                <a:spcPts val="0"/>
              </a:spcBef>
              <a:buNone/>
            </a:pPr>
            <a:r>
              <a:rPr lang="en-US" altLang="zh-CN" sz="1400" dirty="0"/>
              <a:t>|   0 | SELECT STATEMENT             |                |   107 |  1605 |    21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   1 |  TABLE ACCESS BY INDEX ROWID| EMPLOYEES     |     1 |    11 |     1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  2 |   INDEX UNIQUE SCAN          | EMP_EMP_ID_PK |     1 |       |     0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   3 |  TABLE ACCESS BY INDEX ROWID| EMPLOYEES     |   107 |  1605 |     3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   4 |   INDEX FULL SCAN            | EMP_EMP_ID_PK |   107 |       |     1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a:t>
            </a:r>
          </a:p>
          <a:p>
            <a:pPr marL="0" indent="0" hangingPunct="0">
              <a:lnSpc>
                <a:spcPct val="100000"/>
              </a:lnSpc>
              <a:spcBef>
                <a:spcPts val="0"/>
              </a:spcBef>
              <a:buNone/>
            </a:pPr>
            <a:r>
              <a:rPr lang="en-US" altLang="zh-CN" sz="1400" dirty="0"/>
              <a:t>Predicate Information (IDENTIFIED BY operation id)</a:t>
            </a:r>
            <a:r>
              <a:rPr lang="zh-CN" altLang="en-US" sz="1400" dirty="0"/>
              <a:t>：</a:t>
            </a:r>
          </a:p>
          <a:p>
            <a:pPr marL="0" indent="0" hangingPunct="0">
              <a:lnSpc>
                <a:spcPct val="100000"/>
              </a:lnSpc>
              <a:spcBef>
                <a:spcPts val="0"/>
              </a:spcBef>
              <a:buNone/>
            </a:pPr>
            <a:r>
              <a:rPr lang="en-US" altLang="zh-CN" sz="1400" dirty="0"/>
              <a:t>---------------------------------------------------</a:t>
            </a:r>
          </a:p>
          <a:p>
            <a:pPr marL="0" indent="0" hangingPunct="0">
              <a:lnSpc>
                <a:spcPct val="100000"/>
              </a:lnSpc>
              <a:spcBef>
                <a:spcPts val="0"/>
              </a:spcBef>
              <a:buNone/>
            </a:pPr>
            <a:r>
              <a:rPr lang="en-US" altLang="zh-CN" sz="1400" dirty="0"/>
              <a:t>   2 - access("M"."EMPLOYEE_ID"=</a:t>
            </a:r>
            <a:r>
              <a:rPr lang="zh-CN" altLang="en-US" sz="1400" dirty="0"/>
              <a:t>：</a:t>
            </a:r>
            <a:r>
              <a:rPr lang="en-US" altLang="zh-CN" sz="1400" dirty="0"/>
              <a:t>B1)</a:t>
            </a:r>
          </a:p>
          <a:p>
            <a:pPr marL="0" indent="0" hangingPunct="0">
              <a:lnSpc>
                <a:spcPct val="100000"/>
              </a:lnSpc>
              <a:spcBef>
                <a:spcPts val="0"/>
              </a:spcBef>
              <a:buNone/>
            </a:pPr>
            <a:r>
              <a:rPr lang="en-US" altLang="zh-CN" sz="1400" dirty="0"/>
              <a:t>Statistics</a:t>
            </a:r>
          </a:p>
          <a:p>
            <a:pPr marL="0" indent="0" hangingPunct="0">
              <a:lnSpc>
                <a:spcPct val="100000"/>
              </a:lnSpc>
              <a:spcBef>
                <a:spcPts val="0"/>
              </a:spcBef>
              <a:buNone/>
            </a:pPr>
            <a:r>
              <a:rPr lang="en-US" altLang="zh-CN" sz="1400" dirty="0"/>
              <a:t>----------------------------------------------------------</a:t>
            </a:r>
          </a:p>
          <a:p>
            <a:pPr marL="0" indent="0" hangingPunct="0">
              <a:lnSpc>
                <a:spcPct val="100000"/>
              </a:lnSpc>
              <a:spcBef>
                <a:spcPts val="0"/>
              </a:spcBef>
              <a:buNone/>
            </a:pPr>
            <a:r>
              <a:rPr lang="en-US" altLang="zh-CN" sz="1400" dirty="0"/>
              <a:t>          1  recursive calls</a:t>
            </a:r>
          </a:p>
          <a:p>
            <a:pPr marL="0" indent="0" hangingPunct="0">
              <a:lnSpc>
                <a:spcPct val="100000"/>
              </a:lnSpc>
              <a:spcBef>
                <a:spcPts val="0"/>
              </a:spcBef>
              <a:buNone/>
            </a:pPr>
            <a:r>
              <a:rPr lang="en-US" altLang="zh-CN" sz="1400" dirty="0"/>
              <a:t>          0  </a:t>
            </a:r>
            <a:r>
              <a:rPr lang="en-US" altLang="zh-CN" sz="1400" dirty="0" err="1"/>
              <a:t>db</a:t>
            </a:r>
            <a:r>
              <a:rPr lang="en-US" altLang="zh-CN" sz="1400" dirty="0"/>
              <a:t> block gets</a:t>
            </a:r>
          </a:p>
          <a:p>
            <a:pPr marL="0" indent="0" hangingPunct="0">
              <a:lnSpc>
                <a:spcPct val="100000"/>
              </a:lnSpc>
              <a:spcBef>
                <a:spcPts val="0"/>
              </a:spcBef>
              <a:buNone/>
            </a:pPr>
            <a:r>
              <a:rPr lang="en-US" altLang="zh-CN" sz="1400" dirty="0"/>
              <a:t>         45  consistent gets</a:t>
            </a:r>
          </a:p>
          <a:p>
            <a:pPr marL="0" indent="0" hangingPunct="0">
              <a:lnSpc>
                <a:spcPct val="100000"/>
              </a:lnSpc>
              <a:spcBef>
                <a:spcPts val="0"/>
              </a:spcBef>
              <a:buNone/>
            </a:pPr>
            <a:r>
              <a:rPr lang="en-US" altLang="zh-CN" sz="1400" dirty="0"/>
              <a:t>          0  physical reads</a:t>
            </a:r>
          </a:p>
          <a:p>
            <a:pPr marL="0" indent="0" hangingPunct="0">
              <a:lnSpc>
                <a:spcPct val="100000"/>
              </a:lnSpc>
              <a:spcBef>
                <a:spcPts val="0"/>
              </a:spcBef>
              <a:buNone/>
            </a:pPr>
            <a:r>
              <a:rPr lang="en-US" altLang="zh-CN" sz="1400" dirty="0"/>
              <a:t>          0  redo size</a:t>
            </a:r>
          </a:p>
          <a:p>
            <a:pPr marL="0" indent="0" hangingPunct="0">
              <a:lnSpc>
                <a:spcPct val="100000"/>
              </a:lnSpc>
              <a:spcBef>
                <a:spcPts val="0"/>
              </a:spcBef>
              <a:buNone/>
            </a:pPr>
            <a:r>
              <a:rPr lang="en-US" altLang="zh-CN" sz="1400" dirty="0"/>
              <a:t>       4431  bytes sent via SQL*Net to client</a:t>
            </a:r>
          </a:p>
          <a:p>
            <a:pPr marL="0" indent="0" hangingPunct="0">
              <a:lnSpc>
                <a:spcPct val="100000"/>
              </a:lnSpc>
              <a:spcBef>
                <a:spcPts val="0"/>
              </a:spcBef>
              <a:buNone/>
            </a:pPr>
            <a:r>
              <a:rPr lang="en-US" altLang="zh-CN" sz="1400" dirty="0"/>
              <a:t>        629  bytes received via SQL*Net FROM client</a:t>
            </a:r>
          </a:p>
          <a:p>
            <a:pPr marL="0" indent="0" hangingPunct="0">
              <a:lnSpc>
                <a:spcPct val="100000"/>
              </a:lnSpc>
              <a:spcBef>
                <a:spcPts val="0"/>
              </a:spcBef>
              <a:buNone/>
            </a:pPr>
            <a:r>
              <a:rPr lang="en-US" altLang="zh-CN" sz="1400" dirty="0"/>
              <a:t>          9  SQL*Net roundtrips to/from client</a:t>
            </a:r>
          </a:p>
          <a:p>
            <a:pPr marL="0" indent="0" hangingPunct="0">
              <a:lnSpc>
                <a:spcPct val="100000"/>
              </a:lnSpc>
              <a:spcBef>
                <a:spcPts val="0"/>
              </a:spcBef>
              <a:buNone/>
            </a:pPr>
            <a:r>
              <a:rPr lang="en-US" altLang="zh-CN" sz="1400" dirty="0"/>
              <a:t>          0  sorts (memory)</a:t>
            </a:r>
          </a:p>
          <a:p>
            <a:pPr marL="0" indent="0" hangingPunct="0">
              <a:lnSpc>
                <a:spcPct val="100000"/>
              </a:lnSpc>
              <a:spcBef>
                <a:spcPts val="0"/>
              </a:spcBef>
              <a:buNone/>
            </a:pPr>
            <a:r>
              <a:rPr lang="en-US" altLang="zh-CN" sz="1400" dirty="0"/>
              <a:t>          0  sorts (disk)</a:t>
            </a:r>
          </a:p>
          <a:p>
            <a:pPr marL="0" indent="0" hangingPunct="0">
              <a:lnSpc>
                <a:spcPct val="100000"/>
              </a:lnSpc>
              <a:spcBef>
                <a:spcPts val="0"/>
              </a:spcBef>
              <a:buNone/>
            </a:pPr>
            <a:r>
              <a:rPr lang="en-US" altLang="zh-CN" sz="1400" dirty="0"/>
              <a:t>        107  rows processed</a:t>
            </a:r>
          </a:p>
        </p:txBody>
      </p:sp>
    </p:spTree>
    <p:extLst>
      <p:ext uri="{BB962C8B-B14F-4D97-AF65-F5344CB8AC3E}">
        <p14:creationId xmlns:p14="http://schemas.microsoft.com/office/powerpoint/2010/main" val="183905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zh-CN" altLang="en-US" sz="2800" dirty="0"/>
              <a:t>从本例输出的执行计划来看，执行计划有三个部分，分别是：</a:t>
            </a:r>
          </a:p>
          <a:p>
            <a:pPr marL="0" indent="0" hangingPunct="0">
              <a:lnSpc>
                <a:spcPct val="100000"/>
              </a:lnSpc>
              <a:spcBef>
                <a:spcPts val="600"/>
              </a:spcBef>
              <a:buNone/>
            </a:pPr>
            <a:r>
              <a:rPr lang="en-US" altLang="zh-CN" sz="2800" b="1" dirty="0"/>
              <a:t>Execution Plan(</a:t>
            </a:r>
            <a:r>
              <a:rPr lang="zh-CN" altLang="en-US" sz="2800" b="1" dirty="0"/>
              <a:t>执行计划</a:t>
            </a:r>
            <a:r>
              <a:rPr lang="en-US" altLang="zh-CN" sz="2800" b="1" dirty="0"/>
              <a:t>)</a:t>
            </a:r>
            <a:r>
              <a:rPr lang="zh-CN" altLang="en-US" sz="2800" dirty="0"/>
              <a:t>：执行计划的输出是一个表，属性有</a:t>
            </a:r>
            <a:r>
              <a:rPr lang="en-US" altLang="zh-CN" sz="2800" dirty="0"/>
              <a:t>ID</a:t>
            </a:r>
            <a:r>
              <a:rPr lang="zh-CN" altLang="en-US" sz="2800" dirty="0"/>
              <a:t>、</a:t>
            </a:r>
            <a:r>
              <a:rPr lang="en-US" altLang="zh-CN" sz="2800" dirty="0"/>
              <a:t>Operation</a:t>
            </a:r>
            <a:r>
              <a:rPr lang="zh-CN" altLang="en-US" sz="2800" dirty="0"/>
              <a:t>、</a:t>
            </a:r>
            <a:r>
              <a:rPr lang="en-US" altLang="zh-CN" sz="2800" dirty="0"/>
              <a:t>Name</a:t>
            </a:r>
            <a:r>
              <a:rPr lang="zh-CN" altLang="en-US" sz="2800" dirty="0"/>
              <a:t>、</a:t>
            </a:r>
            <a:r>
              <a:rPr lang="en-US" altLang="zh-CN" sz="2800" dirty="0"/>
              <a:t>Rows</a:t>
            </a:r>
            <a:r>
              <a:rPr lang="zh-CN" altLang="en-US" sz="2800" dirty="0"/>
              <a:t>、</a:t>
            </a:r>
            <a:r>
              <a:rPr lang="en-US" altLang="zh-CN" sz="2800" dirty="0"/>
              <a:t>Bytes</a:t>
            </a:r>
            <a:r>
              <a:rPr lang="zh-CN" altLang="en-US" sz="2800" dirty="0"/>
              <a:t>、</a:t>
            </a:r>
            <a:r>
              <a:rPr lang="en-US" altLang="zh-CN" sz="2800" dirty="0"/>
              <a:t>Cost (%CPU)</a:t>
            </a:r>
            <a:r>
              <a:rPr lang="zh-CN" altLang="en-US" sz="2800" dirty="0"/>
              <a:t>和</a:t>
            </a:r>
            <a:r>
              <a:rPr lang="en-US" altLang="zh-CN" sz="2800" dirty="0"/>
              <a:t>Time</a:t>
            </a:r>
            <a:r>
              <a:rPr lang="zh-CN" altLang="en-US" sz="2800" dirty="0"/>
              <a:t>。</a:t>
            </a:r>
          </a:p>
          <a:p>
            <a:pPr marL="0" indent="0" hangingPunct="0">
              <a:lnSpc>
                <a:spcPct val="100000"/>
              </a:lnSpc>
              <a:spcBef>
                <a:spcPts val="600"/>
              </a:spcBef>
              <a:buNone/>
            </a:pPr>
            <a:r>
              <a:rPr lang="en-US" altLang="zh-CN" sz="2800" b="1" dirty="0"/>
              <a:t>ID</a:t>
            </a:r>
            <a:r>
              <a:rPr lang="zh-CN" altLang="en-US" sz="2800" dirty="0"/>
              <a:t>：序号，带*号的是谓词操作。</a:t>
            </a:r>
            <a:r>
              <a:rPr lang="en-US" altLang="zh-CN" sz="2800" dirty="0"/>
              <a:t>ID</a:t>
            </a:r>
            <a:r>
              <a:rPr lang="zh-CN" altLang="en-US" sz="2800" dirty="0"/>
              <a:t>号不是执行顺序，执行顺序是从下到上，从右向左。</a:t>
            </a:r>
          </a:p>
          <a:p>
            <a:pPr marL="0" indent="0" hangingPunct="0">
              <a:lnSpc>
                <a:spcPct val="100000"/>
              </a:lnSpc>
              <a:spcBef>
                <a:spcPts val="600"/>
              </a:spcBef>
              <a:buNone/>
            </a:pPr>
            <a:r>
              <a:rPr lang="en-US" altLang="zh-CN" sz="2800" b="1" dirty="0"/>
              <a:t>Operation</a:t>
            </a:r>
            <a:r>
              <a:rPr lang="zh-CN" altLang="en-US" sz="2800" dirty="0"/>
              <a:t>：当前操作的内容。</a:t>
            </a:r>
          </a:p>
          <a:p>
            <a:pPr marL="0" indent="0" hangingPunct="0">
              <a:lnSpc>
                <a:spcPct val="100000"/>
              </a:lnSpc>
              <a:spcBef>
                <a:spcPts val="600"/>
              </a:spcBef>
              <a:buNone/>
            </a:pPr>
            <a:r>
              <a:rPr lang="en-US" altLang="zh-CN" sz="2800" b="1" dirty="0"/>
              <a:t>Rows</a:t>
            </a:r>
            <a:r>
              <a:rPr lang="zh-CN" altLang="en-US" sz="2800" dirty="0"/>
              <a:t>：当前操作的</a:t>
            </a:r>
            <a:r>
              <a:rPr lang="en-US" altLang="zh-CN" sz="2800" dirty="0"/>
              <a:t>Cardinality</a:t>
            </a:r>
            <a:r>
              <a:rPr lang="zh-CN" altLang="en-US" sz="2800" dirty="0"/>
              <a:t>，即当前操作的返回结果集行数。</a:t>
            </a:r>
          </a:p>
          <a:p>
            <a:pPr marL="0" indent="0" hangingPunct="0">
              <a:lnSpc>
                <a:spcPct val="100000"/>
              </a:lnSpc>
              <a:spcBef>
                <a:spcPts val="600"/>
              </a:spcBef>
              <a:buNone/>
            </a:pPr>
            <a:r>
              <a:rPr lang="en-US" altLang="zh-CN" sz="2800" b="1" dirty="0"/>
              <a:t>Cost(CPU)</a:t>
            </a:r>
            <a:r>
              <a:rPr lang="zh-CN" altLang="en-US" sz="2800" dirty="0"/>
              <a:t>：成本，用于说明</a:t>
            </a:r>
            <a:r>
              <a:rPr lang="en-US" altLang="zh-CN" sz="2800" dirty="0"/>
              <a:t>SQL</a:t>
            </a:r>
            <a:r>
              <a:rPr lang="zh-CN" altLang="en-US" sz="2800" dirty="0"/>
              <a:t>执行的代价。</a:t>
            </a:r>
          </a:p>
          <a:p>
            <a:pPr marL="0" indent="0" hangingPunct="0">
              <a:lnSpc>
                <a:spcPct val="100000"/>
              </a:lnSpc>
              <a:spcBef>
                <a:spcPts val="600"/>
              </a:spcBef>
              <a:buNone/>
            </a:pPr>
            <a:r>
              <a:rPr lang="en-US" altLang="zh-CN" sz="2800" b="1" dirty="0"/>
              <a:t>Time</a:t>
            </a:r>
            <a:r>
              <a:rPr lang="zh-CN" altLang="en-US" sz="2800" dirty="0"/>
              <a:t>：</a:t>
            </a:r>
            <a:r>
              <a:rPr lang="en-US" altLang="zh-CN" sz="2800" dirty="0"/>
              <a:t>Oracle</a:t>
            </a:r>
            <a:r>
              <a:rPr lang="zh-CN" altLang="en-US" sz="2800" dirty="0"/>
              <a:t>估计当前操作的时间。</a:t>
            </a:r>
          </a:p>
        </p:txBody>
      </p:sp>
    </p:spTree>
    <p:extLst>
      <p:ext uri="{BB962C8B-B14F-4D97-AF65-F5344CB8AC3E}">
        <p14:creationId xmlns:p14="http://schemas.microsoft.com/office/powerpoint/2010/main" val="317801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en-US" altLang="zh-CN" sz="2800" b="1" dirty="0"/>
              <a:t>Predicate Information(</a:t>
            </a:r>
            <a:r>
              <a:rPr lang="zh-CN" altLang="en-US" sz="2800" b="1" dirty="0"/>
              <a:t>谓词信息</a:t>
            </a:r>
            <a:r>
              <a:rPr lang="en-US" altLang="zh-CN" sz="2800" b="1" dirty="0"/>
              <a:t>)</a:t>
            </a:r>
            <a:r>
              <a:rPr lang="zh-CN" altLang="en-US" sz="2800" dirty="0"/>
              <a:t>：谓词就是</a:t>
            </a:r>
            <a:r>
              <a:rPr lang="en-US" altLang="zh-CN" sz="2800" dirty="0"/>
              <a:t>WHERE</a:t>
            </a:r>
            <a:r>
              <a:rPr lang="zh-CN" altLang="en-US" sz="2800" dirty="0"/>
              <a:t>子句的查询条件。其中“：</a:t>
            </a:r>
            <a:r>
              <a:rPr lang="en-US" altLang="zh-CN" sz="2800" dirty="0"/>
              <a:t>B1”</a:t>
            </a:r>
            <a:r>
              <a:rPr lang="zh-CN" altLang="en-US" sz="2800" dirty="0"/>
              <a:t>是绑定变量，其实就是</a:t>
            </a:r>
            <a:r>
              <a:rPr lang="en-US" altLang="zh-CN" sz="2800" dirty="0"/>
              <a:t>SQL</a:t>
            </a:r>
            <a:r>
              <a:rPr lang="zh-CN" altLang="en-US" sz="2800" dirty="0"/>
              <a:t>语句中的</a:t>
            </a:r>
            <a:r>
              <a:rPr lang="en-US" altLang="zh-CN" sz="2800" dirty="0" err="1"/>
              <a:t>e.MANAGER_ID</a:t>
            </a:r>
            <a:r>
              <a:rPr lang="zh-CN" altLang="en-US" sz="2800" dirty="0"/>
              <a:t>。</a:t>
            </a:r>
          </a:p>
          <a:p>
            <a:pPr marL="0" indent="0" hangingPunct="0">
              <a:lnSpc>
                <a:spcPct val="100000"/>
              </a:lnSpc>
              <a:spcBef>
                <a:spcPts val="600"/>
              </a:spcBef>
              <a:buNone/>
            </a:pPr>
            <a:r>
              <a:rPr lang="en-US" altLang="zh-CN" sz="2800" b="1" dirty="0"/>
              <a:t>access</a:t>
            </a:r>
            <a:r>
              <a:rPr lang="zh-CN" altLang="en-US" sz="2800" dirty="0"/>
              <a:t>：表示这个谓词条件的值将会影响数据的访问路径，选择索引时才会是</a:t>
            </a:r>
            <a:r>
              <a:rPr lang="en-US" altLang="zh-CN" sz="2800" dirty="0"/>
              <a:t>access</a:t>
            </a:r>
            <a:r>
              <a:rPr lang="zh-CN" altLang="en-US" sz="2800" dirty="0"/>
              <a:t>。</a:t>
            </a:r>
          </a:p>
          <a:p>
            <a:pPr marL="0" indent="0" hangingPunct="0">
              <a:lnSpc>
                <a:spcPct val="100000"/>
              </a:lnSpc>
              <a:spcBef>
                <a:spcPts val="600"/>
              </a:spcBef>
              <a:buNone/>
            </a:pPr>
            <a:r>
              <a:rPr lang="en-US" altLang="zh-CN" sz="2800" dirty="0"/>
              <a:t>filter</a:t>
            </a:r>
            <a:r>
              <a:rPr lang="zh-CN" altLang="en-US" sz="2800" dirty="0"/>
              <a:t>：表示谓词条件的值不会影响数据的访问路径，只起过滤的作用。</a:t>
            </a:r>
          </a:p>
          <a:p>
            <a:pPr marL="0" indent="0" hangingPunct="0">
              <a:lnSpc>
                <a:spcPct val="100000"/>
              </a:lnSpc>
              <a:spcBef>
                <a:spcPts val="600"/>
              </a:spcBef>
              <a:buNone/>
            </a:pPr>
            <a:endParaRPr lang="zh-CN" altLang="en-US" sz="2800" dirty="0"/>
          </a:p>
        </p:txBody>
      </p:sp>
    </p:spTree>
    <p:extLst>
      <p:ext uri="{BB962C8B-B14F-4D97-AF65-F5344CB8AC3E}">
        <p14:creationId xmlns:p14="http://schemas.microsoft.com/office/powerpoint/2010/main" val="4322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en-US" altLang="zh-CN" sz="2800" b="1" dirty="0"/>
              <a:t>statistics(</a:t>
            </a:r>
            <a:r>
              <a:rPr lang="zh-CN" altLang="en-US" sz="2800" b="1" dirty="0"/>
              <a:t>统计信息</a:t>
            </a:r>
            <a:r>
              <a:rPr lang="en-US" altLang="zh-CN" sz="2800" b="1" dirty="0"/>
              <a:t>)</a:t>
            </a:r>
            <a:r>
              <a:rPr lang="zh-CN" altLang="en-US" sz="2800" dirty="0"/>
              <a:t>：统计信息的属性有：</a:t>
            </a:r>
          </a:p>
          <a:p>
            <a:pPr marL="457200" indent="-457200" hangingPunct="0">
              <a:lnSpc>
                <a:spcPct val="100000"/>
              </a:lnSpc>
              <a:spcBef>
                <a:spcPts val="600"/>
              </a:spcBef>
            </a:pPr>
            <a:r>
              <a:rPr lang="en-US" altLang="zh-CN" sz="2800" dirty="0"/>
              <a:t>recursive calls</a:t>
            </a:r>
            <a:r>
              <a:rPr lang="zh-CN" altLang="en-US" sz="2800" dirty="0"/>
              <a:t>：递归调用次数。</a:t>
            </a:r>
          </a:p>
          <a:p>
            <a:pPr marL="457200" indent="-457200" hangingPunct="0">
              <a:lnSpc>
                <a:spcPct val="100000"/>
              </a:lnSpc>
              <a:spcBef>
                <a:spcPts val="600"/>
              </a:spcBef>
            </a:pPr>
            <a:r>
              <a:rPr lang="en-US" altLang="zh-CN" sz="2800" dirty="0" err="1"/>
              <a:t>db</a:t>
            </a:r>
            <a:r>
              <a:rPr lang="en-US" altLang="zh-CN" sz="2800" dirty="0"/>
              <a:t> block gets</a:t>
            </a:r>
            <a:r>
              <a:rPr lang="zh-CN" altLang="en-US" sz="2800" dirty="0"/>
              <a:t>：从</a:t>
            </a:r>
            <a:r>
              <a:rPr lang="en-US" altLang="zh-CN" sz="2800" dirty="0"/>
              <a:t>buffer cache</a:t>
            </a:r>
            <a:r>
              <a:rPr lang="zh-CN" altLang="en-US" sz="2800" dirty="0"/>
              <a:t>中读取的</a:t>
            </a:r>
            <a:r>
              <a:rPr lang="en-US" altLang="zh-CN" sz="2800" dirty="0"/>
              <a:t>block</a:t>
            </a:r>
            <a:r>
              <a:rPr lang="zh-CN" altLang="en-US" sz="2800" dirty="0"/>
              <a:t>的数量。</a:t>
            </a:r>
          </a:p>
          <a:p>
            <a:pPr marL="457200" indent="-457200" hangingPunct="0">
              <a:lnSpc>
                <a:spcPct val="100000"/>
              </a:lnSpc>
              <a:spcBef>
                <a:spcPts val="600"/>
              </a:spcBef>
            </a:pPr>
            <a:r>
              <a:rPr lang="en-US" altLang="zh-CN" sz="2800" dirty="0"/>
              <a:t>consistent gets</a:t>
            </a:r>
            <a:r>
              <a:rPr lang="zh-CN" altLang="en-US" sz="2800" dirty="0"/>
              <a:t>：从</a:t>
            </a:r>
            <a:r>
              <a:rPr lang="en-US" altLang="zh-CN" sz="2800" dirty="0"/>
              <a:t>buffer cache</a:t>
            </a:r>
            <a:r>
              <a:rPr lang="zh-CN" altLang="en-US" sz="2800" dirty="0"/>
              <a:t>中读取的</a:t>
            </a:r>
            <a:r>
              <a:rPr lang="en-US" altLang="zh-CN" sz="2800" dirty="0"/>
              <a:t>undo</a:t>
            </a:r>
            <a:r>
              <a:rPr lang="zh-CN" altLang="en-US" sz="2800" dirty="0"/>
              <a:t>数据的</a:t>
            </a:r>
            <a:r>
              <a:rPr lang="en-US" altLang="zh-CN" sz="2800" dirty="0"/>
              <a:t>block</a:t>
            </a:r>
            <a:r>
              <a:rPr lang="zh-CN" altLang="en-US" sz="2800" dirty="0"/>
              <a:t>数量。</a:t>
            </a:r>
          </a:p>
          <a:p>
            <a:pPr marL="457200" indent="-457200" hangingPunct="0">
              <a:lnSpc>
                <a:spcPct val="100000"/>
              </a:lnSpc>
              <a:spcBef>
                <a:spcPts val="600"/>
              </a:spcBef>
            </a:pPr>
            <a:r>
              <a:rPr lang="en-US" altLang="zh-CN" sz="2800" dirty="0"/>
              <a:t>physical reads</a:t>
            </a:r>
            <a:r>
              <a:rPr lang="zh-CN" altLang="en-US" sz="2800" dirty="0"/>
              <a:t>：从磁盘读取的</a:t>
            </a:r>
            <a:r>
              <a:rPr lang="en-US" altLang="zh-CN" sz="2800" dirty="0"/>
              <a:t>block</a:t>
            </a:r>
            <a:r>
              <a:rPr lang="zh-CN" altLang="en-US" sz="2800" dirty="0"/>
              <a:t>的数量。</a:t>
            </a:r>
          </a:p>
          <a:p>
            <a:pPr marL="457200" indent="-457200" hangingPunct="0">
              <a:lnSpc>
                <a:spcPct val="100000"/>
              </a:lnSpc>
              <a:spcBef>
                <a:spcPts val="600"/>
              </a:spcBef>
            </a:pPr>
            <a:r>
              <a:rPr lang="en-US" altLang="zh-CN" sz="2800" dirty="0"/>
              <a:t>redo size</a:t>
            </a:r>
            <a:r>
              <a:rPr lang="zh-CN" altLang="en-US" sz="2800" dirty="0"/>
              <a:t>：</a:t>
            </a:r>
            <a:r>
              <a:rPr lang="en-US" altLang="zh-CN" sz="2800" dirty="0"/>
              <a:t>DML</a:t>
            </a:r>
            <a:r>
              <a:rPr lang="zh-CN" altLang="en-US" sz="2800" dirty="0"/>
              <a:t>生成的</a:t>
            </a:r>
            <a:r>
              <a:rPr lang="en-US" altLang="zh-CN" sz="2800" dirty="0"/>
              <a:t>redo</a:t>
            </a:r>
            <a:r>
              <a:rPr lang="zh-CN" altLang="en-US" sz="2800" dirty="0"/>
              <a:t>的大小。</a:t>
            </a:r>
          </a:p>
          <a:p>
            <a:pPr marL="457200" indent="-457200" hangingPunct="0">
              <a:lnSpc>
                <a:spcPct val="100000"/>
              </a:lnSpc>
              <a:spcBef>
                <a:spcPts val="600"/>
              </a:spcBef>
            </a:pPr>
            <a:r>
              <a:rPr lang="en-US" altLang="zh-CN" sz="2800" dirty="0"/>
              <a:t>sorts (memory)</a:t>
            </a:r>
            <a:r>
              <a:rPr lang="zh-CN" altLang="en-US" sz="2800" dirty="0"/>
              <a:t>：在内存执行的排序量。</a:t>
            </a:r>
          </a:p>
          <a:p>
            <a:pPr marL="457200" indent="-457200" hangingPunct="0">
              <a:lnSpc>
                <a:spcPct val="100000"/>
              </a:lnSpc>
              <a:spcBef>
                <a:spcPts val="600"/>
              </a:spcBef>
            </a:pPr>
            <a:r>
              <a:rPr lang="en-US" altLang="zh-CN" sz="2800" dirty="0"/>
              <a:t>sorts (disk)</a:t>
            </a:r>
            <a:r>
              <a:rPr lang="zh-CN" altLang="en-US" sz="2800" dirty="0"/>
              <a:t>：在磁盘上执行的排序量。</a:t>
            </a:r>
          </a:p>
        </p:txBody>
      </p:sp>
    </p:spTree>
    <p:extLst>
      <p:ext uri="{BB962C8B-B14F-4D97-AF65-F5344CB8AC3E}">
        <p14:creationId xmlns:p14="http://schemas.microsoft.com/office/powerpoint/2010/main" val="227320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en-US" altLang="zh-CN" sz="2800" dirty="0">
                <a:highlight>
                  <a:srgbClr val="FFFF00"/>
                </a:highlight>
              </a:rPr>
              <a:t>physical reads</a:t>
            </a:r>
            <a:r>
              <a:rPr lang="zh-CN" altLang="en-US" sz="2800" dirty="0">
                <a:highlight>
                  <a:srgbClr val="FFFF00"/>
                </a:highlight>
              </a:rPr>
              <a:t>和</a:t>
            </a:r>
            <a:r>
              <a:rPr lang="en-US" altLang="zh-CN" sz="2800" dirty="0">
                <a:highlight>
                  <a:srgbClr val="FFFF00"/>
                </a:highlight>
              </a:rPr>
              <a:t>consistent gets</a:t>
            </a:r>
            <a:r>
              <a:rPr lang="zh-CN" altLang="en-US" sz="2800" dirty="0"/>
              <a:t>通常是我们最关心的，如果</a:t>
            </a:r>
            <a:r>
              <a:rPr lang="en-US" altLang="zh-CN" sz="2800" dirty="0"/>
              <a:t>physical reads</a:t>
            </a:r>
            <a:r>
              <a:rPr lang="zh-CN" altLang="en-US" sz="2800" dirty="0"/>
              <a:t>很高，说明要从磁盘请求大量的数据到</a:t>
            </a:r>
            <a:r>
              <a:rPr lang="en-US" altLang="zh-CN" sz="2800" dirty="0"/>
              <a:t>Buffer Cache</a:t>
            </a:r>
            <a:r>
              <a:rPr lang="zh-CN" altLang="en-US" sz="2800" dirty="0"/>
              <a:t>里，通常意味着系统里存在大量全表扫描的</a:t>
            </a:r>
            <a:r>
              <a:rPr lang="en-US" altLang="zh-CN" sz="2800" dirty="0"/>
              <a:t>SQL</a:t>
            </a:r>
            <a:r>
              <a:rPr lang="zh-CN" altLang="en-US" sz="2800" dirty="0"/>
              <a:t>语句，这会影响到数据库的性能，因此尽量避免语句做全表扫描，对于全表扫描的</a:t>
            </a:r>
            <a:r>
              <a:rPr lang="en-US" altLang="zh-CN" sz="2800" dirty="0"/>
              <a:t>SQL</a:t>
            </a:r>
            <a:r>
              <a:rPr lang="zh-CN" altLang="en-US" sz="2800" dirty="0"/>
              <a:t>语句，建议增加相关的索引，优化</a:t>
            </a:r>
            <a:r>
              <a:rPr lang="en-US" altLang="zh-CN" sz="2800" dirty="0"/>
              <a:t>SQL</a:t>
            </a:r>
            <a:r>
              <a:rPr lang="zh-CN" altLang="en-US" sz="2800" dirty="0"/>
              <a:t>语句来解决。</a:t>
            </a:r>
            <a:r>
              <a:rPr lang="en-US" altLang="zh-CN" sz="2800" dirty="0"/>
              <a:t>physical reads</a:t>
            </a:r>
            <a:r>
              <a:rPr lang="zh-CN" altLang="en-US" sz="2800" dirty="0"/>
              <a:t>、</a:t>
            </a:r>
            <a:r>
              <a:rPr lang="en-US" altLang="zh-CN" sz="2800" dirty="0" err="1"/>
              <a:t>db</a:t>
            </a:r>
            <a:r>
              <a:rPr lang="en-US" altLang="zh-CN" sz="2800" dirty="0"/>
              <a:t> block gets</a:t>
            </a:r>
            <a:r>
              <a:rPr lang="zh-CN" altLang="en-US" sz="2800" dirty="0"/>
              <a:t>和</a:t>
            </a:r>
            <a:r>
              <a:rPr lang="en-US" altLang="zh-CN" sz="2800" dirty="0"/>
              <a:t>consistent gets</a:t>
            </a:r>
            <a:r>
              <a:rPr lang="zh-CN" altLang="en-US" sz="2800" dirty="0"/>
              <a:t>这三个参数之间有一个换算公式：</a:t>
            </a:r>
            <a:endParaRPr lang="en-US" altLang="zh-CN" sz="2800" dirty="0"/>
          </a:p>
          <a:p>
            <a:pPr marL="0" indent="0" hangingPunct="0">
              <a:lnSpc>
                <a:spcPct val="100000"/>
              </a:lnSpc>
              <a:spcBef>
                <a:spcPts val="600"/>
              </a:spcBef>
              <a:buNone/>
            </a:pPr>
            <a:endParaRPr lang="zh-CN" altLang="en-US" sz="2800" dirty="0"/>
          </a:p>
          <a:p>
            <a:pPr marL="0" indent="0" hangingPunct="0">
              <a:lnSpc>
                <a:spcPct val="100000"/>
              </a:lnSpc>
              <a:spcBef>
                <a:spcPts val="600"/>
              </a:spcBef>
              <a:buNone/>
            </a:pPr>
            <a:r>
              <a:rPr lang="zh-CN" altLang="en-US" sz="2800" dirty="0"/>
              <a:t>数据缓冲区的使用命中率 </a:t>
            </a:r>
            <a:r>
              <a:rPr lang="en-US" altLang="zh-CN" sz="2800" dirty="0"/>
              <a:t>= </a:t>
            </a:r>
          </a:p>
          <a:p>
            <a:pPr marL="0" indent="0" hangingPunct="0">
              <a:lnSpc>
                <a:spcPct val="100000"/>
              </a:lnSpc>
              <a:spcBef>
                <a:spcPts val="600"/>
              </a:spcBef>
              <a:buNone/>
            </a:pPr>
            <a:r>
              <a:rPr lang="en-US" altLang="zh-CN" sz="2800" dirty="0"/>
              <a:t>1-(physical reads/(</a:t>
            </a:r>
            <a:r>
              <a:rPr lang="en-US" altLang="zh-CN" sz="2800" dirty="0" err="1"/>
              <a:t>db</a:t>
            </a:r>
            <a:r>
              <a:rPr lang="en-US" altLang="zh-CN" sz="2800" dirty="0"/>
              <a:t> block gets + consistent gets))</a:t>
            </a:r>
            <a:r>
              <a:rPr lang="zh-CN" altLang="en-US" sz="2800" dirty="0"/>
              <a:t>。</a:t>
            </a:r>
          </a:p>
        </p:txBody>
      </p:sp>
    </p:spTree>
    <p:extLst>
      <p:ext uri="{BB962C8B-B14F-4D97-AF65-F5344CB8AC3E}">
        <p14:creationId xmlns:p14="http://schemas.microsoft.com/office/powerpoint/2010/main" val="9025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3-26</a:t>
            </a:r>
            <a:r>
              <a:rPr lang="zh-CN" altLang="zh-CN" sz="3100" dirty="0"/>
              <a:t>】</a:t>
            </a:r>
            <a:r>
              <a:rPr lang="zh-CN" altLang="zh-CN" dirty="0"/>
              <a:t>更优的查询语句</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zh-CN" altLang="en-US" sz="2800" dirty="0"/>
              <a:t>上例中</a:t>
            </a:r>
            <a:r>
              <a:rPr lang="en-US" altLang="zh-CN" sz="2800" dirty="0"/>
              <a:t>SQL</a:t>
            </a:r>
            <a:r>
              <a:rPr lang="zh-CN" altLang="en-US" sz="2800" dirty="0"/>
              <a:t>语句的</a:t>
            </a:r>
            <a:r>
              <a:rPr lang="en-US" altLang="zh-CN" sz="2800" dirty="0"/>
              <a:t>consistent gets=45</a:t>
            </a:r>
            <a:r>
              <a:rPr lang="zh-CN" altLang="en-US" sz="2800" dirty="0"/>
              <a:t>，</a:t>
            </a:r>
            <a:r>
              <a:rPr lang="en-US" altLang="zh-CN" sz="2800" dirty="0"/>
              <a:t>cost</a:t>
            </a:r>
            <a:r>
              <a:rPr lang="zh-CN" altLang="en-US" sz="2800" dirty="0"/>
              <a:t>成本</a:t>
            </a:r>
            <a:r>
              <a:rPr lang="en-US" altLang="zh-CN" sz="2800" dirty="0"/>
              <a:t>=21</a:t>
            </a:r>
            <a:r>
              <a:rPr lang="zh-CN" altLang="en-US" sz="2800" dirty="0"/>
              <a:t>，它并不是最有效率的语句，原因是用了子查询语句作为一个字段属性，使得每输出</a:t>
            </a:r>
            <a:r>
              <a:rPr lang="en-US" altLang="zh-CN" sz="2800" dirty="0"/>
              <a:t>employees</a:t>
            </a:r>
            <a:r>
              <a:rPr lang="zh-CN" altLang="en-US" sz="2800" dirty="0"/>
              <a:t>的一行都要再次查询一次该表，更好的办法是用多表外连接方式查询。优化后的语句如下：</a:t>
            </a:r>
            <a:endParaRPr lang="en-US" altLang="zh-CN" sz="2800" dirty="0"/>
          </a:p>
          <a:p>
            <a:pPr marL="0" indent="0" hangingPunct="0">
              <a:buNone/>
            </a:pPr>
            <a:r>
              <a:rPr lang="en-US" altLang="zh-CN" dirty="0">
                <a:highlight>
                  <a:srgbClr val="C0C0C0"/>
                </a:highlight>
              </a:rPr>
              <a:t>SQL&gt; SELECT </a:t>
            </a:r>
            <a:r>
              <a:rPr lang="en-US" altLang="zh-CN" dirty="0" err="1">
                <a:highlight>
                  <a:srgbClr val="C0C0C0"/>
                </a:highlight>
              </a:rPr>
              <a:t>e.EMPLOYEE_ID</a:t>
            </a:r>
            <a:r>
              <a:rPr lang="zh-CN" altLang="zh-CN" dirty="0">
                <a:highlight>
                  <a:srgbClr val="C0C0C0"/>
                </a:highlight>
              </a:rPr>
              <a:t>，</a:t>
            </a:r>
            <a:r>
              <a:rPr lang="en-US" altLang="zh-CN" dirty="0" err="1">
                <a:highlight>
                  <a:srgbClr val="C0C0C0"/>
                </a:highlight>
              </a:rPr>
              <a:t>e.FIRST_NAME</a:t>
            </a:r>
            <a:r>
              <a:rPr lang="zh-CN" altLang="zh-CN" dirty="0">
                <a:highlight>
                  <a:srgbClr val="C0C0C0"/>
                </a:highlight>
              </a:rPr>
              <a:t>，</a:t>
            </a:r>
            <a:r>
              <a:rPr lang="en-US" altLang="zh-CN" dirty="0" err="1">
                <a:highlight>
                  <a:srgbClr val="C0C0C0"/>
                </a:highlight>
              </a:rPr>
              <a:t>e.MANAGER_ID</a:t>
            </a:r>
            <a:r>
              <a:rPr lang="zh-CN" altLang="zh-CN" dirty="0">
                <a:highlight>
                  <a:srgbClr val="C0C0C0"/>
                </a:highlight>
              </a:rPr>
              <a:t>，</a:t>
            </a:r>
            <a:r>
              <a:rPr lang="en-US" altLang="zh-CN" dirty="0" err="1">
                <a:highlight>
                  <a:srgbClr val="C0C0C0"/>
                </a:highlight>
              </a:rPr>
              <a:t>m.FIRST_NAME</a:t>
            </a:r>
            <a:r>
              <a:rPr lang="en-US" altLang="zh-CN" dirty="0">
                <a:highlight>
                  <a:srgbClr val="C0C0C0"/>
                </a:highlight>
              </a:rPr>
              <a:t> </a:t>
            </a:r>
            <a:endParaRPr lang="zh-CN" altLang="zh-CN" dirty="0">
              <a:highlight>
                <a:srgbClr val="C0C0C0"/>
              </a:highlight>
            </a:endParaRPr>
          </a:p>
          <a:p>
            <a:pPr marL="0" indent="0" hangingPunct="0">
              <a:buNone/>
            </a:pPr>
            <a:r>
              <a:rPr lang="en-US" altLang="zh-CN" dirty="0">
                <a:highlight>
                  <a:srgbClr val="C0C0C0"/>
                </a:highlight>
              </a:rPr>
              <a:t> AS MANAGER_NAME FROM employees e</a:t>
            </a:r>
            <a:r>
              <a:rPr lang="zh-CN" altLang="zh-CN" dirty="0">
                <a:highlight>
                  <a:srgbClr val="C0C0C0"/>
                </a:highlight>
              </a:rPr>
              <a:t>，</a:t>
            </a:r>
            <a:r>
              <a:rPr lang="en-US" altLang="zh-CN" dirty="0">
                <a:highlight>
                  <a:srgbClr val="C0C0C0"/>
                </a:highlight>
              </a:rPr>
              <a:t>employees m WHERE </a:t>
            </a:r>
            <a:endParaRPr lang="zh-CN" altLang="zh-CN" dirty="0">
              <a:highlight>
                <a:srgbClr val="C0C0C0"/>
              </a:highlight>
            </a:endParaRPr>
          </a:p>
          <a:p>
            <a:pPr marL="0" indent="0" hangingPunct="0">
              <a:buNone/>
            </a:pPr>
            <a:r>
              <a:rPr lang="en-US" altLang="zh-CN" dirty="0">
                <a:highlight>
                  <a:srgbClr val="C0C0C0"/>
                </a:highlight>
              </a:rPr>
              <a:t> </a:t>
            </a:r>
            <a:r>
              <a:rPr lang="en-US" altLang="zh-CN" dirty="0" err="1">
                <a:highlight>
                  <a:srgbClr val="C0C0C0"/>
                </a:highlight>
              </a:rPr>
              <a:t>e.MANAGER_ID</a:t>
            </a:r>
            <a:r>
              <a:rPr lang="en-US" altLang="zh-CN" dirty="0">
                <a:highlight>
                  <a:srgbClr val="C0C0C0"/>
                </a:highlight>
              </a:rPr>
              <a:t>=</a:t>
            </a:r>
            <a:r>
              <a:rPr lang="en-US" altLang="zh-CN" dirty="0" err="1">
                <a:highlight>
                  <a:srgbClr val="C0C0C0"/>
                </a:highlight>
              </a:rPr>
              <a:t>m.EMPLOYEE_ID</a:t>
            </a:r>
            <a:r>
              <a:rPr lang="en-US" altLang="zh-CN" dirty="0">
                <a:highlight>
                  <a:srgbClr val="C0C0C0"/>
                </a:highlight>
              </a:rPr>
              <a:t>(+)ORDER BY </a:t>
            </a:r>
            <a:r>
              <a:rPr lang="en-US" altLang="zh-CN" dirty="0" err="1">
                <a:highlight>
                  <a:srgbClr val="C0C0C0"/>
                </a:highlight>
              </a:rPr>
              <a:t>e.EMPLOYEE_ID</a:t>
            </a:r>
            <a:r>
              <a:rPr lang="zh-CN" altLang="zh-CN" dirty="0">
                <a:highlight>
                  <a:srgbClr val="C0C0C0"/>
                </a:highlight>
              </a:rPr>
              <a:t>；</a:t>
            </a:r>
          </a:p>
          <a:p>
            <a:pPr marL="0" indent="0" hangingPunct="0">
              <a:buNone/>
            </a:pPr>
            <a:r>
              <a:rPr lang="en-US" altLang="zh-CN" dirty="0"/>
              <a:t>...</a:t>
            </a:r>
            <a:endParaRPr lang="zh-CN" altLang="zh-CN" dirty="0"/>
          </a:p>
          <a:p>
            <a:pPr marL="0" indent="0" hangingPunct="0">
              <a:buNone/>
            </a:pPr>
            <a:r>
              <a:rPr lang="en-US" altLang="zh-CN" dirty="0"/>
              <a:t>107 rows selected.</a:t>
            </a:r>
            <a:endParaRPr lang="zh-CN" altLang="zh-CN" dirty="0"/>
          </a:p>
          <a:p>
            <a:pPr marL="0" indent="0" hangingPunct="0">
              <a:lnSpc>
                <a:spcPct val="100000"/>
              </a:lnSpc>
              <a:spcBef>
                <a:spcPts val="600"/>
              </a:spcBef>
              <a:buNone/>
            </a:pPr>
            <a:endParaRPr lang="zh-CN" altLang="en-US" sz="2800" dirty="0"/>
          </a:p>
        </p:txBody>
      </p:sp>
    </p:spTree>
    <p:extLst>
      <p:ext uri="{BB962C8B-B14F-4D97-AF65-F5344CB8AC3E}">
        <p14:creationId xmlns:p14="http://schemas.microsoft.com/office/powerpoint/2010/main" val="379007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60_TF02801109" id="{64D9660F-F553-40F5-B9B2-F16A6361E136}" vid="{B595E204-AB5B-4593-8B71-C0919E13EC0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2132E7-496B-4457-95B8-9F9F48D2D001}">
  <we:reference id="wa104379997" version="1.0.0.2" store="zh-CN" storeType="OMEX"/>
  <we:alternateReferences>
    <we:reference id="WA104379997" version="1.0.0.2"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3.xml><?xml version="1.0" encoding="utf-8"?>
<ds:datastoreItem xmlns:ds="http://schemas.openxmlformats.org/officeDocument/2006/customXml" ds:itemID="{0F249165-F638-412C-8E0A-DFB7045CA2E0}">
  <ds:schemaRefs>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purl.org/dc/term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静谧自然演示文稿（宽屏）</Template>
  <TotalTime>1477</TotalTime>
  <Words>15087</Words>
  <Application>Microsoft Office PowerPoint</Application>
  <PresentationFormat>自定义</PresentationFormat>
  <Paragraphs>1093</Paragraphs>
  <Slides>134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134</vt:i4>
      </vt:variant>
    </vt:vector>
  </HeadingPairs>
  <TitlesOfParts>
    <vt:vector size="143" baseType="lpstr">
      <vt:lpstr>宋体</vt:lpstr>
      <vt:lpstr>Microsoft YaHei</vt:lpstr>
      <vt:lpstr>Microsoft YaHei</vt:lpstr>
      <vt:lpstr>Arial</vt:lpstr>
      <vt:lpstr>Euphemia</vt:lpstr>
      <vt:lpstr>Times New Roman</vt:lpstr>
      <vt:lpstr>Wingdings</vt:lpstr>
      <vt:lpstr>Wingdings 2</vt:lpstr>
      <vt:lpstr>静谧 16x9</vt:lpstr>
      <vt:lpstr>Oracle 12c 基础教程</vt:lpstr>
      <vt:lpstr>第3章 网络配置及管理工具</vt:lpstr>
      <vt:lpstr>3.1 Oracle Net Services</vt:lpstr>
      <vt:lpstr>3.1 Oracle Net Services</vt:lpstr>
      <vt:lpstr>3.1 Oracle Net Services</vt:lpstr>
      <vt:lpstr>3.2 服务器模式和数据库连接方式</vt:lpstr>
      <vt:lpstr>3.2 服务器模式和数据库连接方式    3.2.1专用服务器模式</vt:lpstr>
      <vt:lpstr>3.2 服务器模式和数据库连接方式    3.2.1专用服务器模式</vt:lpstr>
      <vt:lpstr>3.2 服务器模式和数据库连接方式    3.2.1 共享服务器模式</vt:lpstr>
      <vt:lpstr>3.2 服务器模式和数据库连接方式    3.2.2 共享服务器模式</vt:lpstr>
      <vt:lpstr>3.2 服务器模式和数据库连接方式    3.2.2 共享服务器模式</vt:lpstr>
      <vt:lpstr>3.2 服务器模式和数据库连接方式    3.2.3 配置数据库支持共享模式</vt:lpstr>
      <vt:lpstr>3.2 服务器模式和数据库连接方式    3.2.3 配置数据库支持共享模式</vt:lpstr>
      <vt:lpstr>3.2 服务器模式和数据库连接方式    【示例3-1】设置服务器开启共享服务器模式，调度器数量为3</vt:lpstr>
      <vt:lpstr>3.2 服务器模式和数据库连接方式    【示例3-1】设置服务器开启共享服务器模式，调度器数量为3</vt:lpstr>
      <vt:lpstr>3.2 服务器模式和数据库连接方式    3.2.4 检测数据库的服务器模式</vt:lpstr>
      <vt:lpstr>3.2 服务器模式和数据库连接方式    3.2.5 连接到不同的服务器模式</vt:lpstr>
      <vt:lpstr>3.2 服务器模式和数据库连接方式    【示例3-4】指定以共享模式连接数据库</vt:lpstr>
      <vt:lpstr>3.2 服务器模式和数据库连接方式    【示例3-4】指定以共享模式连接数据库</vt:lpstr>
      <vt:lpstr>3.2 服务器模式和数据库连接方式    3.2.6查看服务器连接进程</vt:lpstr>
      <vt:lpstr>3.2 服务器模式和数据库连接方式    3.2.6查看服务器连接进程</vt:lpstr>
      <vt:lpstr>3.2 服务器模式和数据库连接方式    3.2.6查看服务器连接进程</vt:lpstr>
      <vt:lpstr>3.3 TNS网络配置文件</vt:lpstr>
      <vt:lpstr>3.3 TNS网络配置文件    3.3.1 lsnrctl和listener.ora</vt:lpstr>
      <vt:lpstr>3.3 TNS网络配置文件   【示例3-7】listener.ora典型内容</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3.3.3 监听器的静态注册</vt:lpstr>
      <vt:lpstr>3.3 TNS网络配置文件     【示例3-9】查看数据库静态注册状态</vt:lpstr>
      <vt:lpstr>3.3 TNS网络配置文件    3.3.4 tnsnames.ora</vt:lpstr>
      <vt:lpstr>3.3 TNS网络配置文件    3.3.4 tnsnames.ora</vt:lpstr>
      <vt:lpstr>3.3 TNS网络配置文件    3.3.4 tnsnames.ora</vt:lpstr>
      <vt:lpstr>3.3 TNS网络配置文件    3.3.4 tnsnames.ora</vt:lpstr>
      <vt:lpstr>3.3 TNS网络配置文件   【示例3-10】tnsping测试tns名称的连接</vt:lpstr>
      <vt:lpstr>3.3 TNS网络配置文件    3.3.5 sqlnet.ora</vt:lpstr>
      <vt:lpstr>3.3 TNS网络配置文件    3.3.5 sqlnet.ora</vt:lpstr>
      <vt:lpstr>3.3 TNS网络配置文件    3.3.5 sqlnet.ora</vt:lpstr>
      <vt:lpstr>3.3 TNS网络配置文件    3.3.5 sqlnet.ora</vt:lpstr>
      <vt:lpstr>3.3 TNS网络配置文件  【示例3-11】sqlnet.ora文件内容样例</vt:lpstr>
      <vt:lpstr>3.4 SQL*Plus</vt:lpstr>
      <vt:lpstr>3.4 SQL*Plus</vt:lpstr>
      <vt:lpstr>3.4 SQL*Plus    3.4.1 SQL*Plus连接数据库</vt:lpstr>
      <vt:lpstr>3.4 SQL*Plus    【示例3-12】SYS用户登录并设置查询格式参数</vt:lpstr>
      <vt:lpstr>3.4 SQL*Plus    【示例3-12】SYS用户登录并设置查询格式参数</vt:lpstr>
      <vt:lpstr>3.4 SQL*Plus    【示例3-13】使用Easy Connect方式登录</vt:lpstr>
      <vt:lpstr>3.4 SQL*Plus    3.4.2 SQL*Plus命令列表</vt:lpstr>
      <vt:lpstr>3.4 SQL*Plus    表3-1  SQL*Plus常用命令列表 </vt:lpstr>
      <vt:lpstr>3.4 SQL*Plus    表3-1  SQL*Plus常用命令列表 </vt:lpstr>
      <vt:lpstr>3.4 SQL*Plus    表3-1  SQL*Plus常用命令列表 </vt:lpstr>
      <vt:lpstr>3.4 SQL*Plus    表3-1  SQL*Plus常用命令列表 </vt:lpstr>
      <vt:lpstr>3.4 SQL*Plus    3.4.3 SQL*Plus参数</vt:lpstr>
      <vt:lpstr>3.4 SQL*Plus    【示例3-14】设置TIME参数</vt:lpstr>
      <vt:lpstr>3.4 SQL*Plus    【示例3-15】设置TIMING参数</vt:lpstr>
      <vt:lpstr>3.4 SQL*Plus    3.4.4 SQL*Plus替换变量</vt:lpstr>
      <vt:lpstr>3.4 SQL*Plus    3.4.4 SQL*Plus替换变量</vt:lpstr>
      <vt:lpstr>3.4 SQL*Plus    【示例3-16】通过替换变量JOB查询jobs表</vt:lpstr>
      <vt:lpstr>3.4 SQL*Plus    【示例3-17】使用accept定义替换变量</vt:lpstr>
      <vt:lpstr>3.4 SQL*Plus    3.4.5绑定变量</vt:lpstr>
      <vt:lpstr>3.4 SQL*Plus    3.4.6 预设变量</vt:lpstr>
      <vt:lpstr>3.4 SQL*Plus    3.4.7 PL/SQL程序的运行</vt:lpstr>
      <vt:lpstr>3.4 SQL*Plus    【示例3-19】编辑并运行PL/SQL程序</vt:lpstr>
      <vt:lpstr>3.4 SQL*Plus    【示例3-19】编辑并运行PL/SQL程序</vt:lpstr>
      <vt:lpstr>3.4 SQL*Plus    【示例3-19】编辑并运行PL/SQL程序</vt:lpstr>
      <vt:lpstr>3.5 Oracle SQL Developer</vt:lpstr>
      <vt:lpstr>3.5 Oracle SQL Developer    3.5.1  SQL Developer连接Oracle</vt:lpstr>
      <vt:lpstr>3.5 Oracle SQL Developer    图3-3  SQL Developer运行界面</vt:lpstr>
      <vt:lpstr>3.5 Oracle SQL Developer    图3-4  SQL Developer基本方式连接</vt:lpstr>
      <vt:lpstr>3.5 Oracle SQL Developer    【示例3-21】TNS简易连接标识符方式连接Oracle</vt:lpstr>
      <vt:lpstr>3.5 Oracle SQL Developer    图3-5  SQL Developer以连接标识符简易连接</vt:lpstr>
      <vt:lpstr>3.5 Oracle SQL Developer    【示例3-22】TNS网络别名方式登录</vt:lpstr>
      <vt:lpstr>3.5 Oracle SQL Developer    图3-6 使用网络别名方式连接</vt:lpstr>
      <vt:lpstr>3.5 Oracle SQL Developer    【示例3-22】TNS网络别名方式登录</vt:lpstr>
      <vt:lpstr>3.5 Oracle SQL Developer    3.5.2  Data Modeler</vt:lpstr>
      <vt:lpstr>3.5 Oracle SQL Developer    【示例3-23】生成hr用户的关系模型</vt:lpstr>
      <vt:lpstr>【示例3-23】生成hr用户的关系模型</vt:lpstr>
      <vt:lpstr>【示例3-23】生成hr用户的关系模型</vt:lpstr>
      <vt:lpstr>【示例3-23】生成hr用户的关系模型</vt:lpstr>
      <vt:lpstr>【示例3-23】生成hr用户的关系模型</vt:lpstr>
      <vt:lpstr>【示例3-23】生成hr用户的关系模型</vt:lpstr>
      <vt:lpstr>【示例3-23】生成hr用户的关系模型</vt:lpstr>
      <vt:lpstr>3.6 执行计划与SQL优化</vt:lpstr>
      <vt:lpstr>3.6 执行计划与SQL优化    3.6.1 授予查询执行计划的权限</vt:lpstr>
      <vt:lpstr>3.6 执行计划与SQL优化    【示例3-24】给hr授予plustrace角色权限</vt:lpstr>
      <vt:lpstr>3.6 执行计划与SQL优化    【示例3-24】给hr授予plustrace角色权限</vt:lpstr>
      <vt:lpstr>3.6 执行计划与SQL优化    3.6.2 分析和比较执行计划</vt:lpstr>
      <vt:lpstr>3.6 执行计划与SQL优化    【示例3-25】查询执行计划</vt:lpstr>
      <vt:lpstr>3.6 执行计划与SQL优化    【示例3-25】查询执行计划</vt:lpstr>
      <vt:lpstr>3.6 执行计划与SQL优化    【示例3-25】查询执行计划</vt:lpstr>
      <vt:lpstr>3.6 执行计划与SQL优化    【示例3-25】查询执行计划</vt:lpstr>
      <vt:lpstr>3.6 执行计划与SQL优化    【示例3-25】查询执行计划</vt:lpstr>
      <vt:lpstr>3.6 执行计划与SQL优化    【示例3-25】查询执行计划</vt:lpstr>
      <vt:lpstr>3.6 执行计划与SQL优化    【示例3-25】查询执行计划</vt:lpstr>
      <vt:lpstr>3.6 执行计划与SQL优化    【示例3-26】更优的查询语句</vt:lpstr>
      <vt:lpstr>3.6 执行计划与SQL优化    【示例3-26】更优的查询语句</vt:lpstr>
      <vt:lpstr>3.6 执行计划与SQL优化    【示例3-25】与【示例3-26】执行计划的对比</vt:lpstr>
      <vt:lpstr>3.6 执行计划与SQL优化    【示例3-27】显示执行计划的另一种办法</vt:lpstr>
      <vt:lpstr>3.6 执行计划与SQL优化    【示例3-27】显示执行计划的另一种办法</vt:lpstr>
      <vt:lpstr>3.6 执行计划与SQL优化    3.6.3 统计信息与动态采样</vt:lpstr>
      <vt:lpstr>3.6 执行计划与SQL优化    3.6.3 统计信息与动态采样</vt:lpstr>
      <vt:lpstr>3.6 执行计划与SQL优化    3.6.3 统计信息与动态采样</vt:lpstr>
      <vt:lpstr>3.6 执行计划与SQL优化    3.6.3 统计信息与动态采样</vt:lpstr>
      <vt:lpstr>3.6 执行计划与SQL优化    3.6.3 统计信息与动态采样</vt:lpstr>
      <vt:lpstr>3.6 执行计划与SQL优化    3.6.3 统计信息与动态采样</vt:lpstr>
      <vt:lpstr>3.6 执行计划与SQL优化    3.6.3 统计信息与动态采样</vt:lpstr>
      <vt:lpstr>3.6 执行计划与SQL优化    【示例3-28】表的统计信息收集前后的对比</vt:lpstr>
      <vt:lpstr>3.6 执行计划与SQL优化    【示例3-28】表的统计信息收集前后的对比</vt:lpstr>
      <vt:lpstr>3.6 执行计划与SQL优化    【示例3-28】表的统计信息收集前后的对比</vt:lpstr>
      <vt:lpstr>3.6 执行计划与SQL优化    【示例3-28】表的统计信息收集前后的对比</vt:lpstr>
      <vt:lpstr>3.6 执行计划与SQL优化    【示例3-28】表的统计信息收集前后的对比</vt:lpstr>
      <vt:lpstr>3.6 执行计划与SQL优化    【示例3-28】表的统计信息收集前后的对比</vt:lpstr>
      <vt:lpstr>3.6 执行计划与SQL优化    【示例3-29】查询表何时被分析过</vt:lpstr>
      <vt:lpstr>3.6 执行计划与SQL优化    3.6.4 SQL语句的优化</vt:lpstr>
      <vt:lpstr>3.6 执行计划与SQL优化    【示例3-30】让户HR可以进行SQL语句的优化指导</vt:lpstr>
      <vt:lpstr>3.6 执行计划与SQL优化    【示例3-30】让户HR可以进行SQL语句的优化指导</vt:lpstr>
      <vt:lpstr>3.6 执行计划与SQL优化    图3-13  SQL语句优化指导</vt:lpstr>
      <vt:lpstr>3.6 执行计划与SQL优化    【示例3-30】让户HR可以进行SQL语句的优化指导</vt:lpstr>
      <vt:lpstr>3.6 执行计划与SQL优化    图3-14  SQL语句无优化指导</vt:lpstr>
      <vt:lpstr>3.6 执行计划与SQL优化    3.6.5 自适应查询优化</vt:lpstr>
      <vt:lpstr>3.6 执行计划与SQL优化    3.6.5 自适应查询优化</vt:lpstr>
      <vt:lpstr>3.6 执行计划与SQL优化    图3-15  自适应查询优化</vt:lpstr>
      <vt:lpstr>3.6 执行计划与SQL优化    图3-16缺省的计划是嵌套循环连接(order_items行数小于阈值时)</vt:lpstr>
      <vt:lpstr>3.6 执行计划与SQL优化    【示例3-31】查看缺省的嵌套循环连接(nested loops join)</vt:lpstr>
      <vt:lpstr>3.6 执行计划与SQL优化    图3.17 缺省的自适应计划结果</vt:lpstr>
      <vt:lpstr>3.6 执行计划与SQL优化    【示例3-31】查看缺省的嵌套循环连接(nested loops join)</vt:lpstr>
      <vt:lpstr>3.6 执行计划与SQL优化    图3.18最终的计划是哈希连接(order_items行数大于阈值)</vt:lpstr>
      <vt:lpstr>3.6 执行计划与SQL优化    【示例3-32】查看最终的哈希连接(hash join)</vt:lpstr>
      <vt:lpstr>3.6 执行计划与SQL优化    【示例3-32】查看最终的哈希连接(hash join)</vt:lpstr>
      <vt:lpstr>3.6 执行计划与SQL优化    【示例3-32】查看最终的哈希连接(hash join)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box</dc:creator>
  <cp:lastModifiedBy>box</cp:lastModifiedBy>
  <cp:revision>111</cp:revision>
  <dcterms:created xsi:type="dcterms:W3CDTF">2017-06-29T08:41:34Z</dcterms:created>
  <dcterms:modified xsi:type="dcterms:W3CDTF">2017-09-27T01:15:27Z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