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18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6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81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1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0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8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1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4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7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4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3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1F869-0745-4EC5-AC44-FBE0E478E321}" type="datetimeFigureOut">
              <a:rPr lang="zh-CN" altLang="en-US" smtClean="0"/>
              <a:t>2017/12/27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35831A-94EB-4DEA-B29C-9B3574AF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ECFF-DD42-4E39-AA54-F51C2FD6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2" y="1739624"/>
            <a:ext cx="7766936" cy="1689376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深入理解计算机系统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090C7-618B-4934-AA7A-52F202E9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195" y="4627881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20161104600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嵇国华</a:t>
            </a:r>
          </a:p>
        </p:txBody>
      </p:sp>
    </p:spTree>
    <p:extLst>
      <p:ext uri="{BB962C8B-B14F-4D97-AF65-F5344CB8AC3E}">
        <p14:creationId xmlns:p14="http://schemas.microsoft.com/office/powerpoint/2010/main" val="166674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53146-7FAF-4978-A7D7-01762364BA37}"/>
              </a:ext>
            </a:extLst>
          </p:cNvPr>
          <p:cNvSpPr txBox="1"/>
          <p:nvPr/>
        </p:nvSpPr>
        <p:spPr>
          <a:xfrm>
            <a:off x="3215196" y="2767280"/>
            <a:ext cx="5761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49236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7ACF2-9C72-4F29-9AA3-0A880CCD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5219"/>
            <a:ext cx="8596668" cy="4119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+mn-ea"/>
                <a:ea typeface="+mn-ea"/>
              </a:rPr>
              <a:t>1	</a:t>
            </a:r>
            <a:r>
              <a:rPr lang="zh-CN" altLang="en-US" sz="4000" dirty="0">
                <a:latin typeface="+mn-ea"/>
                <a:ea typeface="+mn-ea"/>
              </a:rPr>
              <a:t>计算机系统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en-US" altLang="zh-CN" sz="4000" dirty="0">
                <a:latin typeface="+mn-ea"/>
                <a:ea typeface="+mn-ea"/>
              </a:rPr>
              <a:t>2	C</a:t>
            </a:r>
            <a:r>
              <a:rPr lang="zh-CN" altLang="en-US" sz="4000" dirty="0">
                <a:latin typeface="+mn-ea"/>
                <a:ea typeface="+mn-ea"/>
              </a:rPr>
              <a:t>语言指针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en-US" altLang="zh-CN" sz="4000" dirty="0">
                <a:latin typeface="+mn-ea"/>
                <a:ea typeface="+mn-ea"/>
              </a:rPr>
              <a:t>3	</a:t>
            </a:r>
            <a:r>
              <a:rPr lang="zh-CN" altLang="en-US" sz="4000" dirty="0">
                <a:latin typeface="+mn-ea"/>
                <a:ea typeface="+mn-ea"/>
              </a:rPr>
              <a:t>汇编语言浅解</a:t>
            </a:r>
          </a:p>
        </p:txBody>
      </p:sp>
    </p:spTree>
    <p:extLst>
      <p:ext uri="{BB962C8B-B14F-4D97-AF65-F5344CB8AC3E}">
        <p14:creationId xmlns:p14="http://schemas.microsoft.com/office/powerpoint/2010/main" val="52585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48AF-7D25-448E-B08D-928AD3FA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1513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1 	</a:t>
            </a:r>
            <a:r>
              <a:rPr lang="zh-CN" altLang="en-US" sz="4000" dirty="0">
                <a:latin typeface="+mn-ea"/>
                <a:ea typeface="+mn-ea"/>
              </a:rPr>
              <a:t>计算机系统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2BB6A-E95E-4E61-9924-4D98D272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6917" y="2241612"/>
            <a:ext cx="7738166" cy="342678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</a:rPr>
              <a:t>1.1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计算机软件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1.2 	</a:t>
            </a:r>
            <a:r>
              <a:rPr lang="zh-CN" altLang="en-US" sz="2800" dirty="0">
                <a:latin typeface="+mn-ea"/>
              </a:rPr>
              <a:t>计算机硬件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2BD95-7763-4FC8-B050-917A3C24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25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1.1	</a:t>
            </a:r>
            <a:r>
              <a:rPr lang="zh-CN" altLang="en-US" sz="2800" dirty="0">
                <a:latin typeface="+mn-ea"/>
                <a:ea typeface="+mn-ea"/>
              </a:rPr>
              <a:t>计算机软件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C899F-8027-4EB6-96AB-097B2F4E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1853"/>
            <a:ext cx="8596668" cy="486951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1.1.1 </a:t>
            </a:r>
            <a:r>
              <a:rPr lang="zh-CN" altLang="zh-CN" sz="2000" dirty="0">
                <a:latin typeface="+mn-ea"/>
              </a:rPr>
              <a:t>系统软件</a:t>
            </a:r>
          </a:p>
          <a:p>
            <a:r>
              <a:rPr lang="zh-CN" altLang="zh-CN" sz="2000" dirty="0">
                <a:latin typeface="+mn-ea"/>
              </a:rPr>
              <a:t>系统软件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zh-CN" sz="2000" dirty="0">
                <a:latin typeface="+mn-ea"/>
              </a:rPr>
              <a:t>如</a:t>
            </a:r>
            <a:r>
              <a:rPr lang="en-US" altLang="zh-CN" sz="2000" dirty="0">
                <a:latin typeface="+mn-ea"/>
              </a:rPr>
              <a:t>Android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DOS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Mac OS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iOS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zh-CN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Windows</a:t>
            </a:r>
          </a:p>
          <a:p>
            <a:r>
              <a:rPr lang="zh-CN" altLang="zh-CN" sz="2000" dirty="0">
                <a:latin typeface="+mn-ea"/>
              </a:rPr>
              <a:t>基本的工具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zh-CN" sz="2000" dirty="0">
                <a:latin typeface="+mn-ea"/>
              </a:rPr>
              <a:t>编译器，数据库管理，存储器格式化，文件系统管理，操作系统管理，用户身份验证，驱动管理，网络连接等方面的工具</a:t>
            </a:r>
          </a:p>
          <a:p>
            <a:r>
              <a:rPr lang="zh-CN" altLang="en-US" sz="2000" dirty="0">
                <a:latin typeface="+mn-ea"/>
              </a:rPr>
              <a:t>它主要</a:t>
            </a:r>
            <a:r>
              <a:rPr lang="zh-CN" altLang="zh-CN" sz="2000" dirty="0">
                <a:latin typeface="+mn-ea"/>
              </a:rPr>
              <a:t>负责管理计算机系统中各种独立的硬件，使得它们可以协调工作，提供基本的功能，并为正在运行的应用软件提供平台。</a:t>
            </a:r>
            <a:r>
              <a:rPr lang="zh-CN" altLang="en-US" sz="2000" dirty="0">
                <a:latin typeface="+mn-ea"/>
              </a:rPr>
              <a:t>他等价于计算机系统的核心，如果没有软件，硬件只不过是一堆垃圾，免费给你外星人都不要。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1.1.2 </a:t>
            </a:r>
            <a:r>
              <a:rPr lang="zh-CN" altLang="zh-CN" sz="2000" dirty="0">
                <a:latin typeface="+mn-ea"/>
              </a:rPr>
              <a:t>应用软件</a:t>
            </a:r>
          </a:p>
          <a:p>
            <a:r>
              <a:rPr lang="zh-CN" altLang="zh-CN" sz="2000" dirty="0">
                <a:latin typeface="+mn-ea"/>
              </a:rPr>
              <a:t>应用软件是解决某些问题而被开发的软件，前提是已存在答案的问题，他不具备自我思考能力。</a:t>
            </a:r>
            <a:r>
              <a:rPr lang="zh-CN" altLang="en-US" sz="2000" dirty="0">
                <a:latin typeface="+mn-ea"/>
              </a:rPr>
              <a:t>他可以是以单独程序存在，也可以多个程序协同工作，组成一个系统，如智能机房管理系统。</a:t>
            </a:r>
            <a:r>
              <a:rPr lang="zh-CN" altLang="zh-CN" sz="2000" dirty="0">
                <a:latin typeface="+mn-ea"/>
              </a:rPr>
              <a:t>软件可以显著提高我们的</a:t>
            </a:r>
            <a:r>
              <a:rPr lang="zh-CN" altLang="en-US" sz="2000" dirty="0">
                <a:latin typeface="+mn-ea"/>
              </a:rPr>
              <a:t>工作</a:t>
            </a:r>
            <a:r>
              <a:rPr lang="zh-CN" altLang="zh-CN" sz="2000" dirty="0">
                <a:latin typeface="+mn-ea"/>
              </a:rPr>
              <a:t>效率。而随着人工智能的普及，应用软件已经无处不在。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8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D1F20-D95A-4420-8D6B-83C3A819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1.2	</a:t>
            </a:r>
            <a:r>
              <a:rPr lang="zh-CN" altLang="en-US" sz="2800" dirty="0">
                <a:latin typeface="+mn-ea"/>
                <a:ea typeface="+mn-ea"/>
              </a:rPr>
              <a:t>计算机硬件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243A-AE59-4D8E-A52F-BF15971A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5219"/>
            <a:ext cx="8596668" cy="4896143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zh-CN" sz="3200" dirty="0">
                <a:latin typeface="+mn-ea"/>
              </a:rPr>
              <a:t>人们常常存在只有电脑是计算机的误区，更有甚者认为</a:t>
            </a:r>
            <a:r>
              <a:rPr lang="zh-CN" altLang="zh-CN" sz="3200" dirty="0">
                <a:solidFill>
                  <a:srgbClr val="FF0000"/>
                </a:solidFill>
                <a:latin typeface="+mn-ea"/>
              </a:rPr>
              <a:t>计算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器</a:t>
            </a:r>
            <a:r>
              <a:rPr lang="zh-CN" altLang="zh-CN" sz="3200" dirty="0">
                <a:latin typeface="+mn-ea"/>
              </a:rPr>
              <a:t>就是计算</a:t>
            </a:r>
            <a:r>
              <a:rPr lang="zh-CN" altLang="en-US" sz="3200" dirty="0">
                <a:latin typeface="+mn-ea"/>
              </a:rPr>
              <a:t>机！！！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+mn-ea"/>
              </a:rPr>
              <a:t>然</a:t>
            </a:r>
            <a:r>
              <a:rPr lang="zh-CN" altLang="zh-CN" sz="3200" dirty="0">
                <a:latin typeface="+mn-ea"/>
              </a:rPr>
              <a:t>而只要他具备</a:t>
            </a:r>
            <a:r>
              <a:rPr lang="zh-CN" altLang="zh-CN" sz="3200" u="heavy" dirty="0">
                <a:solidFill>
                  <a:srgbClr val="00B050"/>
                </a:solidFill>
                <a:uFill>
                  <a:solidFill>
                    <a:schemeClr val="accent5"/>
                  </a:solidFill>
                </a:uFill>
                <a:latin typeface="+mn-ea"/>
              </a:rPr>
              <a:t>处理器，主存，总线及</a:t>
            </a:r>
            <a:r>
              <a:rPr lang="en-US" altLang="zh-CN" sz="3200" u="heavy" dirty="0">
                <a:solidFill>
                  <a:srgbClr val="00B050"/>
                </a:solidFill>
                <a:uFill>
                  <a:solidFill>
                    <a:schemeClr val="accent5"/>
                  </a:solidFill>
                </a:uFill>
                <a:latin typeface="+mn-ea"/>
              </a:rPr>
              <a:t>I/O</a:t>
            </a:r>
            <a:r>
              <a:rPr lang="zh-CN" altLang="zh-CN" sz="3200" u="heavy" dirty="0">
                <a:solidFill>
                  <a:srgbClr val="00B050"/>
                </a:solidFill>
                <a:uFill>
                  <a:solidFill>
                    <a:schemeClr val="accent5"/>
                  </a:solidFill>
                </a:uFill>
                <a:latin typeface="+mn-ea"/>
              </a:rPr>
              <a:t>设备</a:t>
            </a:r>
            <a:r>
              <a:rPr lang="zh-CN" altLang="zh-CN" sz="3200" dirty="0">
                <a:latin typeface="+mn-ea"/>
              </a:rPr>
              <a:t>就可以称为计算机，典型例子像</a:t>
            </a:r>
            <a:r>
              <a:rPr lang="en-US" altLang="zh-CN" sz="3200" dirty="0">
                <a:latin typeface="+mn-ea"/>
              </a:rPr>
              <a:t>Arduino</a:t>
            </a:r>
            <a:r>
              <a:rPr lang="zh-CN" altLang="zh-CN" sz="3200" dirty="0">
                <a:latin typeface="+mn-ea"/>
              </a:rPr>
              <a:t>单片机</a:t>
            </a:r>
            <a:r>
              <a:rPr lang="zh-CN" altLang="zh-CN" sz="3200" dirty="0"/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150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CAC26-083B-4384-AA80-E444D5B0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52" y="393578"/>
            <a:ext cx="8596668" cy="84337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	C</a:t>
            </a:r>
            <a:r>
              <a:rPr lang="zh-CN" altLang="en-US" sz="4000" dirty="0">
                <a:latin typeface="+mn-ea"/>
                <a:ea typeface="+mn-ea"/>
              </a:rPr>
              <a:t>语言指针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8D912B-2649-4860-BDFF-5DA9A8A3488C}"/>
              </a:ext>
            </a:extLst>
          </p:cNvPr>
          <p:cNvSpPr/>
          <p:nvPr/>
        </p:nvSpPr>
        <p:spPr>
          <a:xfrm>
            <a:off x="1161434" y="1503289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1EADA-2A14-469A-9C1B-ACB458B84AD1}"/>
              </a:ext>
            </a:extLst>
          </p:cNvPr>
          <p:cNvSpPr/>
          <p:nvPr/>
        </p:nvSpPr>
        <p:spPr>
          <a:xfrm>
            <a:off x="2732782" y="1506988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6761B3-D11A-4C37-9006-05006EB3CDAF}"/>
              </a:ext>
            </a:extLst>
          </p:cNvPr>
          <p:cNvSpPr/>
          <p:nvPr/>
        </p:nvSpPr>
        <p:spPr>
          <a:xfrm>
            <a:off x="4304129" y="1499591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14A1F3-7528-4433-8152-8B3FEC534079}"/>
              </a:ext>
            </a:extLst>
          </p:cNvPr>
          <p:cNvSpPr/>
          <p:nvPr/>
        </p:nvSpPr>
        <p:spPr>
          <a:xfrm>
            <a:off x="1161434" y="3537755"/>
            <a:ext cx="1074198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1819E47-5EC4-48D9-A2E0-F0D6DD0797D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698533" y="2346668"/>
            <a:ext cx="1571348" cy="119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CFBD94-1410-48DA-926E-62441B7F433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698533" y="2346668"/>
            <a:ext cx="3142696" cy="119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F1B7CEA-4685-423E-8E34-2A86AFF46D8E}"/>
              </a:ext>
            </a:extLst>
          </p:cNvPr>
          <p:cNvSpPr/>
          <p:nvPr/>
        </p:nvSpPr>
        <p:spPr>
          <a:xfrm>
            <a:off x="1161434" y="4383351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E2BA61-43E3-43DC-AC78-82264F1610A9}"/>
              </a:ext>
            </a:extLst>
          </p:cNvPr>
          <p:cNvSpPr/>
          <p:nvPr/>
        </p:nvSpPr>
        <p:spPr>
          <a:xfrm>
            <a:off x="2726803" y="3517027"/>
            <a:ext cx="1074198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60F90A-ECD3-4A02-BB59-8E90C5190984}"/>
              </a:ext>
            </a:extLst>
          </p:cNvPr>
          <p:cNvSpPr/>
          <p:nvPr/>
        </p:nvSpPr>
        <p:spPr>
          <a:xfrm>
            <a:off x="2729763" y="4362624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21E13-F612-478B-99E3-1C547CEB76EB}"/>
              </a:ext>
            </a:extLst>
          </p:cNvPr>
          <p:cNvSpPr/>
          <p:nvPr/>
        </p:nvSpPr>
        <p:spPr>
          <a:xfrm>
            <a:off x="6372626" y="0"/>
            <a:ext cx="580895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struct student *p, *q, *head;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 = 1;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temp = 0;</a:t>
            </a:r>
          </a:p>
          <a:p>
            <a:r>
              <a:rPr lang="en-US" altLang="zh-CN" dirty="0"/>
              <a:t>	head = NULL;</a:t>
            </a:r>
          </a:p>
          <a:p>
            <a:r>
              <a:rPr lang="en-US" altLang="zh-CN" dirty="0"/>
              <a:t>	q = NULL;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s, s == 1)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p = new student;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 &gt;&gt; p-&gt;name;</a:t>
            </a:r>
            <a:r>
              <a:rPr lang="zh-CN" altLang="en-US" dirty="0"/>
              <a:t>     </a:t>
            </a:r>
            <a:r>
              <a:rPr lang="en-US" altLang="zh-CN" dirty="0"/>
              <a:t>//</a:t>
            </a:r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		if (head == NULL)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head = p;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q-&gt;next = p;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q = p;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 &lt;&lt; "</a:t>
            </a:r>
            <a:r>
              <a:rPr lang="zh-CN" altLang="en-US" dirty="0"/>
              <a:t>是否继续录入（</a:t>
            </a:r>
            <a:r>
              <a:rPr lang="en-US" altLang="zh-CN" dirty="0"/>
              <a:t>1</a:t>
            </a:r>
            <a:r>
              <a:rPr lang="zh-CN" altLang="en-US" dirty="0"/>
              <a:t>：是  </a:t>
            </a:r>
            <a:r>
              <a:rPr lang="en-US" altLang="zh-CN" dirty="0"/>
              <a:t>2</a:t>
            </a:r>
            <a:r>
              <a:rPr lang="zh-CN" altLang="en-US" dirty="0"/>
              <a:t>：否 ）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E766E5-C1B6-4DE6-B667-506FD478C3C7}"/>
              </a:ext>
            </a:extLst>
          </p:cNvPr>
          <p:cNvSpPr/>
          <p:nvPr/>
        </p:nvSpPr>
        <p:spPr>
          <a:xfrm>
            <a:off x="4304129" y="3537751"/>
            <a:ext cx="1074198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9E33DC-01A5-475F-A9D4-1386AD6CD25C}"/>
              </a:ext>
            </a:extLst>
          </p:cNvPr>
          <p:cNvSpPr/>
          <p:nvPr/>
        </p:nvSpPr>
        <p:spPr>
          <a:xfrm>
            <a:off x="4304129" y="4381128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89F50C0-DF19-4AD4-814D-C7831EFB8565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 flipV="1">
            <a:off x="2235632" y="3938717"/>
            <a:ext cx="491171" cy="8663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6AFA903-A259-45C8-9EA0-49196022ECBF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803961" y="3959441"/>
            <a:ext cx="500168" cy="8248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530028E-5E2B-4682-905C-FA407B75388E}"/>
              </a:ext>
            </a:extLst>
          </p:cNvPr>
          <p:cNvCxnSpPr>
            <a:cxnSpLocks/>
          </p:cNvCxnSpPr>
          <p:nvPr/>
        </p:nvCxnSpPr>
        <p:spPr>
          <a:xfrm>
            <a:off x="3266860" y="2350366"/>
            <a:ext cx="0" cy="1187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CC7F6E-EB62-4C5B-B08B-257AF6E3E680}"/>
              </a:ext>
            </a:extLst>
          </p:cNvPr>
          <p:cNvCxnSpPr>
            <a:cxnSpLocks/>
          </p:cNvCxnSpPr>
          <p:nvPr/>
        </p:nvCxnSpPr>
        <p:spPr>
          <a:xfrm flipH="1">
            <a:off x="3263904" y="2335572"/>
            <a:ext cx="1577326" cy="1174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4FE64A-9868-45CC-95F8-47285EAD24A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841228" y="2342969"/>
            <a:ext cx="0" cy="119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C934DDC-3BF0-47BF-8EA9-CE595DA7A267}"/>
              </a:ext>
            </a:extLst>
          </p:cNvPr>
          <p:cNvGrpSpPr/>
          <p:nvPr/>
        </p:nvGrpSpPr>
        <p:grpSpPr>
          <a:xfrm>
            <a:off x="1161436" y="5308851"/>
            <a:ext cx="1074194" cy="788632"/>
            <a:chOff x="930616" y="5930288"/>
            <a:chExt cx="1074194" cy="788632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0DC611C-3213-4E3E-B304-8EA6BF96A6DE}"/>
                </a:ext>
              </a:extLst>
            </p:cNvPr>
            <p:cNvGrpSpPr/>
            <p:nvPr/>
          </p:nvGrpSpPr>
          <p:grpSpPr>
            <a:xfrm>
              <a:off x="1316792" y="5930288"/>
              <a:ext cx="298944" cy="275208"/>
              <a:chOff x="1316792" y="5930288"/>
              <a:chExt cx="298944" cy="275208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A27CED7-695D-4B39-ADFF-DB13D66D5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6792" y="5930288"/>
                <a:ext cx="0" cy="2663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9C831F0-F9B1-494C-8E35-61257E0CB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36" y="5930288"/>
                <a:ext cx="0" cy="2752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3E283BE-5924-4752-B337-337451901E5F}"/>
                </a:ext>
              </a:extLst>
            </p:cNvPr>
            <p:cNvSpPr/>
            <p:nvPr/>
          </p:nvSpPr>
          <p:spPr>
            <a:xfrm>
              <a:off x="930616" y="6310548"/>
              <a:ext cx="1074194" cy="4083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NULL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8C6CDB6-8DA1-4FCC-8B9F-71A9608886CD}"/>
              </a:ext>
            </a:extLst>
          </p:cNvPr>
          <p:cNvGrpSpPr/>
          <p:nvPr/>
        </p:nvGrpSpPr>
        <p:grpSpPr>
          <a:xfrm>
            <a:off x="2729763" y="5294795"/>
            <a:ext cx="1074194" cy="788632"/>
            <a:chOff x="930616" y="5930288"/>
            <a:chExt cx="1074194" cy="78863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1EDA426-4043-498E-A6ED-B78CF037E39D}"/>
                </a:ext>
              </a:extLst>
            </p:cNvPr>
            <p:cNvGrpSpPr/>
            <p:nvPr/>
          </p:nvGrpSpPr>
          <p:grpSpPr>
            <a:xfrm>
              <a:off x="1316792" y="5930288"/>
              <a:ext cx="298944" cy="275208"/>
              <a:chOff x="1316792" y="5930288"/>
              <a:chExt cx="298944" cy="275208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963C88B3-6D36-43C4-A105-83B80A9D9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6792" y="5930288"/>
                <a:ext cx="0" cy="2663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8030CFE-4DD4-46E4-8195-7E8446E20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36" y="5930288"/>
                <a:ext cx="0" cy="2752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C99DB13-019C-4D86-A897-84ED83E6C460}"/>
                </a:ext>
              </a:extLst>
            </p:cNvPr>
            <p:cNvSpPr/>
            <p:nvPr/>
          </p:nvSpPr>
          <p:spPr>
            <a:xfrm>
              <a:off x="930616" y="6310548"/>
              <a:ext cx="1074194" cy="4083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NULL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CBD7162-B254-4CA9-986A-8596DD5C75BB}"/>
              </a:ext>
            </a:extLst>
          </p:cNvPr>
          <p:cNvGrpSpPr/>
          <p:nvPr/>
        </p:nvGrpSpPr>
        <p:grpSpPr>
          <a:xfrm>
            <a:off x="4304133" y="5308851"/>
            <a:ext cx="1074194" cy="767925"/>
            <a:chOff x="930616" y="5930288"/>
            <a:chExt cx="1074194" cy="76792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1B496E2-E607-4DA4-B9D4-B353B6E4C80A}"/>
                </a:ext>
              </a:extLst>
            </p:cNvPr>
            <p:cNvGrpSpPr/>
            <p:nvPr/>
          </p:nvGrpSpPr>
          <p:grpSpPr>
            <a:xfrm>
              <a:off x="1316792" y="5930288"/>
              <a:ext cx="298944" cy="275208"/>
              <a:chOff x="1316792" y="5930288"/>
              <a:chExt cx="298944" cy="275208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004197F-9AAC-4389-B373-89E9CDF9F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6792" y="5930288"/>
                <a:ext cx="0" cy="2663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2B8EDE8-0AC0-4449-89AA-F1043E659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36" y="5930288"/>
                <a:ext cx="0" cy="2752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273724C-7A4F-4F3A-80BE-C74BFF52F94B}"/>
                </a:ext>
              </a:extLst>
            </p:cNvPr>
            <p:cNvSpPr/>
            <p:nvPr/>
          </p:nvSpPr>
          <p:spPr>
            <a:xfrm>
              <a:off x="930616" y="6289841"/>
              <a:ext cx="1074194" cy="4083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NULL</a:t>
              </a:r>
              <a:endParaRPr lang="zh-CN" altLang="en-US" dirty="0"/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5D5EB75-64A5-41CA-A1C5-03544B98BF1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269881" y="2350366"/>
            <a:ext cx="1571347" cy="118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6E32A-F2A8-4EE5-8566-8C1C022D16A4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1698533" y="2346667"/>
            <a:ext cx="0" cy="119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9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19" grpId="0" animBg="1"/>
      <p:bldP spid="29" grpId="0" animBg="1"/>
      <p:bldP spid="30" grpId="0" animBg="1"/>
      <p:bldP spid="10" grpId="0" animBg="1"/>
      <p:bldP spid="1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CAC26-083B-4384-AA80-E444D5B0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52" y="393578"/>
            <a:ext cx="8596668" cy="84337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	C</a:t>
            </a:r>
            <a:r>
              <a:rPr lang="zh-CN" altLang="en-US" sz="4000" dirty="0">
                <a:latin typeface="+mn-ea"/>
                <a:ea typeface="+mn-ea"/>
              </a:rPr>
              <a:t>语言指针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8D912B-2649-4860-BDFF-5DA9A8A3488C}"/>
              </a:ext>
            </a:extLst>
          </p:cNvPr>
          <p:cNvSpPr/>
          <p:nvPr/>
        </p:nvSpPr>
        <p:spPr>
          <a:xfrm>
            <a:off x="1161434" y="1503289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1EADA-2A14-469A-9C1B-ACB458B84AD1}"/>
              </a:ext>
            </a:extLst>
          </p:cNvPr>
          <p:cNvSpPr/>
          <p:nvPr/>
        </p:nvSpPr>
        <p:spPr>
          <a:xfrm>
            <a:off x="2732782" y="1506988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6761B3-D11A-4C37-9006-05006EB3CDAF}"/>
              </a:ext>
            </a:extLst>
          </p:cNvPr>
          <p:cNvSpPr/>
          <p:nvPr/>
        </p:nvSpPr>
        <p:spPr>
          <a:xfrm>
            <a:off x="4304129" y="1499591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14A1F3-7528-4433-8152-8B3FEC534079}"/>
              </a:ext>
            </a:extLst>
          </p:cNvPr>
          <p:cNvSpPr/>
          <p:nvPr/>
        </p:nvSpPr>
        <p:spPr>
          <a:xfrm>
            <a:off x="1161434" y="3537755"/>
            <a:ext cx="1074198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1B7CEA-4685-423E-8E34-2A86AFF46D8E}"/>
              </a:ext>
            </a:extLst>
          </p:cNvPr>
          <p:cNvSpPr/>
          <p:nvPr/>
        </p:nvSpPr>
        <p:spPr>
          <a:xfrm>
            <a:off x="1161434" y="4383351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E2BA61-43E3-43DC-AC78-82264F1610A9}"/>
              </a:ext>
            </a:extLst>
          </p:cNvPr>
          <p:cNvSpPr/>
          <p:nvPr/>
        </p:nvSpPr>
        <p:spPr>
          <a:xfrm>
            <a:off x="2726803" y="3517027"/>
            <a:ext cx="1074198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60F90A-ECD3-4A02-BB59-8E90C5190984}"/>
              </a:ext>
            </a:extLst>
          </p:cNvPr>
          <p:cNvSpPr/>
          <p:nvPr/>
        </p:nvSpPr>
        <p:spPr>
          <a:xfrm>
            <a:off x="2729763" y="4362624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21E13-F612-478B-99E3-1C547CEB76EB}"/>
              </a:ext>
            </a:extLst>
          </p:cNvPr>
          <p:cNvSpPr/>
          <p:nvPr/>
        </p:nvSpPr>
        <p:spPr>
          <a:xfrm>
            <a:off x="6372626" y="0"/>
            <a:ext cx="580895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p = head;</a:t>
            </a:r>
          </a:p>
          <a:p>
            <a:r>
              <a:rPr lang="en-US" altLang="zh-CN" dirty="0"/>
              <a:t>	while (p != NULL)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zh-CN" altLang="en-US" dirty="0"/>
              <a:t>名字</a:t>
            </a:r>
            <a:r>
              <a:rPr lang="en-US" altLang="zh-CN" dirty="0"/>
              <a:t>:"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/>
              <a:t>p-&gt;name &lt;&lt; "   </a:t>
            </a:r>
            <a:r>
              <a:rPr lang="zh-CN" altLang="en-US" dirty="0"/>
              <a:t>学号：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/>
              <a:t>p-&gt;</a:t>
            </a:r>
            <a:r>
              <a:rPr lang="en-US" altLang="zh-CN" dirty="0" err="1"/>
              <a:t>num</a:t>
            </a:r>
            <a:r>
              <a:rPr lang="en-US" altLang="zh-CN" dirty="0"/>
              <a:t> &lt;&lt; "  </a:t>
            </a:r>
            <a:r>
              <a:rPr lang="zh-CN" altLang="en-US" dirty="0"/>
              <a:t>年龄：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/>
              <a:t>p-&gt;age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p = p-&gt;next;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/*-------------------------------------------------------------*/</a:t>
            </a:r>
          </a:p>
          <a:p>
            <a:r>
              <a:rPr lang="en-US" altLang="zh-CN" dirty="0"/>
              <a:t>p = head;</a:t>
            </a:r>
          </a:p>
          <a:p>
            <a:r>
              <a:rPr lang="en-US" altLang="zh-CN" dirty="0"/>
              <a:t>	while (p != NULL)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q = p-&gt;next;</a:t>
            </a:r>
          </a:p>
          <a:p>
            <a:r>
              <a:rPr lang="en-US" altLang="zh-CN" dirty="0"/>
              <a:t>		delete p;</a:t>
            </a:r>
          </a:p>
          <a:p>
            <a:r>
              <a:rPr lang="en-US" altLang="zh-CN" dirty="0"/>
              <a:t>		p = q;</a:t>
            </a:r>
          </a:p>
          <a:p>
            <a:r>
              <a:rPr lang="en-US" altLang="zh-CN" dirty="0"/>
              <a:t>		while (q);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"---------</a:t>
            </a:r>
            <a:r>
              <a:rPr lang="zh-CN" altLang="en-US" dirty="0"/>
              <a:t>谢谢使用！</a:t>
            </a:r>
            <a:r>
              <a:rPr lang="en-US" altLang="zh-CN" dirty="0"/>
              <a:t>----------"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E766E5-C1B6-4DE6-B667-506FD478C3C7}"/>
              </a:ext>
            </a:extLst>
          </p:cNvPr>
          <p:cNvSpPr/>
          <p:nvPr/>
        </p:nvSpPr>
        <p:spPr>
          <a:xfrm>
            <a:off x="4304129" y="3537751"/>
            <a:ext cx="1074198" cy="843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9E33DC-01A5-475F-A9D4-1386AD6CD25C}"/>
              </a:ext>
            </a:extLst>
          </p:cNvPr>
          <p:cNvSpPr/>
          <p:nvPr/>
        </p:nvSpPr>
        <p:spPr>
          <a:xfrm>
            <a:off x="4304129" y="4381128"/>
            <a:ext cx="1074198" cy="843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89F50C0-DF19-4AD4-814D-C7831EFB8565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 flipV="1">
            <a:off x="2235632" y="3938717"/>
            <a:ext cx="491171" cy="8663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6AFA903-A259-45C8-9EA0-49196022ECBF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803961" y="3959441"/>
            <a:ext cx="500168" cy="8248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44FE64A-9868-45CC-95F8-47285EAD24A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841228" y="2342969"/>
            <a:ext cx="0" cy="119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CBD7162-B254-4CA9-986A-8596DD5C75BB}"/>
              </a:ext>
            </a:extLst>
          </p:cNvPr>
          <p:cNvGrpSpPr/>
          <p:nvPr/>
        </p:nvGrpSpPr>
        <p:grpSpPr>
          <a:xfrm>
            <a:off x="4304133" y="5308851"/>
            <a:ext cx="1074194" cy="767925"/>
            <a:chOff x="930616" y="5930288"/>
            <a:chExt cx="1074194" cy="76792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1B496E2-E607-4DA4-B9D4-B353B6E4C80A}"/>
                </a:ext>
              </a:extLst>
            </p:cNvPr>
            <p:cNvGrpSpPr/>
            <p:nvPr/>
          </p:nvGrpSpPr>
          <p:grpSpPr>
            <a:xfrm>
              <a:off x="1316792" y="5930288"/>
              <a:ext cx="298944" cy="275208"/>
              <a:chOff x="1316792" y="5930288"/>
              <a:chExt cx="298944" cy="275208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004197F-9AAC-4389-B373-89E9CDF9F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6792" y="5930288"/>
                <a:ext cx="0" cy="2663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2B8EDE8-0AC0-4449-89AA-F1043E659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36" y="5930288"/>
                <a:ext cx="0" cy="2752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273724C-7A4F-4F3A-80BE-C74BFF52F94B}"/>
                </a:ext>
              </a:extLst>
            </p:cNvPr>
            <p:cNvSpPr/>
            <p:nvPr/>
          </p:nvSpPr>
          <p:spPr>
            <a:xfrm>
              <a:off x="930616" y="6289841"/>
              <a:ext cx="1074194" cy="4083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NULL</a:t>
              </a:r>
              <a:endParaRPr lang="zh-CN" altLang="en-US" dirty="0"/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5D5EB75-64A5-41CA-A1C5-03544B98BF1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269881" y="2350366"/>
            <a:ext cx="1571347" cy="1187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16E32A-F2A8-4EE5-8566-8C1C022D16A4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1698533" y="2346667"/>
            <a:ext cx="0" cy="119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9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 animBg="1"/>
      <p:bldP spid="19" grpId="0" animBg="1"/>
      <p:bldP spid="29" grpId="0" animBg="1"/>
      <p:bldP spid="30" grpId="0" animBg="1"/>
      <p:bldP spid="10" grpId="0" animBg="1"/>
      <p:bldP spid="1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CD15-84A9-49C1-8651-A11F3F64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8419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	</a:t>
            </a:r>
            <a:r>
              <a:rPr lang="zh-CN" altLang="en-US" sz="4000" dirty="0">
                <a:latin typeface="+mn-ea"/>
                <a:ea typeface="+mn-ea"/>
              </a:rPr>
              <a:t>汇编语言浅解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B48BA-017B-4E12-B6B3-8052D601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符号语言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200" dirty="0"/>
              <a:t>1000100111011000						</a:t>
            </a:r>
            <a:r>
              <a:rPr lang="zh-CN" altLang="en-US" sz="3200" dirty="0"/>
              <a:t>机器语言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mov</a:t>
            </a:r>
            <a:r>
              <a:rPr lang="en-US" altLang="zh-CN" sz="3200" dirty="0"/>
              <a:t>		</a:t>
            </a:r>
            <a:r>
              <a:rPr lang="en-US" altLang="zh-CN" sz="3200" dirty="0" err="1"/>
              <a:t>ax,bx</a:t>
            </a:r>
            <a:r>
              <a:rPr lang="en-US" altLang="zh-CN" sz="3200" dirty="0"/>
              <a:t>								</a:t>
            </a:r>
            <a:r>
              <a:rPr lang="zh-CN" altLang="en-US" sz="3200" dirty="0"/>
              <a:t>汇编指令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mov</a:t>
            </a:r>
            <a:r>
              <a:rPr lang="en-US" altLang="zh-CN" sz="3200" dirty="0"/>
              <a:t>		  ——</a:t>
            </a:r>
            <a:r>
              <a:rPr lang="zh-CN" altLang="en-US" sz="3200" dirty="0"/>
              <a:t>传送指令</a:t>
            </a:r>
            <a:r>
              <a:rPr lang="en-US" altLang="zh-CN" sz="3200" dirty="0"/>
              <a:t>				</a:t>
            </a:r>
          </a:p>
          <a:p>
            <a:pPr marL="0" indent="0">
              <a:buNone/>
            </a:pPr>
            <a:r>
              <a:rPr lang="en-US" altLang="zh-CN" sz="3200" dirty="0"/>
              <a:t>ADC/ADD——</a:t>
            </a:r>
            <a:r>
              <a:rPr lang="zh-CN" altLang="en-US" sz="3200" dirty="0"/>
              <a:t>加法指令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351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CD15-84A9-49C1-8651-A11F3F64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8419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	</a:t>
            </a:r>
            <a:r>
              <a:rPr lang="zh-CN" altLang="en-US" sz="4000" dirty="0">
                <a:latin typeface="+mn-ea"/>
                <a:ea typeface="+mn-ea"/>
              </a:rPr>
              <a:t>汇编语言浅解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B48BA-017B-4E12-B6B3-8052D601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err="1"/>
              <a:t>mov</a:t>
            </a:r>
            <a:r>
              <a:rPr lang="en-US" altLang="zh-CN" sz="3200" dirty="0"/>
              <a:t>  ax,1</a:t>
            </a:r>
          </a:p>
          <a:p>
            <a:pPr marL="0" indent="0">
              <a:buNone/>
            </a:pPr>
            <a:r>
              <a:rPr lang="en-US" altLang="zh-CN" sz="3200" dirty="0" err="1"/>
              <a:t>mov</a:t>
            </a:r>
            <a:r>
              <a:rPr lang="en-US" altLang="zh-CN" sz="3200" dirty="0"/>
              <a:t>  bx,2</a:t>
            </a:r>
          </a:p>
          <a:p>
            <a:pPr marL="0" indent="0">
              <a:buNone/>
            </a:pPr>
            <a:r>
              <a:rPr lang="en-US" altLang="zh-CN" sz="3200" dirty="0"/>
              <a:t>Add </a:t>
            </a:r>
            <a:r>
              <a:rPr lang="en-US" altLang="zh-CN" sz="3200" dirty="0" err="1"/>
              <a:t>ax,bx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3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“</a:t>
            </a:r>
            <a:r>
              <a:rPr lang="zh-CN" altLang="en-US" sz="3200" dirty="0"/>
              <a:t>在</a:t>
            </a:r>
            <a:r>
              <a:rPr lang="en-US" altLang="zh-CN" sz="3200" dirty="0"/>
              <a:t>8086</a:t>
            </a:r>
            <a:r>
              <a:rPr lang="zh-CN" altLang="en-US" sz="3200" dirty="0"/>
              <a:t>中调试</a:t>
            </a:r>
            <a:r>
              <a:rPr lang="zh-CN" altLang="en-US" sz="32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47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</TotalTime>
  <Words>297</Words>
  <Application>Microsoft Office PowerPoint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华文楷体</vt:lpstr>
      <vt:lpstr>华文新魏</vt:lpstr>
      <vt:lpstr>楷体</vt:lpstr>
      <vt:lpstr>Arial</vt:lpstr>
      <vt:lpstr>Trebuchet MS</vt:lpstr>
      <vt:lpstr>Wingdings 3</vt:lpstr>
      <vt:lpstr>平面</vt:lpstr>
      <vt:lpstr>深入理解计算机系统</vt:lpstr>
      <vt:lpstr>1 计算机系统 2 C语言指针 3 汇编语言浅解</vt:lpstr>
      <vt:lpstr>1  计算机系统</vt:lpstr>
      <vt:lpstr>1.1 计算机软件</vt:lpstr>
      <vt:lpstr>1.2 计算机硬件</vt:lpstr>
      <vt:lpstr>2 C语言指针</vt:lpstr>
      <vt:lpstr>2 C语言指针</vt:lpstr>
      <vt:lpstr>3 汇编语言浅解</vt:lpstr>
      <vt:lpstr>3 汇编语言浅解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深入理解计算机系统</dc:title>
  <dc:creator>嵇国华</dc:creator>
  <cp:lastModifiedBy>嵇国华</cp:lastModifiedBy>
  <cp:revision>33</cp:revision>
  <dcterms:created xsi:type="dcterms:W3CDTF">2017-12-26T06:49:53Z</dcterms:created>
  <dcterms:modified xsi:type="dcterms:W3CDTF">2017-12-27T11:50:40Z</dcterms:modified>
</cp:coreProperties>
</file>