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72" r:id="rId4"/>
    <p:sldId id="257" r:id="rId5"/>
    <p:sldId id="264" r:id="rId6"/>
    <p:sldId id="259" r:id="rId7"/>
    <p:sldId id="266" r:id="rId8"/>
    <p:sldId id="267" r:id="rId9"/>
    <p:sldId id="268" r:id="rId10"/>
    <p:sldId id="269" r:id="rId11"/>
    <p:sldId id="270" r:id="rId12"/>
    <p:sldId id="289" r:id="rId13"/>
    <p:sldId id="281" r:id="rId14"/>
    <p:sldId id="282" r:id="rId15"/>
    <p:sldId id="271" r:id="rId16"/>
    <p:sldId id="265" r:id="rId17"/>
    <p:sldId id="278" r:id="rId18"/>
    <p:sldId id="276" r:id="rId19"/>
    <p:sldId id="279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5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3E"/>
    <a:srgbClr val="A04592"/>
    <a:srgbClr val="DC205B"/>
    <a:srgbClr val="FCEEF2"/>
    <a:srgbClr val="71C837"/>
    <a:srgbClr val="FDF1F5"/>
    <a:srgbClr val="FEF8FA"/>
    <a:srgbClr val="FBE5EC"/>
    <a:srgbClr val="FFDD55"/>
    <a:srgbClr val="FF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5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1"/>
            <a:ext cx="9144001" cy="6866708"/>
            <a:chOff x="0" y="1"/>
            <a:chExt cx="9144001" cy="6849290"/>
          </a:xfrm>
        </p:grpSpPr>
        <p:sp>
          <p:nvSpPr>
            <p:cNvPr id="8" name="직사각형 7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0" y="2181225"/>
            <a:ext cx="9144000" cy="24955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텍스트 개체 틀 11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2271" y="2577377"/>
            <a:ext cx="3670877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4572000" y="0"/>
            <a:ext cx="4572001" cy="6858000"/>
            <a:chOff x="4572000" y="0"/>
            <a:chExt cx="4572001" cy="6858000"/>
          </a:xfrm>
        </p:grpSpPr>
        <p:sp>
          <p:nvSpPr>
            <p:cNvPr id="109" name="직사각형 108"/>
            <p:cNvSpPr/>
            <p:nvPr userDrawn="1"/>
          </p:nvSpPr>
          <p:spPr>
            <a:xfrm>
              <a:off x="82293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 userDrawn="1"/>
          </p:nvSpPr>
          <p:spPr>
            <a:xfrm>
              <a:off x="8229343" y="2743813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 userDrawn="1"/>
          </p:nvSpPr>
          <p:spPr>
            <a:xfrm>
              <a:off x="8229343" y="2060426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 userDrawn="1"/>
          </p:nvSpPr>
          <p:spPr>
            <a:xfrm>
              <a:off x="7314943" y="5483735"/>
              <a:ext cx="914658" cy="689566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 userDrawn="1"/>
          </p:nvSpPr>
          <p:spPr>
            <a:xfrm>
              <a:off x="73149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 userDrawn="1"/>
          </p:nvSpPr>
          <p:spPr>
            <a:xfrm>
              <a:off x="7314943" y="4109294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 userDrawn="1"/>
          </p:nvSpPr>
          <p:spPr>
            <a:xfrm>
              <a:off x="7314943" y="3425905"/>
              <a:ext cx="914658" cy="689566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 userDrawn="1"/>
          </p:nvSpPr>
          <p:spPr>
            <a:xfrm>
              <a:off x="6400543" y="5483735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 userDrawn="1"/>
          </p:nvSpPr>
          <p:spPr>
            <a:xfrm>
              <a:off x="6400543" y="4800347"/>
              <a:ext cx="914658" cy="6895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 userDrawn="1"/>
          </p:nvSpPr>
          <p:spPr>
            <a:xfrm>
              <a:off x="5486400" y="6168434"/>
              <a:ext cx="914658" cy="689566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 userDrawn="1"/>
          </p:nvSpPr>
          <p:spPr>
            <a:xfrm>
              <a:off x="8229343" y="1375740"/>
              <a:ext cx="914658" cy="689566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 userDrawn="1"/>
          </p:nvSpPr>
          <p:spPr>
            <a:xfrm>
              <a:off x="8229343" y="691037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 userDrawn="1"/>
          </p:nvSpPr>
          <p:spPr>
            <a:xfrm>
              <a:off x="7314943" y="2060426"/>
              <a:ext cx="914658" cy="6895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 userDrawn="1"/>
          </p:nvSpPr>
          <p:spPr>
            <a:xfrm>
              <a:off x="6400543" y="6168434"/>
              <a:ext cx="914658" cy="689566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 userDrawn="1"/>
          </p:nvSpPr>
          <p:spPr>
            <a:xfrm>
              <a:off x="5486400" y="5483735"/>
              <a:ext cx="914658" cy="689566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4" name="직사각형 123"/>
            <p:cNvSpPr/>
            <p:nvPr userDrawn="1"/>
          </p:nvSpPr>
          <p:spPr>
            <a:xfrm>
              <a:off x="7314943" y="0"/>
              <a:ext cx="914658" cy="689566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 userDrawn="1"/>
          </p:nvSpPr>
          <p:spPr>
            <a:xfrm>
              <a:off x="4572000" y="6168434"/>
              <a:ext cx="914658" cy="689566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 userDrawn="1"/>
          </p:nvSpPr>
          <p:spPr>
            <a:xfrm>
              <a:off x="8229343" y="4800347"/>
              <a:ext cx="914658" cy="689566"/>
            </a:xfrm>
            <a:prstGeom prst="rect">
              <a:avLst/>
            </a:prstGeom>
            <a:solidFill>
              <a:srgbClr val="EA5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 userDrawn="1"/>
          </p:nvSpPr>
          <p:spPr>
            <a:xfrm>
              <a:off x="8229343" y="4109294"/>
              <a:ext cx="914658" cy="689566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 userDrawn="1"/>
          </p:nvGrpSpPr>
          <p:grpSpPr>
            <a:xfrm>
              <a:off x="5486143" y="4109294"/>
              <a:ext cx="1829058" cy="689566"/>
              <a:chOff x="5171818" y="4115413"/>
              <a:chExt cx="1829058" cy="689566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0862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  <a:effectLst>
                <a:innerShdw blurRad="127000" dist="50800" dir="18900000">
                  <a:srgbClr val="9F3373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5171818" y="4115413"/>
                <a:ext cx="914658" cy="689566"/>
              </a:xfrm>
              <a:prstGeom prst="rect">
                <a:avLst/>
              </a:prstGeom>
              <a:solidFill>
                <a:srgbClr val="FCD7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직사각형 130"/>
            <p:cNvSpPr/>
            <p:nvPr userDrawn="1"/>
          </p:nvSpPr>
          <p:spPr>
            <a:xfrm>
              <a:off x="6400543" y="1375740"/>
              <a:ext cx="914658" cy="689566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605429"/>
            <a:ext cx="285013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0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Contents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6786000"/>
            <a:ext cx="9144001" cy="72000"/>
            <a:chOff x="0" y="6743700"/>
            <a:chExt cx="9144001" cy="127000"/>
          </a:xfrm>
        </p:grpSpPr>
        <p:sp>
          <p:nvSpPr>
            <p:cNvPr id="4" name="직사각형 3"/>
            <p:cNvSpPr/>
            <p:nvPr/>
          </p:nvSpPr>
          <p:spPr>
            <a:xfrm>
              <a:off x="8229343" y="6743700"/>
              <a:ext cx="914658" cy="127000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14943" y="6743700"/>
              <a:ext cx="914658" cy="127000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400543" y="6743700"/>
              <a:ext cx="914658" cy="127000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6743700"/>
              <a:ext cx="914658" cy="127000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4400" y="6743700"/>
              <a:ext cx="914658" cy="127000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8800" y="6743700"/>
              <a:ext cx="914658" cy="127000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43200" y="6743700"/>
              <a:ext cx="914658" cy="127000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7600" y="6743700"/>
              <a:ext cx="914658" cy="127000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6743700"/>
              <a:ext cx="914658" cy="127000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486400" y="6743700"/>
              <a:ext cx="914658" cy="127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292100"/>
            <a:ext cx="2702663" cy="4708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3400" baseline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 userDrawn="1"/>
        </p:nvGrpSpPr>
        <p:grpSpPr>
          <a:xfrm>
            <a:off x="0" y="1"/>
            <a:ext cx="9144001" cy="6866708"/>
            <a:chOff x="0" y="1"/>
            <a:chExt cx="9144001" cy="6849290"/>
          </a:xfrm>
        </p:grpSpPr>
        <p:sp>
          <p:nvSpPr>
            <p:cNvPr id="107" name="직사각형 106"/>
            <p:cNvSpPr/>
            <p:nvPr/>
          </p:nvSpPr>
          <p:spPr>
            <a:xfrm>
              <a:off x="82293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8229342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8229343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8229343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82293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82293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82293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8229343" y="1368116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8229343" y="682461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82293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7314943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  <a:effectLst>
              <a:innerShdw blurRad="1524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73149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73149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7314943" y="410547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7314943" y="342113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73149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7314943" y="2053754"/>
              <a:ext cx="914658" cy="690525"/>
            </a:xfrm>
            <a:prstGeom prst="rect">
              <a:avLst/>
            </a:prstGeom>
            <a:solidFill>
              <a:srgbClr val="B9CD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7314943" y="1368116"/>
              <a:ext cx="914658" cy="690525"/>
            </a:xfrm>
            <a:prstGeom prst="rect">
              <a:avLst/>
            </a:prstGeom>
            <a:solidFill>
              <a:srgbClr val="DEC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73149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7314943" y="1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6400543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6400543" y="5473115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6400543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400543" y="4105471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6400543" y="3421132"/>
              <a:ext cx="914658" cy="6905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6400543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6400543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6400543" y="1368116"/>
              <a:ext cx="914658" cy="690525"/>
            </a:xfrm>
            <a:prstGeom prst="rect">
              <a:avLst/>
            </a:prstGeom>
            <a:solidFill>
              <a:srgbClr val="C6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6400543" y="68246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6400543" y="1"/>
              <a:ext cx="914658" cy="690525"/>
            </a:xfrm>
            <a:prstGeom prst="rect">
              <a:avLst/>
            </a:prstGeom>
            <a:solidFill>
              <a:srgbClr val="DDD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0" y="5473115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0" y="4105471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0" y="342113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0" y="2738092"/>
              <a:ext cx="914658" cy="690525"/>
            </a:xfrm>
            <a:prstGeom prst="rect">
              <a:avLst/>
            </a:prstGeom>
            <a:solidFill>
              <a:srgbClr val="713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0" y="2053754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0" y="1368116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0" y="68246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0" y="1"/>
              <a:ext cx="914658" cy="690525"/>
            </a:xfrm>
            <a:prstGeom prst="rect">
              <a:avLst/>
            </a:prstGeom>
            <a:solidFill>
              <a:srgbClr val="4C2882"/>
            </a:solidFill>
            <a:ln>
              <a:noFill/>
            </a:ln>
            <a:effectLst>
              <a:innerShdw blurRad="4953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914400" y="6158766"/>
              <a:ext cx="914658" cy="690525"/>
            </a:xfrm>
            <a:prstGeom prst="rect">
              <a:avLst/>
            </a:prstGeom>
            <a:solidFill>
              <a:srgbClr val="C14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914400" y="5473115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dist="508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9144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9144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914400" y="342113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9144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9144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  <a:effectLst>
              <a:innerShdw blurRad="2159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14400" y="1368116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9144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9144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828800" y="6158766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1828800" y="5473115"/>
              <a:ext cx="914658" cy="690525"/>
            </a:xfrm>
            <a:prstGeom prst="rect">
              <a:avLst/>
            </a:prstGeom>
            <a:solidFill>
              <a:srgbClr val="A045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1828800" y="4788776"/>
              <a:ext cx="914658" cy="690525"/>
            </a:xfrm>
            <a:prstGeom prst="rect">
              <a:avLst/>
            </a:prstGeom>
            <a:solidFill>
              <a:srgbClr val="913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1828800" y="4105471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18288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828800" y="2738092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828800" y="2053754"/>
              <a:ext cx="914658" cy="690525"/>
            </a:xfrm>
            <a:prstGeom prst="rect">
              <a:avLst/>
            </a:prstGeom>
            <a:solidFill>
              <a:srgbClr val="923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8288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828800" y="682461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1828800" y="1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2743200" y="6158766"/>
              <a:ext cx="914658" cy="690525"/>
            </a:xfrm>
            <a:prstGeom prst="rect">
              <a:avLst/>
            </a:prstGeom>
            <a:solidFill>
              <a:srgbClr val="C24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2743200" y="5473115"/>
              <a:ext cx="914658" cy="690525"/>
            </a:xfrm>
            <a:prstGeom prst="rect">
              <a:avLst/>
            </a:prstGeom>
            <a:solidFill>
              <a:srgbClr val="B94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2743200" y="478877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2743200" y="410547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2743200" y="342113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743200" y="2738092"/>
              <a:ext cx="914658" cy="690525"/>
            </a:xfrm>
            <a:prstGeom prst="rect">
              <a:avLst/>
            </a:prstGeom>
            <a:solidFill>
              <a:srgbClr val="9D3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743200" y="2053754"/>
              <a:ext cx="914658" cy="690525"/>
            </a:xfrm>
            <a:prstGeom prst="rect">
              <a:avLst/>
            </a:pr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743200" y="1368116"/>
              <a:ext cx="914658" cy="690525"/>
            </a:xfrm>
            <a:prstGeom prst="rect">
              <a:avLst/>
            </a:prstGeom>
            <a:solidFill>
              <a:srgbClr val="9F4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2743200" y="68246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2743200" y="1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576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657600" y="5473115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3657600" y="4788776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657600" y="4105471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3657600" y="342113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657600" y="2738092"/>
              <a:ext cx="914658" cy="690525"/>
            </a:xfrm>
            <a:prstGeom prst="rect">
              <a:avLst/>
            </a:prstGeom>
            <a:solidFill>
              <a:srgbClr val="E40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3657600" y="2053754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3657600" y="1368116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657600" y="68246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032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6576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572000" y="6158766"/>
              <a:ext cx="914658" cy="690525"/>
            </a:xfrm>
            <a:prstGeom prst="rect">
              <a:avLst/>
            </a:prstGeom>
            <a:solidFill>
              <a:srgbClr val="E73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45720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572000" y="4788776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4572000" y="4105471"/>
              <a:ext cx="914658" cy="690525"/>
            </a:xfrm>
            <a:prstGeom prst="rect">
              <a:avLst/>
            </a:prstGeom>
            <a:solidFill>
              <a:srgbClr val="EC68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572000" y="3421132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572000" y="2738092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4572000" y="2053754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4572000" y="1368116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572000" y="682461"/>
              <a:ext cx="914658" cy="690525"/>
            </a:xfrm>
            <a:prstGeom prst="rect">
              <a:avLst/>
            </a:prstGeom>
            <a:solidFill>
              <a:srgbClr val="F18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572000" y="1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486400" y="6158766"/>
              <a:ext cx="914658" cy="690525"/>
            </a:xfrm>
            <a:prstGeom prst="rect">
              <a:avLst/>
            </a:prstGeom>
            <a:solidFill>
              <a:srgbClr val="DC2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486400" y="5473115"/>
              <a:ext cx="914658" cy="690525"/>
            </a:xfrm>
            <a:prstGeom prst="rect">
              <a:avLst/>
            </a:prstGeom>
            <a:solidFill>
              <a:srgbClr val="E84A3E"/>
            </a:solidFill>
            <a:ln>
              <a:noFill/>
            </a:ln>
            <a:effectLst>
              <a:innerShdw blurRad="228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5486400" y="4788776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5486400" y="4105471"/>
              <a:ext cx="914658" cy="690525"/>
            </a:xfrm>
            <a:prstGeom prst="rect">
              <a:avLst/>
            </a:prstGeom>
            <a:solidFill>
              <a:srgbClr val="F18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486400" y="3421132"/>
              <a:ext cx="914658" cy="690525"/>
            </a:xfrm>
            <a:prstGeom prst="rect">
              <a:avLst/>
            </a:prstGeom>
            <a:solidFill>
              <a:srgbClr val="F5A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5486400" y="2738092"/>
              <a:ext cx="914658" cy="690525"/>
            </a:xfrm>
            <a:prstGeom prst="rect">
              <a:avLst/>
            </a:prstGeom>
            <a:solidFill>
              <a:srgbClr val="FCE3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5486400" y="2053754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486400" y="1368116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  <a:effectLst>
              <a:innerShdw blurRad="127000" dist="50800" dir="18900000">
                <a:srgbClr val="9F3373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5486400" y="68246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5486400" y="1"/>
              <a:ext cx="914658" cy="690525"/>
            </a:xfrm>
            <a:prstGeom prst="rect">
              <a:avLst/>
            </a:prstGeom>
            <a:solidFill>
              <a:srgbClr val="FCD7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직사각형 108"/>
          <p:cNvSpPr/>
          <p:nvPr userDrawn="1"/>
        </p:nvSpPr>
        <p:spPr>
          <a:xfrm>
            <a:off x="2072640" y="2181225"/>
            <a:ext cx="4998720" cy="249555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 userDrawn="1"/>
        </p:nvSpPr>
        <p:spPr>
          <a:xfrm>
            <a:off x="2429691" y="1889760"/>
            <a:ext cx="4284618" cy="30784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300210" y="2604528"/>
            <a:ext cx="2543581" cy="6647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800" baseline="0"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36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94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850"/>
            <a:ext cx="9144000" cy="29083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419475" y="568590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dirty="0">
                <a:solidFill>
                  <a:prstClr val="white">
                    <a:lumMod val="85000"/>
                  </a:prstClr>
                </a:solidFill>
              </a:rPr>
              <a:t>www.goodpello.com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2133600" y="5870575"/>
            <a:ext cx="4876800" cy="0"/>
            <a:chOff x="2105025" y="5566291"/>
            <a:chExt cx="48768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 flipH="1">
              <a:off x="210502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 flipH="1">
              <a:off x="5781675" y="5566291"/>
              <a:ext cx="120015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bseo/OSD_gam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3"/>
          <p:cNvSpPr txBox="1">
            <a:spLocks noChangeArrowheads="1"/>
          </p:cNvSpPr>
          <p:nvPr/>
        </p:nvSpPr>
        <p:spPr bwMode="auto">
          <a:xfrm>
            <a:off x="1139172" y="2502052"/>
            <a:ext cx="6865662" cy="6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4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Software Project</a:t>
            </a:r>
            <a:endParaRPr lang="en-US" altLang="ko-KR" sz="4400" dirty="0">
              <a:latin typeface="Impact" panose="020B080603090205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Rectangle 3"/>
          <p:cNvSpPr txBox="1">
            <a:spLocks noChangeArrowheads="1"/>
          </p:cNvSpPr>
          <p:nvPr/>
        </p:nvSpPr>
        <p:spPr bwMode="auto">
          <a:xfrm>
            <a:off x="4087893" y="3200797"/>
            <a:ext cx="968214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냠냠쩝쩝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</p:txBody>
      </p:sp>
      <p:sp>
        <p:nvSpPr>
          <p:cNvPr id="242" name="Rectangle 3"/>
          <p:cNvSpPr txBox="1">
            <a:spLocks noChangeArrowheads="1"/>
          </p:cNvSpPr>
          <p:nvPr/>
        </p:nvSpPr>
        <p:spPr bwMode="auto">
          <a:xfrm>
            <a:off x="2736962" y="3904828"/>
            <a:ext cx="3670076" cy="5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2016112546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조성우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2016112582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김유탄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2018112474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복유연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cxnSp>
        <p:nvCxnSpPr>
          <p:cNvPr id="259" name="직선 연결선 258"/>
          <p:cNvCxnSpPr/>
          <p:nvPr/>
        </p:nvCxnSpPr>
        <p:spPr>
          <a:xfrm>
            <a:off x="2482850" y="3653563"/>
            <a:ext cx="4178300" cy="0"/>
          </a:xfrm>
          <a:prstGeom prst="line">
            <a:avLst/>
          </a:prstGeom>
          <a:ln w="22225">
            <a:gradFill flip="none" rotWithShape="1">
              <a:gsLst>
                <a:gs pos="0">
                  <a:srgbClr val="60398C"/>
                </a:gs>
                <a:gs pos="14000">
                  <a:srgbClr val="9D3A8D"/>
                </a:gs>
                <a:gs pos="27000">
                  <a:srgbClr val="DC205B"/>
                </a:gs>
                <a:gs pos="39000">
                  <a:srgbClr val="E73B6D"/>
                </a:gs>
                <a:gs pos="54000">
                  <a:srgbClr val="E84A3E"/>
                </a:gs>
                <a:gs pos="68000">
                  <a:srgbClr val="F18E39"/>
                </a:gs>
                <a:gs pos="83500">
                  <a:srgbClr val="FFC000"/>
                </a:gs>
                <a:gs pos="100000">
                  <a:srgbClr val="FCD702"/>
                </a:gs>
              </a:gsLst>
              <a:lin ang="3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9041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9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THREATS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712983"/>
            <a:ext cx="7201302" cy="2092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이미 수많은 버전의 테트리스 게임이 존재하기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흥미를 끌기 어려움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1800"/>
              </a:lnSpc>
              <a:spcAft>
                <a:spcPts val="800"/>
              </a:spcAft>
            </a:pP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서로 얽혀 있는 코드가 많은 만큼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기능을 추가할 때 문제 발생 가능성이 높음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27" name="그림 26" descr="테이블, 그리기, 게임이(가) 표시된 사진&#10;&#10;자동 생성된 설명">
            <a:extLst>
              <a:ext uri="{FF2B5EF4-FFF2-40B4-BE49-F238E27FC236}">
                <a16:creationId xmlns:a16="http://schemas.microsoft.com/office/drawing/2014/main" id="{40B93659-FB77-498F-84A0-0CC691621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0" y="2825800"/>
            <a:ext cx="480672" cy="410189"/>
          </a:xfrm>
          <a:prstGeom prst="rect">
            <a:avLst/>
          </a:prstGeom>
        </p:spPr>
      </p:pic>
      <p:pic>
        <p:nvPicPr>
          <p:cNvPr id="28" name="그림 27" descr="테이블, 그리기, 게임이(가) 표시된 사진&#10;&#10;자동 생성된 설명">
            <a:extLst>
              <a:ext uri="{FF2B5EF4-FFF2-40B4-BE49-F238E27FC236}">
                <a16:creationId xmlns:a16="http://schemas.microsoft.com/office/drawing/2014/main" id="{51D17F42-89F9-4BA8-A667-4CC2B99B3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58" y="3997319"/>
            <a:ext cx="480672" cy="4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9041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394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Base Source </a:t>
            </a:r>
            <a:r>
              <a:rPr lang="ko-KR" altLang="en-US" sz="2800">
                <a:latin typeface="210 옴니고딕OTF 040" panose="02020503020101020101" pitchFamily="18" charset="-127"/>
                <a:ea typeface="210 옴니고딕OTF 040" panose="02020503020101020101" pitchFamily="18" charset="-127"/>
              </a:rPr>
              <a:t>선정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540263"/>
            <a:ext cx="6725777" cy="22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</a:pPr>
            <a:r>
              <a:rPr lang="ko-KR" altLang="en-US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기존의 강점을 기반으로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기회요소들을 통해 약점과 위험 요소에 대한 해결을 충분히 할 수 있다 판단하고 주제로 </a:t>
            </a:r>
            <a:r>
              <a:rPr lang="ko-KR" altLang="en-US" sz="24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선정</a:t>
            </a: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12839-541D-499F-9779-9A73EC78B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8" t="57482" r="52861" b="24444"/>
          <a:stretch/>
        </p:blipFill>
        <p:spPr>
          <a:xfrm>
            <a:off x="598606" y="2600458"/>
            <a:ext cx="850394" cy="79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3594" y="3201245"/>
            <a:ext cx="1716817" cy="455509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2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 sz="32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21976"/>
            <a:ext cx="9144000" cy="5360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D221D9-EB62-4AFE-9BA4-26500B88CA6E}"/>
              </a:ext>
            </a:extLst>
          </p:cNvPr>
          <p:cNvSpPr/>
          <p:nvPr/>
        </p:nvSpPr>
        <p:spPr>
          <a:xfrm>
            <a:off x="654424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BF46A-7CD5-4A80-BA55-465CB10E96D2}"/>
              </a:ext>
            </a:extLst>
          </p:cNvPr>
          <p:cNvSpPr/>
          <p:nvPr/>
        </p:nvSpPr>
        <p:spPr>
          <a:xfrm>
            <a:off x="3375211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34802D-E2EC-436C-9E25-DDB11CA0647E}"/>
              </a:ext>
            </a:extLst>
          </p:cNvPr>
          <p:cNvSpPr/>
          <p:nvPr/>
        </p:nvSpPr>
        <p:spPr>
          <a:xfrm>
            <a:off x="6096000" y="2339788"/>
            <a:ext cx="2393576" cy="3128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ACC35-39AB-44EC-90CD-9C1F6A874ED4}"/>
              </a:ext>
            </a:extLst>
          </p:cNvPr>
          <p:cNvSpPr txBox="1"/>
          <p:nvPr/>
        </p:nvSpPr>
        <p:spPr>
          <a:xfrm>
            <a:off x="1490382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1A051-86B7-4018-8B9D-ADEC09B0C690}"/>
              </a:ext>
            </a:extLst>
          </p:cNvPr>
          <p:cNvSpPr txBox="1"/>
          <p:nvPr/>
        </p:nvSpPr>
        <p:spPr>
          <a:xfrm>
            <a:off x="4211169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0DD9-5AB2-40AE-985E-8EADF05DE707}"/>
              </a:ext>
            </a:extLst>
          </p:cNvPr>
          <p:cNvSpPr txBox="1"/>
          <p:nvPr/>
        </p:nvSpPr>
        <p:spPr>
          <a:xfrm>
            <a:off x="6963335" y="1867960"/>
            <a:ext cx="72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OS</a:t>
            </a:r>
            <a:endParaRPr lang="ko-KR" altLang="en-US" sz="200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835006-AB76-44CB-88CF-CDEF74670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2" y="3021106"/>
            <a:ext cx="1862357" cy="1862357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376C460-6DF5-417C-933C-4802F6E14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07" y="3092128"/>
            <a:ext cx="1623582" cy="16235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BCA954-8B6E-47F2-B08A-CFC87814B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56" y="3285354"/>
            <a:ext cx="1406016" cy="12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1602" y="2972465"/>
            <a:ext cx="3840795" cy="96847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6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6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 및 기대 효과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582FCB-CA99-43FF-AC4C-E3BA2E629F3A}"/>
              </a:ext>
            </a:extLst>
          </p:cNvPr>
          <p:cNvGrpSpPr/>
          <p:nvPr/>
        </p:nvGrpSpPr>
        <p:grpSpPr>
          <a:xfrm>
            <a:off x="466165" y="2330829"/>
            <a:ext cx="3365469" cy="3335929"/>
            <a:chOff x="471646" y="2330829"/>
            <a:chExt cx="3359988" cy="3335929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46" y="2442081"/>
              <a:ext cx="3224677" cy="322467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220C06-1F69-4498-9233-7C9D0211F1D4}"/>
                </a:ext>
              </a:extLst>
            </p:cNvPr>
            <p:cNvSpPr/>
            <p:nvPr/>
          </p:nvSpPr>
          <p:spPr>
            <a:xfrm>
              <a:off x="1143159" y="2431920"/>
              <a:ext cx="1048402" cy="1166219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783232" y="2330829"/>
              <a:ext cx="1048402" cy="904540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F08235-B445-4532-81EA-45396322CA01}"/>
                </a:ext>
              </a:extLst>
            </p:cNvPr>
            <p:cNvSpPr/>
            <p:nvPr/>
          </p:nvSpPr>
          <p:spPr>
            <a:xfrm>
              <a:off x="2550150" y="3382481"/>
              <a:ext cx="1281484" cy="1281298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DF12E97-56D6-4E4E-9762-07F140BDD672}"/>
                </a:ext>
              </a:extLst>
            </p:cNvPr>
            <p:cNvSpPr/>
            <p:nvPr/>
          </p:nvSpPr>
          <p:spPr>
            <a:xfrm>
              <a:off x="2001994" y="2602014"/>
              <a:ext cx="1281484" cy="1281298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Rectangle 3">
            <a:extLst>
              <a:ext uri="{FF2B5EF4-FFF2-40B4-BE49-F238E27FC236}">
                <a16:creationId xmlns:a16="http://schemas.microsoft.com/office/drawing/2014/main" id="{226BF8AC-B339-484D-BBFE-C72EFEA2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545" y="1356117"/>
            <a:ext cx="168617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698677-7FDC-4B6A-94B5-8CDCB241D578}"/>
              </a:ext>
            </a:extLst>
          </p:cNvPr>
          <p:cNvSpPr txBox="1"/>
          <p:nvPr/>
        </p:nvSpPr>
        <p:spPr>
          <a:xfrm>
            <a:off x="4545104" y="1940844"/>
            <a:ext cx="3603590" cy="83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그림자 오류 개선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5B7BA89-2A38-4ACE-8CC2-A7B112919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7"/>
          <a:stretch/>
        </p:blipFill>
        <p:spPr>
          <a:xfrm>
            <a:off x="5424214" y="2660096"/>
            <a:ext cx="2388245" cy="3325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7EF22D0-DAE8-4F4C-BB5F-BAF8037E6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t="79525" r="40773" b="190"/>
          <a:stretch/>
        </p:blipFill>
        <p:spPr>
          <a:xfrm>
            <a:off x="4410604" y="1103551"/>
            <a:ext cx="694479" cy="6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D074F5-2727-4E1F-A018-213068DAEA7C}"/>
              </a:ext>
            </a:extLst>
          </p:cNvPr>
          <p:cNvGrpSpPr/>
          <p:nvPr/>
        </p:nvGrpSpPr>
        <p:grpSpPr>
          <a:xfrm>
            <a:off x="467475" y="2244707"/>
            <a:ext cx="3561508" cy="3422051"/>
            <a:chOff x="673661" y="2244707"/>
            <a:chExt cx="3561508" cy="3422051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61" y="2442081"/>
              <a:ext cx="3224677" cy="322467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985247" y="2244707"/>
              <a:ext cx="1048402" cy="99066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3186767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2F5D25-6976-4E4F-9EC4-9F2003AF3295}"/>
                </a:ext>
              </a:extLst>
            </p:cNvPr>
            <p:cNvSpPr/>
            <p:nvPr/>
          </p:nvSpPr>
          <p:spPr>
            <a:xfrm>
              <a:off x="1178903" y="2244707"/>
              <a:ext cx="1132681" cy="132943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4E4BF73-5F72-4E1F-AA9B-8B6864E4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531" y="1372083"/>
            <a:ext cx="324065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E5145-6DE1-4F69-8A7B-FFF087AB2642}"/>
              </a:ext>
            </a:extLst>
          </p:cNvPr>
          <p:cNvSpPr txBox="1"/>
          <p:nvPr/>
        </p:nvSpPr>
        <p:spPr>
          <a:xfrm>
            <a:off x="4536138" y="1967734"/>
            <a:ext cx="4374777" cy="349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B.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각 상황에 맞는 사운드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C.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메뉴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D.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블록 이동 간편화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E.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디자인 개선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F.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랭크 제도 추가</a:t>
            </a: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7B5B11-F8A5-4C8E-BAB5-F871A901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5" t="59869" r="26275" b="20000"/>
          <a:stretch/>
        </p:blipFill>
        <p:spPr>
          <a:xfrm>
            <a:off x="4424172" y="1221346"/>
            <a:ext cx="682737" cy="6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1540486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30934D-C177-4E60-8B5E-48AD97062BBA}"/>
              </a:ext>
            </a:extLst>
          </p:cNvPr>
          <p:cNvGrpSpPr/>
          <p:nvPr/>
        </p:nvGrpSpPr>
        <p:grpSpPr>
          <a:xfrm>
            <a:off x="467471" y="2244707"/>
            <a:ext cx="3570473" cy="3422051"/>
            <a:chOff x="512296" y="2244707"/>
            <a:chExt cx="3570473" cy="3422051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6" y="2442081"/>
              <a:ext cx="3224677" cy="322467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4339EA-2906-4D97-8E6E-3B4C4AEABB24}"/>
                </a:ext>
              </a:extLst>
            </p:cNvPr>
            <p:cNvSpPr/>
            <p:nvPr/>
          </p:nvSpPr>
          <p:spPr>
            <a:xfrm>
              <a:off x="2823882" y="2244707"/>
              <a:ext cx="1048402" cy="990662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3034367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6447609C-B96F-48F0-A077-44C0E23B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3" y="1363762"/>
            <a:ext cx="4155053" cy="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기존 모드 개선 및 모드 추가</a:t>
            </a:r>
            <a:endParaRPr lang="en-US" altLang="ko-KR" sz="24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4E1A-F6E4-45D8-90A4-1FF615CE7859}"/>
              </a:ext>
            </a:extLst>
          </p:cNvPr>
          <p:cNvSpPr txBox="1"/>
          <p:nvPr/>
        </p:nvSpPr>
        <p:spPr>
          <a:xfrm>
            <a:off x="4536138" y="1967734"/>
            <a:ext cx="4572001" cy="4213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G.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콤보 기능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H.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</a:t>
            </a: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LEVEL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에 따른 난이도 변화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I.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기존 모드 스킬 제거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J.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미니 게임 모드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K. Two Hands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추가</a:t>
            </a:r>
            <a:endParaRPr lang="en-US" altLang="ko-KR" sz="2000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  <a:spcAft>
                <a:spcPts val="800"/>
              </a:spcAft>
              <a:buClr>
                <a:srgbClr val="000000"/>
              </a:buClr>
            </a:pPr>
            <a:r>
              <a:rPr lang="en-US" altLang="ko-KR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L. AI </a:t>
            </a:r>
            <a:r>
              <a:rPr lang="ko-KR" altLang="en-US" sz="20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추가</a:t>
            </a:r>
            <a:r>
              <a:rPr lang="en-US" altLang="ko-KR" sz="2000" kern="100">
                <a:noFill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DHFB ROTJS</a:t>
            </a:r>
            <a:r>
              <a:rPr lang="ko-KR" altLang="ko-KR" sz="2000" kern="100">
                <a:noFill/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오류</a:t>
            </a:r>
            <a:endParaRPr lang="en-US" altLang="ko-KR" sz="2000" kern="100">
              <a:noFill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F517D7-EEEA-4879-87DD-EB772016C8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0" t="58431" r="-648" b="21830"/>
          <a:stretch/>
        </p:blipFill>
        <p:spPr>
          <a:xfrm>
            <a:off x="4348884" y="1209617"/>
            <a:ext cx="632518" cy="5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EB9133-7894-405F-B928-51AE4546CC1A}"/>
              </a:ext>
            </a:extLst>
          </p:cNvPr>
          <p:cNvSpPr/>
          <p:nvPr/>
        </p:nvSpPr>
        <p:spPr>
          <a:xfrm>
            <a:off x="0" y="972922"/>
            <a:ext cx="4153635" cy="5804396"/>
          </a:xfrm>
          <a:prstGeom prst="rect">
            <a:avLst/>
          </a:prstGeom>
          <a:solidFill>
            <a:srgbClr val="FB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42891"/>
            <a:ext cx="9143999" cy="8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3400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목표</a:t>
            </a:r>
            <a:endParaRPr lang="en-US" altLang="ko-KR" sz="3400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4E6B73-02A1-45F1-ADED-E12AF003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74" y="485817"/>
            <a:ext cx="904094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기대효과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82FB864-AC1F-4364-8700-6F5FA90B68FC}"/>
              </a:ext>
            </a:extLst>
          </p:cNvPr>
          <p:cNvGrpSpPr/>
          <p:nvPr/>
        </p:nvGrpSpPr>
        <p:grpSpPr>
          <a:xfrm>
            <a:off x="467471" y="2442081"/>
            <a:ext cx="3570473" cy="3224677"/>
            <a:chOff x="467471" y="2442081"/>
            <a:chExt cx="3570473" cy="3224677"/>
          </a:xfrm>
        </p:grpSpPr>
        <p:pic>
          <p:nvPicPr>
            <p:cNvPr id="16" name="그림 15" descr="광장이(가) 표시된 사진&#10;&#10;자동 생성된 설명">
              <a:extLst>
                <a:ext uri="{FF2B5EF4-FFF2-40B4-BE49-F238E27FC236}">
                  <a16:creationId xmlns:a16="http://schemas.microsoft.com/office/drawing/2014/main" id="{0601B2B6-5F24-4E22-B586-D714BDD97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471" y="2442081"/>
              <a:ext cx="3224677" cy="322467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CC5C79-0E44-4CBD-BFCF-BA3144E1BB1E}"/>
                </a:ext>
              </a:extLst>
            </p:cNvPr>
            <p:cNvSpPr/>
            <p:nvPr/>
          </p:nvSpPr>
          <p:spPr>
            <a:xfrm>
              <a:off x="2989542" y="3583104"/>
              <a:ext cx="1048402" cy="1077651"/>
            </a:xfrm>
            <a:prstGeom prst="rect">
              <a:avLst/>
            </a:prstGeom>
            <a:solidFill>
              <a:srgbClr val="FB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FCA1E205-1E5C-4474-80A6-4D649CF5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469" y="1234934"/>
            <a:ext cx="4816455" cy="49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혼란 및 불편함 제거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게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임의 몰입감과 긴장감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UP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 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편의성 향상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	</a:t>
            </a:r>
            <a:r>
              <a:rPr lang="ko-KR" altLang="en-US" sz="2400" b="1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기존 모드 개선 및 모드 추가</a:t>
            </a:r>
            <a:endParaRPr lang="en-US" altLang="ko-KR" sz="2400" b="1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쉬운 난이도로 인한 무한 플레이 방지</a:t>
            </a:r>
            <a:endParaRPr lang="en-US" altLang="ko-KR" sz="2000">
              <a:latin typeface="인터파크고딕 M" panose="02000000000000000000" pitchFamily="2" charset="-127"/>
              <a:ea typeface="인터파크고딕 M" panose="02000000000000000000" pitchFamily="2" charset="-127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  <a:sym typeface="Wingdings" panose="05000000000000000000" pitchFamily="2" charset="2"/>
              </a:rPr>
              <a:t>   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댜앙성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 </a:t>
            </a:r>
            <a:r>
              <a:rPr lang="ko-KR" altLang="en-US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및 흥미 </a:t>
            </a:r>
            <a:r>
              <a:rPr lang="en-US" altLang="ko-KR" sz="2000">
                <a:latin typeface="인터파크고딕 M" panose="02000000000000000000" pitchFamily="2" charset="-127"/>
                <a:ea typeface="인터파크고딕 M" panose="02000000000000000000" pitchFamily="2" charset="-127"/>
                <a:cs typeface="Tahoma" panose="020B0604030504040204" pitchFamily="34" charset="0"/>
              </a:rPr>
              <a:t>UP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65D1E7-2917-4EA0-9AE6-23A4F83FEE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t="79525" r="40773" b="190"/>
          <a:stretch/>
        </p:blipFill>
        <p:spPr>
          <a:xfrm>
            <a:off x="4355108" y="1222007"/>
            <a:ext cx="678513" cy="609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9C7C8-0241-4327-B47B-4510B1F787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5" t="59869" r="26275" b="20000"/>
          <a:stretch/>
        </p:blipFill>
        <p:spPr>
          <a:xfrm>
            <a:off x="4408384" y="2734439"/>
            <a:ext cx="646753" cy="6092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38693A-F6FD-4E98-ADFF-B50E829FD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0" t="58431" r="-648" b="21830"/>
          <a:stretch/>
        </p:blipFill>
        <p:spPr>
          <a:xfrm>
            <a:off x="4314067" y="4687486"/>
            <a:ext cx="653590" cy="6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935" y="3201245"/>
            <a:ext cx="4126130" cy="455509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ko-KR" altLang="en-US" sz="3200" b="1">
                <a:latin typeface="210 옴니고딕OTF 050" panose="02020503020101020101" pitchFamily="18" charset="-127"/>
                <a:ea typeface="210 옴니고딕OTF 050" panose="02020503020101020101" pitchFamily="18" charset="-127"/>
                <a:cs typeface="Tahoma" panose="020B0604030504040204" pitchFamily="34" charset="0"/>
              </a:rPr>
              <a:t>타임라인 및 역할 분담</a:t>
            </a:r>
            <a:endParaRPr lang="en-US" altLang="ko-KR" sz="3200" b="1">
              <a:latin typeface="210 옴니고딕OTF 050" panose="02020503020101020101" pitchFamily="18" charset="-127"/>
              <a:ea typeface="210 옴니고딕OTF 050" panose="020205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F292E1-52D2-4BD9-BF79-0855193E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r="9353" b="88215"/>
          <a:stretch/>
        </p:blipFill>
        <p:spPr>
          <a:xfrm>
            <a:off x="924559" y="2742715"/>
            <a:ext cx="7294881" cy="13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743991-42A0-405D-8A87-A1F1F4F16D34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BDEB2-5560-453D-A99E-70EA8097CCC4}"/>
              </a:ext>
            </a:extLst>
          </p:cNvPr>
          <p:cNvSpPr txBox="1"/>
          <p:nvPr/>
        </p:nvSpPr>
        <p:spPr>
          <a:xfrm>
            <a:off x="853755" y="1975122"/>
            <a:ext cx="6043690" cy="393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코드 이해하기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오류 개선 및 기본적인 기능 조정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추가 모드 만들기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"/>
            </a:pP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 사운드</a:t>
            </a:r>
            <a:r>
              <a:rPr lang="en-US" altLang="ko-KR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랭킹</a:t>
            </a:r>
            <a:r>
              <a:rPr lang="en-US" altLang="ko-KR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/</a:t>
            </a:r>
            <a:r>
              <a:rPr lang="ko-KR" altLang="en-US" sz="260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디자인 요소 추가</a:t>
            </a:r>
            <a:endParaRPr lang="en-US" altLang="ko-KR" sz="260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C3C02-C3CC-4865-9C16-6E1B79C80BFF}"/>
              </a:ext>
            </a:extLst>
          </p:cNvPr>
          <p:cNvSpPr txBox="1"/>
          <p:nvPr/>
        </p:nvSpPr>
        <p:spPr>
          <a:xfrm>
            <a:off x="394447" y="1483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수행 순서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6056FA-E798-4F7A-B869-449A9091D5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0" y="2438431"/>
            <a:ext cx="8089118" cy="3200337"/>
          </a:xfrm>
          <a:prstGeom prst="rect">
            <a:avLst/>
          </a:prstGeom>
          <a:ln>
            <a:solidFill>
              <a:srgbClr val="DC205B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4835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전체 타임라인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팀장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조성우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6F8D92-4647-43F7-95F2-8C1C050AE0B4}"/>
              </a:ext>
            </a:extLst>
          </p:cNvPr>
          <p:cNvPicPr/>
          <p:nvPr/>
        </p:nvPicPr>
        <p:blipFill rotWithShape="1">
          <a:blip r:embed="rId2"/>
          <a:srcRect t="1259" b="-2"/>
          <a:stretch/>
        </p:blipFill>
        <p:spPr bwMode="auto">
          <a:xfrm>
            <a:off x="394446" y="2149281"/>
            <a:ext cx="8373633" cy="1457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 이해하기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후에 만들 새로운 모드들에 맞게 메뉴 구현하기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 콤보 기능 추가하기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양손으로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플레이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하는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two hands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모드 만들기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랭킹을 보여줄 수 있는 인터페이스 추가하기</a:t>
            </a:r>
            <a:endParaRPr lang="ko-KR" altLang="ko-KR" sz="1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팀원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김유탄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7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이해하기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코드의 그림자 오류 개선하기</a:t>
            </a: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level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별로 난이도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속도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설정하기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모드를 응용한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AI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경쟁 모드 만들기 </a:t>
            </a: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각 모드들이 다 만들어지면 각 상황에 맞는 사운드 입히기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EA9990-EA2D-4D73-8ECD-E4EC98AE2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540" y="2141283"/>
            <a:ext cx="8350380" cy="146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50BB081-7E70-4B4D-BCA0-CD906AB952AE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DF669-5CCA-407B-A9C6-4794F6944E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700" y="2143498"/>
            <a:ext cx="8328920" cy="1469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9B7FB0-3ADA-471E-A999-8F8216E2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37B933-09DB-4C0D-B614-371B6DB1AF23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0CCAB1-794F-406D-BBCF-ACD78D20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536" y="515411"/>
            <a:ext cx="1787349" cy="28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 sz="2000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2000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FE07E-5D73-4183-A5B5-0455D513399A}"/>
              </a:ext>
            </a:extLst>
          </p:cNvPr>
          <p:cNvSpPr txBox="1"/>
          <p:nvPr/>
        </p:nvSpPr>
        <p:spPr>
          <a:xfrm>
            <a:off x="394447" y="13921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팀원 </a:t>
            </a:r>
            <a:r>
              <a:rPr lang="en-US" altLang="ko-KR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- </a:t>
            </a:r>
            <a:r>
              <a:rPr lang="ko-KR" altLang="en-US" sz="2800">
                <a:latin typeface="210 옴니고딕OTF 050" panose="02020503020101020101" pitchFamily="18" charset="-127"/>
                <a:ea typeface="210 옴니고딕OTF 050" panose="02020503020101020101" pitchFamily="18" charset="-127"/>
              </a:rPr>
              <a:t>복유연</a:t>
            </a:r>
            <a:endParaRPr lang="en-US" altLang="ko-KR" sz="2800">
              <a:latin typeface="210 옴니고딕OTF 050" panose="02020503020101020101" pitchFamily="18" charset="-127"/>
              <a:ea typeface="210 옴니고딕OTF 050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9171D-D236-4F9E-A1C4-BAF407139A12}"/>
              </a:ext>
            </a:extLst>
          </p:cNvPr>
          <p:cNvSpPr txBox="1"/>
          <p:nvPr/>
        </p:nvSpPr>
        <p:spPr>
          <a:xfrm>
            <a:off x="573148" y="3815652"/>
            <a:ext cx="7347474" cy="2538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코드에 대한 이해하기 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블록이동 간편화 시켜주기</a:t>
            </a:r>
            <a:endParaRPr lang="en-US" altLang="ko-KR" kern="100"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    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기존 모드에서 스킬 없애주기</a:t>
            </a: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â"/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칸짜리 미니게임 모드 만들기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â"/>
            </a:pPr>
            <a:r>
              <a:rPr lang="en-US" altLang="ko-KR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전</a:t>
            </a:r>
            <a:r>
              <a:rPr lang="ko-KR" altLang="ko-KR" sz="18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체적인 디자인 다듬기 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E7B43E-0C33-420B-A274-7A34BCFF49C4}"/>
              </a:ext>
            </a:extLst>
          </p:cNvPr>
          <p:cNvSpPr/>
          <p:nvPr/>
        </p:nvSpPr>
        <p:spPr>
          <a:xfrm>
            <a:off x="0" y="1023722"/>
            <a:ext cx="9144000" cy="5758079"/>
          </a:xfrm>
          <a:prstGeom prst="rect">
            <a:avLst/>
          </a:prstGeom>
          <a:solidFill>
            <a:srgbClr val="FDF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052C1E-A503-4A73-B845-930F31AB0DD4}"/>
              </a:ext>
            </a:extLst>
          </p:cNvPr>
          <p:cNvSpPr/>
          <p:nvPr/>
        </p:nvSpPr>
        <p:spPr>
          <a:xfrm>
            <a:off x="0" y="965628"/>
            <a:ext cx="9143999" cy="45719"/>
          </a:xfrm>
          <a:prstGeom prst="rect">
            <a:avLst/>
          </a:prstGeom>
          <a:solidFill>
            <a:srgbClr val="DC2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A23D1C-C997-4411-918E-4863B00139B0}"/>
              </a:ext>
            </a:extLst>
          </p:cNvPr>
          <p:cNvGrpSpPr/>
          <p:nvPr/>
        </p:nvGrpSpPr>
        <p:grpSpPr>
          <a:xfrm>
            <a:off x="791218" y="1443092"/>
            <a:ext cx="7849722" cy="4690894"/>
            <a:chOff x="791218" y="1443092"/>
            <a:chExt cx="7849722" cy="469089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BEEC49-123F-4BAB-A352-5B7A9DC94077}"/>
                </a:ext>
              </a:extLst>
            </p:cNvPr>
            <p:cNvSpPr/>
            <p:nvPr/>
          </p:nvSpPr>
          <p:spPr>
            <a:xfrm>
              <a:off x="5934477" y="1443092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실행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6BB429-48C6-439A-AAC7-34F5A2B015EE}"/>
                </a:ext>
              </a:extLst>
            </p:cNvPr>
            <p:cNvSpPr/>
            <p:nvPr/>
          </p:nvSpPr>
          <p:spPr>
            <a:xfrm>
              <a:off x="5583448" y="2283585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838C4E-10C3-455A-86A8-FDEDDF85DFD1}"/>
                </a:ext>
              </a:extLst>
            </p:cNvPr>
            <p:cNvSpPr/>
            <p:nvPr/>
          </p:nvSpPr>
          <p:spPr>
            <a:xfrm>
              <a:off x="5583448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랭킹 보기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815236-F528-413B-A522-80D4FF124CC9}"/>
                </a:ext>
              </a:extLst>
            </p:cNvPr>
            <p:cNvSpPr/>
            <p:nvPr/>
          </p:nvSpPr>
          <p:spPr>
            <a:xfrm>
              <a:off x="3843548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모드 선택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B8CFE85-FA28-4B4A-87D4-A48CEE0DD58F}"/>
                </a:ext>
              </a:extLst>
            </p:cNvPr>
            <p:cNvSpPr/>
            <p:nvPr/>
          </p:nvSpPr>
          <p:spPr>
            <a:xfrm>
              <a:off x="7325817" y="317475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exit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A5F1DF-BDC9-4385-ADE6-03A419781A2E}"/>
                </a:ext>
              </a:extLst>
            </p:cNvPr>
            <p:cNvSpPr/>
            <p:nvPr/>
          </p:nvSpPr>
          <p:spPr>
            <a:xfrm>
              <a:off x="3843548" y="5531843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랭킹 기록</a:t>
              </a:r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B828F80-4B27-48CE-93A4-3FC2DCE657CA}"/>
                </a:ext>
              </a:extLst>
            </p:cNvPr>
            <p:cNvCxnSpPr>
              <a:stCxn id="17" idx="4"/>
              <a:endCxn id="18" idx="0"/>
            </p:cNvCxnSpPr>
            <p:nvPr/>
          </p:nvCxnSpPr>
          <p:spPr>
            <a:xfrm flipH="1">
              <a:off x="6241009" y="2066045"/>
              <a:ext cx="1" cy="217539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3F9629A-547E-4C02-9419-F094ED5B65BB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4501109" y="2758215"/>
              <a:ext cx="1739900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0868CE-5B83-4B12-8969-CA881827D1B1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6241009" y="2758215"/>
              <a:ext cx="0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1687AE9-7224-4C22-8F10-62EBF739A32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>
              <a:off x="6241009" y="2758215"/>
              <a:ext cx="1742369" cy="416537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A38E74B-EFE1-4A20-9B0A-18BF3FBB027D}"/>
                </a:ext>
              </a:extLst>
            </p:cNvPr>
            <p:cNvSpPr/>
            <p:nvPr/>
          </p:nvSpPr>
          <p:spPr>
            <a:xfrm>
              <a:off x="5934477" y="5457681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돌아가기</a:t>
              </a:r>
              <a:endParaRPr lang="ko-KR" altLang="en-US" sz="10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A21FC23-4582-44E7-9B51-B1EBBD67E35F}"/>
                </a:ext>
              </a:extLst>
            </p:cNvPr>
            <p:cNvCxnSpPr>
              <a:cxnSpLocks/>
              <a:stCxn id="22" idx="3"/>
              <a:endCxn id="27" idx="2"/>
            </p:cNvCxnSpPr>
            <p:nvPr/>
          </p:nvCxnSpPr>
          <p:spPr>
            <a:xfrm>
              <a:off x="5158671" y="5769159"/>
              <a:ext cx="775806" cy="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8658CE9-DD02-4BE2-A33A-F7CBB3F96947}"/>
                </a:ext>
              </a:extLst>
            </p:cNvPr>
            <p:cNvSpPr/>
            <p:nvPr/>
          </p:nvSpPr>
          <p:spPr>
            <a:xfrm>
              <a:off x="4374416" y="2209423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chemeClr val="tx1"/>
                  </a:solidFill>
                </a:rPr>
                <a:t>돌아가기</a:t>
              </a:r>
              <a:endParaRPr lang="ko-KR" altLang="en-US" sz="10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F90926-4D9E-415B-A1D9-F150C204DA1F}"/>
                </a:ext>
              </a:extLst>
            </p:cNvPr>
            <p:cNvCxnSpPr>
              <a:stCxn id="29" idx="6"/>
              <a:endCxn id="18" idx="1"/>
            </p:cNvCxnSpPr>
            <p:nvPr/>
          </p:nvCxnSpPr>
          <p:spPr>
            <a:xfrm>
              <a:off x="4987482" y="2520900"/>
              <a:ext cx="595966" cy="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7C521F1-B0A0-455D-8445-84B26C9D8CA4}"/>
                </a:ext>
              </a:extLst>
            </p:cNvPr>
            <p:cNvSpPr/>
            <p:nvPr/>
          </p:nvSpPr>
          <p:spPr>
            <a:xfrm>
              <a:off x="4158732" y="4284080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ai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4C81BFB-7132-42F7-992B-3548C95973D2}"/>
                </a:ext>
              </a:extLst>
            </p:cNvPr>
            <p:cNvSpPr/>
            <p:nvPr/>
          </p:nvSpPr>
          <p:spPr>
            <a:xfrm>
              <a:off x="4158732" y="4534995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양손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EDA95E9-C34C-43F5-85B3-9A5E8607625C}"/>
                </a:ext>
              </a:extLst>
            </p:cNvPr>
            <p:cNvSpPr/>
            <p:nvPr/>
          </p:nvSpPr>
          <p:spPr>
            <a:xfrm>
              <a:off x="4158732" y="4782198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미니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786409B-E0AC-4A97-B66A-D0E4F1ED8D20}"/>
                </a:ext>
              </a:extLst>
            </p:cNvPr>
            <p:cNvSpPr/>
            <p:nvPr/>
          </p:nvSpPr>
          <p:spPr>
            <a:xfrm>
              <a:off x="4158732" y="4052323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일반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4E4C00E-ABA7-405C-80B8-0EDCE461BC58}"/>
                </a:ext>
              </a:extLst>
            </p:cNvPr>
            <p:cNvSpPr/>
            <p:nvPr/>
          </p:nvSpPr>
          <p:spPr>
            <a:xfrm>
              <a:off x="5898632" y="4284080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ai 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BD433D-1A1A-4745-9B3B-AE65BC8159E6}"/>
                </a:ext>
              </a:extLst>
            </p:cNvPr>
            <p:cNvSpPr/>
            <p:nvPr/>
          </p:nvSpPr>
          <p:spPr>
            <a:xfrm>
              <a:off x="5898632" y="4534995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양손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0F4640-9846-404E-9EE6-5AC960FD86B1}"/>
                </a:ext>
              </a:extLst>
            </p:cNvPr>
            <p:cNvSpPr/>
            <p:nvPr/>
          </p:nvSpPr>
          <p:spPr>
            <a:xfrm>
              <a:off x="5898632" y="4782198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미니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3CE388-F8CB-4389-8490-FF3822048492}"/>
                </a:ext>
              </a:extLst>
            </p:cNvPr>
            <p:cNvSpPr/>
            <p:nvPr/>
          </p:nvSpPr>
          <p:spPr>
            <a:xfrm>
              <a:off x="5898632" y="4052323"/>
              <a:ext cx="684755" cy="2447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일반 모드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B99725E-C6D2-4796-967C-E304A2720426}"/>
                </a:ext>
              </a:extLst>
            </p:cNvPr>
            <p:cNvCxnSpPr>
              <a:stCxn id="20" idx="2"/>
              <a:endCxn id="34" idx="0"/>
            </p:cNvCxnSpPr>
            <p:nvPr/>
          </p:nvCxnSpPr>
          <p:spPr>
            <a:xfrm>
              <a:off x="4501109" y="3649382"/>
              <a:ext cx="0" cy="402941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8EF692F-8181-4AFC-AF86-246CDCF2285F}"/>
                </a:ext>
              </a:extLst>
            </p:cNvPr>
            <p:cNvCxnSpPr>
              <a:stCxn id="33" idx="2"/>
              <a:endCxn id="22" idx="0"/>
            </p:cNvCxnSpPr>
            <p:nvPr/>
          </p:nvCxnSpPr>
          <p:spPr>
            <a:xfrm>
              <a:off x="4501109" y="5026929"/>
              <a:ext cx="0" cy="50491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C8854BC-E025-4C47-9652-00BD5E46471F}"/>
                </a:ext>
              </a:extLst>
            </p:cNvPr>
            <p:cNvCxnSpPr>
              <a:stCxn id="19" idx="2"/>
              <a:endCxn id="38" idx="0"/>
            </p:cNvCxnSpPr>
            <p:nvPr/>
          </p:nvCxnSpPr>
          <p:spPr>
            <a:xfrm>
              <a:off x="6241009" y="3649382"/>
              <a:ext cx="0" cy="402941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58D7B08-B5BC-4C3D-B54E-BEB8688FE5AF}"/>
                </a:ext>
              </a:extLst>
            </p:cNvPr>
            <p:cNvCxnSpPr>
              <a:stCxn id="37" idx="2"/>
              <a:endCxn id="27" idx="0"/>
            </p:cNvCxnSpPr>
            <p:nvPr/>
          </p:nvCxnSpPr>
          <p:spPr>
            <a:xfrm>
              <a:off x="6241009" y="5026929"/>
              <a:ext cx="1" cy="430752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EB59945-70DB-4E37-9348-F495BE358842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7983379" y="3649382"/>
              <a:ext cx="0" cy="61430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C671CBB-2F60-4575-824B-716D609449DA}"/>
                </a:ext>
              </a:extLst>
            </p:cNvPr>
            <p:cNvSpPr/>
            <p:nvPr/>
          </p:nvSpPr>
          <p:spPr>
            <a:xfrm>
              <a:off x="1142247" y="1443092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실행</a:t>
              </a:r>
              <a:r>
                <a:rPr lang="ko-KR" altLang="en-US" sz="1000" dirty="0"/>
                <a:t> 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68357C-706D-42F4-B6DB-D03753E0DDD5}"/>
                </a:ext>
              </a:extLst>
            </p:cNvPr>
            <p:cNvSpPr/>
            <p:nvPr/>
          </p:nvSpPr>
          <p:spPr>
            <a:xfrm>
              <a:off x="791218" y="2558184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B5892AC-D253-4F03-88AF-6293E3905D9A}"/>
                </a:ext>
              </a:extLst>
            </p:cNvPr>
            <p:cNvSpPr/>
            <p:nvPr/>
          </p:nvSpPr>
          <p:spPr>
            <a:xfrm>
              <a:off x="791218" y="3519188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tx1"/>
                  </a:solidFill>
                </a:rPr>
                <a:t>게임 진행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BDE559-F000-47AE-8269-54E6E7DB9F73}"/>
                </a:ext>
              </a:extLst>
            </p:cNvPr>
            <p:cNvSpPr/>
            <p:nvPr/>
          </p:nvSpPr>
          <p:spPr>
            <a:xfrm>
              <a:off x="791218" y="4480192"/>
              <a:ext cx="1315123" cy="474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game over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0FC3C25-4A52-42AD-9A2E-70E7063F91E0}"/>
                </a:ext>
              </a:extLst>
            </p:cNvPr>
            <p:cNvSpPr/>
            <p:nvPr/>
          </p:nvSpPr>
          <p:spPr>
            <a:xfrm>
              <a:off x="1142247" y="5511033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종료</a:t>
              </a:r>
              <a:r>
                <a:rPr lang="ko-KR" altLang="en-US" sz="1000" dirty="0"/>
                <a:t> </a:t>
              </a: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9F9B85A-6407-4046-A622-10DFBF7254A0}"/>
                </a:ext>
              </a:extLst>
            </p:cNvPr>
            <p:cNvCxnSpPr>
              <a:stCxn id="44" idx="4"/>
              <a:endCxn id="45" idx="0"/>
            </p:cNvCxnSpPr>
            <p:nvPr/>
          </p:nvCxnSpPr>
          <p:spPr>
            <a:xfrm flipH="1">
              <a:off x="1448779" y="2066045"/>
              <a:ext cx="1" cy="492139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7567893-2781-4C4E-BEAC-7BFEC47B2D30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1448779" y="3032815"/>
              <a:ext cx="0" cy="48637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560EC28-ED17-4910-9A01-A9E297FDD005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>
              <a:off x="1448779" y="3993819"/>
              <a:ext cx="0" cy="486374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594E91A-5834-427E-B7A7-C89E0CB95006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1448779" y="4954823"/>
              <a:ext cx="1" cy="556210"/>
            </a:xfrm>
            <a:prstGeom prst="straightConnector1">
              <a:avLst/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FAE977E-8C88-4863-9FC1-03881682BE03}"/>
                </a:ext>
              </a:extLst>
            </p:cNvPr>
            <p:cNvCxnSpPr>
              <a:cxnSpLocks/>
              <a:stCxn id="47" idx="3"/>
              <a:endCxn id="45" idx="3"/>
            </p:cNvCxnSpPr>
            <p:nvPr/>
          </p:nvCxnSpPr>
          <p:spPr>
            <a:xfrm flipV="1">
              <a:off x="2106341" y="2795500"/>
              <a:ext cx="10849" cy="1922008"/>
            </a:xfrm>
            <a:prstGeom prst="bentConnector3">
              <a:avLst>
                <a:gd name="adj1" fmla="val 6630386"/>
              </a:avLst>
            </a:prstGeom>
            <a:ln w="19050">
              <a:solidFill>
                <a:srgbClr val="E84A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267946-4FBC-4AC1-861F-80D0F0B1201D}"/>
                </a:ext>
              </a:extLst>
            </p:cNvPr>
            <p:cNvSpPr/>
            <p:nvPr/>
          </p:nvSpPr>
          <p:spPr>
            <a:xfrm>
              <a:off x="7676845" y="4281610"/>
              <a:ext cx="613066" cy="62295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종료</a:t>
              </a:r>
              <a:endParaRPr lang="ko-KR" altLang="en-US" sz="1000" dirty="0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47908C0E-A61E-4936-90BF-C53791873A34}"/>
                </a:ext>
              </a:extLst>
            </p:cNvPr>
            <p:cNvSpPr/>
            <p:nvPr/>
          </p:nvSpPr>
          <p:spPr>
            <a:xfrm>
              <a:off x="3066576" y="3535536"/>
              <a:ext cx="488544" cy="474630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E84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DAB83036-6477-4A1C-A04E-FF37F7AF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1481"/>
            <a:ext cx="9143999" cy="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40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369527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82850" y="2967982"/>
            <a:ext cx="4178300" cy="922035"/>
            <a:chOff x="2482850" y="2712478"/>
            <a:chExt cx="4178300" cy="922035"/>
          </a:xfrm>
        </p:grpSpPr>
        <p:sp>
          <p:nvSpPr>
            <p:cNvPr id="154" name="Rectangle 3"/>
            <p:cNvSpPr txBox="1">
              <a:spLocks noChangeArrowheads="1"/>
            </p:cNvSpPr>
            <p:nvPr/>
          </p:nvSpPr>
          <p:spPr bwMode="auto">
            <a:xfrm>
              <a:off x="3300210" y="2712478"/>
              <a:ext cx="2543581" cy="66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ko-KR" sz="4800"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Thank You</a:t>
              </a: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2482850" y="3634513"/>
              <a:ext cx="4178300" cy="0"/>
            </a:xfrm>
            <a:prstGeom prst="line">
              <a:avLst/>
            </a:prstGeom>
            <a:ln w="22225">
              <a:gradFill flip="none" rotWithShape="1">
                <a:gsLst>
                  <a:gs pos="0">
                    <a:srgbClr val="60398C"/>
                  </a:gs>
                  <a:gs pos="14000">
                    <a:srgbClr val="9D3A8D"/>
                  </a:gs>
                  <a:gs pos="27000">
                    <a:srgbClr val="DC205B"/>
                  </a:gs>
                  <a:gs pos="39000">
                    <a:srgbClr val="E73B6D"/>
                  </a:gs>
                  <a:gs pos="54000">
                    <a:srgbClr val="E84A3E"/>
                  </a:gs>
                  <a:gs pos="68000">
                    <a:srgbClr val="F18E39"/>
                  </a:gs>
                  <a:gs pos="83500">
                    <a:srgbClr val="FFC000"/>
                  </a:gs>
                  <a:gs pos="100000">
                    <a:srgbClr val="FCD702"/>
                  </a:gs>
                </a:gsLst>
                <a:lin ang="3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3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"/>
          <p:cNvSpPr txBox="1">
            <a:spLocks noChangeArrowheads="1"/>
          </p:cNvSpPr>
          <p:nvPr/>
        </p:nvSpPr>
        <p:spPr bwMode="auto">
          <a:xfrm>
            <a:off x="1339610" y="858987"/>
            <a:ext cx="1402628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Base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331" name="Rectangle 3"/>
          <p:cNvSpPr txBox="1">
            <a:spLocks noChangeArrowheads="1"/>
          </p:cNvSpPr>
          <p:nvPr/>
        </p:nvSpPr>
        <p:spPr bwMode="auto">
          <a:xfrm>
            <a:off x="1441210" y="1133865"/>
            <a:ext cx="327012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Base Source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기본 정보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Base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Source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26969" y="662967"/>
            <a:ext cx="435883" cy="454586"/>
            <a:chOff x="469900" y="2426372"/>
            <a:chExt cx="435883" cy="454586"/>
          </a:xfrm>
        </p:grpSpPr>
        <p:sp>
          <p:nvSpPr>
            <p:cNvPr id="340" name="Rectangle 3"/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376706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2" name="직각 삼각형 1"/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" name="직선 연결선 3"/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6" name="Rectangle 3"/>
          <p:cNvSpPr txBox="1">
            <a:spLocks noChangeArrowheads="1"/>
          </p:cNvSpPr>
          <p:nvPr/>
        </p:nvSpPr>
        <p:spPr bwMode="auto">
          <a:xfrm>
            <a:off x="1339610" y="2266561"/>
            <a:ext cx="973023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개발 환경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368" name="그룹 367"/>
          <p:cNvGrpSpPr/>
          <p:nvPr/>
        </p:nvGrpSpPr>
        <p:grpSpPr>
          <a:xfrm>
            <a:off x="626969" y="2106400"/>
            <a:ext cx="485576" cy="454586"/>
            <a:chOff x="469900" y="2426372"/>
            <a:chExt cx="485576" cy="454586"/>
          </a:xfrm>
        </p:grpSpPr>
        <p:sp>
          <p:nvSpPr>
            <p:cNvPr id="369" name="Rectangle 3"/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26399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</a:p>
          </p:txBody>
        </p:sp>
        <p:grpSp>
          <p:nvGrpSpPr>
            <p:cNvPr id="370" name="그룹 369"/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371" name="직각 삼각형 370"/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angle 3">
            <a:extLst>
              <a:ext uri="{FF2B5EF4-FFF2-40B4-BE49-F238E27FC236}">
                <a16:creationId xmlns:a16="http://schemas.microsoft.com/office/drawing/2014/main" id="{926D97D8-E07A-403E-9DF1-074C4B77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610" y="4946316"/>
            <a:ext cx="2240998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타임라인 및 역할 분담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190D4AC-7536-4201-9D31-D9EABDAB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210" y="5257053"/>
            <a:ext cx="2139398" cy="10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프로젝트 일정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역할 분담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System Structure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EE8FA92-B078-495E-B5EB-38E90B37ECBD}"/>
              </a:ext>
            </a:extLst>
          </p:cNvPr>
          <p:cNvGrpSpPr/>
          <p:nvPr/>
        </p:nvGrpSpPr>
        <p:grpSpPr>
          <a:xfrm>
            <a:off x="626969" y="4786155"/>
            <a:ext cx="483973" cy="454586"/>
            <a:chOff x="469900" y="2426372"/>
            <a:chExt cx="483973" cy="454586"/>
          </a:xfrm>
        </p:grpSpPr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3BA54160-EFF0-4025-BFFD-E18EBF35F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24796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2520F71-DA88-4332-9827-78CEC7EAF8F9}"/>
                </a:ext>
              </a:extLst>
            </p:cNvPr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37" name="직각 삼각형 36">
                <a:extLst>
                  <a:ext uri="{FF2B5EF4-FFF2-40B4-BE49-F238E27FC236}">
                    <a16:creationId xmlns:a16="http://schemas.microsoft.com/office/drawing/2014/main" id="{8388AD59-00B5-4FCB-B513-26E2BA932A86}"/>
                  </a:ext>
                </a:extLst>
              </p:cNvPr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9704BA9E-BE1C-414B-8CEC-766BF69F4180}"/>
                  </a:ext>
                </a:extLst>
              </p:cNvPr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9702EB93-96F3-489C-80E3-6FB36804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610" y="3157138"/>
            <a:ext cx="3582712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목표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–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개선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/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추가 사항 및 기대 효과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640BCDD-9DD4-4BA3-ABA7-26A5F742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210" y="3467875"/>
            <a:ext cx="2797241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오류 개선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인터페이스 향상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210 옴니고딕OTF 020" panose="02020503020101020101" pitchFamily="18" charset="-127"/>
                <a:ea typeface="210 옴니고딕OTF 020" panose="02020503020101020101" pitchFamily="18" charset="-127"/>
                <a:cs typeface="Tahoma" panose="020B0604030504040204" pitchFamily="34" charset="0"/>
              </a:rPr>
              <a:t>기존 모드 변경 및 모드 추가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210 옴니고딕OTF 020" panose="02020503020101020101" pitchFamily="18" charset="-127"/>
              <a:ea typeface="210 옴니고딕OTF 020" panose="02020503020101020101" pitchFamily="18" charset="-127"/>
              <a:cs typeface="Tahoma" panose="020B060403050404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8B100A-6629-4822-9467-2EA9B6DA4BB7}"/>
              </a:ext>
            </a:extLst>
          </p:cNvPr>
          <p:cNvGrpSpPr/>
          <p:nvPr/>
        </p:nvGrpSpPr>
        <p:grpSpPr>
          <a:xfrm>
            <a:off x="626969" y="2996977"/>
            <a:ext cx="496797" cy="454586"/>
            <a:chOff x="469900" y="2426372"/>
            <a:chExt cx="496797" cy="454586"/>
          </a:xfrm>
        </p:grpSpPr>
        <p:sp>
          <p:nvSpPr>
            <p:cNvPr id="39" name="Rectangle 3">
              <a:extLst>
                <a:ext uri="{FF2B5EF4-FFF2-40B4-BE49-F238E27FC236}">
                  <a16:creationId xmlns:a16="http://schemas.microsoft.com/office/drawing/2014/main" id="{48DD51B6-8F9A-412A-AD17-1B4D82D9F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77" y="2426372"/>
              <a:ext cx="437620" cy="44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3200">
                  <a:solidFill>
                    <a:schemeClr val="tx1">
                      <a:lumMod val="95000"/>
                      <a:lumOff val="5000"/>
                    </a:schemeClr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03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ECDA9B-C78F-4190-AC1C-6C71F1683BA8}"/>
                </a:ext>
              </a:extLst>
            </p:cNvPr>
            <p:cNvGrpSpPr/>
            <p:nvPr/>
          </p:nvGrpSpPr>
          <p:grpSpPr>
            <a:xfrm>
              <a:off x="469900" y="2554642"/>
              <a:ext cx="330200" cy="326316"/>
              <a:chOff x="-1651000" y="2089150"/>
              <a:chExt cx="539750" cy="533400"/>
            </a:xfrm>
          </p:grpSpPr>
          <p:sp>
            <p:nvSpPr>
              <p:cNvPr id="41" name="직각 삼각형 40">
                <a:extLst>
                  <a:ext uri="{FF2B5EF4-FFF2-40B4-BE49-F238E27FC236}">
                    <a16:creationId xmlns:a16="http://schemas.microsoft.com/office/drawing/2014/main" id="{0BFF773F-5D0E-440B-BF27-56DBDBAFEE74}"/>
                  </a:ext>
                </a:extLst>
              </p:cNvPr>
              <p:cNvSpPr/>
              <p:nvPr/>
            </p:nvSpPr>
            <p:spPr>
              <a:xfrm>
                <a:off x="-1578952" y="2162908"/>
                <a:ext cx="395654" cy="3956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AD9CAB4-012C-4DC1-9E4E-2BE5BC7F0E65}"/>
                  </a:ext>
                </a:extLst>
              </p:cNvPr>
              <p:cNvCxnSpPr/>
              <p:nvPr/>
            </p:nvCxnSpPr>
            <p:spPr>
              <a:xfrm>
                <a:off x="-1651000" y="2089150"/>
                <a:ext cx="539750" cy="533400"/>
              </a:xfrm>
              <a:prstGeom prst="line">
                <a:avLst/>
              </a:prstGeom>
              <a:ln w="12700">
                <a:gradFill flip="none" rotWithShape="1">
                  <a:gsLst>
                    <a:gs pos="0">
                      <a:srgbClr val="60398C"/>
                    </a:gs>
                    <a:gs pos="14000">
                      <a:srgbClr val="9D3A8D"/>
                    </a:gs>
                    <a:gs pos="27000">
                      <a:srgbClr val="DC205B"/>
                    </a:gs>
                    <a:gs pos="39000">
                      <a:srgbClr val="E73B6D"/>
                    </a:gs>
                    <a:gs pos="54000">
                      <a:srgbClr val="E84A3E"/>
                    </a:gs>
                    <a:gs pos="68000">
                      <a:srgbClr val="F18E39"/>
                    </a:gs>
                    <a:gs pos="83500">
                      <a:srgbClr val="FFC000"/>
                    </a:gs>
                    <a:gs pos="100000">
                      <a:srgbClr val="FCD702"/>
                    </a:gs>
                  </a:gsLst>
                  <a:lin ang="30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17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9E52F-76E1-4117-B0FD-D85CCA860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3042" y="3096601"/>
            <a:ext cx="3157916" cy="664797"/>
          </a:xfrm>
        </p:spPr>
        <p:txBody>
          <a:bodyPr/>
          <a:lstStyle/>
          <a:p>
            <a:r>
              <a:rPr lang="en-US" altLang="ko-KR"/>
              <a:t>Base</a:t>
            </a:r>
            <a:r>
              <a:rPr lang="ko-KR" altLang="en-US"/>
              <a:t> </a:t>
            </a:r>
            <a:r>
              <a:rPr lang="en-US" altLang="ko-KR"/>
              <a:t>Source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021976"/>
            <a:ext cx="9144000" cy="2617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1152560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기본 정보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0" name="speed"/>
          <p:cNvSpPr txBox="1">
            <a:spLocks noChangeArrowheads="1"/>
          </p:cNvSpPr>
          <p:nvPr/>
        </p:nvSpPr>
        <p:spPr bwMode="auto">
          <a:xfrm>
            <a:off x="483129" y="1209280"/>
            <a:ext cx="2468625" cy="5539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4000" b="1">
                <a:gradFill>
                  <a:gsLst>
                    <a:gs pos="0">
                      <a:srgbClr val="9D3A8D"/>
                    </a:gs>
                    <a:gs pos="100000">
                      <a:srgbClr val="DC205B"/>
                    </a:gs>
                  </a:gsLst>
                  <a:lin ang="3000000" scaled="0"/>
                </a:gradFill>
                <a:latin typeface="BubbleGum" panose="00000400000000000000" pitchFamily="2" charset="0"/>
                <a:ea typeface="인터파크고딕 M" panose="02000000000000000000" pitchFamily="2" charset="-127"/>
                <a:cs typeface="Tahoma" panose="020B0604030504040204" pitchFamily="34" charset="0"/>
              </a:rPr>
              <a:t>OSD_game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3DFD6-AA45-49FC-8D2B-FE0C7089BCEB}"/>
              </a:ext>
            </a:extLst>
          </p:cNvPr>
          <p:cNvSpPr txBox="1"/>
          <p:nvPr/>
        </p:nvSpPr>
        <p:spPr>
          <a:xfrm>
            <a:off x="763313" y="1910915"/>
            <a:ext cx="7465874" cy="158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License : GPL-3.0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주</a:t>
            </a: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소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en-US" altLang="ko-KR" sz="1800" u="sng" kern="100">
                <a:solidFill>
                  <a:srgbClr val="0563C1"/>
                </a:solidFill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  <a:hlinkClick r:id="rId2"/>
              </a:rPr>
              <a:t>https://github.com/hbseo/OSD_game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사용 언어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: python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추가 모듈 </a:t>
            </a:r>
            <a:r>
              <a:rPr lang="en-US" altLang="ko-KR" sz="18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: pygame</a:t>
            </a:r>
            <a:endParaRPr lang="ko-KR" altLang="ko-KR" sz="18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0B326D-3A67-491B-8563-9BA4E9F2A142}"/>
              </a:ext>
            </a:extLst>
          </p:cNvPr>
          <p:cNvGrpSpPr/>
          <p:nvPr/>
        </p:nvGrpSpPr>
        <p:grpSpPr>
          <a:xfrm>
            <a:off x="1393675" y="3859026"/>
            <a:ext cx="6338720" cy="2717263"/>
            <a:chOff x="0" y="0"/>
            <a:chExt cx="5159375" cy="221170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7CCB75E-7996-4C71-BE30-46B508407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00200" cy="221170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9488AEB-B4DE-4C0D-AD37-02EE4E28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700" y="0"/>
              <a:ext cx="1610360" cy="2211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6F770B9-7F7E-479E-A9CD-60C49738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540" y="0"/>
              <a:ext cx="1600835" cy="2211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77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E61412-20A7-4B0E-9C98-091C33A0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01" y="1244507"/>
            <a:ext cx="4925995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315730-88C9-4CAD-B718-7263E78BA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5" y="2732112"/>
            <a:ext cx="489749" cy="523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STRENGTHS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064535" y="2363897"/>
            <a:ext cx="8103429" cy="324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latinLnBrk="1">
              <a:lnSpc>
                <a:spcPct val="25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기능별로 코드가 직관적으로 나누어져 있음</a:t>
            </a:r>
          </a:p>
          <a:p>
            <a:pPr lvl="1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테트리스에 대한 기본적인 기능요소들을 포함하고 있음</a:t>
            </a:r>
          </a:p>
          <a:p>
            <a:pPr lvl="1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팀에게 가장 익숙한 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python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을 기반으로 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8E9FAA-E937-4137-A272-F3C7899CB7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4" y="3903631"/>
            <a:ext cx="489749" cy="5232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229150-6701-492E-A35A-68DC87707B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7" r="84804" b="17261"/>
          <a:stretch/>
        </p:blipFill>
        <p:spPr>
          <a:xfrm>
            <a:off x="989174" y="5102045"/>
            <a:ext cx="489749" cy="5232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4EA69134-C946-4E40-9305-BE6E0A687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893641" y="5106775"/>
            <a:ext cx="502032" cy="5460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2C83D17-BC64-4390-B835-7EC893F3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887321" y="3938335"/>
            <a:ext cx="502032" cy="546088"/>
          </a:xfrm>
          <a:prstGeom prst="rect">
            <a:avLst/>
          </a:prstGeom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67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WEEKNESSES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521358" y="2224814"/>
            <a:ext cx="8103429" cy="3426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효과음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배경음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메뉴 등에 대한 인터페이스가 단순함</a:t>
            </a:r>
          </a:p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일관된 게임 모드로 인해 차별성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흥미 요소 부족</a:t>
            </a:r>
          </a:p>
          <a:p>
            <a:pPr lvl="0" algn="just" latinLnBrk="1">
              <a:lnSpc>
                <a:spcPct val="300000"/>
              </a:lnSpc>
              <a:spcAft>
                <a:spcPts val="800"/>
              </a:spcAft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게임 내에 그림자와 관련된 오류가 존재함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EB52F33-7727-4347-81F2-5371BEA860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36209" r="57621" b="45491"/>
          <a:stretch/>
        </p:blipFill>
        <p:spPr>
          <a:xfrm>
            <a:off x="925825" y="2741441"/>
            <a:ext cx="502032" cy="5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39692A17-398C-4B15-AE9B-F114A3C4DE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0" y="2770093"/>
            <a:ext cx="589543" cy="413616"/>
          </a:xfrm>
          <a:prstGeom prst="rect">
            <a:avLst/>
          </a:prstGeom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0" y="-36351"/>
            <a:ext cx="9143999" cy="7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2400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Source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871912" y="475966"/>
            <a:ext cx="3603551" cy="2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- Base Source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에 대한 </a:t>
            </a:r>
            <a:r>
              <a:rPr lang="en-US" altLang="ko-KR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SWOT </a:t>
            </a:r>
            <a:r>
              <a:rPr lang="ko-KR" altLang="en-US">
                <a:latin typeface="210 옴니고딕OTF 030" panose="02020503020101020101" pitchFamily="18" charset="-127"/>
                <a:ea typeface="210 옴니고딕OTF 030" panose="02020503020101020101" pitchFamily="18" charset="-127"/>
                <a:cs typeface="Tahoma" panose="020B0604030504040204" pitchFamily="34" charset="0"/>
              </a:rPr>
              <a:t>분석</a:t>
            </a:r>
            <a:endParaRPr lang="en-US" altLang="ko-KR">
              <a:latin typeface="210 옴니고딕OTF 030" panose="02020503020101020101" pitchFamily="18" charset="-127"/>
              <a:ea typeface="210 옴니고딕OTF 030" panose="020205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821E-250A-45D5-88AA-E5F21104C4B6}"/>
              </a:ext>
            </a:extLst>
          </p:cNvPr>
          <p:cNvSpPr txBox="1"/>
          <p:nvPr/>
        </p:nvSpPr>
        <p:spPr>
          <a:xfrm>
            <a:off x="1494463" y="1488557"/>
            <a:ext cx="2925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obo BT" pitchFamily="2" charset="0"/>
              </a:rPr>
              <a:t>OPPORTUNITIES</a:t>
            </a:r>
            <a:endParaRPr lang="ko-KR" altLang="en-US" sz="2800">
              <a:latin typeface="Hobo B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E40BD-3072-42C8-B3ED-7E87A2EC9E39}"/>
              </a:ext>
            </a:extLst>
          </p:cNvPr>
          <p:cNvSpPr txBox="1"/>
          <p:nvPr/>
        </p:nvSpPr>
        <p:spPr>
          <a:xfrm>
            <a:off x="1494463" y="2677131"/>
            <a:ext cx="7201302" cy="3494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기본적인 기능들을 포함하기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새로운 개선</a:t>
            </a:r>
            <a:r>
              <a:rPr lang="en-US" altLang="ko-KR" sz="2400" kern="100"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사항에 대한 집중 가능 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/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참고할 수 있는 다양한 테트리스 관련 소스들이 존재함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200000"/>
              </a:lnSpc>
            </a:pPr>
            <a:endParaRPr lang="ko-KR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이미 유명한 게임이기 때문에</a:t>
            </a:r>
            <a:r>
              <a:rPr lang="en-US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게임에 대한 사용자의 </a:t>
            </a:r>
            <a:endParaRPr lang="en-US" altLang="ko-KR" sz="2400" kern="100">
              <a:effectLst/>
              <a:latin typeface="인터파크고딕 M" panose="02000000000000000000" pitchFamily="2" charset="-127"/>
              <a:ea typeface="인터파크고딕 M" panose="02000000000000000000" pitchFamily="2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ts val="3500"/>
              </a:lnSpc>
            </a:pPr>
            <a:r>
              <a:rPr lang="ko-KR" altLang="ko-KR" sz="2400" kern="100">
                <a:effectLst/>
                <a:latin typeface="인터파크고딕 M" panose="02000000000000000000" pitchFamily="2" charset="-127"/>
                <a:ea typeface="인터파크고딕 M" panose="02000000000000000000" pitchFamily="2" charset="-127"/>
                <a:cs typeface="Times New Roman" panose="02020603050405020304" pitchFamily="18" charset="0"/>
              </a:rPr>
              <a:t>이해도가 높은 편임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91D4F46-8887-4088-A14B-0A8C8D58C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1" t="35831"/>
          <a:stretch/>
        </p:blipFill>
        <p:spPr>
          <a:xfrm>
            <a:off x="419283" y="1235919"/>
            <a:ext cx="1030355" cy="713345"/>
          </a:xfrm>
          <a:prstGeom prst="rect">
            <a:avLst/>
          </a:prstGeom>
        </p:spPr>
      </p:pic>
      <p:pic>
        <p:nvPicPr>
          <p:cNvPr id="9" name="그림 8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9AF841C0-AE16-4EE8-9032-22B0106FA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90" y="3985779"/>
            <a:ext cx="589543" cy="413616"/>
          </a:xfrm>
          <a:prstGeom prst="rect">
            <a:avLst/>
          </a:prstGeom>
        </p:spPr>
      </p:pic>
      <p:pic>
        <p:nvPicPr>
          <p:cNvPr id="10" name="그림 9" descr="테이블, 그리기, 벽돌이(가) 표시된 사진&#10;&#10;자동 생성된 설명">
            <a:extLst>
              <a:ext uri="{FF2B5EF4-FFF2-40B4-BE49-F238E27FC236}">
                <a16:creationId xmlns:a16="http://schemas.microsoft.com/office/drawing/2014/main" id="{CAC148EA-8522-40F9-8DB0-47981FD88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89" y="5146713"/>
            <a:ext cx="589543" cy="4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0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618</Words>
  <Application>Microsoft Office PowerPoint</Application>
  <PresentationFormat>화면 슬라이드 쇼(4:3)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210 옴니고딕OTF 020</vt:lpstr>
      <vt:lpstr>210 옴니고딕OTF 030</vt:lpstr>
      <vt:lpstr>210 옴니고딕OTF 040</vt:lpstr>
      <vt:lpstr>210 옴니고딕OTF 050</vt:lpstr>
      <vt:lpstr>인터파크고딕 M</vt:lpstr>
      <vt:lpstr>Arial</vt:lpstr>
      <vt:lpstr>BubbleGum</vt:lpstr>
      <vt:lpstr>Calibri</vt:lpstr>
      <vt:lpstr>Hobo BT</vt:lpstr>
      <vt:lpstr>Impact</vt:lpstr>
      <vt:lpstr>Wingdings</vt:lpstr>
      <vt:lpstr>Office</vt:lpstr>
      <vt:lpstr>Theme02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다연 복</cp:lastModifiedBy>
  <cp:revision>87</cp:revision>
  <dcterms:created xsi:type="dcterms:W3CDTF">2017-11-06T00:03:57Z</dcterms:created>
  <dcterms:modified xsi:type="dcterms:W3CDTF">2020-11-01T09:51:43Z</dcterms:modified>
</cp:coreProperties>
</file>