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1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2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21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0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8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0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93F2-8BD5-4C5B-9808-0EAEFCCEB5BE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2653-2539-4F24-ABCE-774B8A35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5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2"/>
            <a:ext cx="10363200" cy="116378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비트연산 응용코딩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73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: XOR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824" y="1373867"/>
            <a:ext cx="5623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XOR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결과를 입력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로 다시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XOR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연산하면 입력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가 된다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4783" y="2049782"/>
            <a:ext cx="6309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   ⓐ ^ ⓑ =  ⓒ     </a:t>
            </a:r>
            <a:r>
              <a:rPr lang="en-US" altLang="ko-KR" sz="2400" dirty="0">
                <a:solidFill>
                  <a:srgbClr val="FF0000"/>
                </a:solidFill>
              </a:rPr>
              <a:t>^ </a:t>
            </a:r>
            <a:r>
              <a:rPr lang="en-US" altLang="ko-KR" sz="2400" dirty="0" smtClean="0">
                <a:solidFill>
                  <a:srgbClr val="FF0000"/>
                </a:solidFill>
              </a:rPr>
              <a:t>ⓑ</a:t>
            </a:r>
            <a:r>
              <a:rPr lang="en-US" altLang="ko-KR" sz="2400" dirty="0" smtClean="0"/>
              <a:t>   </a:t>
            </a:r>
            <a:r>
              <a:rPr lang="en-US" altLang="ko-KR" sz="2400" dirty="0"/>
              <a:t>= </a:t>
            </a:r>
            <a:r>
              <a:rPr lang="en-US" altLang="ko-KR" sz="2400" dirty="0" smtClean="0">
                <a:solidFill>
                  <a:srgbClr val="FF0000"/>
                </a:solidFill>
              </a:rPr>
              <a:t>ⓐ</a:t>
            </a:r>
            <a:r>
              <a:rPr lang="en-US" altLang="ko-KR" sz="2400" dirty="0" smtClean="0"/>
              <a:t>  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 0  ^  0  =  0      ^  0   =  0</a:t>
            </a:r>
            <a:endParaRPr lang="en-US" altLang="ko-KR" sz="2000" dirty="0" smtClean="0"/>
          </a:p>
          <a:p>
            <a:pPr lvl="1"/>
            <a:endParaRPr lang="en-US" altLang="ko-KR" sz="2400" dirty="0" smtClean="0"/>
          </a:p>
          <a:p>
            <a:r>
              <a:rPr lang="en-US" altLang="ko-KR" sz="2400" dirty="0" smtClean="0"/>
              <a:t>    0  ^  1  =  1      ^  1   =  0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 1  ^  0  =  1      ^  0   =  1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   1  ^  1  =  0      ^  1   =  1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50265" y="3021457"/>
            <a:ext cx="2366068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/>
              <a:t>어디에 응용</a:t>
            </a:r>
            <a:r>
              <a:rPr lang="en-US" altLang="ko-KR" sz="2000" dirty="0" smtClean="0"/>
              <a:t>?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773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: XOR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824" y="1373867"/>
            <a:ext cx="5262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XOR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암호화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0491518" y="4024250"/>
            <a:ext cx="1066801" cy="360040"/>
          </a:xfrm>
          <a:prstGeom prst="wedgeRoundRectCallout">
            <a:avLst>
              <a:gd name="adj1" fmla="val -63012"/>
              <a:gd name="adj2" fmla="val 58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H.W.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04783" y="2049782"/>
            <a:ext cx="10258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XOR</a:t>
            </a:r>
            <a:r>
              <a:rPr lang="ko-KR" altLang="en-US" sz="2400" dirty="0" smtClean="0"/>
              <a:t>암호화</a:t>
            </a:r>
            <a:endParaRPr lang="en-US" altLang="ko-KR" sz="2400" dirty="0"/>
          </a:p>
          <a:p>
            <a:r>
              <a:rPr lang="en-US" altLang="ko-KR" sz="2400" dirty="0" smtClean="0"/>
              <a:t>    </a:t>
            </a:r>
            <a:r>
              <a:rPr lang="en-US" altLang="ko-KR" sz="2000" dirty="0" smtClean="0"/>
              <a:t>XOR</a:t>
            </a:r>
            <a:r>
              <a:rPr lang="ko-KR" altLang="en-US" sz="2000" dirty="0"/>
              <a:t>연산은 간단한 연산으로 데이터를 암호화 시키는데 </a:t>
            </a:r>
            <a:r>
              <a:rPr lang="ko-KR" altLang="en-US" sz="2000" dirty="0" smtClean="0"/>
              <a:t>효과가 </a:t>
            </a:r>
            <a:r>
              <a:rPr lang="ko-KR" altLang="en-US" sz="2000" dirty="0"/>
              <a:t>좋아서 많이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원리 </a:t>
            </a:r>
            <a:r>
              <a:rPr lang="en-US" altLang="ko-KR" sz="2400" dirty="0" smtClean="0"/>
              <a:t>:  </a:t>
            </a:r>
            <a:r>
              <a:rPr lang="ko-KR" altLang="en-US" sz="2400" dirty="0" err="1"/>
              <a:t>원데이터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XOR</a:t>
            </a:r>
            <a:r>
              <a:rPr lang="en-US" altLang="ko-KR" sz="2400" dirty="0"/>
              <a:t> </a:t>
            </a:r>
            <a:r>
              <a:rPr lang="ko-KR" altLang="en-US" sz="2400" dirty="0"/>
              <a:t>패스워드 </a:t>
            </a:r>
            <a:r>
              <a:rPr lang="en-US" altLang="ko-KR" sz="2400" dirty="0"/>
              <a:t>= </a:t>
            </a:r>
            <a:r>
              <a:rPr lang="ko-KR" altLang="en-US" sz="2400" dirty="0"/>
              <a:t>암호화된 데이터</a:t>
            </a:r>
          </a:p>
          <a:p>
            <a:r>
              <a:rPr lang="en-US" altLang="ko-KR" sz="2400" dirty="0" smtClean="0"/>
              <a:t>            </a:t>
            </a:r>
            <a:r>
              <a:rPr lang="ko-KR" altLang="en-US" sz="2400" dirty="0" smtClean="0"/>
              <a:t>여기서 </a:t>
            </a:r>
            <a:r>
              <a:rPr lang="ko-KR" altLang="en-US" sz="2400" dirty="0"/>
              <a:t>역순으로 연산하면 </a:t>
            </a:r>
            <a:r>
              <a:rPr lang="ko-KR" altLang="en-US" sz="2400" dirty="0" err="1"/>
              <a:t>원데이터를</a:t>
            </a:r>
            <a:r>
              <a:rPr lang="ko-KR" altLang="en-US" sz="2400" dirty="0"/>
              <a:t> 추출 할 수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            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암호화된 데이터 </a:t>
            </a:r>
            <a:r>
              <a:rPr lang="en-US" altLang="ko-KR" sz="2400" dirty="0">
                <a:solidFill>
                  <a:srgbClr val="FF0000"/>
                </a:solidFill>
              </a:rPr>
              <a:t>XOR</a:t>
            </a:r>
            <a:r>
              <a:rPr lang="en-US" altLang="ko-KR" sz="2400" dirty="0"/>
              <a:t> </a:t>
            </a:r>
            <a:r>
              <a:rPr lang="ko-KR" altLang="en-US" sz="2400" dirty="0"/>
              <a:t>패스워드 </a:t>
            </a:r>
            <a:r>
              <a:rPr lang="en-US" altLang="ko-KR" sz="2400" dirty="0"/>
              <a:t>= </a:t>
            </a:r>
            <a:r>
              <a:rPr lang="ko-KR" altLang="en-US" sz="2400" dirty="0" err="1" smtClean="0"/>
              <a:t>원데이터</a:t>
            </a:r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777010" y="4545457"/>
            <a:ext cx="8714508" cy="132343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2000" dirty="0"/>
              <a:t>// 0x04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원데이터</a:t>
            </a:r>
            <a:r>
              <a:rPr lang="en-US" altLang="ko-KR" sz="2000" dirty="0"/>
              <a:t>,  ‘a’</a:t>
            </a:r>
            <a:r>
              <a:rPr lang="ko-KR" altLang="en-US" sz="2000" dirty="0"/>
              <a:t>가 </a:t>
            </a:r>
            <a:r>
              <a:rPr lang="ko-KR" altLang="en-US" sz="2000" dirty="0" smtClean="0"/>
              <a:t>패스워드</a:t>
            </a:r>
            <a:endParaRPr lang="ko-KR" altLang="en-US" sz="2000" dirty="0"/>
          </a:p>
          <a:p>
            <a:pPr fontAlgn="base"/>
            <a:r>
              <a:rPr lang="en-US" altLang="ko-KR" sz="2000" dirty="0"/>
              <a:t>0x04 XOR 'a' = 0b00000100 ^  0b00110001 = 0b00110101 = 0x65 = 'e'</a:t>
            </a:r>
          </a:p>
          <a:p>
            <a:pPr fontAlgn="base"/>
            <a:r>
              <a:rPr lang="ko-KR" altLang="en-US" sz="2000" dirty="0"/>
              <a:t>이 문장을 해독작업을 하면</a:t>
            </a:r>
          </a:p>
          <a:p>
            <a:pPr fontAlgn="base"/>
            <a:r>
              <a:rPr lang="en-US" altLang="ko-KR" sz="2000" dirty="0"/>
              <a:t>0x65 XOR 'a' = 0b00110101 ^  0b00110001 = 0b00000100 = 0x04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003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: XOR</a:t>
            </a:r>
            <a:r>
              <a:rPr lang="ko-KR" altLang="en-US" dirty="0" smtClean="0"/>
              <a:t>연산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824" y="1373867"/>
            <a:ext cx="5262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XOR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배경처리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694054" y="3229311"/>
            <a:ext cx="2583546" cy="360040"/>
          </a:xfrm>
          <a:prstGeom prst="wedgeRoundRectCallout">
            <a:avLst>
              <a:gd name="adj1" fmla="val -63012"/>
              <a:gd name="adj2" fmla="val 58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둘 </a:t>
            </a:r>
            <a:r>
              <a:rPr lang="ko-KR" altLang="en-US" sz="1400" dirty="0">
                <a:solidFill>
                  <a:schemeClr val="tx1"/>
                </a:solidFill>
              </a:rPr>
              <a:t>다 무슨 색인지 </a:t>
            </a:r>
            <a:r>
              <a:rPr lang="ko-KR" altLang="en-US" sz="1400" dirty="0" smtClean="0">
                <a:solidFill>
                  <a:schemeClr val="tx1"/>
                </a:solidFill>
              </a:rPr>
              <a:t>모름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509" y="2216037"/>
            <a:ext cx="9510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XOR </a:t>
            </a:r>
            <a:r>
              <a:rPr lang="ko-KR" altLang="en-US" sz="2400" dirty="0"/>
              <a:t>픽셀연산으로 배경화면과 </a:t>
            </a:r>
            <a:r>
              <a:rPr lang="ko-KR" altLang="en-US" sz="2400" dirty="0" smtClean="0"/>
              <a:t>같게</a:t>
            </a:r>
            <a:endParaRPr lang="en-US" altLang="ko-KR" sz="2400" dirty="0" smtClean="0"/>
          </a:p>
          <a:p>
            <a:r>
              <a:rPr lang="en-US" altLang="ko-KR" sz="2400" dirty="0" smtClean="0"/>
              <a:t>    : </a:t>
            </a:r>
            <a:r>
              <a:rPr lang="ko-KR" altLang="en-US" sz="2400" dirty="0" smtClean="0"/>
              <a:t>배경에서 대상을 지워 배경으로 만들기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예제</a:t>
            </a:r>
            <a:r>
              <a:rPr lang="en-US" altLang="ko-KR" sz="2400" dirty="0" smtClean="0"/>
              <a:t>   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배경의 색깔이  </a:t>
            </a:r>
            <a:r>
              <a:rPr lang="en-US" altLang="ko-KR" sz="2000" dirty="0"/>
              <a:t>"1110"</a:t>
            </a:r>
            <a:r>
              <a:rPr lang="ko-KR" altLang="en-US" sz="2000" dirty="0"/>
              <a:t>이고 이미지의 색깔이 </a:t>
            </a:r>
            <a:r>
              <a:rPr lang="en-US" altLang="ko-KR" sz="2000" dirty="0"/>
              <a:t>"0101"</a:t>
            </a:r>
            <a:r>
              <a:rPr lang="ko-KR" altLang="en-US" sz="2000" dirty="0"/>
              <a:t>일 </a:t>
            </a:r>
            <a:r>
              <a:rPr lang="ko-KR" altLang="en-US" sz="2000" dirty="0" smtClean="0"/>
              <a:t>경우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ko-KR" altLang="en-US" sz="2000" dirty="0" smtClean="0"/>
              <a:t>    배경 </a:t>
            </a:r>
            <a:r>
              <a:rPr lang="ko-KR" altLang="en-US" sz="2000" dirty="0"/>
              <a:t>색깔과 이미지를 </a:t>
            </a:r>
            <a:r>
              <a:rPr lang="en-US" altLang="ko-KR" sz="2000" dirty="0"/>
              <a:t>XOR </a:t>
            </a:r>
            <a:r>
              <a:rPr lang="ko-KR" altLang="en-US" sz="2000" dirty="0"/>
              <a:t>연산을 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 1110   XOR  0101  =&gt; 1011</a:t>
            </a:r>
          </a:p>
          <a:p>
            <a:r>
              <a:rPr lang="ko-KR" altLang="en-US" sz="2000" dirty="0" smtClean="0"/>
              <a:t>     새로운 </a:t>
            </a:r>
            <a:r>
              <a:rPr lang="ko-KR" altLang="en-US" sz="2000" dirty="0"/>
              <a:t>배경 색깔이 탄생하는데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이것을 </a:t>
            </a:r>
            <a:r>
              <a:rPr lang="ko-KR" altLang="en-US" sz="2000" dirty="0" smtClean="0"/>
              <a:t>다시 한번 </a:t>
            </a:r>
            <a:r>
              <a:rPr lang="ko-KR" altLang="en-US" sz="2000" dirty="0"/>
              <a:t>이미지와 </a:t>
            </a:r>
            <a:r>
              <a:rPr lang="en-US" altLang="ko-KR" sz="2000" dirty="0" smtClean="0"/>
              <a:t>XOR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연산을 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 1011  XOR   0101  =&gt; 1110</a:t>
            </a:r>
          </a:p>
          <a:p>
            <a:r>
              <a:rPr lang="ko-KR" altLang="en-US" sz="2000" dirty="0" smtClean="0"/>
              <a:t>     새로 </a:t>
            </a:r>
            <a:r>
              <a:rPr lang="ko-KR" altLang="en-US" sz="2000" dirty="0"/>
              <a:t>나온 색깔이 배경색깔인 </a:t>
            </a:r>
            <a:r>
              <a:rPr lang="en-US" altLang="ko-KR" sz="2000" dirty="0"/>
              <a:t>"1110"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출력됩니다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8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Byte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Order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2" y="1606840"/>
            <a:ext cx="10293926" cy="478876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바이트 순서란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시스템이 데이터를 메모리 번지에 저장하는 순서로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Big-Endian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Little-Endian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방식이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Intel x86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계열의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Little-Endian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사용하고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나머지 대부분의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Big-Endian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방식을 사용한다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		</a:t>
            </a:r>
          </a:p>
          <a:p>
            <a:pPr lvl="1" eaLnBrk="1" hangingPunct="1">
              <a:buFontTx/>
              <a:buNone/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		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Big-Endian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상위 바이트 값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(0x0A)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번지 수가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작은 메모리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메모리 번지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a)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상에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먼저 저장되는 방식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eaLnBrk="1" hangingPunct="1">
              <a:buFontTx/>
              <a:buNone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Tx/>
              <a:buNone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6" name="그림 3" descr="big_endi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60" y="3523818"/>
            <a:ext cx="4032251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44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Byte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Order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11" y="1731530"/>
            <a:ext cx="9975272" cy="4447597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ko-KR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Little-Endian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상위 바이트 값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(0x0A)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번지 수가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큰 메모리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메모리 번지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: a+3)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상에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먼저 저장되는 방식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eaLnBrk="1" hangingPunct="1">
              <a:buFontTx/>
              <a:buNone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Tx/>
              <a:buNone/>
            </a:pP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N/W Byte Order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Byte Order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차이는 서로 다른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CPU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의 호스트간에 통신으로 데이터를 주고 받을 때 보낸 데이터가 뒤집히는 문제가 발생할 수 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 문제를 해결하기 위해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N/W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통해 데이터를 전송할 때는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Big-Endian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방식으로 통일하기로 약속하였고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이를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N/W Byte Order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라고 한다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 eaLnBrk="1" hangingPunct="1">
              <a:buFont typeface="Wingdings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60" name="그림 4" descr="little_endi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79" y="1557339"/>
            <a:ext cx="41275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133601"/>
            <a:ext cx="10363200" cy="1470025"/>
          </a:xfrm>
        </p:spPr>
        <p:txBody>
          <a:bodyPr/>
          <a:lstStyle/>
          <a:p>
            <a:pPr eaLnBrk="1" hangingPunct="1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End</a:t>
            </a:r>
            <a:endParaRPr lang="ko-KR" altLang="en-US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0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리터럴과 정수 리터럴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리터럴</a:t>
            </a:r>
            <a:r>
              <a:rPr lang="en-US" altLang="ko-KR" dirty="0" smtClean="0"/>
              <a:t>(literal)</a:t>
            </a:r>
          </a:p>
          <a:p>
            <a:pPr lvl="1"/>
            <a:r>
              <a:rPr lang="ko-KR" altLang="en-US" dirty="0" smtClean="0"/>
              <a:t>프로그램에서 직접 표현한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사례</a:t>
            </a:r>
            <a:r>
              <a:rPr lang="en-US" altLang="ko-KR" dirty="0" smtClean="0"/>
              <a:t>) 34</a:t>
            </a:r>
            <a:r>
              <a:rPr lang="en-US" altLang="ko-KR" dirty="0"/>
              <a:t>, 42.195, </a:t>
            </a:r>
            <a:r>
              <a:rPr lang="en-US" altLang="ko-KR" dirty="0" smtClean="0"/>
              <a:t>＇%＇, </a:t>
            </a:r>
            <a:r>
              <a:rPr lang="en-US" altLang="ko-KR" dirty="0"/>
              <a:t>true, </a:t>
            </a:r>
            <a:r>
              <a:rPr lang="en-US" altLang="ko-KR" dirty="0" smtClean="0"/>
              <a:t>＂hello＂</a:t>
            </a:r>
          </a:p>
          <a:p>
            <a:r>
              <a:rPr lang="ko-KR" altLang="en-US" dirty="0" smtClean="0"/>
              <a:t>정수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8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진수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진수 </a:t>
            </a:r>
            <a:r>
              <a:rPr lang="ko-KR" altLang="en-US" dirty="0" err="1" smtClean="0"/>
              <a:t>리터럴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정수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컴파일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리터럴은</a:t>
            </a:r>
            <a:r>
              <a:rPr lang="ko-KR" altLang="en-US" dirty="0" smtClean="0"/>
              <a:t> 숫자 뒤에 </a:t>
            </a:r>
            <a:r>
              <a:rPr lang="en-US" altLang="ko-KR" dirty="0" smtClean="0"/>
              <a:t>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붙여 표시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ex) long g = 24L;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11624" y="3861049"/>
            <a:ext cx="460851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15 	-&gt; 10</a:t>
            </a:r>
            <a:r>
              <a:rPr lang="ko-KR" altLang="en-US" sz="1400" dirty="0">
                <a:latin typeface="+mj-ea"/>
                <a:ea typeface="+mj-ea"/>
              </a:rPr>
              <a:t>진수 </a:t>
            </a:r>
            <a:r>
              <a:rPr lang="ko-KR" altLang="en-US" sz="1400" dirty="0" err="1">
                <a:latin typeface="+mj-ea"/>
                <a:ea typeface="+mj-ea"/>
              </a:rPr>
              <a:t>리터럴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15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0</a:t>
            </a:r>
            <a:r>
              <a:rPr lang="en-US" altLang="ko-KR" sz="1400" dirty="0">
                <a:latin typeface="+mj-ea"/>
                <a:ea typeface="+mj-ea"/>
              </a:rPr>
              <a:t>15 	-&gt; 0</a:t>
            </a:r>
            <a:r>
              <a:rPr lang="ko-KR" altLang="en-US" sz="1400" dirty="0">
                <a:latin typeface="+mj-ea"/>
                <a:ea typeface="+mj-ea"/>
              </a:rPr>
              <a:t>으로 시작하면 </a:t>
            </a:r>
            <a:r>
              <a:rPr lang="en-US" altLang="ko-KR" sz="1400" dirty="0">
                <a:latin typeface="+mj-ea"/>
                <a:ea typeface="+mj-ea"/>
              </a:rPr>
              <a:t>8</a:t>
            </a:r>
            <a:r>
              <a:rPr lang="ko-KR" altLang="en-US" sz="1400" dirty="0">
                <a:latin typeface="+mj-ea"/>
                <a:ea typeface="+mj-ea"/>
              </a:rPr>
              <a:t>진수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십진수로 </a:t>
            </a:r>
            <a:r>
              <a:rPr lang="en-US" altLang="ko-KR" sz="1400" dirty="0">
                <a:latin typeface="+mj-ea"/>
                <a:ea typeface="+mj-ea"/>
              </a:rPr>
              <a:t>13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0x</a:t>
            </a:r>
            <a:r>
              <a:rPr lang="en-US" altLang="ko-KR" sz="1400" dirty="0">
                <a:latin typeface="+mj-ea"/>
                <a:ea typeface="+mj-ea"/>
              </a:rPr>
              <a:t>15 	-&gt; 0x</a:t>
            </a:r>
            <a:r>
              <a:rPr lang="ko-KR" altLang="en-US" sz="1400" dirty="0">
                <a:latin typeface="+mj-ea"/>
                <a:ea typeface="+mj-ea"/>
              </a:rPr>
              <a:t>로 시작하면 </a:t>
            </a:r>
            <a:r>
              <a:rPr lang="en-US" altLang="ko-KR" sz="1400" dirty="0">
                <a:latin typeface="+mj-ea"/>
                <a:ea typeface="+mj-ea"/>
              </a:rPr>
              <a:t>16</a:t>
            </a:r>
            <a:r>
              <a:rPr lang="ko-KR" altLang="en-US" sz="1400" dirty="0">
                <a:latin typeface="+mj-ea"/>
                <a:ea typeface="+mj-ea"/>
              </a:rPr>
              <a:t>진수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십진수로 </a:t>
            </a:r>
            <a:r>
              <a:rPr lang="en-US" altLang="ko-KR" sz="1400" dirty="0">
                <a:latin typeface="+mj-ea"/>
                <a:ea typeface="+mj-ea"/>
              </a:rPr>
              <a:t>21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0b</a:t>
            </a:r>
            <a:r>
              <a:rPr lang="en-US" altLang="ko-KR" sz="1400" dirty="0">
                <a:latin typeface="+mj-ea"/>
                <a:ea typeface="+mj-ea"/>
              </a:rPr>
              <a:t>0101 	-&gt; 0b</a:t>
            </a:r>
            <a:r>
              <a:rPr lang="ko-KR" altLang="en-US" sz="1400" dirty="0">
                <a:latin typeface="+mj-ea"/>
                <a:ea typeface="+mj-ea"/>
              </a:rPr>
              <a:t>로 시작하면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진수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십진수로 </a:t>
            </a:r>
            <a:r>
              <a:rPr lang="en-US" altLang="ko-KR" sz="1400" dirty="0">
                <a:latin typeface="+mj-ea"/>
                <a:ea typeface="+mj-ea"/>
              </a:rPr>
              <a:t>5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2224" y="3861049"/>
            <a:ext cx="151216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n = 15;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m = 015;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k = 0x15;</a:t>
            </a:r>
          </a:p>
          <a:p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b = 0b0101;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536160" y="4221088"/>
            <a:ext cx="360040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비트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비트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논리 연산</a:t>
            </a:r>
            <a:endParaRPr lang="en-US" altLang="ko-KR" dirty="0" smtClean="0"/>
          </a:p>
          <a:p>
            <a:pPr lvl="2"/>
            <a:r>
              <a:rPr lang="ko-KR" altLang="en-US" dirty="0"/>
              <a:t>비트끼리 </a:t>
            </a:r>
            <a:r>
              <a:rPr lang="en-US" altLang="ko-KR" dirty="0"/>
              <a:t>AND, OR, XOR, NOT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비트 시프트 연산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비트를</a:t>
            </a:r>
            <a:r>
              <a:rPr lang="ko-KR" altLang="en-US" dirty="0" smtClean="0"/>
              <a:t> 오른쪽이나 </a:t>
            </a:r>
            <a:r>
              <a:rPr lang="ko-KR" altLang="en-US" dirty="0"/>
              <a:t>왼쪽으로 이동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7" y="1988840"/>
            <a:ext cx="588526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논리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피 연산자의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각 </a:t>
            </a:r>
            <a:r>
              <a:rPr lang="ko-KR" altLang="en-US" dirty="0" smtClean="0"/>
              <a:t>비트들의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smtClean="0"/>
              <a:t>논리 연산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412776"/>
            <a:ext cx="5762568" cy="32403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424" y="4869160"/>
            <a:ext cx="729996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27" y="1310959"/>
            <a:ext cx="6559891" cy="31910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논리 연산 </a:t>
            </a:r>
            <a:r>
              <a:rPr lang="ko-KR" altLang="en-US" dirty="0"/>
              <a:t>응용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91745" y="20076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8675" y="1380610"/>
            <a:ext cx="2795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냉장고에는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8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센서가 있고 이들은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flag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변수와 연결되어 있다고 할 때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냉장고의 온도가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도 이상으로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올라가면 비트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되고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도 이하이면 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비트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0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유지한다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1544" y="4362279"/>
            <a:ext cx="4068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문제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현재 냉장고의 온도가</a:t>
            </a:r>
            <a:endParaRPr lang="en-US" altLang="ko-KR" sz="14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        0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도 이상인지 판단하는 코드를 작성하라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48084" y="4945244"/>
            <a:ext cx="4523981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byte flag = 0b00001010; //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각 비트는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개의 센서 값을 가리킴</a:t>
            </a:r>
          </a:p>
          <a:p>
            <a:pPr defTabSz="180000"/>
            <a:r>
              <a:rPr lang="en-US" altLang="ko-KR" sz="1200" dirty="0"/>
              <a:t>if(flag &amp; 0b00001000 == 0)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온도는 </a:t>
            </a:r>
            <a:r>
              <a:rPr lang="en-US" altLang="ko-KR" sz="1200" dirty="0"/>
              <a:t>0</a:t>
            </a:r>
            <a:r>
              <a:rPr lang="ko-KR" altLang="en-US" sz="1200" dirty="0"/>
              <a:t>도 이하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else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온도는 </a:t>
            </a:r>
            <a:r>
              <a:rPr lang="en-US" altLang="ko-KR" sz="1200" dirty="0"/>
              <a:t>0</a:t>
            </a:r>
            <a:r>
              <a:rPr lang="ko-KR" altLang="en-US" sz="1200" dirty="0"/>
              <a:t>도 이상</a:t>
            </a:r>
            <a:r>
              <a:rPr lang="en-US" altLang="ko-KR" sz="1200" dirty="0"/>
              <a:t>");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136648" y="6051277"/>
            <a:ext cx="4535416" cy="276999"/>
          </a:xfrm>
          <a:prstGeom prst="rect">
            <a:avLst/>
          </a:prstGeom>
          <a:solidFill>
            <a:srgbClr val="DAEEC4"/>
          </a:solidFill>
        </p:spPr>
        <p:txBody>
          <a:bodyPr wrap="square">
            <a:spAutoFit/>
          </a:bodyPr>
          <a:lstStyle/>
          <a:p>
            <a:r>
              <a:rPr lang="ko-KR" altLang="en-US" sz="1200" dirty="0"/>
              <a:t>온도는 </a:t>
            </a:r>
            <a:r>
              <a:rPr lang="en-US" altLang="ko-KR" sz="1200" dirty="0"/>
              <a:t>0</a:t>
            </a:r>
            <a:r>
              <a:rPr lang="ko-KR" altLang="en-US" sz="1200" dirty="0"/>
              <a:t>도 이상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305617" y="4949465"/>
          <a:ext cx="1867016" cy="35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337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16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7308812" y="5256571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974001" y="5244908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&amp;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974001" y="5637059"/>
            <a:ext cx="2275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7308814" y="5622624"/>
          <a:ext cx="1863823" cy="357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58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57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ko-KR" altLang="en-US" sz="14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1" name="모서리가 둥근 사각형 설명선 20"/>
          <p:cNvSpPr/>
          <p:nvPr/>
        </p:nvSpPr>
        <p:spPr>
          <a:xfrm>
            <a:off x="8623012" y="6039299"/>
            <a:ext cx="1099243" cy="442674"/>
          </a:xfrm>
          <a:prstGeom prst="wedgeRoundRectCallout">
            <a:avLst>
              <a:gd name="adj1" fmla="val -68840"/>
              <a:gd name="adj2" fmla="val -876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/>
              <a:t>Y</a:t>
            </a:r>
            <a:r>
              <a:rPr lang="ko-KR" altLang="en-US" sz="1000" dirty="0"/>
              <a:t>비트가 </a:t>
            </a:r>
            <a:r>
              <a:rPr lang="en-US" altLang="ko-KR" sz="1000" dirty="0"/>
              <a:t>0 </a:t>
            </a:r>
            <a:r>
              <a:rPr lang="ko-KR" altLang="en-US" sz="1000" dirty="0"/>
              <a:t>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/>
              <a:t>&amp; </a:t>
            </a:r>
            <a:r>
              <a:rPr lang="ko-KR" altLang="en-US" sz="1000" dirty="0"/>
              <a:t>결과는 </a:t>
            </a:r>
            <a:r>
              <a:rPr lang="en-US" altLang="ko-KR" sz="1000" dirty="0"/>
              <a:t>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878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시프트 연산자의 사례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피 연산자의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smtClean="0"/>
              <a:t>비트들을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smtClean="0"/>
              <a:t>이동 </a:t>
            </a:r>
            <a:r>
              <a:rPr lang="ko-KR" altLang="en-US" dirty="0"/>
              <a:t>연산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156" y="4859518"/>
            <a:ext cx="6125403" cy="18260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278402"/>
            <a:ext cx="5983774" cy="35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2-9 : </a:t>
            </a:r>
            <a:r>
              <a:rPr lang="ko-KR" altLang="en-US" dirty="0"/>
              <a:t>비트 </a:t>
            </a:r>
            <a:r>
              <a:rPr lang="ko-KR" altLang="en-US" dirty="0" smtClean="0"/>
              <a:t>논리 연산과 비트 시프트 연산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27656" y="1879444"/>
            <a:ext cx="5868545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200" dirty="0"/>
              <a:t>public class </a:t>
            </a:r>
            <a:r>
              <a:rPr lang="en-US" altLang="ko-KR" sz="1200" dirty="0" err="1"/>
              <a:t>BitOperator</a:t>
            </a:r>
            <a:r>
              <a:rPr lang="en-US" altLang="ko-KR" sz="1200" dirty="0"/>
              <a:t> { </a:t>
            </a:r>
          </a:p>
          <a:p>
            <a:pPr defTabSz="180000" fontAlgn="base" latinLnBrk="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	short a = (short)0x55ff; </a:t>
            </a:r>
          </a:p>
          <a:p>
            <a:pPr defTabSz="180000" fontAlgn="base" latinLnBrk="0"/>
            <a:r>
              <a:rPr lang="en-US" altLang="ko-KR" sz="1200" dirty="0"/>
              <a:t>		short b = (short)0x00ff;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// </a:t>
            </a:r>
            <a:r>
              <a:rPr lang="ko-KR" altLang="en-US" sz="1200" dirty="0"/>
              <a:t>비트 논리 연산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(short)(a &amp; b));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AND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(short)(a | b));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OR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(short)(a ^ b));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XOR</a:t>
            </a:r>
          </a:p>
          <a:p>
            <a:pPr defTabSz="180000" fontAlgn="base" latinLnBrk="0"/>
            <a:r>
              <a:rPr lang="en-US" altLang="ko-KR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("%04x\n", (short)(~a)); // </a:t>
            </a:r>
            <a:r>
              <a:rPr lang="ko-KR" altLang="en-US" sz="1200" dirty="0"/>
              <a:t>비트 </a:t>
            </a:r>
            <a:r>
              <a:rPr lang="en-US" altLang="ko-KR" sz="1200" dirty="0"/>
              <a:t>NOT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byte c = 20; // 0x14</a:t>
            </a:r>
          </a:p>
          <a:p>
            <a:pPr defTabSz="180000" fontAlgn="base" latinLnBrk="0"/>
            <a:r>
              <a:rPr lang="en-US" altLang="ko-KR" sz="1200" dirty="0"/>
              <a:t>		byte d = -8; // 0xf8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// </a:t>
            </a:r>
            <a:r>
              <a:rPr lang="ko-KR" altLang="en-US" sz="1200" dirty="0"/>
              <a:t>비트 시프트 연산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]");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(c &lt;&lt;2);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왼쪽 시프트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(c &gt;&gt;2); // c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(d &gt;&gt;2);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1 </a:t>
            </a:r>
            <a:r>
              <a:rPr lang="ko-KR" altLang="en-US" sz="1200" dirty="0"/>
              <a:t>삽입</a:t>
            </a:r>
          </a:p>
          <a:p>
            <a:pPr defTabSz="180000" fontAlgn="base" latinLnBrk="0"/>
            <a:r>
              <a:rPr lang="ko-KR" altLang="en-US" sz="1200" dirty="0"/>
              <a:t>		</a:t>
            </a:r>
            <a:r>
              <a:rPr lang="en-US" altLang="ko-KR" sz="1200" dirty="0" err="1"/>
              <a:t>System.out.printf</a:t>
            </a:r>
            <a:r>
              <a:rPr lang="en-US" altLang="ko-KR" sz="1200" dirty="0"/>
              <a:t>("%x\n", (d &gt;&gt;&gt;2)); // d</a:t>
            </a:r>
            <a:r>
              <a:rPr lang="ko-KR" altLang="en-US" sz="1200" dirty="0"/>
              <a:t>를 </a:t>
            </a:r>
            <a:r>
              <a:rPr lang="en-US" altLang="ko-KR" sz="1200" dirty="0"/>
              <a:t>2</a:t>
            </a:r>
            <a:r>
              <a:rPr lang="ko-KR" altLang="en-US" sz="1200" dirty="0"/>
              <a:t>비트 오른쪽 시프트</a:t>
            </a:r>
            <a:r>
              <a:rPr lang="en-US" altLang="ko-KR" sz="1200" dirty="0"/>
              <a:t>. 0 </a:t>
            </a:r>
            <a:r>
              <a:rPr lang="ko-KR" altLang="en-US" sz="1200" dirty="0"/>
              <a:t>삽입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/>
            <a:endParaRPr lang="ko-KR" altLang="en-US" sz="1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824" y="1373867"/>
            <a:ext cx="5262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소스의 실행 결과는 무엇인가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040216" y="4464766"/>
            <a:ext cx="1656184" cy="193899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[</a:t>
            </a:r>
            <a:r>
              <a:rPr lang="ko-KR" altLang="en-US" sz="1200" dirty="0"/>
              <a:t>비트 연산 결과</a:t>
            </a:r>
            <a:r>
              <a:rPr lang="en-US" altLang="ko-KR" sz="1200" dirty="0"/>
              <a:t>]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00ff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55ff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5500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aa00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[</a:t>
            </a:r>
            <a:r>
              <a:rPr lang="ko-KR" altLang="en-US" sz="1200" dirty="0"/>
              <a:t>시프트 연산 결과</a:t>
            </a:r>
            <a:r>
              <a:rPr lang="en-US" altLang="ko-KR" sz="1200" dirty="0"/>
              <a:t>]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80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-2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3ffffffe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72065" y="2796110"/>
            <a:ext cx="3240361" cy="360040"/>
          </a:xfrm>
          <a:prstGeom prst="wedgeRoundRectCallout">
            <a:avLst>
              <a:gd name="adj1" fmla="val -63012"/>
              <a:gd name="adj2" fmla="val 58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</a:rPr>
              <a:t>("%x\n", ...)</a:t>
            </a:r>
            <a:r>
              <a:rPr lang="ko-KR" altLang="en-US" sz="1000" dirty="0">
                <a:solidFill>
                  <a:schemeClr val="tx1"/>
                </a:solidFill>
              </a:rPr>
              <a:t>는 결과 값을 </a:t>
            </a:r>
            <a:r>
              <a:rPr lang="en-US" altLang="ko-KR" sz="1000" dirty="0">
                <a:solidFill>
                  <a:schemeClr val="tx1"/>
                </a:solidFill>
              </a:rPr>
              <a:t>16</a:t>
            </a:r>
            <a:r>
              <a:rPr lang="ko-KR" altLang="en-US" sz="1000" dirty="0">
                <a:solidFill>
                  <a:schemeClr val="tx1"/>
                </a:solidFill>
              </a:rPr>
              <a:t>진수 형식으로 출력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824" y="1373867"/>
            <a:ext cx="5262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비트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다루기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( 0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부터 시작으로 가정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961937" y="3933489"/>
            <a:ext cx="2139426" cy="360040"/>
          </a:xfrm>
          <a:prstGeom prst="wedgeRoundRectCallout">
            <a:avLst>
              <a:gd name="adj1" fmla="val -63012"/>
              <a:gd name="adj2" fmla="val 58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결과가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ko-KR" altLang="en-US" sz="1200" dirty="0" smtClean="0">
                <a:solidFill>
                  <a:schemeClr val="tx1"/>
                </a:solidFill>
              </a:rPr>
              <a:t>이 아니면 활성</a:t>
            </a:r>
            <a:r>
              <a:rPr lang="en-US" altLang="ko-KR" sz="1200" dirty="0" smtClean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509" y="2216037"/>
            <a:ext cx="78001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번째 비트 활성화하기</a:t>
            </a:r>
            <a:endParaRPr lang="en-US" altLang="ko-KR" sz="2400" dirty="0"/>
          </a:p>
          <a:p>
            <a:pPr lvl="1"/>
            <a:r>
              <a:rPr lang="en-US" altLang="ko-KR" sz="2400" dirty="0"/>
              <a:t>b</a:t>
            </a:r>
            <a:r>
              <a:rPr lang="en-US" altLang="ko-KR" sz="2400" dirty="0" smtClean="0"/>
              <a:t> | (1&lt;&lt;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=2</a:t>
            </a:r>
            <a:r>
              <a:rPr lang="ko-KR" altLang="en-US" sz="2400" dirty="0" smtClean="0"/>
              <a:t>이면</a:t>
            </a:r>
            <a:r>
              <a:rPr lang="en-US" altLang="ko-KR" sz="2400" dirty="0" smtClean="0"/>
              <a:t>, 00010010 | 00000</a:t>
            </a:r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r>
              <a:rPr lang="en-US" altLang="ko-KR" sz="2400" dirty="0" smtClean="0"/>
              <a:t>00 =&gt; 00010</a:t>
            </a:r>
            <a:r>
              <a:rPr lang="en-US" altLang="ko-KR" sz="2400" dirty="0" smtClean="0">
                <a:solidFill>
                  <a:srgbClr val="FF0000"/>
                </a:solidFill>
              </a:rPr>
              <a:t>1</a:t>
            </a:r>
            <a:r>
              <a:rPr lang="en-US" altLang="ko-KR" sz="2400" dirty="0" smtClean="0"/>
              <a:t>10</a:t>
            </a:r>
          </a:p>
          <a:p>
            <a:pPr lvl="1"/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 err="1"/>
              <a:t>i</a:t>
            </a:r>
            <a:r>
              <a:rPr lang="ko-KR" altLang="en-US" sz="2400" dirty="0"/>
              <a:t>번째 비트 활성화 여부 확인하기</a:t>
            </a:r>
          </a:p>
          <a:p>
            <a:pPr lvl="1"/>
            <a:r>
              <a:rPr lang="en-US" altLang="ko-KR" sz="2400" dirty="0" smtClean="0"/>
              <a:t>b &amp; (1&lt;&lt;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 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=4</a:t>
            </a:r>
            <a:r>
              <a:rPr lang="ko-KR" altLang="en-US" sz="2400" dirty="0" smtClean="0"/>
              <a:t>이면</a:t>
            </a:r>
            <a:r>
              <a:rPr lang="en-US" altLang="ko-KR" sz="2400" dirty="0" smtClean="0"/>
              <a:t>, 00010010 &amp; 00010000 =&gt; 00010000</a:t>
            </a:r>
          </a:p>
          <a:p>
            <a:pPr lvl="1"/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/>
              <a:t>i</a:t>
            </a:r>
            <a:r>
              <a:rPr lang="ko-KR" altLang="en-US" sz="2400" dirty="0" smtClean="0"/>
              <a:t>번째 비트 해제하기</a:t>
            </a:r>
            <a:r>
              <a:rPr lang="en-US" altLang="ko-KR" sz="2400" dirty="0" smtClean="0"/>
              <a:t>?   H.W. </a:t>
            </a:r>
            <a:r>
              <a:rPr lang="ko-KR" altLang="en-US" sz="2400" dirty="0" smtClean="0"/>
              <a:t>수식</a:t>
            </a:r>
            <a:r>
              <a:rPr lang="en-US" altLang="ko-KR" sz="2400" dirty="0" smtClean="0"/>
              <a:t>?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694319" y="2551504"/>
            <a:ext cx="2139426" cy="360040"/>
          </a:xfrm>
          <a:prstGeom prst="wedgeRoundRectCallout">
            <a:avLst>
              <a:gd name="adj1" fmla="val -63012"/>
              <a:gd name="adj2" fmla="val 58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</a:t>
            </a:r>
            <a:r>
              <a:rPr lang="en-US" altLang="ko-KR" sz="1200" dirty="0" smtClean="0">
                <a:solidFill>
                  <a:schemeClr val="tx1"/>
                </a:solidFill>
              </a:rPr>
              <a:t> = 00010010</a:t>
            </a:r>
            <a:r>
              <a:rPr lang="ko-KR" altLang="en-US" sz="1200" dirty="0" smtClean="0">
                <a:solidFill>
                  <a:schemeClr val="tx1"/>
                </a:solidFill>
              </a:rPr>
              <a:t>으로 가정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응용 </a:t>
            </a:r>
            <a:r>
              <a:rPr lang="en-US" altLang="ko-KR" dirty="0" smtClean="0"/>
              <a:t>: &amp; </a:t>
            </a:r>
            <a:r>
              <a:rPr lang="ko-KR" altLang="en-US" dirty="0" smtClean="0"/>
              <a:t>연산자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</a:t>
            </a:r>
            <a:r>
              <a:rPr lang="ko-KR" altLang="en-US" dirty="0" smtClean="0"/>
              <a:t>마스크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51824" y="1373867"/>
            <a:ext cx="5262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인터넷주소  네트워크주소 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서브넷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마스크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181434" y="4684038"/>
            <a:ext cx="3581073" cy="360040"/>
          </a:xfrm>
          <a:prstGeom prst="wedgeRoundRectCallout">
            <a:avLst>
              <a:gd name="adj1" fmla="val -63012"/>
              <a:gd name="adj2" fmla="val 584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1111 1111 . 1111 1111 . 1111 1111 . 1111 1000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5509" y="2216037"/>
            <a:ext cx="78001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 smtClean="0"/>
              <a:t>서브넷</a:t>
            </a:r>
            <a:r>
              <a:rPr lang="ko-KR" altLang="en-US" sz="2400" dirty="0" smtClean="0"/>
              <a:t> 마스크란</a:t>
            </a:r>
            <a:endParaRPr lang="en-US" altLang="ko-KR" sz="2400" dirty="0"/>
          </a:p>
          <a:p>
            <a:r>
              <a:rPr lang="en-US" altLang="ko-KR" sz="2400" dirty="0" smtClean="0"/>
              <a:t>    </a:t>
            </a:r>
            <a:r>
              <a:rPr lang="ko-KR" altLang="en-US" sz="2400" dirty="0" smtClean="0"/>
              <a:t>서브 네트워크를 만들기 위해 사용한 </a:t>
            </a:r>
            <a:r>
              <a:rPr lang="ko-KR" altLang="en-US" sz="2400" smtClean="0"/>
              <a:t>주소 비트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활용예</a:t>
            </a:r>
            <a:endParaRPr lang="en-US" altLang="ko-KR" sz="2400" dirty="0" smtClean="0"/>
          </a:p>
          <a:p>
            <a:r>
              <a:rPr lang="en-US" altLang="ko-KR" sz="2400" dirty="0" smtClean="0"/>
              <a:t>    IP</a:t>
            </a:r>
            <a:r>
              <a:rPr lang="ko-KR" altLang="en-US" sz="2400" dirty="0" smtClean="0"/>
              <a:t>주소 </a:t>
            </a:r>
            <a:r>
              <a:rPr lang="en-US" altLang="ko-KR" sz="2400" dirty="0" smtClean="0">
                <a:solidFill>
                  <a:srgbClr val="FF0000"/>
                </a:solidFill>
              </a:rPr>
              <a:t>&amp;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서브넷</a:t>
            </a:r>
            <a:r>
              <a:rPr lang="ko-KR" altLang="en-US" sz="2400" dirty="0" smtClean="0"/>
              <a:t> 마스크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네크웍주소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    Q. </a:t>
            </a:r>
            <a:r>
              <a:rPr lang="en-US" altLang="ko-KR" sz="2400" dirty="0"/>
              <a:t>IP</a:t>
            </a:r>
            <a:r>
              <a:rPr lang="ko-KR" altLang="en-US" sz="2400" dirty="0"/>
              <a:t>주소가 </a:t>
            </a:r>
            <a:r>
              <a:rPr lang="en-US" altLang="ko-KR" sz="2400" dirty="0"/>
              <a:t>192.168.10.157</a:t>
            </a:r>
            <a:r>
              <a:rPr lang="ko-KR" altLang="en-US" sz="2400" dirty="0"/>
              <a:t>이고 </a:t>
            </a:r>
            <a:r>
              <a:rPr lang="ko-KR" altLang="en-US" sz="2400" dirty="0" err="1"/>
              <a:t>서브넷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마스크가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  </a:t>
            </a:r>
            <a:r>
              <a:rPr lang="en-US" altLang="ko-KR" sz="2400" dirty="0" smtClean="0"/>
              <a:t>255.255.255.248</a:t>
            </a:r>
            <a:r>
              <a:rPr lang="ko-KR" altLang="en-US" sz="2400" dirty="0"/>
              <a:t>일 때 </a:t>
            </a:r>
            <a:r>
              <a:rPr lang="ko-KR" altLang="en-US" sz="2400" dirty="0" err="1"/>
              <a:t>네크웍주소는</a:t>
            </a:r>
            <a:r>
              <a:rPr lang="en-US" altLang="ko-KR" sz="2400" dirty="0"/>
              <a:t>?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   A. 192.168.10.152</a:t>
            </a:r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339533" y="5416914"/>
            <a:ext cx="2366068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[</a:t>
            </a:r>
            <a:r>
              <a:rPr lang="ko-KR" altLang="en-US" sz="1400" dirty="0"/>
              <a:t>비트 연산 결과</a:t>
            </a:r>
            <a:r>
              <a:rPr lang="en-US" altLang="ko-KR" sz="1400" dirty="0"/>
              <a:t>]</a:t>
            </a:r>
            <a:endParaRPr lang="ko-KR" altLang="en-US" sz="1400" dirty="0"/>
          </a:p>
          <a:p>
            <a:pPr fontAlgn="base"/>
            <a:r>
              <a:rPr lang="en-US" altLang="ko-KR" sz="1400" dirty="0" smtClean="0"/>
              <a:t>157    1001 1101</a:t>
            </a:r>
            <a:endParaRPr lang="ko-KR" altLang="en-US" sz="1400" dirty="0"/>
          </a:p>
          <a:p>
            <a:pPr fontAlgn="base"/>
            <a:r>
              <a:rPr lang="en-US" altLang="ko-KR" sz="1400" dirty="0" smtClean="0"/>
              <a:t>&amp;      1111 1000</a:t>
            </a:r>
            <a:endParaRPr lang="ko-KR" altLang="en-US" sz="1400" dirty="0"/>
          </a:p>
          <a:p>
            <a:pPr fontAlgn="base"/>
            <a:r>
              <a:rPr lang="en-US" altLang="ko-KR" sz="1400" dirty="0" smtClean="0"/>
              <a:t>152    1001 1000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62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760</Words>
  <Application>Microsoft Office PowerPoint</Application>
  <PresentationFormat>사용자 지정</PresentationFormat>
  <Paragraphs>228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비트연산 응용코딩</vt:lpstr>
      <vt:lpstr>리터럴과 정수 리터럴</vt:lpstr>
      <vt:lpstr>비트 연산</vt:lpstr>
      <vt:lpstr>비트 논리 연산</vt:lpstr>
      <vt:lpstr>비트 논리 연산 응용</vt:lpstr>
      <vt:lpstr>시프트 연산자의 사례</vt:lpstr>
      <vt:lpstr>예제 2-9 : 비트 논리 연산과 비트 시프트 연산</vt:lpstr>
      <vt:lpstr>비트 연산 응용</vt:lpstr>
      <vt:lpstr>응용 : &amp; 연산자 - 서브넷 마스크</vt:lpstr>
      <vt:lpstr>응용 : XOR 정리</vt:lpstr>
      <vt:lpstr>응용 : XOR연산1</vt:lpstr>
      <vt:lpstr>응용 : XOR연산2</vt:lpstr>
      <vt:lpstr>Byte Order  </vt:lpstr>
      <vt:lpstr>Byte Order  </vt:lpstr>
      <vt:lpstr>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 연산</dc:title>
  <dc:creator>Windows 사용자</dc:creator>
  <cp:lastModifiedBy>Woong Jin Han</cp:lastModifiedBy>
  <cp:revision>62</cp:revision>
  <dcterms:created xsi:type="dcterms:W3CDTF">2020-02-04T04:29:49Z</dcterms:created>
  <dcterms:modified xsi:type="dcterms:W3CDTF">2020-05-09T10:52:56Z</dcterms:modified>
</cp:coreProperties>
</file>